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63" r:id="rId5"/>
    <p:sldId id="259" r:id="rId6"/>
    <p:sldId id="264" r:id="rId7"/>
    <p:sldId id="265" r:id="rId8"/>
    <p:sldId id="260" r:id="rId9"/>
    <p:sldId id="266" r:id="rId10"/>
    <p:sldId id="261" r:id="rId11"/>
    <p:sldId id="267" r:id="rId12"/>
    <p:sldId id="262" r:id="rId13"/>
    <p:sldId id="270" r:id="rId14"/>
    <p:sldId id="271" r:id="rId15"/>
    <p:sldId id="272" r:id="rId16"/>
    <p:sldId id="268" r:id="rId17"/>
    <p:sldId id="269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EB8D7B-B4F8-4B01-BDF4-0764070CC4BB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ABA06-5627-4FC4-8552-35A906CE2A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297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ABA06-5627-4FC4-8552-35A906CE2A6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0468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ABA06-5627-4FC4-8552-35A906CE2A6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9737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ABA06-5627-4FC4-8552-35A906CE2A6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069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ABA06-5627-4FC4-8552-35A906CE2A6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6298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ABA06-5627-4FC4-8552-35A906CE2A6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522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ABA06-5627-4FC4-8552-35A906CE2A6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4970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ABA06-5627-4FC4-8552-35A906CE2A6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9415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ABA06-5627-4FC4-8552-35A906CE2A69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7775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ABA06-5627-4FC4-8552-35A906CE2A69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7948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ABA06-5627-4FC4-8552-35A906CE2A69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1451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ABA06-5627-4FC4-8552-35A906CE2A69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751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ABA06-5627-4FC4-8552-35A906CE2A6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0878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ABA06-5627-4FC4-8552-35A906CE2A69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086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ABA06-5627-4FC4-8552-35A906CE2A69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8805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ABA06-5627-4FC4-8552-35A906CE2A69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7252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ABA06-5627-4FC4-8552-35A906CE2A69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919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ABA06-5627-4FC4-8552-35A906CE2A6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390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ABA06-5627-4FC4-8552-35A906CE2A6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834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ABA06-5627-4FC4-8552-35A906CE2A6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644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ABA06-5627-4FC4-8552-35A906CE2A6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702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ABA06-5627-4FC4-8552-35A906CE2A6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214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ABA06-5627-4FC4-8552-35A906CE2A6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367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ABA06-5627-4FC4-8552-35A906CE2A6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558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E1B0-A8B5-4AA1-9CD1-3A51B5686BD8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943B-BD95-4EBF-A061-F42732842F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62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E1B0-A8B5-4AA1-9CD1-3A51B5686BD8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943B-BD95-4EBF-A061-F42732842F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441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E1B0-A8B5-4AA1-9CD1-3A51B5686BD8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943B-BD95-4EBF-A061-F42732842F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825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E1B0-A8B5-4AA1-9CD1-3A51B5686BD8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943B-BD95-4EBF-A061-F42732842F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84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E1B0-A8B5-4AA1-9CD1-3A51B5686BD8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943B-BD95-4EBF-A061-F42732842F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535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E1B0-A8B5-4AA1-9CD1-3A51B5686BD8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943B-BD95-4EBF-A061-F42732842F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44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E1B0-A8B5-4AA1-9CD1-3A51B5686BD8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943B-BD95-4EBF-A061-F42732842F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23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E1B0-A8B5-4AA1-9CD1-3A51B5686BD8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943B-BD95-4EBF-A061-F42732842F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104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E1B0-A8B5-4AA1-9CD1-3A51B5686BD8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943B-BD95-4EBF-A061-F42732842F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596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E1B0-A8B5-4AA1-9CD1-3A51B5686BD8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943B-BD95-4EBF-A061-F42732842F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691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E1B0-A8B5-4AA1-9CD1-3A51B5686BD8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943B-BD95-4EBF-A061-F42732842F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019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DE1B0-A8B5-4AA1-9CD1-3A51B5686BD8}" type="datetimeFigureOut">
              <a:rPr lang="cs-CZ" smtClean="0"/>
              <a:t>12.4.2011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C943B-BD95-4EBF-A061-F42732842F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889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Jazyk DSI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66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</a:t>
            </a:r>
            <a:r>
              <a:rPr lang="cs-CZ" dirty="0" err="1" smtClean="0"/>
              <a:t>vyhýbky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51304" cy="4637112"/>
          </a:xfrm>
        </p:spPr>
        <p:txBody>
          <a:bodyPr/>
          <a:lstStyle/>
          <a:p>
            <a:pPr marL="0" indent="0">
              <a:buNone/>
            </a:pPr>
            <a:r>
              <a:rPr lang="cs-CZ" dirty="0" err="1" smtClean="0"/>
              <a:t>Switch</a:t>
            </a:r>
            <a:r>
              <a:rPr lang="cs-CZ" dirty="0" smtClean="0"/>
              <a:t> </a:t>
            </a:r>
            <a:r>
              <a:rPr lang="en-US" dirty="0" smtClean="0"/>
              <a:t>&lt;</a:t>
            </a:r>
            <a:r>
              <a:rPr lang="en-US" dirty="0" err="1" smtClean="0"/>
              <a:t>jmeno</a:t>
            </a:r>
            <a:r>
              <a:rPr lang="en-US" dirty="0" smtClean="0"/>
              <a:t>&gt; for &lt;</a:t>
            </a:r>
            <a:r>
              <a:rPr lang="en-US" dirty="0" err="1" smtClean="0"/>
              <a:t>entita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[case &lt;</a:t>
            </a:r>
            <a:r>
              <a:rPr lang="en-US" dirty="0" err="1" smtClean="0"/>
              <a:t>logicky</a:t>
            </a:r>
            <a:r>
              <a:rPr lang="en-US" dirty="0" smtClean="0"/>
              <a:t> </a:t>
            </a:r>
            <a:r>
              <a:rPr lang="en-US" dirty="0" err="1" smtClean="0"/>
              <a:t>vyraz</a:t>
            </a:r>
            <a:r>
              <a:rPr lang="en-US" dirty="0" smtClean="0"/>
              <a:t>&gt; :: &lt;</a:t>
            </a:r>
            <a:r>
              <a:rPr lang="en-US" dirty="0" err="1" smtClean="0"/>
              <a:t>fronta|vyhybka|pool</a:t>
            </a:r>
            <a:r>
              <a:rPr lang="en-US" dirty="0" smtClean="0"/>
              <a:t>&gt;]*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otherwise &lt;</a:t>
            </a:r>
            <a:r>
              <a:rPr lang="en-US" dirty="0" err="1" smtClean="0"/>
              <a:t>fronta|vyhybka|pool</a:t>
            </a:r>
            <a:r>
              <a:rPr lang="en-US" dirty="0" smtClean="0"/>
              <a:t>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480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Vyhýbka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 se vyhodnocují v pořadí shora dolů</a:t>
            </a:r>
          </a:p>
          <a:p>
            <a:r>
              <a:rPr lang="cs-CZ" dirty="0" smtClean="0"/>
              <a:t>Část </a:t>
            </a:r>
            <a:r>
              <a:rPr lang="cs-CZ" dirty="0" err="1" smtClean="0"/>
              <a:t>otherwise</a:t>
            </a:r>
            <a:r>
              <a:rPr lang="cs-CZ" dirty="0" smtClean="0"/>
              <a:t> je povinná (i když občas ze sémantického hlediska nemůže nastat)</a:t>
            </a:r>
          </a:p>
          <a:p>
            <a:r>
              <a:rPr lang="cs-CZ" dirty="0" smtClean="0"/>
              <a:t>Někdy je vhodné před </a:t>
            </a:r>
            <a:r>
              <a:rPr lang="cs-CZ" dirty="0" err="1" smtClean="0"/>
              <a:t>vyhýbku</a:t>
            </a:r>
            <a:r>
              <a:rPr lang="cs-CZ" dirty="0" smtClean="0"/>
              <a:t> zařadit aktivní prvek (aktivitu) s krátkou, nebo nulovou dobou trvání a v její části </a:t>
            </a:r>
            <a:r>
              <a:rPr lang="cs-CZ" dirty="0" err="1" smtClean="0"/>
              <a:t>compute</a:t>
            </a:r>
            <a:r>
              <a:rPr lang="cs-CZ" dirty="0" smtClean="0"/>
              <a:t> provést rozhodovací algoritmus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5082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Segmenty jazyka Pascal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declarations</a:t>
            </a:r>
            <a:r>
              <a:rPr lang="cs-CZ" dirty="0" smtClean="0"/>
              <a:t> </a:t>
            </a:r>
            <a:r>
              <a:rPr lang="en-US" dirty="0" smtClean="0"/>
              <a:t>&lt;</a:t>
            </a:r>
            <a:r>
              <a:rPr lang="en-US" dirty="0" err="1" smtClean="0"/>
              <a:t>deklarace</a:t>
            </a:r>
            <a:r>
              <a:rPr lang="en-US" dirty="0" smtClean="0"/>
              <a:t> </a:t>
            </a:r>
            <a:r>
              <a:rPr lang="en-US" dirty="0" err="1" smtClean="0"/>
              <a:t>typu</a:t>
            </a:r>
            <a:r>
              <a:rPr lang="en-US" dirty="0" smtClean="0"/>
              <a:t> a </a:t>
            </a:r>
            <a:r>
              <a:rPr lang="en-US" dirty="0" err="1" smtClean="0"/>
              <a:t>promennych</a:t>
            </a:r>
            <a:r>
              <a:rPr lang="en-US" dirty="0" smtClean="0"/>
              <a:t>&gt;::</a:t>
            </a:r>
          </a:p>
          <a:p>
            <a:pPr marL="0" indent="0">
              <a:buNone/>
            </a:pPr>
            <a:r>
              <a:rPr lang="en-US" dirty="0" smtClean="0"/>
              <a:t>on start &lt;</a:t>
            </a:r>
            <a:r>
              <a:rPr lang="en-US" dirty="0" err="1" smtClean="0"/>
              <a:t>prikaz</a:t>
            </a:r>
            <a:r>
              <a:rPr lang="en-US" dirty="0" smtClean="0"/>
              <a:t>&gt; ::</a:t>
            </a:r>
          </a:p>
          <a:p>
            <a:pPr marL="0" indent="0">
              <a:buNone/>
            </a:pPr>
            <a:r>
              <a:rPr lang="en-US" dirty="0" smtClean="0"/>
              <a:t>on write  &lt;</a:t>
            </a:r>
            <a:r>
              <a:rPr lang="en-US" dirty="0" err="1" smtClean="0"/>
              <a:t>prikaz</a:t>
            </a:r>
            <a:r>
              <a:rPr lang="en-US" dirty="0" smtClean="0"/>
              <a:t>&gt;::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860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 </a:t>
            </a:r>
            <a:r>
              <a:rPr lang="cs-CZ" dirty="0" err="1" smtClean="0"/>
              <a:t>declarations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Umožňuje definovat globální proměnné použitelné ve všech simulačních objektech</a:t>
            </a:r>
          </a:p>
          <a:p>
            <a:r>
              <a:rPr lang="cs-CZ" dirty="0" smtClean="0"/>
              <a:t>Umožňuje definovat vlastní procedury a funkce (například generátor pseudonáhodných čísel s nějakým nestandardním rozložením)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8121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 on start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Popíše činnosti, které se mají provést na začátku simulace systému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688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 on </a:t>
            </a:r>
            <a:r>
              <a:rPr lang="cs-CZ" dirty="0" err="1" smtClean="0"/>
              <a:t>write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Popíše činnosti, které se mají provést ihned po spuštění řídícího příkazu </a:t>
            </a:r>
            <a:r>
              <a:rPr lang="cs-CZ" dirty="0" err="1" smtClean="0"/>
              <a:t>write</a:t>
            </a:r>
            <a:r>
              <a:rPr lang="cs-CZ" dirty="0" smtClean="0"/>
              <a:t> (například lze naprogramovat výpis vlastních složitějších statistik)</a:t>
            </a:r>
          </a:p>
          <a:p>
            <a:r>
              <a:rPr lang="cs-CZ" dirty="0" smtClean="0"/>
              <a:t>Výstupní protokol je definován jako textový soubor s jménem FOU.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438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Generování pseudonáhodných čísel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507288" cy="4493096"/>
          </a:xfrm>
        </p:spPr>
        <p:txBody>
          <a:bodyPr/>
          <a:lstStyle/>
          <a:p>
            <a:r>
              <a:rPr lang="cs-CZ" dirty="0" err="1" smtClean="0"/>
              <a:t>Random</a:t>
            </a:r>
            <a:r>
              <a:rPr lang="cs-CZ" dirty="0" smtClean="0"/>
              <a:t> – rovnoměrné rozdělení od 0 do 1</a:t>
            </a:r>
          </a:p>
          <a:p>
            <a:r>
              <a:rPr lang="cs-CZ" dirty="0" err="1" smtClean="0"/>
              <a:t>Uniform</a:t>
            </a:r>
            <a:r>
              <a:rPr lang="cs-CZ" dirty="0" smtClean="0"/>
              <a:t>(</a:t>
            </a:r>
            <a:r>
              <a:rPr lang="cs-CZ" dirty="0" err="1" smtClean="0"/>
              <a:t>a,b</a:t>
            </a:r>
            <a:r>
              <a:rPr lang="cs-CZ" dirty="0" smtClean="0"/>
              <a:t>) – rovnoměrné rozdělení od a do b</a:t>
            </a:r>
          </a:p>
          <a:p>
            <a:r>
              <a:rPr lang="cs-CZ" dirty="0" err="1" smtClean="0"/>
              <a:t>NegExp</a:t>
            </a:r>
            <a:r>
              <a:rPr lang="cs-CZ" dirty="0" smtClean="0"/>
              <a:t>(</a:t>
            </a:r>
            <a:r>
              <a:rPr lang="cs-CZ" dirty="0" err="1" smtClean="0"/>
              <a:t>strhodnota</a:t>
            </a:r>
            <a:r>
              <a:rPr lang="cs-CZ" dirty="0" smtClean="0"/>
              <a:t>) – exponenciální rozdělení</a:t>
            </a:r>
          </a:p>
          <a:p>
            <a:r>
              <a:rPr lang="cs-CZ" dirty="0" err="1" smtClean="0"/>
              <a:t>Normal</a:t>
            </a:r>
            <a:r>
              <a:rPr lang="cs-CZ" dirty="0" smtClean="0"/>
              <a:t>(</a:t>
            </a:r>
            <a:r>
              <a:rPr lang="cs-CZ" dirty="0" err="1" smtClean="0"/>
              <a:t>strhodnota,rozptyl</a:t>
            </a:r>
            <a:r>
              <a:rPr lang="cs-CZ" dirty="0" smtClean="0"/>
              <a:t>) – normální</a:t>
            </a:r>
          </a:p>
          <a:p>
            <a:r>
              <a:rPr lang="cs-CZ" dirty="0" err="1" smtClean="0"/>
              <a:t>intUniform</a:t>
            </a:r>
            <a:r>
              <a:rPr lang="cs-CZ" dirty="0" smtClean="0"/>
              <a:t>(</a:t>
            </a:r>
            <a:r>
              <a:rPr lang="cs-CZ" dirty="0" err="1" smtClean="0"/>
              <a:t>i,j</a:t>
            </a:r>
            <a:r>
              <a:rPr lang="cs-CZ" dirty="0" smtClean="0"/>
              <a:t>) – celočíselné rovnoměrné rozdělení od i do 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193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Standardní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Time</a:t>
            </a:r>
            <a:r>
              <a:rPr lang="cs-CZ" dirty="0" smtClean="0"/>
              <a:t> – modelový čas</a:t>
            </a:r>
          </a:p>
          <a:p>
            <a:r>
              <a:rPr lang="cs-CZ" dirty="0" err="1" smtClean="0"/>
              <a:t>contents</a:t>
            </a:r>
            <a:r>
              <a:rPr lang="cs-CZ" dirty="0" smtClean="0"/>
              <a:t> (q) – počet entit ve frontě</a:t>
            </a:r>
          </a:p>
          <a:p>
            <a:r>
              <a:rPr lang="cs-CZ" dirty="0" err="1" smtClean="0"/>
              <a:t>BusyChannels</a:t>
            </a:r>
            <a:r>
              <a:rPr lang="cs-CZ" dirty="0" smtClean="0"/>
              <a:t>(a) – počet obsazených kanálů v aktivitě</a:t>
            </a:r>
          </a:p>
          <a:p>
            <a:r>
              <a:rPr lang="cs-CZ" dirty="0" err="1" smtClean="0"/>
              <a:t>hasFreeChannels</a:t>
            </a:r>
            <a:r>
              <a:rPr lang="cs-CZ" dirty="0" smtClean="0"/>
              <a:t>(a) – má aktivita volný kanál? (logická hodnota)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6315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Počáteční stav front                        (Příkaz v inicializačním souboru)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queue</a:t>
            </a:r>
            <a:r>
              <a:rPr lang="cs-CZ" dirty="0" smtClean="0"/>
              <a:t> </a:t>
            </a:r>
            <a:r>
              <a:rPr lang="en-US" dirty="0" smtClean="0"/>
              <a:t>&lt;</a:t>
            </a:r>
            <a:r>
              <a:rPr lang="en-US" dirty="0" err="1" smtClean="0"/>
              <a:t>fronta</a:t>
            </a:r>
            <a:r>
              <a:rPr lang="en-US" dirty="0" smtClean="0"/>
              <a:t>&gt; &lt;</a:t>
            </a:r>
            <a:r>
              <a:rPr lang="en-US" dirty="0" err="1" smtClean="0"/>
              <a:t>pocet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queue &lt;</a:t>
            </a:r>
            <a:r>
              <a:rPr lang="en-US" dirty="0" err="1" smtClean="0"/>
              <a:t>fronta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[entity &lt;</a:t>
            </a:r>
            <a:r>
              <a:rPr lang="en-US" dirty="0" err="1" smtClean="0"/>
              <a:t>atribut</a:t>
            </a:r>
            <a:r>
              <a:rPr lang="en-US" dirty="0" smtClean="0"/>
              <a:t>&gt; &lt;</a:t>
            </a:r>
            <a:r>
              <a:rPr lang="en-US" dirty="0" err="1" smtClean="0"/>
              <a:t>hodnota</a:t>
            </a:r>
            <a:r>
              <a:rPr lang="en-US" dirty="0" smtClean="0"/>
              <a:t>&gt;                              		&lt;</a:t>
            </a:r>
            <a:r>
              <a:rPr lang="en-US" dirty="0" err="1" smtClean="0"/>
              <a:t>atribut</a:t>
            </a:r>
            <a:r>
              <a:rPr lang="en-US" dirty="0" smtClean="0"/>
              <a:t>&gt;   &lt;</a:t>
            </a:r>
            <a:r>
              <a:rPr lang="en-US" dirty="0" err="1" smtClean="0"/>
              <a:t>hodnota</a:t>
            </a:r>
            <a:r>
              <a:rPr lang="en-US" dirty="0" smtClean="0"/>
              <a:t>&gt; … //]* </a:t>
            </a:r>
          </a:p>
          <a:p>
            <a:pPr marL="0" indent="0">
              <a:buNone/>
            </a:pPr>
            <a:r>
              <a:rPr lang="en-US" dirty="0" smtClean="0"/>
              <a:t>end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4537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Inicializace</a:t>
            </a:r>
            <a:r>
              <a:rPr lang="en-US" dirty="0" smtClean="0"/>
              <a:t> </a:t>
            </a:r>
            <a:r>
              <a:rPr lang="cs-CZ" dirty="0" smtClean="0"/>
              <a:t>generátorů náhodných čísel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radomize</a:t>
            </a:r>
            <a:r>
              <a:rPr lang="cs-CZ" dirty="0" smtClean="0"/>
              <a:t> </a:t>
            </a:r>
            <a:r>
              <a:rPr lang="en-US" dirty="0" smtClean="0"/>
              <a:t>&lt;</a:t>
            </a:r>
            <a:r>
              <a:rPr lang="en-US" dirty="0" err="1" smtClean="0"/>
              <a:t>cislo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randomize time</a:t>
            </a:r>
            <a:endParaRPr lang="cs-CZ" dirty="0" smtClean="0"/>
          </a:p>
          <a:p>
            <a:r>
              <a:rPr lang="cs-CZ" dirty="0" smtClean="0"/>
              <a:t>Není-li uvedeno, inicializuje se generátor hodnotou určenou ze systémového času, ta je zapsána do výstupního protokolu</a:t>
            </a:r>
            <a:endParaRPr lang="en-US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439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Simulační objekty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Aktivity</a:t>
            </a:r>
          </a:p>
          <a:p>
            <a:r>
              <a:rPr lang="cs-CZ" dirty="0" smtClean="0"/>
              <a:t>Fronty</a:t>
            </a:r>
          </a:p>
          <a:p>
            <a:r>
              <a:rPr lang="cs-CZ" dirty="0" smtClean="0"/>
              <a:t>Pooly</a:t>
            </a:r>
          </a:p>
          <a:p>
            <a:r>
              <a:rPr lang="cs-CZ" dirty="0" err="1" smtClean="0"/>
              <a:t>Vyhybky</a:t>
            </a:r>
            <a:endParaRPr lang="cs-CZ" dirty="0" smtClean="0"/>
          </a:p>
          <a:p>
            <a:pPr lvl="1"/>
            <a:r>
              <a:rPr lang="cs-CZ" dirty="0" smtClean="0"/>
              <a:t>Jméno objektu: </a:t>
            </a:r>
            <a:r>
              <a:rPr lang="cs-CZ" dirty="0" err="1" smtClean="0"/>
              <a:t>max</a:t>
            </a:r>
            <a:r>
              <a:rPr lang="cs-CZ" dirty="0" smtClean="0"/>
              <a:t> 20 znaků, začíná písmenem, obsahuje jen písmena a číslice, odlišné od klíčových slov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69685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simulace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step</a:t>
            </a:r>
          </a:p>
          <a:p>
            <a:r>
              <a:rPr lang="en-US" dirty="0" smtClean="0"/>
              <a:t>s</a:t>
            </a:r>
            <a:r>
              <a:rPr lang="cs-CZ" dirty="0" err="1" smtClean="0"/>
              <a:t>teps</a:t>
            </a:r>
            <a:r>
              <a:rPr lang="cs-CZ" dirty="0" smtClean="0"/>
              <a:t> </a:t>
            </a:r>
            <a:r>
              <a:rPr lang="en-US" dirty="0" smtClean="0"/>
              <a:t>&lt;</a:t>
            </a:r>
            <a:r>
              <a:rPr lang="en-US" dirty="0" err="1" smtClean="0"/>
              <a:t>pocet</a:t>
            </a:r>
            <a:r>
              <a:rPr lang="en-US" dirty="0" smtClean="0"/>
              <a:t> </a:t>
            </a:r>
            <a:r>
              <a:rPr lang="en-US" dirty="0" err="1" smtClean="0"/>
              <a:t>kroku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next &lt;</a:t>
            </a:r>
            <a:r>
              <a:rPr lang="en-US" dirty="0" err="1" smtClean="0"/>
              <a:t>delka</a:t>
            </a:r>
            <a:r>
              <a:rPr lang="en-US" dirty="0" smtClean="0"/>
              <a:t> </a:t>
            </a:r>
            <a:r>
              <a:rPr lang="en-US" dirty="0" err="1" smtClean="0"/>
              <a:t>casoveho</a:t>
            </a:r>
            <a:r>
              <a:rPr lang="en-US" dirty="0" smtClean="0"/>
              <a:t> </a:t>
            </a:r>
            <a:r>
              <a:rPr lang="en-US" dirty="0" err="1" smtClean="0"/>
              <a:t>intervalu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till &lt;</a:t>
            </a:r>
            <a:r>
              <a:rPr lang="en-US" dirty="0" err="1" smtClean="0"/>
              <a:t>cas</a:t>
            </a:r>
            <a:r>
              <a:rPr lang="en-US" dirty="0" smtClean="0"/>
              <a:t> </a:t>
            </a:r>
            <a:r>
              <a:rPr lang="en-US" dirty="0" err="1" smtClean="0"/>
              <a:t>preruseni</a:t>
            </a:r>
            <a:r>
              <a:rPr lang="en-US" dirty="0" smtClean="0"/>
              <a:t> </a:t>
            </a:r>
            <a:r>
              <a:rPr lang="en-US" dirty="0" err="1" smtClean="0"/>
              <a:t>simulace</a:t>
            </a:r>
            <a:r>
              <a:rPr lang="en-US" dirty="0" smtClean="0"/>
              <a:t>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1763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Lad</a:t>
            </a:r>
            <a:r>
              <a:rPr lang="cs-CZ" dirty="0" err="1" smtClean="0"/>
              <a:t>icí</a:t>
            </a:r>
            <a:r>
              <a:rPr lang="cs-CZ" dirty="0" smtClean="0"/>
              <a:t>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debug</a:t>
            </a:r>
            <a:r>
              <a:rPr lang="cs-CZ" dirty="0" smtClean="0"/>
              <a:t> on</a:t>
            </a:r>
          </a:p>
          <a:p>
            <a:r>
              <a:rPr lang="cs-CZ" dirty="0" err="1" smtClean="0"/>
              <a:t>Debug</a:t>
            </a:r>
            <a:r>
              <a:rPr lang="cs-CZ" dirty="0" smtClean="0"/>
              <a:t> </a:t>
            </a:r>
            <a:r>
              <a:rPr lang="cs-CZ" dirty="0" err="1" smtClean="0"/>
              <a:t>off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Do protokolu se zapisuje velmi podrobný a velmi dlouhý výpis o činnosti systému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5549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Výpis stavu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show – výpis na obrazovku</a:t>
            </a:r>
          </a:p>
          <a:p>
            <a:r>
              <a:rPr lang="cs-CZ" dirty="0" err="1" smtClean="0"/>
              <a:t>write</a:t>
            </a:r>
            <a:r>
              <a:rPr lang="cs-CZ" dirty="0" smtClean="0"/>
              <a:t> – zápis do protokolu (soubor *.</a:t>
            </a:r>
            <a:r>
              <a:rPr lang="cs-CZ" dirty="0" err="1" smtClean="0"/>
              <a:t>out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1901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simulace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menu – vyvolá interaktivní menu</a:t>
            </a:r>
          </a:p>
          <a:p>
            <a:r>
              <a:rPr lang="cs-CZ" dirty="0" err="1" smtClean="0"/>
              <a:t>file</a:t>
            </a:r>
            <a:r>
              <a:rPr lang="cs-CZ" dirty="0" smtClean="0"/>
              <a:t> – předá řízení inicializačnímu souboru</a:t>
            </a:r>
          </a:p>
          <a:p>
            <a:r>
              <a:rPr lang="cs-CZ" dirty="0" err="1" smtClean="0"/>
              <a:t>quit</a:t>
            </a:r>
            <a:r>
              <a:rPr lang="cs-CZ" dirty="0" smtClean="0"/>
              <a:t> – ukončení simulace</a:t>
            </a:r>
          </a:p>
          <a:p>
            <a:r>
              <a:rPr lang="cs-CZ" dirty="0" smtClean="0"/>
              <a:t>Klávesa </a:t>
            </a:r>
            <a:r>
              <a:rPr lang="cs-CZ" dirty="0" err="1" smtClean="0"/>
              <a:t>Esc</a:t>
            </a:r>
            <a:r>
              <a:rPr lang="cs-CZ" dirty="0" smtClean="0"/>
              <a:t> – </a:t>
            </a:r>
            <a:r>
              <a:rPr lang="cs-CZ" smtClean="0"/>
              <a:t>přerušení simulace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Pokud soubor *.</a:t>
            </a:r>
            <a:r>
              <a:rPr lang="cs-CZ" dirty="0" err="1" smtClean="0"/>
              <a:t>ini</a:t>
            </a:r>
            <a:r>
              <a:rPr lang="cs-CZ" dirty="0" smtClean="0"/>
              <a:t> neexistuje, nebo v něm není další vykonatelný příkaz, předá se řízení interaktivnímu menu.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136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entity (poolu)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</a:t>
            </a:r>
            <a:r>
              <a:rPr lang="cs-CZ" dirty="0" err="1" smtClean="0"/>
              <a:t>ntity</a:t>
            </a:r>
            <a:r>
              <a:rPr lang="cs-CZ" dirty="0" smtClean="0"/>
              <a:t> </a:t>
            </a:r>
            <a:r>
              <a:rPr lang="en-US" dirty="0" smtClean="0"/>
              <a:t>&lt;</a:t>
            </a:r>
            <a:r>
              <a:rPr lang="en-US" dirty="0" err="1" smtClean="0"/>
              <a:t>jmeno</a:t>
            </a:r>
            <a:r>
              <a:rPr lang="en-US" dirty="0" smtClean="0"/>
              <a:t>&gt; 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entity &lt;</a:t>
            </a:r>
            <a:r>
              <a:rPr lang="en-US" dirty="0" err="1" smtClean="0"/>
              <a:t>jmeno</a:t>
            </a:r>
            <a:r>
              <a:rPr lang="en-US" dirty="0" smtClean="0"/>
              <a:t>&gt; </a:t>
            </a:r>
            <a:r>
              <a:rPr lang="en-US" dirty="0" err="1" smtClean="0"/>
              <a:t>attrib</a:t>
            </a:r>
            <a:r>
              <a:rPr lang="en-US" dirty="0" smtClean="0"/>
              <a:t> &lt;</a:t>
            </a:r>
            <a:r>
              <a:rPr lang="en-US" dirty="0" err="1" smtClean="0"/>
              <a:t>jmeno</a:t>
            </a:r>
            <a:r>
              <a:rPr lang="en-US" dirty="0" smtClean="0"/>
              <a:t>&gt;,… : </a:t>
            </a:r>
            <a:r>
              <a:rPr lang="en-US" dirty="0" err="1" smtClean="0"/>
              <a:t>typ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</a:t>
            </a:r>
            <a:r>
              <a:rPr lang="en-US" dirty="0" smtClean="0"/>
              <a:t>&lt;</a:t>
            </a:r>
            <a:r>
              <a:rPr lang="en-US" dirty="0" err="1" smtClean="0"/>
              <a:t>jmeno</a:t>
            </a:r>
            <a:r>
              <a:rPr lang="en-US" dirty="0" smtClean="0"/>
              <a:t>&gt;,… : </a:t>
            </a:r>
            <a:r>
              <a:rPr lang="en-US" dirty="0" err="1" smtClean="0"/>
              <a:t>typ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end;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dirty="0" smtClean="0"/>
              <a:t>Typy atributů: </a:t>
            </a:r>
            <a:r>
              <a:rPr lang="cs-CZ" dirty="0" err="1" smtClean="0"/>
              <a:t>int</a:t>
            </a:r>
            <a:r>
              <a:rPr lang="cs-CZ" dirty="0" smtClean="0"/>
              <a:t>, </a:t>
            </a:r>
            <a:r>
              <a:rPr lang="cs-CZ" dirty="0" err="1" smtClean="0"/>
              <a:t>real</a:t>
            </a:r>
            <a:r>
              <a:rPr lang="cs-CZ" dirty="0" smtClean="0"/>
              <a:t>, </a:t>
            </a:r>
            <a:r>
              <a:rPr lang="cs-CZ" dirty="0" err="1" smtClean="0"/>
              <a:t>bool</a:t>
            </a:r>
            <a:r>
              <a:rPr lang="cs-CZ" dirty="0" smtClean="0"/>
              <a:t>, </a:t>
            </a:r>
            <a:r>
              <a:rPr lang="cs-CZ" dirty="0" err="1" smtClean="0"/>
              <a:t>str</a:t>
            </a:r>
            <a:r>
              <a:rPr lang="cs-CZ" dirty="0" smtClean="0"/>
              <a:t> (</a:t>
            </a:r>
            <a:r>
              <a:rPr lang="cs-CZ" dirty="0" err="1" smtClean="0"/>
              <a:t>max</a:t>
            </a:r>
            <a:r>
              <a:rPr lang="cs-CZ" dirty="0" smtClean="0"/>
              <a:t> 20 znaků)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8383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cs-CZ" dirty="0" smtClean="0"/>
              <a:t>ří</a:t>
            </a:r>
            <a:r>
              <a:rPr lang="en-US" dirty="0" err="1" smtClean="0"/>
              <a:t>klad</a:t>
            </a:r>
            <a:r>
              <a:rPr lang="en-US" dirty="0" smtClean="0"/>
              <a:t> </a:t>
            </a:r>
            <a:r>
              <a:rPr lang="en-US" dirty="0" err="1" smtClean="0"/>
              <a:t>popisu</a:t>
            </a:r>
            <a:r>
              <a:rPr lang="en-US" dirty="0" smtClean="0"/>
              <a:t> </a:t>
            </a:r>
            <a:r>
              <a:rPr lang="en-US" dirty="0" err="1" smtClean="0"/>
              <a:t>entit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entity </a:t>
            </a:r>
            <a:r>
              <a:rPr lang="en-US" dirty="0" err="1" smtClean="0"/>
              <a:t>Zakaznik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entity </a:t>
            </a:r>
            <a:r>
              <a:rPr lang="en-US" dirty="0" err="1" smtClean="0"/>
              <a:t>Prodavac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attrib</a:t>
            </a:r>
            <a:r>
              <a:rPr lang="en-US" dirty="0" smtClean="0"/>
              <a:t>  jmeno:str:20;</a:t>
            </a:r>
          </a:p>
          <a:p>
            <a:pPr marL="0" indent="0"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cislo:int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</a:t>
            </a:r>
            <a:r>
              <a:rPr lang="en-US" dirty="0" err="1" smtClean="0"/>
              <a:t>obedval</a:t>
            </a:r>
            <a:r>
              <a:rPr lang="en-US" dirty="0" smtClean="0"/>
              <a:t>: </a:t>
            </a:r>
            <a:r>
              <a:rPr lang="en-US" dirty="0" err="1" smtClean="0"/>
              <a:t>bool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</a:t>
            </a:r>
            <a:r>
              <a:rPr lang="en-US" dirty="0" err="1" smtClean="0"/>
              <a:t>snidal</a:t>
            </a:r>
            <a:r>
              <a:rPr lang="en-US" dirty="0" smtClean="0"/>
              <a:t>, </a:t>
            </a:r>
            <a:r>
              <a:rPr lang="en-US" dirty="0" err="1" smtClean="0"/>
              <a:t>svacil</a:t>
            </a:r>
            <a:r>
              <a:rPr lang="en-US" dirty="0" smtClean="0"/>
              <a:t>: bool:5;</a:t>
            </a:r>
          </a:p>
          <a:p>
            <a:pPr marL="0" indent="0">
              <a:buNone/>
            </a:pPr>
            <a:r>
              <a:rPr lang="en-US" dirty="0" smtClean="0"/>
              <a:t>end;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003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96752"/>
            <a:ext cx="8723312" cy="463711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</a:t>
            </a:r>
            <a:r>
              <a:rPr lang="cs-CZ" dirty="0" err="1" smtClean="0"/>
              <a:t>ctivity</a:t>
            </a:r>
            <a:r>
              <a:rPr lang="cs-CZ" dirty="0" smtClean="0"/>
              <a:t> </a:t>
            </a:r>
            <a:r>
              <a:rPr lang="en-US" dirty="0" smtClean="0"/>
              <a:t>&lt;</a:t>
            </a:r>
            <a:r>
              <a:rPr lang="en-US" dirty="0" err="1" smtClean="0"/>
              <a:t>jmeno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r>
              <a:rPr lang="cs-CZ" dirty="0" err="1" smtClean="0"/>
              <a:t>channels</a:t>
            </a:r>
            <a:r>
              <a:rPr lang="cs-CZ" dirty="0" smtClean="0"/>
              <a:t> </a:t>
            </a:r>
            <a:r>
              <a:rPr lang="en-US" dirty="0" smtClean="0"/>
              <a:t>&lt;</a:t>
            </a:r>
            <a:r>
              <a:rPr lang="en-US" dirty="0" err="1" smtClean="0"/>
              <a:t>cislo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smtClean="0"/>
              <a:t>  load  [&lt;</a:t>
            </a:r>
            <a:r>
              <a:rPr lang="en-US" dirty="0" err="1" smtClean="0"/>
              <a:t>cislo</a:t>
            </a:r>
            <a:r>
              <a:rPr lang="en-US" dirty="0" smtClean="0"/>
              <a:t>&gt;&lt;</a:t>
            </a:r>
            <a:r>
              <a:rPr lang="en-US" dirty="0" err="1" smtClean="0"/>
              <a:t>jmeno</a:t>
            </a:r>
            <a:r>
              <a:rPr lang="en-US" dirty="0" smtClean="0"/>
              <a:t> entity&gt; from &lt;</a:t>
            </a:r>
            <a:r>
              <a:rPr lang="en-US" dirty="0" err="1" smtClean="0"/>
              <a:t>fronta|pool</a:t>
            </a:r>
            <a:r>
              <a:rPr lang="en-US" dirty="0" smtClean="0"/>
              <a:t>&gt;]*</a:t>
            </a:r>
          </a:p>
          <a:p>
            <a:pPr marL="0" indent="0">
              <a:buNone/>
            </a:pPr>
            <a:r>
              <a:rPr lang="en-US" dirty="0" smtClean="0"/>
              <a:t>  [compute &lt;</a:t>
            </a:r>
            <a:r>
              <a:rPr lang="en-US" dirty="0" err="1" smtClean="0"/>
              <a:t>prikaz</a:t>
            </a:r>
            <a:r>
              <a:rPr lang="en-US" dirty="0" smtClean="0"/>
              <a:t> </a:t>
            </a:r>
            <a:r>
              <a:rPr lang="en-US" dirty="0" err="1" smtClean="0"/>
              <a:t>jayzka</a:t>
            </a:r>
            <a:r>
              <a:rPr lang="en-US" dirty="0" smtClean="0"/>
              <a:t> Pascal&gt; ::]</a:t>
            </a:r>
          </a:p>
          <a:p>
            <a:pPr marL="0" indent="0">
              <a:buNone/>
            </a:pPr>
            <a:r>
              <a:rPr lang="en-US" dirty="0" smtClean="0"/>
              <a:t>  after &lt;</a:t>
            </a:r>
            <a:r>
              <a:rPr lang="en-US" dirty="0" err="1" smtClean="0"/>
              <a:t>vyraz</a:t>
            </a:r>
            <a:r>
              <a:rPr lang="en-US" dirty="0" smtClean="0"/>
              <a:t> </a:t>
            </a:r>
            <a:r>
              <a:rPr lang="en-US" dirty="0" err="1" smtClean="0"/>
              <a:t>typu</a:t>
            </a:r>
            <a:r>
              <a:rPr lang="en-US" dirty="0" smtClean="0"/>
              <a:t> Real&gt; ::</a:t>
            </a:r>
          </a:p>
          <a:p>
            <a:pPr marL="0" indent="0">
              <a:buNone/>
            </a:pPr>
            <a:r>
              <a:rPr lang="en-US" dirty="0" smtClean="0"/>
              <a:t>  eject  [&lt;</a:t>
            </a:r>
            <a:r>
              <a:rPr lang="en-US" dirty="0" err="1" smtClean="0"/>
              <a:t>jmeno</a:t>
            </a:r>
            <a:r>
              <a:rPr lang="en-US" dirty="0" smtClean="0"/>
              <a:t> entity&gt; to &lt;</a:t>
            </a:r>
            <a:r>
              <a:rPr lang="en-US" dirty="0" err="1" smtClean="0"/>
              <a:t>fronta|vyhybka|pool</a:t>
            </a:r>
            <a:r>
              <a:rPr lang="en-US" dirty="0" smtClean="0"/>
              <a:t>&gt;]</a:t>
            </a:r>
          </a:p>
          <a:p>
            <a:pPr marL="0" indent="0">
              <a:buNone/>
            </a:pPr>
            <a:r>
              <a:rPr lang="en-US" dirty="0" smtClean="0"/>
              <a:t>end;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5967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</a:t>
            </a:r>
            <a:r>
              <a:rPr lang="cs-CZ" dirty="0" smtClean="0"/>
              <a:t>známky k popisu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channels</a:t>
            </a:r>
            <a:r>
              <a:rPr lang="cs-CZ" dirty="0" smtClean="0"/>
              <a:t> 0 znamená neomezený počet kanálů obsluhy.</a:t>
            </a:r>
          </a:p>
          <a:p>
            <a:r>
              <a:rPr lang="cs-CZ" dirty="0" smtClean="0"/>
              <a:t>Je-li uvedena část </a:t>
            </a:r>
            <a:r>
              <a:rPr lang="cs-CZ" dirty="0" err="1" smtClean="0"/>
              <a:t>compute</a:t>
            </a:r>
            <a:r>
              <a:rPr lang="cs-CZ" dirty="0" smtClean="0"/>
              <a:t>, provede se daný výpočet na začátku práce aktivity</a:t>
            </a:r>
          </a:p>
          <a:p>
            <a:r>
              <a:rPr lang="cs-CZ" dirty="0" smtClean="0"/>
              <a:t>Klauzulí </a:t>
            </a:r>
            <a:r>
              <a:rPr lang="cs-CZ" dirty="0" err="1" smtClean="0"/>
              <a:t>after</a:t>
            </a:r>
            <a:r>
              <a:rPr lang="cs-CZ" dirty="0" smtClean="0"/>
              <a:t> může být i více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546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popisu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Activity </a:t>
            </a:r>
            <a:r>
              <a:rPr lang="en-US" dirty="0" err="1" smtClean="0"/>
              <a:t>PlaceniUPokladny</a:t>
            </a:r>
            <a:r>
              <a:rPr lang="en-US" dirty="0" smtClean="0"/>
              <a:t> channels 3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load 1 </a:t>
            </a:r>
            <a:r>
              <a:rPr lang="en-US" dirty="0" err="1" smtClean="0"/>
              <a:t>Prodavac</a:t>
            </a:r>
            <a:r>
              <a:rPr lang="en-US" dirty="0" smtClean="0"/>
              <a:t> from </a:t>
            </a:r>
            <a:r>
              <a:rPr lang="en-US" dirty="0" err="1" smtClean="0"/>
              <a:t>Prodavaci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1 </a:t>
            </a:r>
            <a:r>
              <a:rPr lang="en-US" dirty="0" err="1" smtClean="0"/>
              <a:t>Zakaznik</a:t>
            </a:r>
            <a:r>
              <a:rPr lang="en-US" dirty="0" smtClean="0"/>
              <a:t> from </a:t>
            </a:r>
            <a:r>
              <a:rPr lang="en-US" dirty="0" err="1" smtClean="0"/>
              <a:t>qZak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1 </a:t>
            </a:r>
            <a:r>
              <a:rPr lang="en-US" dirty="0" err="1" smtClean="0"/>
              <a:t>Kosik</a:t>
            </a:r>
            <a:r>
              <a:rPr lang="en-US" dirty="0" smtClean="0"/>
              <a:t> from </a:t>
            </a:r>
            <a:r>
              <a:rPr lang="en-US" dirty="0" err="1" smtClean="0"/>
              <a:t>qKosiky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compute </a:t>
            </a:r>
            <a:r>
              <a:rPr lang="en-US" dirty="0" err="1" smtClean="0"/>
              <a:t>Prodavac</a:t>
            </a:r>
            <a:r>
              <a:rPr lang="en-US" dirty="0" smtClean="0"/>
              <a:t>^.</a:t>
            </a:r>
            <a:r>
              <a:rPr lang="en-US" dirty="0" err="1" smtClean="0"/>
              <a:t>unava</a:t>
            </a:r>
            <a:r>
              <a:rPr lang="en-US" dirty="0" smtClean="0"/>
              <a:t>:=Prodavac^.unava+1</a:t>
            </a:r>
          </a:p>
          <a:p>
            <a:pPr marL="0" indent="0">
              <a:buNone/>
            </a:pPr>
            <a:r>
              <a:rPr lang="en-US" dirty="0" smtClean="0"/>
              <a:t> after Prodavac^.unava+4 eject </a:t>
            </a:r>
            <a:r>
              <a:rPr lang="en-US" dirty="0" err="1" smtClean="0"/>
              <a:t>Kosik</a:t>
            </a:r>
            <a:r>
              <a:rPr lang="en-US" dirty="0" smtClean="0"/>
              <a:t> to </a:t>
            </a:r>
            <a:r>
              <a:rPr lang="en-US" dirty="0" err="1" smtClean="0"/>
              <a:t>qKosiky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after Prodavac^.unava+5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eject </a:t>
            </a:r>
            <a:r>
              <a:rPr lang="en-US" dirty="0" err="1" smtClean="0"/>
              <a:t>Zakaznik</a:t>
            </a:r>
            <a:r>
              <a:rPr lang="en-US" dirty="0" smtClean="0"/>
              <a:t> to </a:t>
            </a:r>
            <a:r>
              <a:rPr lang="en-US" dirty="0" err="1" smtClean="0"/>
              <a:t>pool,Prodavac</a:t>
            </a:r>
            <a:r>
              <a:rPr lang="en-US" dirty="0" smtClean="0"/>
              <a:t> to </a:t>
            </a:r>
            <a:r>
              <a:rPr lang="en-US" dirty="0" err="1" smtClean="0"/>
              <a:t>Prodavaci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end;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4923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Popis</a:t>
            </a:r>
            <a:r>
              <a:rPr lang="en-US" dirty="0" smtClean="0"/>
              <a:t> </a:t>
            </a:r>
            <a:r>
              <a:rPr lang="cs-CZ" dirty="0" smtClean="0"/>
              <a:t>fronty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queue</a:t>
            </a:r>
            <a:r>
              <a:rPr lang="cs-CZ" dirty="0" smtClean="0"/>
              <a:t> </a:t>
            </a:r>
            <a:r>
              <a:rPr lang="en-US" dirty="0" smtClean="0"/>
              <a:t>&lt;</a:t>
            </a:r>
            <a:r>
              <a:rPr lang="en-US" dirty="0" err="1" smtClean="0"/>
              <a:t>jmeno</a:t>
            </a:r>
            <a:r>
              <a:rPr lang="en-US" dirty="0" smtClean="0"/>
              <a:t>&gt; of &lt;</a:t>
            </a:r>
            <a:r>
              <a:rPr lang="en-US" dirty="0" err="1" smtClean="0"/>
              <a:t>jmeno</a:t>
            </a:r>
            <a:r>
              <a:rPr lang="en-US" dirty="0" smtClean="0"/>
              <a:t> entity&gt; &lt;</a:t>
            </a:r>
            <a:r>
              <a:rPr lang="en-US" dirty="0" err="1" smtClean="0"/>
              <a:t>rezim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[signal to &lt;</a:t>
            </a:r>
            <a:r>
              <a:rPr lang="en-US" dirty="0" err="1" smtClean="0"/>
              <a:t>aktivita</a:t>
            </a:r>
            <a:r>
              <a:rPr lang="en-US" dirty="0" smtClean="0"/>
              <a:t>&gt;,&lt;</a:t>
            </a:r>
            <a:r>
              <a:rPr lang="en-US" dirty="0" err="1" smtClean="0"/>
              <a:t>aktivita</a:t>
            </a:r>
            <a:r>
              <a:rPr lang="en-US" dirty="0" smtClean="0"/>
              <a:t>,…]</a:t>
            </a:r>
          </a:p>
          <a:p>
            <a:r>
              <a:rPr lang="cs-CZ" dirty="0" smtClean="0"/>
              <a:t>Frontové režimy</a:t>
            </a:r>
          </a:p>
          <a:p>
            <a:pPr lvl="1"/>
            <a:r>
              <a:rPr lang="cs-CZ" dirty="0" err="1" smtClean="0"/>
              <a:t>Fifo</a:t>
            </a:r>
            <a:endParaRPr lang="cs-CZ" dirty="0" smtClean="0"/>
          </a:p>
          <a:p>
            <a:pPr lvl="1"/>
            <a:r>
              <a:rPr lang="cs-CZ" dirty="0" err="1" smtClean="0"/>
              <a:t>Lifo</a:t>
            </a:r>
            <a:endParaRPr lang="cs-CZ" dirty="0" smtClean="0"/>
          </a:p>
          <a:p>
            <a:pPr lvl="1"/>
            <a:r>
              <a:rPr lang="cs-CZ" dirty="0" err="1" smtClean="0"/>
              <a:t>Random</a:t>
            </a:r>
            <a:endParaRPr lang="cs-CZ" dirty="0" smtClean="0"/>
          </a:p>
          <a:p>
            <a:pPr lvl="1"/>
            <a:r>
              <a:rPr lang="cs-CZ" dirty="0" smtClean="0"/>
              <a:t>Prior </a:t>
            </a:r>
            <a:r>
              <a:rPr lang="en-US" dirty="0" smtClean="0"/>
              <a:t>&lt;</a:t>
            </a:r>
            <a:r>
              <a:rPr lang="en-US" dirty="0" err="1" smtClean="0"/>
              <a:t>atribut</a:t>
            </a:r>
            <a:r>
              <a:rPr lang="en-US" dirty="0" smtClean="0"/>
              <a:t>&gt; </a:t>
            </a:r>
            <a:r>
              <a:rPr lang="cs-CZ" dirty="0" smtClean="0"/>
              <a:t>(čím menší hodnota, tím dříve)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6073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Klauzule</a:t>
            </a:r>
            <a:r>
              <a:rPr lang="en-US" dirty="0" smtClean="0"/>
              <a:t> signal 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Je-li </a:t>
            </a:r>
            <a:r>
              <a:rPr lang="en-US" dirty="0" err="1" smtClean="0"/>
              <a:t>uvedena</a:t>
            </a:r>
            <a:r>
              <a:rPr lang="en-US" dirty="0" smtClean="0"/>
              <a:t>, p</a:t>
            </a:r>
            <a:r>
              <a:rPr lang="cs-CZ" dirty="0" smtClean="0"/>
              <a:t>ř</a:t>
            </a:r>
            <a:r>
              <a:rPr lang="en-US" dirty="0" err="1" smtClean="0"/>
              <a:t>ed</a:t>
            </a:r>
            <a:r>
              <a:rPr lang="cs-CZ" dirty="0" smtClean="0"/>
              <a:t>á</a:t>
            </a:r>
            <a:r>
              <a:rPr lang="en-US" dirty="0" err="1" smtClean="0"/>
              <a:t>vaj</a:t>
            </a:r>
            <a:r>
              <a:rPr lang="cs-CZ" dirty="0" smtClean="0"/>
              <a:t>í</a:t>
            </a:r>
            <a:r>
              <a:rPr lang="en-US" dirty="0" smtClean="0"/>
              <a:t> se sign</a:t>
            </a:r>
            <a:r>
              <a:rPr lang="cs-CZ" dirty="0" smtClean="0"/>
              <a:t>á</a:t>
            </a:r>
            <a:r>
              <a:rPr lang="en-US" dirty="0" smtClean="0"/>
              <a:t>l</a:t>
            </a:r>
            <a:r>
              <a:rPr lang="cs-CZ" dirty="0" smtClean="0"/>
              <a:t>y</a:t>
            </a:r>
            <a:r>
              <a:rPr lang="en-US" dirty="0" smtClean="0"/>
              <a:t> n</a:t>
            </a:r>
            <a:r>
              <a:rPr lang="cs-CZ" dirty="0" smtClean="0"/>
              <a:t>á</a:t>
            </a:r>
            <a:r>
              <a:rPr lang="en-US" dirty="0" err="1" smtClean="0"/>
              <a:t>sleduj</a:t>
            </a:r>
            <a:r>
              <a:rPr lang="cs-CZ" dirty="0" smtClean="0"/>
              <a:t>í</a:t>
            </a:r>
            <a:r>
              <a:rPr lang="en-US" dirty="0" smtClean="0"/>
              <a:t>c</a:t>
            </a:r>
            <a:r>
              <a:rPr lang="cs-CZ" dirty="0" smtClean="0"/>
              <a:t>í</a:t>
            </a:r>
            <a:r>
              <a:rPr lang="en-US" dirty="0" smtClean="0"/>
              <a:t>m </a:t>
            </a:r>
            <a:r>
              <a:rPr lang="en-US" dirty="0" err="1" smtClean="0"/>
              <a:t>simula</a:t>
            </a:r>
            <a:r>
              <a:rPr lang="cs-CZ" dirty="0" smtClean="0"/>
              <a:t>č</a:t>
            </a:r>
            <a:r>
              <a:rPr lang="en-US" dirty="0" smtClean="0"/>
              <a:t>n</a:t>
            </a:r>
            <a:r>
              <a:rPr lang="cs-CZ" dirty="0" smtClean="0"/>
              <a:t>í</a:t>
            </a:r>
            <a:r>
              <a:rPr lang="en-US" dirty="0" smtClean="0"/>
              <a:t>m </a:t>
            </a:r>
            <a:r>
              <a:rPr lang="cs-CZ" dirty="0" smtClean="0"/>
              <a:t>objektům v uvedeném pořadí.</a:t>
            </a:r>
          </a:p>
          <a:p>
            <a:r>
              <a:rPr lang="cs-CZ" dirty="0" smtClean="0"/>
              <a:t>Předání signálu ovlivňuje pořadí spouštění aktivit.</a:t>
            </a:r>
          </a:p>
          <a:p>
            <a:r>
              <a:rPr lang="cs-CZ" dirty="0" smtClean="0"/>
              <a:t>Není-li uvedena, je předávání signálů náhodné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6259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760</Words>
  <Application>Microsoft Office PowerPoint</Application>
  <PresentationFormat>Předvádění na obrazovce (4:3)</PresentationFormat>
  <Paragraphs>142</Paragraphs>
  <Slides>23</Slides>
  <Notes>23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systému Office</vt:lpstr>
      <vt:lpstr>Jazyk DSI</vt:lpstr>
      <vt:lpstr>Simulační objekty</vt:lpstr>
      <vt:lpstr>Popis entity (poolu)</vt:lpstr>
      <vt:lpstr>Příklad popisu entit</vt:lpstr>
      <vt:lpstr>Popis aktivity</vt:lpstr>
      <vt:lpstr>Poznámky k popisu aktivity</vt:lpstr>
      <vt:lpstr>Příklad popisu aktivity</vt:lpstr>
      <vt:lpstr>Popis fronty</vt:lpstr>
      <vt:lpstr>Klauzule signal to</vt:lpstr>
      <vt:lpstr>Popis vyhýbky</vt:lpstr>
      <vt:lpstr>Vyhýbka</vt:lpstr>
      <vt:lpstr>Segmenty jazyka Pascal</vt:lpstr>
      <vt:lpstr>Část declarations</vt:lpstr>
      <vt:lpstr>Část on start</vt:lpstr>
      <vt:lpstr>Část on write</vt:lpstr>
      <vt:lpstr>Generování pseudonáhodných čísel</vt:lpstr>
      <vt:lpstr>Standardní funkce</vt:lpstr>
      <vt:lpstr>Počáteční stav front                        (Příkaz v inicializačním souboru)</vt:lpstr>
      <vt:lpstr>Inicializace generátorů náhodných čísel</vt:lpstr>
      <vt:lpstr>Řízení simulace</vt:lpstr>
      <vt:lpstr>Ladicí informace</vt:lpstr>
      <vt:lpstr>Výpis stavu systému</vt:lpstr>
      <vt:lpstr>Řízení simulace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Jazyk DSI</dc:title>
  <dc:creator>Tomáš Vaníček</dc:creator>
  <cp:lastModifiedBy>Tomáš Vaníček</cp:lastModifiedBy>
  <cp:revision>5</cp:revision>
  <dcterms:created xsi:type="dcterms:W3CDTF">2011-04-12T14:33:43Z</dcterms:created>
  <dcterms:modified xsi:type="dcterms:W3CDTF">2011-04-12T15:17:35Z</dcterms:modified>
</cp:coreProperties>
</file>