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1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6C89F-D9DC-4C53-A020-63A77D512187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06489-BED7-451A-8B35-29AC388F1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40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17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831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76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60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87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854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564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929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82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036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625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08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787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866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06489-BED7-451A-8B35-29AC388F151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30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97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22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51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2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66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99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74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5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59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74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4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971D2-3560-4A13-AA29-36B7DAB9F8A4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20F4-52C0-41D9-A919-BD3F6511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79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Fuzzy logika, fuzzy množiny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7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</a:t>
            </a:r>
            <a:r>
              <a:rPr lang="cs-CZ" dirty="0" err="1" smtClean="0"/>
              <a:t>zzy</a:t>
            </a:r>
            <a:r>
              <a:rPr lang="cs-CZ" dirty="0" smtClean="0"/>
              <a:t> průnik množin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</a:t>
            </a:r>
            <a:r>
              <a:rPr lang="cs-CZ" baseline="-25000" dirty="0" err="1" smtClean="0"/>
              <a:t>A∩B</a:t>
            </a:r>
            <a:r>
              <a:rPr lang="cs-CZ" dirty="0" smtClean="0"/>
              <a:t>(X) = mA(X) </a:t>
            </a:r>
            <a:r>
              <a:rPr lang="en-US" dirty="0" smtClean="0"/>
              <a:t>&amp; </a:t>
            </a:r>
            <a:r>
              <a:rPr lang="cs-CZ" dirty="0" err="1" smtClean="0"/>
              <a:t>mB</a:t>
            </a:r>
            <a:r>
              <a:rPr lang="cs-CZ" dirty="0" smtClean="0"/>
              <a:t>(X)</a:t>
            </a:r>
          </a:p>
          <a:p>
            <a:r>
              <a:rPr lang="cs-CZ" dirty="0" smtClean="0"/>
              <a:t>Různé typy fuzzy průniků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46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disjunkce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Jakákoliv operace v, která splňuje</a:t>
            </a:r>
          </a:p>
          <a:p>
            <a:pPr lvl="1"/>
            <a:r>
              <a:rPr lang="cs-CZ" dirty="0" err="1" smtClean="0"/>
              <a:t>Komutativitu</a:t>
            </a:r>
            <a:endParaRPr lang="cs-CZ" dirty="0" smtClean="0"/>
          </a:p>
          <a:p>
            <a:pPr lvl="1"/>
            <a:r>
              <a:rPr lang="cs-CZ" dirty="0" smtClean="0"/>
              <a:t>Asociativitu</a:t>
            </a:r>
          </a:p>
          <a:p>
            <a:pPr lvl="1"/>
            <a:r>
              <a:rPr lang="cs-CZ" dirty="0" smtClean="0"/>
              <a:t>Monotonii </a:t>
            </a:r>
          </a:p>
          <a:p>
            <a:pPr lvl="1"/>
            <a:r>
              <a:rPr lang="cs-CZ" dirty="0" smtClean="0"/>
              <a:t>Okrajovou podmínku A v 0 =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809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fuzzy disjunkcí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Standardní</a:t>
            </a:r>
          </a:p>
          <a:p>
            <a:pPr lvl="1"/>
            <a:r>
              <a:rPr lang="cs-CZ" dirty="0" smtClean="0"/>
              <a:t>A v B = </a:t>
            </a:r>
            <a:r>
              <a:rPr lang="cs-CZ" dirty="0" err="1" smtClean="0"/>
              <a:t>max</a:t>
            </a:r>
            <a:r>
              <a:rPr lang="cs-CZ" dirty="0" smtClean="0"/>
              <a:t> (A,B)</a:t>
            </a:r>
          </a:p>
          <a:p>
            <a:r>
              <a:rPr lang="cs-CZ" dirty="0" smtClean="0"/>
              <a:t>Součinová</a:t>
            </a:r>
          </a:p>
          <a:p>
            <a:pPr lvl="1"/>
            <a:r>
              <a:rPr lang="cs-CZ" dirty="0" smtClean="0"/>
              <a:t>A v B = A + B – AB</a:t>
            </a:r>
          </a:p>
          <a:p>
            <a:r>
              <a:rPr lang="cs-CZ" dirty="0" smtClean="0"/>
              <a:t>Drastická</a:t>
            </a:r>
          </a:p>
          <a:p>
            <a:pPr lvl="1"/>
            <a:r>
              <a:rPr lang="cs-CZ" dirty="0" smtClean="0"/>
              <a:t>A v B = A pro B = 0</a:t>
            </a:r>
          </a:p>
          <a:p>
            <a:pPr lvl="1"/>
            <a:r>
              <a:rPr lang="cs-CZ" dirty="0" smtClean="0"/>
              <a:t>A v B = B pro A = 0</a:t>
            </a:r>
          </a:p>
          <a:p>
            <a:pPr lvl="1"/>
            <a:r>
              <a:rPr lang="cs-CZ" dirty="0" smtClean="0"/>
              <a:t>A v B = 1 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598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sjednocení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</a:t>
            </a:r>
            <a:r>
              <a:rPr lang="cs-CZ" baseline="-25000" dirty="0" smtClean="0"/>
              <a:t>A </a:t>
            </a:r>
            <a:r>
              <a:rPr lang="cs-CZ" baseline="-25000" dirty="0" err="1" smtClean="0"/>
              <a:t>sj</a:t>
            </a:r>
            <a:r>
              <a:rPr lang="cs-CZ" baseline="-25000" dirty="0" smtClean="0"/>
              <a:t> B</a:t>
            </a:r>
            <a:r>
              <a:rPr lang="cs-CZ" dirty="0" smtClean="0"/>
              <a:t>(X) = mA(X) v</a:t>
            </a:r>
            <a:r>
              <a:rPr lang="en-US" dirty="0" smtClean="0"/>
              <a:t> </a:t>
            </a:r>
            <a:r>
              <a:rPr lang="cs-CZ" dirty="0" err="1" smtClean="0"/>
              <a:t>mB</a:t>
            </a:r>
            <a:r>
              <a:rPr lang="cs-CZ" dirty="0" smtClean="0"/>
              <a:t>(X)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inkluze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Klasický přístup</a:t>
            </a:r>
          </a:p>
          <a:p>
            <a:pPr lvl="1"/>
            <a:r>
              <a:rPr lang="cs-CZ" dirty="0" smtClean="0"/>
              <a:t>A je podmnožina B, pokud pro každé x, které je prvkem A platí, že je prvkem B</a:t>
            </a:r>
          </a:p>
          <a:p>
            <a:r>
              <a:rPr lang="cs-CZ" dirty="0" smtClean="0"/>
              <a:t>Fuzzy přístup</a:t>
            </a:r>
          </a:p>
          <a:p>
            <a:pPr lvl="1"/>
            <a:r>
              <a:rPr lang="cs-CZ" dirty="0" smtClean="0"/>
              <a:t>A je fuzzy podmnožina B, pokud pro každé x z nosiče A platí mA(x) </a:t>
            </a:r>
            <a:r>
              <a:rPr lang="en-US" dirty="0" smtClean="0"/>
              <a:t>&lt;=</a:t>
            </a:r>
            <a:r>
              <a:rPr lang="cs-CZ" dirty="0" smtClean="0"/>
              <a:t> </a:t>
            </a:r>
            <a:r>
              <a:rPr lang="cs-CZ" dirty="0" err="1" smtClean="0"/>
              <a:t>mB</a:t>
            </a:r>
            <a:r>
              <a:rPr lang="en-US" dirty="0" smtClean="0"/>
              <a:t>(x)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30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interval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</a:t>
            </a:r>
            <a:r>
              <a:rPr lang="cs-CZ" dirty="0" err="1" smtClean="0"/>
              <a:t>zzy</a:t>
            </a:r>
            <a:r>
              <a:rPr lang="cs-CZ" dirty="0" smtClean="0"/>
              <a:t> podmnožina I množiny reálných čísel</a:t>
            </a:r>
            <a:endParaRPr lang="en-US" dirty="0" smtClean="0"/>
          </a:p>
          <a:p>
            <a:r>
              <a:rPr lang="cs-CZ" dirty="0" smtClean="0"/>
              <a:t>Nosič je omezená množina</a:t>
            </a:r>
          </a:p>
          <a:p>
            <a:r>
              <a:rPr lang="cs-CZ" dirty="0" smtClean="0"/>
              <a:t>Pro každou hladinu </a:t>
            </a:r>
            <a:r>
              <a:rPr lang="en-US" dirty="0" err="1" smtClean="0"/>
              <a:t>alfa</a:t>
            </a:r>
            <a:r>
              <a:rPr lang="en-US" dirty="0" smtClean="0"/>
              <a:t> </a:t>
            </a:r>
            <a:r>
              <a:rPr lang="cs-CZ" dirty="0" smtClean="0"/>
              <a:t>tvoří </a:t>
            </a:r>
            <a:r>
              <a:rPr lang="en-US" dirty="0" err="1" smtClean="0"/>
              <a:t>mno</a:t>
            </a:r>
            <a:r>
              <a:rPr lang="cs-CZ" dirty="0" err="1" smtClean="0"/>
              <a:t>žina</a:t>
            </a:r>
            <a:r>
              <a:rPr lang="cs-CZ" dirty="0" smtClean="0"/>
              <a:t> všech hodnot s příslušností k I alespoň alfa uzavřený interval.</a:t>
            </a:r>
          </a:p>
          <a:p>
            <a:r>
              <a:rPr lang="cs-CZ" dirty="0" smtClean="0"/>
              <a:t>Hladina alfa = 1 je neprázdná</a:t>
            </a:r>
          </a:p>
          <a:p>
            <a:r>
              <a:rPr lang="cs-CZ" dirty="0" smtClean="0"/>
              <a:t>Pokud je navíc hladina alfa </a:t>
            </a:r>
            <a:r>
              <a:rPr lang="cs-CZ" dirty="0" err="1" smtClean="0"/>
              <a:t>jednoodová</a:t>
            </a:r>
            <a:r>
              <a:rPr lang="cs-CZ" dirty="0" smtClean="0"/>
              <a:t>, </a:t>
            </a:r>
            <a:r>
              <a:rPr lang="cs-CZ" smtClean="0"/>
              <a:t>nazýváme to </a:t>
            </a:r>
            <a:r>
              <a:rPr lang="cs-CZ" dirty="0" smtClean="0"/>
              <a:t>fuzzy číslo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42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Řada pojmů v běžném jazyce je vágních (vysoký člověk, drahý výrobek, muslimská země)</a:t>
            </a:r>
          </a:p>
          <a:p>
            <a:r>
              <a:rPr lang="cs-CZ" dirty="0" smtClean="0"/>
              <a:t>Vágnost pojmu je něco jiného, než neznámá hodnota pojmu</a:t>
            </a:r>
          </a:p>
          <a:p>
            <a:r>
              <a:rPr lang="cs-CZ" dirty="0" smtClean="0"/>
              <a:t>Fuzzy přístup je něco jiného než statistika (aspoň trochu)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74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Ostré množiny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Definuji pomocí</a:t>
            </a:r>
          </a:p>
          <a:p>
            <a:pPr lvl="1"/>
            <a:r>
              <a:rPr lang="cs-CZ" dirty="0" smtClean="0"/>
              <a:t>Výčtu prvků</a:t>
            </a:r>
          </a:p>
          <a:p>
            <a:pPr lvl="1"/>
            <a:r>
              <a:rPr lang="cs-CZ" dirty="0" smtClean="0"/>
              <a:t>Charakteristické vlastnosti</a:t>
            </a:r>
          </a:p>
          <a:p>
            <a:pPr lvl="1"/>
            <a:r>
              <a:rPr lang="cs-CZ" dirty="0" smtClean="0"/>
              <a:t>Charakteristické funkce</a:t>
            </a:r>
          </a:p>
          <a:p>
            <a:pPr lvl="2"/>
            <a:r>
              <a:rPr lang="cs-CZ" dirty="0" smtClean="0"/>
              <a:t>mA(x) = 0, prvek x není v množině</a:t>
            </a:r>
          </a:p>
          <a:p>
            <a:pPr lvl="2"/>
            <a:r>
              <a:rPr lang="cs-CZ" dirty="0" smtClean="0"/>
              <a:t>mA(x) = 1, prvek x je v množině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50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množiny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Charakteristická funkce</a:t>
            </a:r>
          </a:p>
          <a:p>
            <a:pPr lvl="1"/>
            <a:r>
              <a:rPr lang="cs-CZ" dirty="0" smtClean="0"/>
              <a:t>mA(x) je hodnota z intervalu </a:t>
            </a:r>
            <a:r>
              <a:rPr lang="en-US" dirty="0" smtClean="0"/>
              <a:t>&lt;0,1&gt;</a:t>
            </a:r>
          </a:p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 „člověk je vysoký“</a:t>
            </a:r>
          </a:p>
          <a:p>
            <a:pPr lvl="1"/>
            <a:r>
              <a:rPr lang="cs-CZ" dirty="0" smtClean="0"/>
              <a:t>mA(x) = 0 pro x menší než 170cm</a:t>
            </a:r>
          </a:p>
          <a:p>
            <a:pPr lvl="1"/>
            <a:r>
              <a:rPr lang="cs-CZ" dirty="0" smtClean="0"/>
              <a:t>mA(x) = (x-170cm)/20cm pro x mezi 170cm a 190cm</a:t>
            </a:r>
          </a:p>
          <a:p>
            <a:pPr lvl="1"/>
            <a:r>
              <a:rPr lang="cs-CZ" dirty="0" smtClean="0"/>
              <a:t>mA(x) = 1 pro x větší než 190cm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87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pravdivostních hodnot (</a:t>
            </a:r>
            <a:r>
              <a:rPr lang="cs-CZ" dirty="0" err="1" smtClean="0"/>
              <a:t>Range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Výška (</a:t>
            </a:r>
            <a:r>
              <a:rPr lang="cs-CZ" dirty="0" err="1" smtClean="0"/>
              <a:t>height</a:t>
            </a:r>
            <a:r>
              <a:rPr lang="cs-CZ" dirty="0" smtClean="0"/>
              <a:t>), </a:t>
            </a:r>
            <a:r>
              <a:rPr lang="cs-CZ" dirty="0" err="1" smtClean="0"/>
              <a:t>suprémum</a:t>
            </a:r>
            <a:r>
              <a:rPr lang="cs-CZ" dirty="0" smtClean="0"/>
              <a:t> </a:t>
            </a:r>
            <a:r>
              <a:rPr lang="cs-CZ" dirty="0" err="1" smtClean="0"/>
              <a:t>Range</a:t>
            </a:r>
            <a:endParaRPr lang="cs-CZ" dirty="0" smtClean="0"/>
          </a:p>
          <a:p>
            <a:r>
              <a:rPr lang="cs-CZ" dirty="0" smtClean="0"/>
              <a:t>Úplná fuzzy množina, má výšku 1</a:t>
            </a:r>
          </a:p>
          <a:p>
            <a:r>
              <a:rPr lang="cs-CZ" dirty="0" smtClean="0"/>
              <a:t>Nosič (support), všechny prvky univerza, které „mohou“ být v fuzzy množině</a:t>
            </a:r>
          </a:p>
          <a:p>
            <a:r>
              <a:rPr lang="cs-CZ" dirty="0" smtClean="0"/>
              <a:t>Jádro (</a:t>
            </a:r>
            <a:r>
              <a:rPr lang="cs-CZ" dirty="0" err="1" smtClean="0"/>
              <a:t>core</a:t>
            </a:r>
            <a:r>
              <a:rPr lang="cs-CZ" dirty="0" smtClean="0"/>
              <a:t>), všechny prvky univerza, které „určitě jsou“ v fuzzy množině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27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logika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Standardně výrok V má pravdivostní hodnotu z množiny </a:t>
            </a:r>
            <a:r>
              <a:rPr lang="en-US" dirty="0" smtClean="0"/>
              <a:t>{</a:t>
            </a:r>
            <a:r>
              <a:rPr lang="cs-CZ" dirty="0" smtClean="0"/>
              <a:t>0,1</a:t>
            </a:r>
            <a:r>
              <a:rPr lang="en-US" dirty="0" smtClean="0"/>
              <a:t>}</a:t>
            </a:r>
            <a:endParaRPr lang="cs-CZ" dirty="0" smtClean="0"/>
          </a:p>
          <a:p>
            <a:r>
              <a:rPr lang="cs-CZ" dirty="0" smtClean="0"/>
              <a:t>Fuzzy výrok V má pravdivostní hodnotu z intervalu </a:t>
            </a:r>
            <a:r>
              <a:rPr lang="en-US" dirty="0" smtClean="0"/>
              <a:t>&lt;0,1&gt;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39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</a:t>
            </a:r>
            <a:r>
              <a:rPr lang="cs-CZ" dirty="0" err="1" smtClean="0"/>
              <a:t>zzy</a:t>
            </a:r>
            <a:r>
              <a:rPr lang="cs-CZ" dirty="0" smtClean="0"/>
              <a:t> negace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Jakákoliv funkce n(V), která má vlastnosti </a:t>
            </a:r>
          </a:p>
          <a:p>
            <a:pPr lvl="1"/>
            <a:r>
              <a:rPr lang="cs-CZ" dirty="0" smtClean="0"/>
              <a:t>Pokud p(A</a:t>
            </a:r>
            <a:r>
              <a:rPr lang="en-US" dirty="0" smtClean="0"/>
              <a:t>) &lt;= p(B),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cs-CZ" dirty="0" smtClean="0"/>
              <a:t>p(n(B)</a:t>
            </a:r>
            <a:r>
              <a:rPr lang="en-US" dirty="0" smtClean="0"/>
              <a:t>) &lt;= p(n</a:t>
            </a:r>
            <a:r>
              <a:rPr lang="cs-CZ" dirty="0" smtClean="0"/>
              <a:t>(</a:t>
            </a:r>
            <a:r>
              <a:rPr lang="en-US" dirty="0" smtClean="0"/>
              <a:t>A</a:t>
            </a:r>
            <a:r>
              <a:rPr lang="cs-CZ" dirty="0" smtClean="0"/>
              <a:t>)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p(n(n(A)) = p(A)</a:t>
            </a:r>
          </a:p>
          <a:p>
            <a:r>
              <a:rPr lang="cs-CZ" dirty="0" smtClean="0"/>
              <a:t>Například standardní fuzzy negace </a:t>
            </a:r>
          </a:p>
          <a:p>
            <a:pPr lvl="1"/>
            <a:r>
              <a:rPr lang="cs-CZ" dirty="0" smtClean="0"/>
              <a:t>p(n(A)) = 1-p(A)</a:t>
            </a:r>
          </a:p>
          <a:p>
            <a:r>
              <a:rPr lang="cs-CZ" dirty="0" smtClean="0"/>
              <a:t>Další negace mohu dostat pomocí „generátoru“, rostoucí bijekce na </a:t>
            </a:r>
            <a:r>
              <a:rPr lang="en-US" dirty="0" smtClean="0"/>
              <a:t>&lt;0,1&gt;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28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</a:t>
            </a:r>
            <a:r>
              <a:rPr lang="cs-CZ" dirty="0" err="1" smtClean="0"/>
              <a:t>zzy</a:t>
            </a:r>
            <a:r>
              <a:rPr lang="cs-CZ" dirty="0" smtClean="0"/>
              <a:t> doplněk množiny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fuzzy negace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464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konjunkce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Jakákoliv operace </a:t>
            </a:r>
            <a:r>
              <a:rPr lang="en-US" dirty="0" smtClean="0"/>
              <a:t>&amp;, </a:t>
            </a:r>
            <a:r>
              <a:rPr lang="cs-CZ" dirty="0" smtClean="0"/>
              <a:t>která splňuje vlastnosti</a:t>
            </a:r>
          </a:p>
          <a:p>
            <a:pPr lvl="1"/>
            <a:r>
              <a:rPr lang="en-US" dirty="0" smtClean="0"/>
              <a:t>p(</a:t>
            </a:r>
            <a:r>
              <a:rPr lang="cs-CZ" dirty="0" smtClean="0"/>
              <a:t>A </a:t>
            </a:r>
            <a:r>
              <a:rPr lang="en-US" dirty="0" smtClean="0"/>
              <a:t>&amp; B) = p(B &amp; A)</a:t>
            </a:r>
          </a:p>
          <a:p>
            <a:pPr lvl="1"/>
            <a:r>
              <a:rPr lang="en-US" dirty="0" smtClean="0"/>
              <a:t>p(A &amp; (B &amp; C)) = p ((A &amp; B) &amp; C)</a:t>
            </a:r>
          </a:p>
          <a:p>
            <a:pPr lvl="1"/>
            <a:r>
              <a:rPr lang="en-US" dirty="0" err="1" smtClean="0"/>
              <a:t>Pokud</a:t>
            </a:r>
            <a:r>
              <a:rPr lang="en-US" dirty="0" smtClean="0"/>
              <a:t> p(B) &lt;= p(C), </a:t>
            </a:r>
            <a:r>
              <a:rPr lang="en-US" dirty="0" err="1" smtClean="0"/>
              <a:t>pak</a:t>
            </a:r>
            <a:r>
              <a:rPr lang="en-US" dirty="0" smtClean="0"/>
              <a:t> p(A &amp; B) &lt;= p(A &amp; C)</a:t>
            </a:r>
          </a:p>
          <a:p>
            <a:pPr lvl="1"/>
            <a:r>
              <a:rPr lang="en-US" dirty="0" smtClean="0"/>
              <a:t>p(A &amp; 1) = p(A)</a:t>
            </a:r>
          </a:p>
          <a:p>
            <a:r>
              <a:rPr lang="en-US" dirty="0" smtClean="0"/>
              <a:t>Nap</a:t>
            </a:r>
            <a:r>
              <a:rPr lang="cs-CZ" dirty="0" err="1" smtClean="0"/>
              <a:t>říklad</a:t>
            </a:r>
            <a:r>
              <a:rPr lang="cs-CZ" dirty="0" smtClean="0"/>
              <a:t> standardní konjunkce </a:t>
            </a:r>
            <a:endParaRPr lang="en-US" dirty="0" smtClean="0"/>
          </a:p>
          <a:p>
            <a:pPr lvl="1"/>
            <a:r>
              <a:rPr lang="cs-CZ" dirty="0" smtClean="0"/>
              <a:t>p(A</a:t>
            </a:r>
            <a:r>
              <a:rPr lang="en-US" dirty="0" smtClean="0"/>
              <a:t>&amp;B) = min (p(A),p(B))</a:t>
            </a:r>
          </a:p>
          <a:p>
            <a:r>
              <a:rPr lang="cs-CZ" dirty="0" smtClean="0"/>
              <a:t>Součinová konjunkce</a:t>
            </a:r>
            <a:endParaRPr lang="en-US" dirty="0" smtClean="0"/>
          </a:p>
          <a:p>
            <a:pPr lvl="1"/>
            <a:r>
              <a:rPr lang="en-US" dirty="0" smtClean="0"/>
              <a:t>p(A&amp;B) = p(A)*p(B)</a:t>
            </a:r>
          </a:p>
          <a:p>
            <a:r>
              <a:rPr lang="cs-CZ" dirty="0" smtClean="0"/>
              <a:t>Drastická (slabá) konjunkce</a:t>
            </a:r>
          </a:p>
          <a:p>
            <a:pPr lvl="1"/>
            <a:r>
              <a:rPr lang="cs-CZ" dirty="0" smtClean="0"/>
              <a:t>p(A</a:t>
            </a:r>
            <a:r>
              <a:rPr lang="en-US" dirty="0" smtClean="0"/>
              <a:t>&amp;B) = p(A), </a:t>
            </a:r>
            <a:r>
              <a:rPr lang="en-US" dirty="0" err="1" smtClean="0"/>
              <a:t>pokud</a:t>
            </a:r>
            <a:r>
              <a:rPr lang="en-US" dirty="0" smtClean="0"/>
              <a:t> p(B)=1</a:t>
            </a:r>
          </a:p>
          <a:p>
            <a:pPr lvl="1"/>
            <a:r>
              <a:rPr lang="cs-CZ" dirty="0" smtClean="0"/>
              <a:t>p(A</a:t>
            </a:r>
            <a:r>
              <a:rPr lang="en-US" dirty="0" smtClean="0"/>
              <a:t>&amp;B) = p(B), </a:t>
            </a:r>
            <a:r>
              <a:rPr lang="en-US" dirty="0" err="1" smtClean="0"/>
              <a:t>pokud</a:t>
            </a:r>
            <a:r>
              <a:rPr lang="en-US" dirty="0" smtClean="0"/>
              <a:t> p(A)=1</a:t>
            </a:r>
          </a:p>
          <a:p>
            <a:pPr lvl="1"/>
            <a:r>
              <a:rPr lang="cs-CZ" dirty="0" smtClean="0"/>
              <a:t>p(A</a:t>
            </a:r>
            <a:r>
              <a:rPr lang="en-US" dirty="0" smtClean="0"/>
              <a:t>&amp;B) = 0, </a:t>
            </a:r>
            <a:r>
              <a:rPr lang="en-US" dirty="0" err="1" smtClean="0"/>
              <a:t>jinak</a:t>
            </a:r>
            <a:r>
              <a:rPr lang="en-US" dirty="0" smtClean="0"/>
              <a:t>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19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582</Words>
  <Application>Microsoft Office PowerPoint</Application>
  <PresentationFormat>Předvádění na obrazovce (4:3)</PresentationFormat>
  <Paragraphs>97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Fuzzy logika, fuzzy množiny</vt:lpstr>
      <vt:lpstr>Motivace</vt:lpstr>
      <vt:lpstr>Ostré množiny</vt:lpstr>
      <vt:lpstr>Fuzzy množiny</vt:lpstr>
      <vt:lpstr>Další pojmy</vt:lpstr>
      <vt:lpstr>Fuzzy logika</vt:lpstr>
      <vt:lpstr>Fuzzy negace</vt:lpstr>
      <vt:lpstr>Fuzzy doplněk množiny</vt:lpstr>
      <vt:lpstr>Fuzzy konjunkce</vt:lpstr>
      <vt:lpstr>Fuzzy průnik množin</vt:lpstr>
      <vt:lpstr>Fuzzy disjunkce</vt:lpstr>
      <vt:lpstr>Příklady fuzzy disjunkcí</vt:lpstr>
      <vt:lpstr>Fuzzy sjednocení</vt:lpstr>
      <vt:lpstr>Fuzzy inkluze</vt:lpstr>
      <vt:lpstr>Fuzzy interval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Fuzzy logika, fuzzy množiny</dc:title>
  <dc:creator>Tomáš Vaníček</dc:creator>
  <cp:lastModifiedBy>Tomáš Vaníček</cp:lastModifiedBy>
  <cp:revision>4</cp:revision>
  <dcterms:created xsi:type="dcterms:W3CDTF">2011-02-23T07:27:14Z</dcterms:created>
  <dcterms:modified xsi:type="dcterms:W3CDTF">2011-02-23T08:13:25Z</dcterms:modified>
</cp:coreProperties>
</file>