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4A8F2-8893-403C-8BA7-B4697766E2B6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44E09-6A78-46B0-A1D5-CA4BF2D92F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55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911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677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157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25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405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111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84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445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4453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4453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058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37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37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07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653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08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028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98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44E09-6A78-46B0-A1D5-CA4BF2D92F7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677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06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67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4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17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10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66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53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8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39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11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23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C9555-77B0-41E1-9435-EF4C8FAA1AE9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F28BC-7A9F-480C-8E3F-036EF29B23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2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8.emf"/><Relationship Id="rId10" Type="http://schemas.openxmlformats.org/officeDocument/2006/relationships/image" Target="../media/image11.emf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Binární  stromy, AVL stromy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74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Vložení prvku do dokonale vyváženého stromu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854541"/>
              </p:ext>
            </p:extLst>
          </p:nvPr>
        </p:nvGraphicFramePr>
        <p:xfrm>
          <a:off x="493207" y="2564904"/>
          <a:ext cx="30956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r:id="rId4" imgW="3647539" imgH="1873984" progId="Visio.Drawing.11">
                  <p:embed/>
                </p:oleObj>
              </mc:Choice>
              <mc:Fallback>
                <p:oleObj r:id="rId4" imgW="3647539" imgH="187398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7" y="2564904"/>
                        <a:ext cx="30956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187704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Nový prvek 33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923928" y="364502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350286" y="4437112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r>
              <a:rPr lang="cs-CZ" dirty="0" smtClean="0"/>
              <a:t> (log n)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95536" y="3789040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433804"/>
              </p:ext>
            </p:extLst>
          </p:nvPr>
        </p:nvGraphicFramePr>
        <p:xfrm>
          <a:off x="5220072" y="2242642"/>
          <a:ext cx="318135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r:id="rId6" imgW="3014543" imgH="2464891" progId="Visio.Drawing.11">
                  <p:embed/>
                </p:oleObj>
              </mc:Choice>
              <mc:Fallback>
                <p:oleObj r:id="rId6" imgW="3014543" imgH="246489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242642"/>
                        <a:ext cx="3181350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96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AVL stromy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781128"/>
          </a:xfrm>
        </p:spPr>
        <p:txBody>
          <a:bodyPr>
            <a:normAutofit/>
          </a:bodyPr>
          <a:lstStyle/>
          <a:p>
            <a:r>
              <a:rPr lang="cs-CZ" dirty="0" smtClean="0"/>
              <a:t>Georgij </a:t>
            </a:r>
            <a:r>
              <a:rPr lang="cs-CZ" dirty="0" err="1" smtClean="0"/>
              <a:t>Maximovič</a:t>
            </a:r>
            <a:r>
              <a:rPr lang="cs-CZ" dirty="0" smtClean="0"/>
              <a:t> </a:t>
            </a:r>
            <a:r>
              <a:rPr lang="cs-CZ" dirty="0" err="1" smtClean="0"/>
              <a:t>Addelson</a:t>
            </a:r>
            <a:r>
              <a:rPr lang="cs-CZ" dirty="0" smtClean="0"/>
              <a:t> </a:t>
            </a:r>
            <a:r>
              <a:rPr lang="cs-CZ" dirty="0" err="1" smtClean="0"/>
              <a:t>Velskij</a:t>
            </a:r>
            <a:r>
              <a:rPr lang="cs-CZ" dirty="0" smtClean="0"/>
              <a:t>	(*1922 Moskva, žije v Izraeli))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Jevgenij</a:t>
            </a:r>
            <a:r>
              <a:rPr lang="cs-CZ" dirty="0" smtClean="0"/>
              <a:t> Michajlovič </a:t>
            </a:r>
            <a:r>
              <a:rPr lang="cs-CZ" dirty="0" err="1" smtClean="0"/>
              <a:t>Landis</a:t>
            </a:r>
            <a:r>
              <a:rPr lang="cs-CZ" dirty="0" smtClean="0"/>
              <a:t> (1921 Charkov-1997 Moskva)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212" y="1628800"/>
            <a:ext cx="19050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573016"/>
            <a:ext cx="20955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815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AVL stromy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každý uzel platí, že hloubka levého a pravého podstromu se liší maximálně o 1</a:t>
            </a:r>
          </a:p>
          <a:p>
            <a:r>
              <a:rPr lang="cs-CZ" dirty="0" smtClean="0"/>
              <a:t>Slabší podmínka, než podmínka dokonalé vyváženosti</a:t>
            </a:r>
          </a:p>
        </p:txBody>
      </p:sp>
    </p:spTree>
    <p:extLst>
      <p:ext uri="{BB962C8B-B14F-4D97-AF65-F5344CB8AC3E}">
        <p14:creationId xmlns:p14="http://schemas.microsoft.com/office/powerpoint/2010/main" val="1566127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AVL stromy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420981"/>
              </p:ext>
            </p:extLst>
          </p:nvPr>
        </p:nvGraphicFramePr>
        <p:xfrm>
          <a:off x="467544" y="2348880"/>
          <a:ext cx="30956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r:id="rId4" imgW="3647539" imgH="1873984" progId="Visio.Drawing.11">
                  <p:embed/>
                </p:oleObj>
              </mc:Choice>
              <mc:Fallback>
                <p:oleObj r:id="rId4" imgW="3647539" imgH="1873984" progId="Visio.Drawing.11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348880"/>
                        <a:ext cx="30956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242684"/>
              </p:ext>
            </p:extLst>
          </p:nvPr>
        </p:nvGraphicFramePr>
        <p:xfrm>
          <a:off x="4644008" y="2420888"/>
          <a:ext cx="32004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r:id="rId6" imgW="3575864" imgH="1873984" progId="Visio.Drawing.11">
                  <p:embed/>
                </p:oleObj>
              </mc:Choice>
              <mc:Fallback>
                <p:oleObj r:id="rId6" imgW="3575864" imgH="1873984" progId="Visio.Drawing.11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420888"/>
                        <a:ext cx="320040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395536" y="2996952"/>
            <a:ext cx="216024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72000" y="3068960"/>
            <a:ext cx="28803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237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AVL stromy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N(h) – minimální počet prvků ve stromu hloubky h</a:t>
            </a:r>
          </a:p>
          <a:p>
            <a:r>
              <a:rPr lang="cs-CZ" dirty="0" smtClean="0"/>
              <a:t>N(1)=1, N(2)=2, N(3)=4</a:t>
            </a:r>
          </a:p>
          <a:p>
            <a:r>
              <a:rPr lang="cs-CZ" dirty="0" smtClean="0"/>
              <a:t>N(h)=1+N(h-1)+N(h-2)</a:t>
            </a:r>
          </a:p>
          <a:p>
            <a:r>
              <a:rPr lang="cs-CZ" dirty="0" smtClean="0"/>
              <a:t>Hodnoty N(h) jsou čísla  </a:t>
            </a:r>
            <a:r>
              <a:rPr lang="cs-CZ" dirty="0" err="1" smtClean="0"/>
              <a:t>Fibonacciho</a:t>
            </a:r>
            <a:r>
              <a:rPr lang="cs-CZ" dirty="0" smtClean="0"/>
              <a:t> posloupnosti zvětšená o 1</a:t>
            </a:r>
          </a:p>
          <a:p>
            <a:r>
              <a:rPr lang="cs-CZ" dirty="0" smtClean="0"/>
              <a:t>AVL stromům se říká také </a:t>
            </a:r>
            <a:r>
              <a:rPr lang="cs-CZ" dirty="0" err="1" smtClean="0"/>
              <a:t>Fibonacciho</a:t>
            </a:r>
            <a:r>
              <a:rPr lang="cs-CZ" dirty="0" smtClean="0"/>
              <a:t> stromy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430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Matematické tvrzení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65104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Prvky </a:t>
            </a:r>
            <a:r>
              <a:rPr lang="cs-CZ" dirty="0" err="1" smtClean="0"/>
              <a:t>Fibonacciho</a:t>
            </a:r>
            <a:r>
              <a:rPr lang="cs-CZ" dirty="0" smtClean="0"/>
              <a:t> posloupnosti rostou </a:t>
            </a:r>
            <a:r>
              <a:rPr lang="cs-CZ" dirty="0" err="1" smtClean="0"/>
              <a:t>exponencielně</a:t>
            </a:r>
            <a:r>
              <a:rPr lang="cs-CZ" dirty="0" smtClean="0"/>
              <a:t> se základem d, který je menší než 2.</a:t>
            </a:r>
          </a:p>
          <a:p>
            <a:pPr lvl="1"/>
            <a:r>
              <a:rPr lang="cs-CZ" dirty="0" smtClean="0"/>
              <a:t>Prvky posloupnosti h(n) pro dokonale vyvážené stromy rostou </a:t>
            </a:r>
            <a:r>
              <a:rPr lang="cs-CZ" dirty="0" err="1" smtClean="0"/>
              <a:t>exponencielně</a:t>
            </a:r>
            <a:r>
              <a:rPr lang="cs-CZ" dirty="0" smtClean="0"/>
              <a:t> se základem 2.</a:t>
            </a:r>
          </a:p>
          <a:p>
            <a:pPr lvl="1"/>
            <a:r>
              <a:rPr lang="cs-CZ" dirty="0" smtClean="0"/>
              <a:t>Současný nejlepší odhad  základu d je  asi 1,74.</a:t>
            </a:r>
          </a:p>
          <a:p>
            <a:pPr lvl="1"/>
            <a:r>
              <a:rPr lang="cs-CZ" dirty="0" smtClean="0"/>
              <a:t>d je tedy 1,45 x menší, než 2.</a:t>
            </a:r>
          </a:p>
          <a:p>
            <a:pPr lvl="1"/>
            <a:r>
              <a:rPr lang="cs-CZ" dirty="0" smtClean="0"/>
              <a:t>Vyhledávání v AVL stromech je tedy maximálně o 45</a:t>
            </a:r>
            <a:r>
              <a:rPr lang="en-US" dirty="0" smtClean="0"/>
              <a:t>% </a:t>
            </a:r>
            <a:r>
              <a:rPr lang="cs-CZ" dirty="0" smtClean="0"/>
              <a:t>pomalejší, než vyhledávání v dokonale vyvážených stromech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17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Zařazování do AVL stromů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75172"/>
              </p:ext>
            </p:extLst>
          </p:nvPr>
        </p:nvGraphicFramePr>
        <p:xfrm>
          <a:off x="611560" y="3212976"/>
          <a:ext cx="318135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r:id="rId4" imgW="3178731" imgH="1948577" progId="Visio.Drawing.11">
                  <p:embed/>
                </p:oleObj>
              </mc:Choice>
              <mc:Fallback>
                <p:oleObj r:id="rId4" imgW="3178731" imgH="1948577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212976"/>
                        <a:ext cx="3181350" cy="176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079459"/>
              </p:ext>
            </p:extLst>
          </p:nvPr>
        </p:nvGraphicFramePr>
        <p:xfrm>
          <a:off x="5076056" y="3140968"/>
          <a:ext cx="3381375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r:id="rId6" imgW="3024961" imgH="1883985" progId="Visio.Drawing.11">
                  <p:embed/>
                </p:oleObj>
              </mc:Choice>
              <mc:Fallback>
                <p:oleObj r:id="rId6" imgW="3024961" imgH="1883985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140968"/>
                        <a:ext cx="3381375" cy="173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Přímá spojnice se šipkou 8"/>
          <p:cNvCxnSpPr/>
          <p:nvPr/>
        </p:nvCxnSpPr>
        <p:spPr>
          <a:xfrm>
            <a:off x="3923928" y="378904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195736" y="184482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Zařadím prvek 3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544522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Zařazení prvku 3 nenarušilo AVL vlastnost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204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Zařazování do AVL stromů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361856"/>
              </p:ext>
            </p:extLst>
          </p:nvPr>
        </p:nvGraphicFramePr>
        <p:xfrm>
          <a:off x="251520" y="1710100"/>
          <a:ext cx="318135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r:id="rId4" imgW="3178731" imgH="1948577" progId="Visio.Drawing.11">
                  <p:embed/>
                </p:oleObj>
              </mc:Choice>
              <mc:Fallback>
                <p:oleObj r:id="rId4" imgW="3178731" imgH="194857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710100"/>
                        <a:ext cx="3181350" cy="176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3923928" y="249289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303748" y="134076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Zařadím prvek 1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76056" y="371703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Zařazení prvku 1 narušilo AVL vlastnost</a:t>
            </a:r>
            <a:endParaRPr lang="cs-CZ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151462"/>
              </p:ext>
            </p:extLst>
          </p:nvPr>
        </p:nvGraphicFramePr>
        <p:xfrm>
          <a:off x="5178139" y="1491300"/>
          <a:ext cx="3324225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r:id="rId6" imgW="3024961" imgH="2515731" progId="Visio.Drawing.11">
                  <p:embed/>
                </p:oleObj>
              </mc:Choice>
              <mc:Fallback>
                <p:oleObj r:id="rId6" imgW="3024961" imgH="251573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139" y="1491300"/>
                        <a:ext cx="3324225" cy="226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52440"/>
              </p:ext>
            </p:extLst>
          </p:nvPr>
        </p:nvGraphicFramePr>
        <p:xfrm>
          <a:off x="395536" y="4070747"/>
          <a:ext cx="3324225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r:id="rId8" imgW="3024961" imgH="2515731" progId="Visio.Drawing.11">
                  <p:embed/>
                </p:oleObj>
              </mc:Choice>
              <mc:Fallback>
                <p:oleObj r:id="rId8" imgW="3024961" imgH="2515731" progId="Visio.Drawing.11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070747"/>
                        <a:ext cx="3324225" cy="226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634490"/>
              </p:ext>
            </p:extLst>
          </p:nvPr>
        </p:nvGraphicFramePr>
        <p:xfrm>
          <a:off x="5087652" y="4086364"/>
          <a:ext cx="3505200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r:id="rId9" imgW="3500438" imgH="1873984" progId="Visio.Drawing.11">
                  <p:embed/>
                </p:oleObj>
              </mc:Choice>
              <mc:Fallback>
                <p:oleObj r:id="rId9" imgW="3500438" imgH="1873984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652" y="4086364"/>
                        <a:ext cx="3505200" cy="18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Přímá spojnice se šipkou 15"/>
          <p:cNvCxnSpPr/>
          <p:nvPr/>
        </p:nvCxnSpPr>
        <p:spPr>
          <a:xfrm>
            <a:off x="4067944" y="515719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539552" y="4869160"/>
            <a:ext cx="576064" cy="792088"/>
          </a:xfrm>
          <a:prstGeom prst="straightConnector1">
            <a:avLst/>
          </a:prstGeom>
          <a:ln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endCxn id="12" idx="1"/>
          </p:cNvCxnSpPr>
          <p:nvPr/>
        </p:nvCxnSpPr>
        <p:spPr>
          <a:xfrm flipV="1">
            <a:off x="395536" y="5204222"/>
            <a:ext cx="0" cy="457026"/>
          </a:xfrm>
          <a:prstGeom prst="straightConnector1">
            <a:avLst/>
          </a:prstGeom>
          <a:ln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611560" y="4869160"/>
            <a:ext cx="288032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719572" y="4797152"/>
            <a:ext cx="108012" cy="3600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395536" y="5265204"/>
            <a:ext cx="144016" cy="1675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H="1" flipV="1">
            <a:off x="395536" y="5348970"/>
            <a:ext cx="144016" cy="8376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763688" y="602128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Provedu „LL rotaci“, přesměrování 2 ukazatelů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958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Zařazování do AVL stromů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620157"/>
              </p:ext>
            </p:extLst>
          </p:nvPr>
        </p:nvGraphicFramePr>
        <p:xfrm>
          <a:off x="251520" y="1710100"/>
          <a:ext cx="318135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r:id="rId4" imgW="3178731" imgH="1948577" progId="Visio.Drawing.11">
                  <p:embed/>
                </p:oleObj>
              </mc:Choice>
              <mc:Fallback>
                <p:oleObj r:id="rId4" imgW="3178731" imgH="194857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710100"/>
                        <a:ext cx="3181350" cy="176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3923928" y="249289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303748" y="134076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Zařadím prvek 29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860032" y="349779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Zařazení prvku 29 narušilo AVL vlastnost</a:t>
            </a:r>
            <a:endParaRPr lang="cs-CZ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067944" y="5157192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763688" y="6021289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Provedu „LR rotaci“, přesměrování 4 ukazatelů (nejsložitější situace)</a:t>
            </a:r>
          </a:p>
          <a:p>
            <a:r>
              <a:rPr lang="cs-CZ" dirty="0" smtClean="0"/>
              <a:t>Ještě existuje RR rotace (2 změny) a RL rotace (4 změny)</a:t>
            </a:r>
            <a:endParaRPr lang="cs-CZ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344373"/>
              </p:ext>
            </p:extLst>
          </p:nvPr>
        </p:nvGraphicFramePr>
        <p:xfrm>
          <a:off x="4782095" y="1268760"/>
          <a:ext cx="332422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r:id="rId6" imgW="3500438" imgH="2460724" progId="Visio.Drawing.11">
                  <p:embed/>
                </p:oleObj>
              </mc:Choice>
              <mc:Fallback>
                <p:oleObj r:id="rId6" imgW="3500438" imgH="246072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2095" y="1268760"/>
                        <a:ext cx="3324225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673737"/>
              </p:ext>
            </p:extLst>
          </p:nvPr>
        </p:nvGraphicFramePr>
        <p:xfrm>
          <a:off x="467544" y="3789040"/>
          <a:ext cx="332422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r:id="rId8" imgW="3500438" imgH="2460724" progId="Visio.Drawing.11">
                  <p:embed/>
                </p:oleObj>
              </mc:Choice>
              <mc:Fallback>
                <p:oleObj r:id="rId8" imgW="3500438" imgH="2460724" progId="Visio.Drawing.11">
                  <p:embed/>
                  <p:pic>
                    <p:nvPicPr>
                      <p:cNvPr id="0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789040"/>
                        <a:ext cx="332422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768001"/>
              </p:ext>
            </p:extLst>
          </p:nvPr>
        </p:nvGraphicFramePr>
        <p:xfrm>
          <a:off x="5220072" y="4077072"/>
          <a:ext cx="34385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r:id="rId9" imgW="3500438" imgH="1873984" progId="Visio.Drawing.11">
                  <p:embed/>
                </p:oleObj>
              </mc:Choice>
              <mc:Fallback>
                <p:oleObj r:id="rId9" imgW="3500438" imgH="1873984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077072"/>
                        <a:ext cx="3438525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Přímá spojnice se šipkou 25"/>
          <p:cNvCxnSpPr/>
          <p:nvPr/>
        </p:nvCxnSpPr>
        <p:spPr>
          <a:xfrm flipH="1" flipV="1">
            <a:off x="3131840" y="4581128"/>
            <a:ext cx="151634" cy="576064"/>
          </a:xfrm>
          <a:prstGeom prst="straightConnector1">
            <a:avLst/>
          </a:prstGeom>
          <a:ln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 flipV="1">
            <a:off x="2797420" y="4869596"/>
            <a:ext cx="486054" cy="288032"/>
          </a:xfrm>
          <a:prstGeom prst="straightConnector1">
            <a:avLst/>
          </a:prstGeom>
          <a:ln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2753798" y="4869596"/>
            <a:ext cx="450050" cy="863660"/>
          </a:xfrm>
          <a:prstGeom prst="straightConnector1">
            <a:avLst/>
          </a:prstGeom>
          <a:ln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2303748" y="4077072"/>
            <a:ext cx="900100" cy="1080120"/>
          </a:xfrm>
          <a:prstGeom prst="straightConnector1">
            <a:avLst/>
          </a:prstGeom>
          <a:ln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143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err="1" smtClean="0"/>
              <a:t>a,b</a:t>
            </a:r>
            <a:r>
              <a:rPr lang="cs-CZ" dirty="0" smtClean="0"/>
              <a:t>) stromy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Zobecnění pojmu binární strom</a:t>
            </a:r>
          </a:p>
          <a:p>
            <a:r>
              <a:rPr lang="cs-CZ" dirty="0" smtClean="0"/>
              <a:t>Každý uzel může mít minimálně a </a:t>
            </a:r>
            <a:r>
              <a:rPr lang="cs-CZ" dirty="0" err="1" smtClean="0"/>
              <a:t>a</a:t>
            </a:r>
            <a:r>
              <a:rPr lang="cs-CZ" dirty="0" smtClean="0"/>
              <a:t> maximálně b potomků</a:t>
            </a:r>
          </a:p>
          <a:p>
            <a:r>
              <a:rPr lang="cs-CZ" dirty="0" smtClean="0"/>
              <a:t>Dají se pro ně definovat pojmy dokonalé vyváženosti a AVL vyváženosti s podobnými vlastnostmi</a:t>
            </a:r>
          </a:p>
          <a:p>
            <a:pPr lvl="1"/>
            <a:r>
              <a:rPr lang="cs-CZ" dirty="0" smtClean="0"/>
              <a:t>Jen typy a složitosti AVL rotací jsou jiné a konstanta d má jinou hodnotu než 45 </a:t>
            </a:r>
            <a:r>
              <a:rPr lang="en-US" dirty="0" smtClean="0"/>
              <a:t>%</a:t>
            </a:r>
          </a:p>
          <a:p>
            <a:r>
              <a:rPr lang="en-US" dirty="0" smtClean="0"/>
              <a:t>V </a:t>
            </a:r>
            <a:r>
              <a:rPr lang="en-US" dirty="0" err="1" smtClean="0"/>
              <a:t>obecn</a:t>
            </a:r>
            <a:r>
              <a:rPr lang="cs-CZ" dirty="0" smtClean="0"/>
              <a:t>é informatice se často používají (2,3) stromy, když se udělají šikovně, dá se výrazně omezit výskyt rotací</a:t>
            </a:r>
          </a:p>
          <a:p>
            <a:r>
              <a:rPr lang="cs-CZ" dirty="0" smtClean="0"/>
              <a:t>V počítačové grafice nejčastěji (2,4) stromy a (4,4</a:t>
            </a:r>
            <a:r>
              <a:rPr lang="cs-CZ" smtClean="0"/>
              <a:t>) stromy (4-tree).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10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souboru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476969"/>
              </p:ext>
            </p:extLst>
          </p:nvPr>
        </p:nvGraphicFramePr>
        <p:xfrm>
          <a:off x="6012160" y="1268760"/>
          <a:ext cx="1607840" cy="4768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920"/>
                <a:gridCol w="803920"/>
              </a:tblGrid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klíč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data</a:t>
                      </a:r>
                      <a:endParaRPr lang="cs-CZ" dirty="0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76256" y="3068541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blablablo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76256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blablable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63193" y="191683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blablabla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76256" y="364502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blablablu</a:t>
            </a:r>
            <a:endParaRPr lang="cs-CZ" sz="1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76256" y="42930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blablably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76256" y="48691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blablablík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76256" y="551723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blablablíci</a:t>
            </a:r>
            <a:endParaRPr lang="cs-CZ" sz="1400" dirty="0"/>
          </a:p>
        </p:txBody>
      </p:sp>
      <p:cxnSp>
        <p:nvCxnSpPr>
          <p:cNvPr id="13" name="Pravoúhlá spojnice 12"/>
          <p:cNvCxnSpPr/>
          <p:nvPr/>
        </p:nvCxnSpPr>
        <p:spPr>
          <a:xfrm>
            <a:off x="2699792" y="2440052"/>
            <a:ext cx="2808312" cy="115170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763688" y="170806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/>
              <a:t>?</a:t>
            </a:r>
            <a:endParaRPr lang="cs-CZ" sz="9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043608" y="455470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Časová složitost </a:t>
            </a:r>
            <a:r>
              <a:rPr lang="el-GR" dirty="0" smtClean="0"/>
              <a:t>θ</a:t>
            </a:r>
            <a:r>
              <a:rPr lang="cs-CZ" dirty="0" smtClean="0"/>
              <a:t> (n)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53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Vyhledávání v indexovaném souboru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081841"/>
              </p:ext>
            </p:extLst>
          </p:nvPr>
        </p:nvGraphicFramePr>
        <p:xfrm>
          <a:off x="6012160" y="1268760"/>
          <a:ext cx="1607840" cy="4768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920"/>
                <a:gridCol w="803920"/>
              </a:tblGrid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klíč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data</a:t>
                      </a:r>
                      <a:endParaRPr lang="cs-CZ" dirty="0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6038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76256" y="3068541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blablablo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76256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blablable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63193" y="191683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blablabla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76256" y="364502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blablablu</a:t>
            </a:r>
            <a:endParaRPr lang="cs-CZ" sz="1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76256" y="42930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blablably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76256" y="48691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blablablík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76256" y="551723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blablablíci</a:t>
            </a:r>
            <a:endParaRPr lang="cs-CZ" sz="1400" dirty="0"/>
          </a:p>
        </p:txBody>
      </p:sp>
      <p:cxnSp>
        <p:nvCxnSpPr>
          <p:cNvPr id="13" name="Pravoúhlá spojnice 12"/>
          <p:cNvCxnSpPr/>
          <p:nvPr/>
        </p:nvCxnSpPr>
        <p:spPr>
          <a:xfrm>
            <a:off x="2699792" y="2440052"/>
            <a:ext cx="2808312" cy="115170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763688" y="170806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/>
              <a:t>?</a:t>
            </a:r>
            <a:endParaRPr lang="cs-CZ" sz="9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043608" y="4554706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Když se to dobře udělá, tak se dosáhne Časové složitosti </a:t>
            </a:r>
            <a:r>
              <a:rPr lang="el-GR" dirty="0" smtClean="0"/>
              <a:t>θ</a:t>
            </a:r>
            <a:r>
              <a:rPr lang="cs-CZ" dirty="0" smtClean="0"/>
              <a:t> (log n)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987824" y="2754506"/>
            <a:ext cx="22322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Indexová struktura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90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je </a:t>
            </a:r>
            <a:r>
              <a:rPr lang="el-GR" dirty="0" smtClean="0"/>
              <a:t>θ</a:t>
            </a:r>
            <a:r>
              <a:rPr lang="cs-CZ" dirty="0" smtClean="0"/>
              <a:t> (log n) lepší než </a:t>
            </a:r>
            <a:r>
              <a:rPr lang="el-GR" dirty="0" smtClean="0"/>
              <a:t>θ</a:t>
            </a:r>
            <a:r>
              <a:rPr lang="cs-CZ" dirty="0" smtClean="0"/>
              <a:t> (n)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263247"/>
              </p:ext>
            </p:extLst>
          </p:nvPr>
        </p:nvGraphicFramePr>
        <p:xfrm>
          <a:off x="457200" y="1600200"/>
          <a:ext cx="857929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648072"/>
                <a:gridCol w="648072"/>
                <a:gridCol w="761216"/>
                <a:gridCol w="822960"/>
                <a:gridCol w="822960"/>
                <a:gridCol w="822960"/>
                <a:gridCol w="822960"/>
                <a:gridCol w="987504"/>
                <a:gridCol w="100811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Velikost</a:t>
                      </a:r>
                      <a:r>
                        <a:rPr lang="cs-CZ" baseline="0" dirty="0" smtClean="0"/>
                        <a:t> souboru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10 000 000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Počet operací</a:t>
                      </a:r>
                    </a:p>
                    <a:p>
                      <a:r>
                        <a:rPr lang="el-GR" dirty="0" smtClean="0"/>
                        <a:t>θ</a:t>
                      </a:r>
                      <a:r>
                        <a:rPr lang="cs-CZ" dirty="0" smtClean="0"/>
                        <a:t> (n)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10 000 000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 (při 10</a:t>
                      </a:r>
                      <a:r>
                        <a:rPr lang="cs-CZ" baseline="30000" dirty="0" smtClean="0"/>
                        <a:t>8</a:t>
                      </a:r>
                      <a:r>
                        <a:rPr lang="cs-CZ" baseline="0" dirty="0" smtClean="0"/>
                        <a:t> op/s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-7</a:t>
                      </a:r>
                      <a:r>
                        <a:rPr lang="cs-CZ" baseline="0" dirty="0" smtClean="0"/>
                        <a:t>s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-5</a:t>
                      </a:r>
                      <a:r>
                        <a:rPr lang="cs-CZ" baseline="0" dirty="0" smtClean="0"/>
                        <a:t>s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</a:t>
                      </a:r>
                      <a:r>
                        <a:rPr lang="cs-CZ" dirty="0" err="1" smtClean="0"/>
                        <a:t>ms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</a:t>
                      </a:r>
                      <a:r>
                        <a:rPr lang="cs-CZ" dirty="0" err="1" smtClean="0"/>
                        <a:t>ms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0,1 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min</a:t>
                      </a:r>
                    </a:p>
                    <a:p>
                      <a:r>
                        <a:rPr lang="cs-CZ" dirty="0" smtClean="0"/>
                        <a:t>40 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2h 46min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týdny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61523"/>
              </p:ext>
            </p:extLst>
          </p:nvPr>
        </p:nvGraphicFramePr>
        <p:xfrm>
          <a:off x="395536" y="4221088"/>
          <a:ext cx="857929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648072"/>
                <a:gridCol w="637728"/>
                <a:gridCol w="771560"/>
                <a:gridCol w="822960"/>
                <a:gridCol w="822960"/>
                <a:gridCol w="822960"/>
                <a:gridCol w="822960"/>
                <a:gridCol w="987504"/>
                <a:gridCol w="100811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Velikost</a:t>
                      </a:r>
                      <a:r>
                        <a:rPr lang="cs-CZ" baseline="0" dirty="0" smtClean="0"/>
                        <a:t> souboru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10 000 000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r>
                        <a:rPr lang="cs-CZ" baseline="30000" dirty="0" smtClean="0"/>
                        <a:t>14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Počet operací</a:t>
                      </a:r>
                    </a:p>
                    <a:p>
                      <a:r>
                        <a:rPr lang="el-GR" dirty="0" smtClean="0"/>
                        <a:t>θ</a:t>
                      </a:r>
                      <a:r>
                        <a:rPr lang="cs-CZ" dirty="0" smtClean="0"/>
                        <a:t> (log n)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 (při 10</a:t>
                      </a:r>
                      <a:r>
                        <a:rPr lang="cs-CZ" baseline="30000" dirty="0" smtClean="0"/>
                        <a:t>8</a:t>
                      </a:r>
                      <a:r>
                        <a:rPr lang="cs-CZ" baseline="0" dirty="0" smtClean="0"/>
                        <a:t> op/s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40ns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170ns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 </a:t>
                      </a:r>
                      <a:r>
                        <a:rPr lang="cs-CZ" dirty="0" err="1" smtClean="0"/>
                        <a:t>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240 </a:t>
                      </a:r>
                      <a:r>
                        <a:rPr lang="cs-CZ" dirty="0" err="1" smtClean="0"/>
                        <a:t>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270 </a:t>
                      </a:r>
                      <a:r>
                        <a:rPr lang="cs-CZ" dirty="0" err="1" smtClean="0"/>
                        <a:t>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340 </a:t>
                      </a:r>
                      <a:r>
                        <a:rPr lang="cs-CZ" dirty="0" err="1" smtClean="0"/>
                        <a:t>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 </a:t>
                      </a:r>
                      <a:r>
                        <a:rPr lang="cs-CZ" dirty="0" err="1" smtClean="0"/>
                        <a:t>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470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ns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42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Když je soubor očíslovaný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/>
              <a:t>Vstup: Posloupnost </a:t>
            </a:r>
            <a:r>
              <a:rPr lang="cs-CZ" b="1" dirty="0" err="1"/>
              <a:t>A</a:t>
            </a:r>
            <a:r>
              <a:rPr lang="cs-CZ" b="1" baseline="-25000" dirty="0" err="1"/>
              <a:t>i</a:t>
            </a:r>
            <a:r>
              <a:rPr lang="cs-CZ" b="1" dirty="0"/>
              <a:t>, i = 0,1,...,N - 1, hodnota X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Výstup: Hodnota i, pro kterou </a:t>
            </a:r>
            <a:r>
              <a:rPr lang="cs-CZ" b="1" dirty="0" err="1"/>
              <a:t>A</a:t>
            </a:r>
            <a:r>
              <a:rPr lang="cs-CZ" b="1" baseline="-25000" dirty="0" err="1"/>
              <a:t>i</a:t>
            </a:r>
            <a:r>
              <a:rPr lang="cs-CZ" b="1" dirty="0"/>
              <a:t> = X, nebo i = -1, pokud takové </a:t>
            </a:r>
            <a:r>
              <a:rPr lang="cs-CZ" b="1" dirty="0" err="1" smtClean="0"/>
              <a:t>A</a:t>
            </a:r>
            <a:r>
              <a:rPr lang="cs-CZ" b="1" baseline="-25000" dirty="0" err="1" smtClean="0"/>
              <a:t>i</a:t>
            </a:r>
            <a:r>
              <a:rPr lang="cs-CZ" dirty="0" smtClean="0"/>
              <a:t> </a:t>
            </a:r>
            <a:r>
              <a:rPr lang="cs-CZ" b="1" dirty="0" smtClean="0"/>
              <a:t>neexistuje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polož ZACATEK = 0, KONEC = N - 1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Dokud je ZACATEK ≤ KONEC opakuj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       Urči </a:t>
            </a:r>
            <a:r>
              <a:rPr lang="cs-CZ" b="1" dirty="0"/>
              <a:t>PROSTREDEK jako celou část z (ZACATEK + KONEC)/2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       Pokud </a:t>
            </a:r>
            <a:r>
              <a:rPr lang="cs-CZ" b="1" dirty="0"/>
              <a:t>je A</a:t>
            </a:r>
            <a:r>
              <a:rPr lang="cs-CZ" b="1" baseline="-25000" dirty="0"/>
              <a:t>PROSTREDEK</a:t>
            </a:r>
            <a:r>
              <a:rPr lang="cs-CZ" b="1" dirty="0"/>
              <a:t> &lt; X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	polož ZACATEK = PROSTREDEK + 1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      Jinak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	Pokud je A</a:t>
            </a:r>
            <a:r>
              <a:rPr lang="cs-CZ" b="1" baseline="-25000" dirty="0"/>
              <a:t>PROSTREDEK</a:t>
            </a:r>
            <a:r>
              <a:rPr lang="cs-CZ" b="1" dirty="0"/>
              <a:t> &gt; X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		polož KONEC = PROSTREDEK - 1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                 Jinak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        </a:t>
            </a:r>
            <a:r>
              <a:rPr lang="cs-CZ" b="1" dirty="0"/>
              <a:t>	polož </a:t>
            </a:r>
            <a:r>
              <a:rPr lang="cs-CZ" b="1" dirty="0" smtClean="0"/>
              <a:t>i </a:t>
            </a:r>
            <a:r>
              <a:rPr lang="cs-CZ" b="1" dirty="0"/>
              <a:t>= PROSTREDEK a skonči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polož </a:t>
            </a:r>
            <a:r>
              <a:rPr lang="cs-CZ" b="1" dirty="0" smtClean="0"/>
              <a:t>i </a:t>
            </a:r>
            <a:r>
              <a:rPr lang="cs-CZ" b="1" dirty="0"/>
              <a:t>= -1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5877272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Pokud budou v souboru indexy 1-n, dosáhnu složitosti </a:t>
            </a:r>
            <a:r>
              <a:rPr lang="el-GR" dirty="0" smtClean="0"/>
              <a:t>θ</a:t>
            </a:r>
            <a:r>
              <a:rPr lang="cs-CZ" dirty="0" smtClean="0"/>
              <a:t> (log n)</a:t>
            </a:r>
          </a:p>
          <a:p>
            <a:r>
              <a:rPr lang="cs-CZ" dirty="0" smtClean="0"/>
              <a:t>Pokud budou indexy rozloženy nerovnoměrně, moc si nepomůžu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48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Binární strom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586649"/>
              </p:ext>
            </p:extLst>
          </p:nvPr>
        </p:nvGraphicFramePr>
        <p:xfrm>
          <a:off x="3059832" y="4077072"/>
          <a:ext cx="32004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3575864" imgH="1873984" progId="Visio.Drawing.11">
                  <p:embed/>
                </p:oleObj>
              </mc:Choice>
              <mc:Fallback>
                <p:oleObj r:id="rId4" imgW="3575864" imgH="187398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077072"/>
                        <a:ext cx="3200400" cy="168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11560" y="1412776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Uzel je buď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List (obsahuje hodnotu)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Vnitřní uzel – obsahuje hodnotu 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Může mít levého a pravého potomka (nebo oba)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Všechny uzly v levém podstromu jsou menší než 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Všechny uzly v pravém podstromu jsou větší, než n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57332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Vyhledávání má složitost </a:t>
            </a:r>
            <a:r>
              <a:rPr lang="el-GR" dirty="0" smtClean="0"/>
              <a:t>θ</a:t>
            </a:r>
            <a:r>
              <a:rPr lang="cs-CZ" dirty="0" smtClean="0"/>
              <a:t> (hloubka stromu)</a:t>
            </a:r>
          </a:p>
          <a:p>
            <a:r>
              <a:rPr lang="cs-CZ" dirty="0" smtClean="0"/>
              <a:t>Otázka je, kolik může být hloubka stromu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983357" y="4681030"/>
            <a:ext cx="216024" cy="3321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94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 různé binární stromy pro stejnou množinu indexů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886838"/>
              </p:ext>
            </p:extLst>
          </p:nvPr>
        </p:nvGraphicFramePr>
        <p:xfrm>
          <a:off x="1115616" y="2060848"/>
          <a:ext cx="32004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r:id="rId4" imgW="3575864" imgH="1873984" progId="Visio.Drawing.11">
                  <p:embed/>
                </p:oleObj>
              </mc:Choice>
              <mc:Fallback>
                <p:oleObj r:id="rId4" imgW="3575864" imgH="187398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060848"/>
                        <a:ext cx="3200400" cy="168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7992"/>
              </p:ext>
            </p:extLst>
          </p:nvPr>
        </p:nvGraphicFramePr>
        <p:xfrm>
          <a:off x="5076056" y="2132856"/>
          <a:ext cx="30956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r:id="rId6" imgW="3647539" imgH="1873984" progId="Visio.Drawing.11">
                  <p:embed/>
                </p:oleObj>
              </mc:Choice>
              <mc:Fallback>
                <p:oleObj r:id="rId6" imgW="3647539" imgH="1873984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132856"/>
                        <a:ext cx="3095625" cy="160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876376"/>
              </p:ext>
            </p:extLst>
          </p:nvPr>
        </p:nvGraphicFramePr>
        <p:xfrm>
          <a:off x="2195736" y="4221088"/>
          <a:ext cx="4362450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r:id="rId8" imgW="5408176" imgH="2426970" progId="Visio.Drawing.11">
                  <p:embed/>
                </p:oleObj>
              </mc:Choice>
              <mc:Fallback>
                <p:oleObj r:id="rId8" imgW="5408176" imgH="2426970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221088"/>
                        <a:ext cx="4362450" cy="193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79512" y="2636912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Hloubka 3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308304" y="2060848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Hloubka 3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577779" y="4653136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Hloubka 8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986252" y="2931396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051720" y="4545124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967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Dokonale vyvážený binární strom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355160" cy="10367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Počet uzlů v levém a pravém podstromu libovolného uzlu se liší maximálně o 1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729114"/>
              </p:ext>
            </p:extLst>
          </p:nvPr>
        </p:nvGraphicFramePr>
        <p:xfrm>
          <a:off x="5116016" y="3284984"/>
          <a:ext cx="32004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4" imgW="3575864" imgH="1873984" progId="Visio.Drawing.11">
                  <p:embed/>
                </p:oleObj>
              </mc:Choice>
              <mc:Fallback>
                <p:oleObj r:id="rId4" imgW="3575864" imgH="1873984" progId="Visio.Drawing.11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016" y="3284984"/>
                        <a:ext cx="320040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796136" y="522920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Není dokonale vyvážený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603467"/>
              </p:ext>
            </p:extLst>
          </p:nvPr>
        </p:nvGraphicFramePr>
        <p:xfrm>
          <a:off x="899592" y="2924944"/>
          <a:ext cx="30956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6" imgW="3647539" imgH="1873984" progId="Visio.Drawing.11">
                  <p:embed/>
                </p:oleObj>
              </mc:Choice>
              <mc:Fallback>
                <p:oleObj r:id="rId6" imgW="3647539" imgH="1873984" progId="Visio.Drawing.11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924944"/>
                        <a:ext cx="30956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43608" y="486916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 dokonale vyvážený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5580112" y="3645024"/>
            <a:ext cx="1476164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840252" y="3829690"/>
            <a:ext cx="1476164" cy="13995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43693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308304" y="47386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35596" y="3681028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10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Vložení prvku do dokonale vyváženého stromu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107562"/>
              </p:ext>
            </p:extLst>
          </p:nvPr>
        </p:nvGraphicFramePr>
        <p:xfrm>
          <a:off x="467544" y="3068960"/>
          <a:ext cx="30956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4" imgW="3647539" imgH="1873984" progId="Visio.Drawing.11">
                  <p:embed/>
                </p:oleObj>
              </mc:Choice>
              <mc:Fallback>
                <p:oleObj r:id="rId4" imgW="3647539" imgH="1873984" progId="Visio.Drawing.11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068960"/>
                        <a:ext cx="30956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418304"/>
              </p:ext>
            </p:extLst>
          </p:nvPr>
        </p:nvGraphicFramePr>
        <p:xfrm>
          <a:off x="5148064" y="2996952"/>
          <a:ext cx="3381375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6" imgW="3024961" imgH="1873984" progId="Visio.Drawing.11">
                  <p:embed/>
                </p:oleObj>
              </mc:Choice>
              <mc:Fallback>
                <p:oleObj r:id="rId6" imgW="3024961" imgH="1873984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996952"/>
                        <a:ext cx="3381375" cy="165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699792" y="227687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Nový prvek 8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923928" y="364502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331640" y="530120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Vložení nenarušilo dokonalou vyváženost</a:t>
            </a:r>
          </a:p>
          <a:p>
            <a:r>
              <a:rPr lang="cs-CZ" dirty="0" smtClean="0"/>
              <a:t>Bylo provedeno v čase </a:t>
            </a:r>
            <a:r>
              <a:rPr lang="el-GR" dirty="0" smtClean="0"/>
              <a:t>θ</a:t>
            </a:r>
            <a:r>
              <a:rPr lang="cs-CZ" dirty="0" smtClean="0"/>
              <a:t> (log n)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95536" y="3789040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670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685</Words>
  <Application>Microsoft Office PowerPoint</Application>
  <PresentationFormat>Předvádění na obrazovce (4:3)</PresentationFormat>
  <Paragraphs>207</Paragraphs>
  <Slides>19</Slides>
  <Notes>19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Motiv systému Office</vt:lpstr>
      <vt:lpstr>Visio.Drawing.11</vt:lpstr>
      <vt:lpstr>Binární  stromy, AVL stromy</vt:lpstr>
      <vt:lpstr>Vyhledávání v souboru</vt:lpstr>
      <vt:lpstr>Vyhledávání v indexovaném souboru</vt:lpstr>
      <vt:lpstr>Proč je θ (log n) lepší než θ (n)</vt:lpstr>
      <vt:lpstr>Když je soubor očíslovaný</vt:lpstr>
      <vt:lpstr>Binární strom</vt:lpstr>
      <vt:lpstr>3 různé binární stromy pro stejnou množinu indexů</vt:lpstr>
      <vt:lpstr>Dokonale vyvážený binární strom</vt:lpstr>
      <vt:lpstr>Vložení prvku do dokonale vyváženého stromu</vt:lpstr>
      <vt:lpstr>Vložení prvku do dokonale vyváženého stromu</vt:lpstr>
      <vt:lpstr>AVL stromy</vt:lpstr>
      <vt:lpstr>AVL stromy</vt:lpstr>
      <vt:lpstr>AVL stromy</vt:lpstr>
      <vt:lpstr>AVL stromy</vt:lpstr>
      <vt:lpstr>Matematické tvrzení</vt:lpstr>
      <vt:lpstr>Zařazování do AVL stromů</vt:lpstr>
      <vt:lpstr>Zařazování do AVL stromů</vt:lpstr>
      <vt:lpstr>Zařazování do AVL stromů</vt:lpstr>
      <vt:lpstr>(a,b) stromy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Binární  stromy, AVL stromy</dc:title>
  <dc:creator>Tomáš Vaníček</dc:creator>
  <cp:lastModifiedBy>Tomáš Vaníček</cp:lastModifiedBy>
  <cp:revision>8</cp:revision>
  <dcterms:created xsi:type="dcterms:W3CDTF">2011-02-23T06:12:19Z</dcterms:created>
  <dcterms:modified xsi:type="dcterms:W3CDTF">2011-02-23T07:24:35Z</dcterms:modified>
</cp:coreProperties>
</file>