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2" r:id="rId57"/>
    <p:sldId id="311" r:id="rId58"/>
    <p:sldId id="313" r:id="rId59"/>
    <p:sldId id="314" r:id="rId60"/>
    <p:sldId id="320" r:id="rId61"/>
    <p:sldId id="321" r:id="rId62"/>
    <p:sldId id="323" r:id="rId63"/>
    <p:sldId id="322" r:id="rId64"/>
    <p:sldId id="324" r:id="rId65"/>
    <p:sldId id="315" r:id="rId66"/>
    <p:sldId id="317" r:id="rId67"/>
    <p:sldId id="318" r:id="rId68"/>
    <p:sldId id="319" r:id="rId6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8" autoAdjust="0"/>
    <p:restoredTop sz="94660"/>
  </p:normalViewPr>
  <p:slideViewPr>
    <p:cSldViewPr>
      <p:cViewPr varScale="1">
        <p:scale>
          <a:sx n="116" d="100"/>
          <a:sy n="116" d="100"/>
        </p:scale>
        <p:origin x="-13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0C880-D611-4290-A314-D53D4CDA2733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98FC2-27BD-4A92-A6CC-CB16518215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39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6880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59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5033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3635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598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5983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193758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5983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49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6852660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5983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670605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7417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15596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975012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903142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065692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59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6831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918439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3F229-BD25-48D9-B8B6-FFAAEBC86F73}" type="slidenum">
              <a:rPr lang="cs-CZ" altLang="cs-CZ" smtClean="0"/>
              <a:pPr/>
              <a:t>60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3313126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3F229-BD25-48D9-B8B6-FFAAEBC86F73}" type="slidenum">
              <a:rPr lang="cs-CZ" altLang="cs-CZ" smtClean="0"/>
              <a:pPr/>
              <a:t>61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0445675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63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59834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59834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3F229-BD25-48D9-B8B6-FFAAEBC86F73}" type="slidenum">
              <a:rPr lang="cs-CZ" altLang="cs-CZ" smtClean="0"/>
              <a:pPr/>
              <a:t>65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3849478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1EC040-86D8-45E4-9077-5624134AEBE9}" type="slidenum">
              <a:rPr lang="cs-CZ" altLang="cs-CZ"/>
              <a:pPr/>
              <a:t>66</a:t>
            </a:fld>
            <a:endParaRPr lang="cs-CZ" altLang="cs-CZ"/>
          </a:p>
        </p:txBody>
      </p:sp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Vložte obr</a:t>
            </a:r>
            <a:r>
              <a:rPr lang="cs-CZ" altLang="cs-CZ">
                <a:latin typeface="Times New Roman"/>
              </a:rPr>
              <a:t>á</a:t>
            </a:r>
            <a:r>
              <a:rPr lang="cs-CZ" altLang="cs-CZ"/>
              <a:t>zek někter</a:t>
            </a:r>
            <a:r>
              <a:rPr lang="cs-CZ" altLang="cs-CZ">
                <a:latin typeface="Times New Roman"/>
              </a:rPr>
              <a:t>é</a:t>
            </a:r>
            <a:r>
              <a:rPr lang="cs-CZ" altLang="cs-CZ"/>
              <a:t>ho z významných geografických </a:t>
            </a:r>
            <a:r>
              <a:rPr lang="cs-CZ" altLang="cs-CZ">
                <a:latin typeface="Times New Roman"/>
              </a:rPr>
              <a:t>ú</a:t>
            </a:r>
            <a:r>
              <a:rPr lang="cs-CZ" altLang="cs-CZ"/>
              <a:t>kazů země.</a:t>
            </a:r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3F229-BD25-48D9-B8B6-FFAAEBC86F73}" type="slidenum">
              <a:rPr lang="cs-CZ" altLang="cs-CZ" smtClean="0"/>
              <a:pPr/>
              <a:t>67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229053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23F229-BD25-48D9-B8B6-FFAAEBC86F73}" type="slidenum">
              <a:rPr lang="cs-CZ" altLang="cs-CZ" smtClean="0"/>
              <a:pPr/>
              <a:t>68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29014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6417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4364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98FC2-27BD-4A92-A6CC-CB165182155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59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506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048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9783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3776662" cy="48958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972050" y="1304925"/>
            <a:ext cx="3776663" cy="4895850"/>
          </a:xfr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CFD92A20-D4EE-4A20-8C13-D78B5A9500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44663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042988" y="1304925"/>
            <a:ext cx="7705725" cy="489585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CEAB0E8A-4D26-4DA8-AE26-02DE8C8194D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049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962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629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053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17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456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3634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337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36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777B9-2A42-40AD-A560-B4DCD576871E}" type="datetimeFigureOut">
              <a:rPr lang="cs-CZ" smtClean="0"/>
              <a:t>19.2.2014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3C1E5-2890-40E0-BB5A-185381E59D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38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1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Síťová analýza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Metoda kritické cesty</a:t>
            </a:r>
          </a:p>
          <a:p>
            <a:r>
              <a:rPr lang="cs-CZ" dirty="0" smtClean="0"/>
              <a:t>Metoda kritického řetězce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913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Doplním doby trvání činností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988368" y="4719843"/>
            <a:ext cx="792088" cy="740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049524" y="345952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34444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07568" y="278319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304456" y="2782705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3090900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3974524" y="374389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761470" y="452875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643125" y="365454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860032" y="223778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444208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488324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592420" y="30749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68388" y="49054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229544" y="36160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214464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394484" y="29585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84476" y="29513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332076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3919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823145" y="38299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040052" y="24006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41490" y="47041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624228" y="306771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179512" y="2783190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23528" y="2951366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Start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8119293" y="4283582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8243971" y="4374620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755576" y="3327896"/>
            <a:ext cx="293948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6" idx="1"/>
          </p:cNvCxnSpPr>
          <p:nvPr/>
        </p:nvCxnSpPr>
        <p:spPr>
          <a:xfrm>
            <a:off x="467544" y="3327896"/>
            <a:ext cx="636823" cy="15003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4" idx="3"/>
          </p:cNvCxnSpPr>
          <p:nvPr/>
        </p:nvCxnSpPr>
        <p:spPr>
          <a:xfrm>
            <a:off x="1049524" y="3055543"/>
            <a:ext cx="1158044" cy="346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V="1">
            <a:off x="1054950" y="2492896"/>
            <a:ext cx="3805082" cy="3994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1780456" y="4828288"/>
            <a:ext cx="253988" cy="1803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endCxn id="8" idx="1"/>
          </p:cNvCxnSpPr>
          <p:nvPr/>
        </p:nvCxnSpPr>
        <p:spPr>
          <a:xfrm>
            <a:off x="1780456" y="4103939"/>
            <a:ext cx="369987" cy="2901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13" idx="6"/>
            <a:endCxn id="14" idx="2"/>
          </p:cNvCxnSpPr>
          <p:nvPr/>
        </p:nvCxnSpPr>
        <p:spPr>
          <a:xfrm flipV="1">
            <a:off x="2999656" y="3142745"/>
            <a:ext cx="304800" cy="48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8" idx="6"/>
            <a:endCxn id="15" idx="2"/>
          </p:cNvCxnSpPr>
          <p:nvPr/>
        </p:nvCxnSpPr>
        <p:spPr>
          <a:xfrm>
            <a:off x="2826532" y="4648644"/>
            <a:ext cx="26436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endCxn id="16" idx="3"/>
          </p:cNvCxnSpPr>
          <p:nvPr/>
        </p:nvCxnSpPr>
        <p:spPr>
          <a:xfrm flipV="1">
            <a:off x="3882988" y="4358525"/>
            <a:ext cx="207535" cy="1702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14" idx="5"/>
          </p:cNvCxnSpPr>
          <p:nvPr/>
        </p:nvCxnSpPr>
        <p:spPr>
          <a:xfrm>
            <a:off x="3980545" y="3397332"/>
            <a:ext cx="231415" cy="3674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>
            <a:stCxn id="16" idx="5"/>
            <a:endCxn id="17" idx="1"/>
          </p:cNvCxnSpPr>
          <p:nvPr/>
        </p:nvCxnSpPr>
        <p:spPr>
          <a:xfrm>
            <a:off x="4650613" y="4358525"/>
            <a:ext cx="22685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17" idx="7"/>
          </p:cNvCxnSpPr>
          <p:nvPr/>
        </p:nvCxnSpPr>
        <p:spPr>
          <a:xfrm flipV="1">
            <a:off x="5437559" y="4358525"/>
            <a:ext cx="38558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>
            <a:off x="5652121" y="2783190"/>
            <a:ext cx="783092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stCxn id="18" idx="7"/>
            <a:endCxn id="20" idx="3"/>
          </p:cNvCxnSpPr>
          <p:nvPr/>
        </p:nvCxnSpPr>
        <p:spPr>
          <a:xfrm flipV="1">
            <a:off x="6319214" y="3506970"/>
            <a:ext cx="240993" cy="2530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>
            <a:stCxn id="20" idx="6"/>
            <a:endCxn id="21" idx="2"/>
          </p:cNvCxnSpPr>
          <p:nvPr/>
        </p:nvCxnSpPr>
        <p:spPr>
          <a:xfrm>
            <a:off x="7236296" y="3252383"/>
            <a:ext cx="2520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21" idx="5"/>
            <a:endCxn id="36" idx="0"/>
          </p:cNvCxnSpPr>
          <p:nvPr/>
        </p:nvCxnSpPr>
        <p:spPr>
          <a:xfrm>
            <a:off x="8164413" y="3506970"/>
            <a:ext cx="389886" cy="7766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445568" y="365454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388986" y="491848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479068" y="4463978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627176" y="3055543"/>
            <a:ext cx="46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749080" y="3039198"/>
            <a:ext cx="46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4542581" y="391927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206094" y="465995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100325" y="3811704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5345161" y="240166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6901408" y="309841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7886551" y="3028000"/>
            <a:ext cx="65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3581636" y="445895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598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150994"/>
              </p:ext>
            </p:extLst>
          </p:nvPr>
        </p:nvGraphicFramePr>
        <p:xfrm>
          <a:off x="1524000" y="1397000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216024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Smažení </a:t>
                      </a:r>
                      <a:r>
                        <a:rPr lang="cs-CZ" dirty="0" err="1" smtClean="0"/>
                        <a:t>cib</a:t>
                      </a:r>
                      <a:r>
                        <a:rPr lang="cs-CZ" dirty="0" smtClean="0"/>
                        <a:t>. 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err="1" smtClean="0"/>
                        <a:t>sal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Vaření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Posypání paprikou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496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227132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Smažení </a:t>
                      </a:r>
                      <a:r>
                        <a:rPr lang="cs-CZ" dirty="0" err="1" smtClean="0"/>
                        <a:t>cib</a:t>
                      </a:r>
                      <a:r>
                        <a:rPr lang="cs-CZ" dirty="0" smtClean="0"/>
                        <a:t>. 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err="1" smtClean="0"/>
                        <a:t>sal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Vaření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Posypání paprikou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692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296966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Smažení </a:t>
                      </a:r>
                      <a:r>
                        <a:rPr lang="cs-CZ" dirty="0" err="1" smtClean="0"/>
                        <a:t>cib</a:t>
                      </a:r>
                      <a:r>
                        <a:rPr lang="cs-CZ" dirty="0" smtClean="0"/>
                        <a:t>. 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err="1" smtClean="0"/>
                        <a:t>sal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Vaření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Posypání paprikou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275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091492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Smažení </a:t>
                      </a:r>
                      <a:r>
                        <a:rPr lang="cs-CZ" dirty="0" err="1" smtClean="0"/>
                        <a:t>cib</a:t>
                      </a:r>
                      <a:r>
                        <a:rPr lang="cs-CZ" dirty="0" smtClean="0"/>
                        <a:t>. 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err="1" smtClean="0"/>
                        <a:t>sal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Vaření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Posypání paprikou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221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83534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1,2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Posypání paprikou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1591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235746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1,2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Posypání paprikou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662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558300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Posypání paprikou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450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499501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6.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1722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904806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11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Síťová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altLang="cs-CZ" sz="2600" dirty="0" smtClean="0"/>
              <a:t>Síťová analýza je nástrojem pro analýzu  a řízení projektů. </a:t>
            </a:r>
          </a:p>
          <a:p>
            <a:pPr>
              <a:buFont typeface="Wingdings" pitchFamily="2" charset="2"/>
              <a:buNone/>
            </a:pPr>
            <a:r>
              <a:rPr lang="cs-CZ" altLang="cs-CZ" sz="2600" dirty="0" smtClean="0"/>
              <a:t>Projekt je soubor provázaných činností, z nichž se skládá určitý proces.</a:t>
            </a:r>
          </a:p>
          <a:p>
            <a:pPr>
              <a:buFont typeface="Wingdings" pitchFamily="2" charset="2"/>
              <a:buNone/>
            </a:pPr>
            <a:r>
              <a:rPr lang="cs-CZ" altLang="cs-CZ" sz="2600" dirty="0" smtClean="0"/>
              <a:t>Modelem projektu je </a:t>
            </a:r>
            <a:r>
              <a:rPr lang="cs-CZ" altLang="cs-CZ" sz="2600" b="1" i="1" dirty="0" smtClean="0">
                <a:solidFill>
                  <a:schemeClr val="accent2"/>
                </a:solidFill>
              </a:rPr>
              <a:t>síťový graf</a:t>
            </a:r>
            <a:r>
              <a:rPr lang="cs-CZ" altLang="cs-CZ" sz="2600" dirty="0" smtClean="0">
                <a:solidFill>
                  <a:schemeClr val="accent2"/>
                </a:solidFill>
              </a:rPr>
              <a:t> </a:t>
            </a:r>
            <a:r>
              <a:rPr lang="cs-CZ" altLang="cs-CZ" sz="2600" dirty="0" smtClean="0"/>
              <a:t>, což je prostý acyklický graf, který má jeden počáteční a jeden koncový uzel.</a:t>
            </a:r>
          </a:p>
          <a:p>
            <a:r>
              <a:rPr lang="cs-CZ" altLang="cs-CZ" sz="2600" b="1" i="1" dirty="0" smtClean="0">
                <a:solidFill>
                  <a:schemeClr val="accent2"/>
                </a:solidFill>
              </a:rPr>
              <a:t>Uzlově definovaný SG</a:t>
            </a:r>
            <a:r>
              <a:rPr lang="cs-CZ" altLang="cs-CZ" sz="2600" b="1" dirty="0" smtClean="0">
                <a:solidFill>
                  <a:schemeClr val="accent2"/>
                </a:solidFill>
              </a:rPr>
              <a:t>:</a:t>
            </a:r>
            <a:endParaRPr lang="cs-CZ" altLang="cs-CZ" sz="2600" dirty="0" smtClean="0"/>
          </a:p>
          <a:p>
            <a:pPr lvl="1">
              <a:buFont typeface="Symbol" pitchFamily="18" charset="2"/>
              <a:buNone/>
            </a:pPr>
            <a:r>
              <a:rPr lang="cs-CZ" altLang="cs-CZ" dirty="0" smtClean="0"/>
              <a:t>	</a:t>
            </a:r>
            <a:r>
              <a:rPr lang="cs-CZ" altLang="cs-CZ" sz="2400" dirty="0" smtClean="0"/>
              <a:t>Uzly grafu představují činnosti a hrany grafu reprezentují návaznosti činností.</a:t>
            </a:r>
            <a:r>
              <a:rPr lang="cs-CZ" altLang="cs-CZ" dirty="0" smtClean="0"/>
              <a:t> </a:t>
            </a:r>
          </a:p>
          <a:p>
            <a:r>
              <a:rPr lang="cs-CZ" altLang="cs-CZ" sz="2600" b="1" i="1" dirty="0" smtClean="0">
                <a:solidFill>
                  <a:schemeClr val="accent2"/>
                </a:solidFill>
              </a:rPr>
              <a:t>Hranově definovaný SG</a:t>
            </a:r>
            <a:r>
              <a:rPr lang="cs-CZ" altLang="cs-CZ" sz="2600" b="1" dirty="0" smtClean="0">
                <a:solidFill>
                  <a:schemeClr val="accent2"/>
                </a:solidFill>
              </a:rPr>
              <a:t>:</a:t>
            </a:r>
            <a:endParaRPr lang="cs-CZ" altLang="cs-CZ" sz="2600" dirty="0" smtClean="0"/>
          </a:p>
          <a:p>
            <a:pPr lvl="1">
              <a:buFont typeface="Symbol" pitchFamily="18" charset="2"/>
              <a:buNone/>
            </a:pPr>
            <a:r>
              <a:rPr lang="cs-CZ" altLang="cs-CZ" sz="2400" dirty="0" smtClean="0"/>
              <a:t>	Činnosti jsou reprezentovány hranami grafu, zatímco uzly grafu představují stavy projektu.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4567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592107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7.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. a br.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5,6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2920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268746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29259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687940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8.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vodou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69957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34378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57094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699535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9.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Dušení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7666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195250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509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4861728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11.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9,10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66302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880444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02975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974895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12.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2003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78018"/>
              </p:ext>
            </p:extLst>
          </p:nvPr>
        </p:nvGraphicFramePr>
        <p:xfrm>
          <a:off x="251520" y="980728"/>
          <a:ext cx="7272809" cy="56536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4198"/>
                <a:gridCol w="2153233"/>
                <a:gridCol w="908973"/>
                <a:gridCol w="1260140"/>
                <a:gridCol w="1164130"/>
                <a:gridCol w="1212135"/>
              </a:tblGrid>
              <a:tr h="61552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3193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5473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1728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</a:tr>
              <a:tr h="393471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135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7740352" y="4005064"/>
            <a:ext cx="1080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Doba trvání projektu</a:t>
            </a:r>
            <a:endParaRPr lang="cs-CZ" dirty="0"/>
          </a:p>
        </p:txBody>
      </p:sp>
      <p:cxnSp>
        <p:nvCxnSpPr>
          <p:cNvPr id="6" name="Přímá spojnice se šipkou 5"/>
          <p:cNvCxnSpPr/>
          <p:nvPr/>
        </p:nvCxnSpPr>
        <p:spPr>
          <a:xfrm flipH="1">
            <a:off x="7308304" y="5013176"/>
            <a:ext cx="792088" cy="1224136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55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Postupy síťové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altLang="cs-CZ" dirty="0" smtClean="0"/>
              <a:t>1. Rozčlenění projektu na jednotlivé činnosti.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2.	Odhad doby trvání činností, specifikace potřebných zdrojů.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3.	Určení časových návazností pro provádění jednotlivých činností.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4.	Konstrukce síťového grafu.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5.	Časová analýza (určení termínů uzlů, termínů činností a nalezení kritické cesty).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6.	Zdrojová analýza (rozvrhování činností při omezených zdrojích).</a:t>
            </a:r>
          </a:p>
          <a:p>
            <a:pPr>
              <a:buFont typeface="Wingdings" pitchFamily="2" charset="2"/>
              <a:buNone/>
            </a:pPr>
            <a:r>
              <a:rPr lang="cs-CZ" altLang="cs-CZ" dirty="0" smtClean="0"/>
              <a:t>7.	Nákladová analýza (optimalizace trvání projektu vzhledem k nákladům na realizaci projektu a ztrátám plynoucím ze zpoždění projektu).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9057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114010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7333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1489779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Přímá spojnice se šipkou 4"/>
          <p:cNvCxnSpPr/>
          <p:nvPr/>
        </p:nvCxnSpPr>
        <p:spPr>
          <a:xfrm>
            <a:off x="6444208" y="6741368"/>
            <a:ext cx="1440160" cy="0"/>
          </a:xfrm>
          <a:prstGeom prst="straightConnector1">
            <a:avLst/>
          </a:prstGeom>
          <a:ln w="635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3977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413232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5520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104116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579014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Síťový graf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988368" y="4719843"/>
            <a:ext cx="792088" cy="740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049524" y="345952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34444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07568" y="278319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304456" y="2782705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3090900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3974524" y="374389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761470" y="452875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643125" y="365454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860032" y="223778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444208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488324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592420" y="30749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68388" y="49054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229544" y="36160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214464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394484" y="29585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84476" y="29513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332076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3919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823145" y="38299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040052" y="24006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41490" y="47041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624228" y="306771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179512" y="2783190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23528" y="2951366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Start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8119293" y="4283582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8243971" y="4374620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755576" y="3327896"/>
            <a:ext cx="293948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6" idx="1"/>
          </p:cNvCxnSpPr>
          <p:nvPr/>
        </p:nvCxnSpPr>
        <p:spPr>
          <a:xfrm>
            <a:off x="467544" y="3327896"/>
            <a:ext cx="636823" cy="15003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4" idx="3"/>
          </p:cNvCxnSpPr>
          <p:nvPr/>
        </p:nvCxnSpPr>
        <p:spPr>
          <a:xfrm>
            <a:off x="1049524" y="3055543"/>
            <a:ext cx="1158044" cy="346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V="1">
            <a:off x="1054950" y="2492896"/>
            <a:ext cx="3805082" cy="3994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1780456" y="4828288"/>
            <a:ext cx="253988" cy="1803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endCxn id="8" idx="1"/>
          </p:cNvCxnSpPr>
          <p:nvPr/>
        </p:nvCxnSpPr>
        <p:spPr>
          <a:xfrm>
            <a:off x="1780456" y="4103939"/>
            <a:ext cx="369987" cy="2901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13" idx="6"/>
            <a:endCxn id="14" idx="2"/>
          </p:cNvCxnSpPr>
          <p:nvPr/>
        </p:nvCxnSpPr>
        <p:spPr>
          <a:xfrm flipV="1">
            <a:off x="2999656" y="3142745"/>
            <a:ext cx="304800" cy="48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8" idx="6"/>
            <a:endCxn id="15" idx="2"/>
          </p:cNvCxnSpPr>
          <p:nvPr/>
        </p:nvCxnSpPr>
        <p:spPr>
          <a:xfrm>
            <a:off x="2826532" y="4648644"/>
            <a:ext cx="26436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endCxn id="16" idx="3"/>
          </p:cNvCxnSpPr>
          <p:nvPr/>
        </p:nvCxnSpPr>
        <p:spPr>
          <a:xfrm flipV="1">
            <a:off x="3882988" y="4358525"/>
            <a:ext cx="207535" cy="1702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14" idx="5"/>
          </p:cNvCxnSpPr>
          <p:nvPr/>
        </p:nvCxnSpPr>
        <p:spPr>
          <a:xfrm>
            <a:off x="3980545" y="3397332"/>
            <a:ext cx="231415" cy="3674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>
            <a:stCxn id="16" idx="5"/>
            <a:endCxn id="17" idx="1"/>
          </p:cNvCxnSpPr>
          <p:nvPr/>
        </p:nvCxnSpPr>
        <p:spPr>
          <a:xfrm>
            <a:off x="4650613" y="4358525"/>
            <a:ext cx="22685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17" idx="7"/>
          </p:cNvCxnSpPr>
          <p:nvPr/>
        </p:nvCxnSpPr>
        <p:spPr>
          <a:xfrm flipV="1">
            <a:off x="5437559" y="4358525"/>
            <a:ext cx="38558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>
            <a:off x="5652121" y="2783190"/>
            <a:ext cx="783092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stCxn id="18" idx="7"/>
            <a:endCxn id="20" idx="3"/>
          </p:cNvCxnSpPr>
          <p:nvPr/>
        </p:nvCxnSpPr>
        <p:spPr>
          <a:xfrm flipV="1">
            <a:off x="6319214" y="3506970"/>
            <a:ext cx="240993" cy="2530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>
            <a:stCxn id="20" idx="6"/>
            <a:endCxn id="21" idx="2"/>
          </p:cNvCxnSpPr>
          <p:nvPr/>
        </p:nvCxnSpPr>
        <p:spPr>
          <a:xfrm>
            <a:off x="7236296" y="3252383"/>
            <a:ext cx="2520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21" idx="5"/>
            <a:endCxn id="36" idx="0"/>
          </p:cNvCxnSpPr>
          <p:nvPr/>
        </p:nvCxnSpPr>
        <p:spPr>
          <a:xfrm>
            <a:off x="8164413" y="3506970"/>
            <a:ext cx="389886" cy="7766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445568" y="365454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388986" y="491848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479068" y="4463978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627176" y="3055543"/>
            <a:ext cx="46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749080" y="3039198"/>
            <a:ext cx="46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548100" y="4528759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206094" y="465995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100325" y="3811704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5345161" y="240166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6901408" y="309841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7886551" y="3028000"/>
            <a:ext cx="65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4431724" y="3985379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0659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210025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1243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822977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4984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Síťový graf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988368" y="4719843"/>
            <a:ext cx="792088" cy="740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049524" y="345952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34444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07568" y="278319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304456" y="2782705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3090900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3974524" y="374389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761470" y="452875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643125" y="365454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860032" y="223778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444208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488324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592420" y="30749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68388" y="49054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229544" y="36160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214464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394484" y="29585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84476" y="29513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332076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3919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823145" y="38299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040052" y="24006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41490" y="47041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624228" y="306771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179512" y="2783190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23528" y="2951366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Start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8119293" y="4283582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8243971" y="4374620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755576" y="3327896"/>
            <a:ext cx="293948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6" idx="1"/>
          </p:cNvCxnSpPr>
          <p:nvPr/>
        </p:nvCxnSpPr>
        <p:spPr>
          <a:xfrm>
            <a:off x="467544" y="3327896"/>
            <a:ext cx="636823" cy="15003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4" idx="3"/>
          </p:cNvCxnSpPr>
          <p:nvPr/>
        </p:nvCxnSpPr>
        <p:spPr>
          <a:xfrm>
            <a:off x="1049524" y="3055543"/>
            <a:ext cx="1158044" cy="346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V="1">
            <a:off x="1054950" y="2492896"/>
            <a:ext cx="3805082" cy="3994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1780456" y="4828288"/>
            <a:ext cx="253988" cy="1803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endCxn id="8" idx="1"/>
          </p:cNvCxnSpPr>
          <p:nvPr/>
        </p:nvCxnSpPr>
        <p:spPr>
          <a:xfrm>
            <a:off x="1780456" y="4103939"/>
            <a:ext cx="369987" cy="2901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13" idx="6"/>
            <a:endCxn id="14" idx="2"/>
          </p:cNvCxnSpPr>
          <p:nvPr/>
        </p:nvCxnSpPr>
        <p:spPr>
          <a:xfrm flipV="1">
            <a:off x="2999656" y="3142745"/>
            <a:ext cx="304800" cy="48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8" idx="6"/>
            <a:endCxn id="15" idx="2"/>
          </p:cNvCxnSpPr>
          <p:nvPr/>
        </p:nvCxnSpPr>
        <p:spPr>
          <a:xfrm>
            <a:off x="2826532" y="4648644"/>
            <a:ext cx="26436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endCxn id="16" idx="3"/>
          </p:cNvCxnSpPr>
          <p:nvPr/>
        </p:nvCxnSpPr>
        <p:spPr>
          <a:xfrm flipV="1">
            <a:off x="3882988" y="4358525"/>
            <a:ext cx="207535" cy="1702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14" idx="5"/>
          </p:cNvCxnSpPr>
          <p:nvPr/>
        </p:nvCxnSpPr>
        <p:spPr>
          <a:xfrm>
            <a:off x="3980545" y="3397332"/>
            <a:ext cx="231415" cy="3674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>
            <a:stCxn id="16" idx="5"/>
            <a:endCxn id="17" idx="1"/>
          </p:cNvCxnSpPr>
          <p:nvPr/>
        </p:nvCxnSpPr>
        <p:spPr>
          <a:xfrm>
            <a:off x="4650613" y="4358525"/>
            <a:ext cx="22685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17" idx="7"/>
          </p:cNvCxnSpPr>
          <p:nvPr/>
        </p:nvCxnSpPr>
        <p:spPr>
          <a:xfrm flipV="1">
            <a:off x="5437559" y="4358525"/>
            <a:ext cx="38558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>
            <a:off x="5652121" y="2783190"/>
            <a:ext cx="783092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stCxn id="18" idx="7"/>
            <a:endCxn id="20" idx="3"/>
          </p:cNvCxnSpPr>
          <p:nvPr/>
        </p:nvCxnSpPr>
        <p:spPr>
          <a:xfrm flipV="1">
            <a:off x="6319214" y="3506970"/>
            <a:ext cx="240993" cy="2530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>
            <a:stCxn id="20" idx="6"/>
            <a:endCxn id="21" idx="2"/>
          </p:cNvCxnSpPr>
          <p:nvPr/>
        </p:nvCxnSpPr>
        <p:spPr>
          <a:xfrm>
            <a:off x="7236296" y="3252383"/>
            <a:ext cx="2520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21" idx="5"/>
            <a:endCxn id="36" idx="0"/>
          </p:cNvCxnSpPr>
          <p:nvPr/>
        </p:nvCxnSpPr>
        <p:spPr>
          <a:xfrm>
            <a:off x="8164413" y="3506970"/>
            <a:ext cx="389886" cy="7766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445568" y="365454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388986" y="491848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479068" y="4463978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627176" y="3055543"/>
            <a:ext cx="46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749080" y="3039198"/>
            <a:ext cx="46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4542581" y="391927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206094" y="465995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100325" y="3811704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5345161" y="240166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6901408" y="309841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7886551" y="3028000"/>
            <a:ext cx="65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3530412" y="4496368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8925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294562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29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2681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297568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115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časové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/>
              <a:t>CPM</a:t>
            </a:r>
          </a:p>
          <a:p>
            <a:pPr lvl="1">
              <a:buFont typeface="Symbol" pitchFamily="18" charset="2"/>
              <a:buNone/>
            </a:pPr>
            <a:r>
              <a:rPr lang="cs-CZ" altLang="cs-CZ" dirty="0" smtClean="0"/>
              <a:t>	Předpokládá se deterministické trvání činností.</a:t>
            </a:r>
          </a:p>
          <a:p>
            <a:r>
              <a:rPr lang="cs-CZ" altLang="cs-CZ" dirty="0" smtClean="0"/>
              <a:t>PERT </a:t>
            </a:r>
          </a:p>
          <a:p>
            <a:pPr lvl="1">
              <a:buFont typeface="Symbol" pitchFamily="18" charset="2"/>
              <a:buNone/>
            </a:pPr>
            <a:r>
              <a:rPr lang="cs-CZ" altLang="cs-CZ" dirty="0" smtClean="0"/>
              <a:t>	Časové ohodnocení činností má stochastický charakter.</a:t>
            </a:r>
          </a:p>
          <a:p>
            <a:r>
              <a:rPr lang="cs-CZ" altLang="cs-CZ" dirty="0" smtClean="0"/>
              <a:t>GERT</a:t>
            </a:r>
          </a:p>
          <a:p>
            <a:pPr lvl="1">
              <a:buFont typeface="Symbol" pitchFamily="18" charset="2"/>
              <a:buNone/>
            </a:pPr>
            <a:r>
              <a:rPr lang="cs-CZ" altLang="cs-CZ" dirty="0" smtClean="0"/>
              <a:t>	Je určena pro zobecněný SG, tj. graf, který obsahuje hrany s jinou interpretací než deterministickou.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0497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Síťový graf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988368" y="4719843"/>
            <a:ext cx="792088" cy="740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049524" y="345952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34444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07568" y="278319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304456" y="2782705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3090900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3974524" y="374389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761470" y="452875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643125" y="365454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860032" y="223778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444208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488324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592420" y="30749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68388" y="49054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229544" y="36160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214464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394484" y="29585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84476" y="29513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332076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3919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823145" y="38299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040052" y="24006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41490" y="47041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624228" y="306771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179512" y="2783190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23528" y="2951366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Start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8119293" y="4283582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8243971" y="4374620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755576" y="3327896"/>
            <a:ext cx="293948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6" idx="1"/>
          </p:cNvCxnSpPr>
          <p:nvPr/>
        </p:nvCxnSpPr>
        <p:spPr>
          <a:xfrm>
            <a:off x="467544" y="3327896"/>
            <a:ext cx="636823" cy="15003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4" idx="3"/>
          </p:cNvCxnSpPr>
          <p:nvPr/>
        </p:nvCxnSpPr>
        <p:spPr>
          <a:xfrm>
            <a:off x="1049524" y="3055543"/>
            <a:ext cx="1158044" cy="346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V="1">
            <a:off x="1054950" y="2492896"/>
            <a:ext cx="3805082" cy="3994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1780456" y="4828288"/>
            <a:ext cx="253988" cy="1803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endCxn id="8" idx="1"/>
          </p:cNvCxnSpPr>
          <p:nvPr/>
        </p:nvCxnSpPr>
        <p:spPr>
          <a:xfrm>
            <a:off x="1780456" y="4103939"/>
            <a:ext cx="369987" cy="2901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13" idx="6"/>
            <a:endCxn id="14" idx="2"/>
          </p:cNvCxnSpPr>
          <p:nvPr/>
        </p:nvCxnSpPr>
        <p:spPr>
          <a:xfrm flipV="1">
            <a:off x="2999656" y="3142745"/>
            <a:ext cx="304800" cy="48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8" idx="6"/>
            <a:endCxn id="15" idx="2"/>
          </p:cNvCxnSpPr>
          <p:nvPr/>
        </p:nvCxnSpPr>
        <p:spPr>
          <a:xfrm>
            <a:off x="2826532" y="4648644"/>
            <a:ext cx="26436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endCxn id="16" idx="3"/>
          </p:cNvCxnSpPr>
          <p:nvPr/>
        </p:nvCxnSpPr>
        <p:spPr>
          <a:xfrm flipV="1">
            <a:off x="3882988" y="4358525"/>
            <a:ext cx="207535" cy="1702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14" idx="5"/>
          </p:cNvCxnSpPr>
          <p:nvPr/>
        </p:nvCxnSpPr>
        <p:spPr>
          <a:xfrm>
            <a:off x="3980545" y="3397332"/>
            <a:ext cx="231415" cy="3674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>
            <a:stCxn id="16" idx="5"/>
            <a:endCxn id="17" idx="1"/>
          </p:cNvCxnSpPr>
          <p:nvPr/>
        </p:nvCxnSpPr>
        <p:spPr>
          <a:xfrm>
            <a:off x="4650613" y="4358525"/>
            <a:ext cx="22685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17" idx="7"/>
          </p:cNvCxnSpPr>
          <p:nvPr/>
        </p:nvCxnSpPr>
        <p:spPr>
          <a:xfrm flipV="1">
            <a:off x="5437559" y="4358525"/>
            <a:ext cx="38558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>
            <a:off x="5652121" y="2783190"/>
            <a:ext cx="783092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stCxn id="18" idx="7"/>
            <a:endCxn id="20" idx="3"/>
          </p:cNvCxnSpPr>
          <p:nvPr/>
        </p:nvCxnSpPr>
        <p:spPr>
          <a:xfrm flipV="1">
            <a:off x="6319214" y="3506970"/>
            <a:ext cx="240993" cy="2530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>
            <a:stCxn id="20" idx="6"/>
            <a:endCxn id="21" idx="2"/>
          </p:cNvCxnSpPr>
          <p:nvPr/>
        </p:nvCxnSpPr>
        <p:spPr>
          <a:xfrm>
            <a:off x="7236296" y="3252383"/>
            <a:ext cx="2520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21" idx="5"/>
            <a:endCxn id="36" idx="0"/>
          </p:cNvCxnSpPr>
          <p:nvPr/>
        </p:nvCxnSpPr>
        <p:spPr>
          <a:xfrm>
            <a:off x="8164413" y="3506970"/>
            <a:ext cx="389886" cy="7766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445568" y="365454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388986" y="491848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479068" y="4463978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627176" y="3055543"/>
            <a:ext cx="46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749080" y="3039198"/>
            <a:ext cx="46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4542581" y="391927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206094" y="465995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100325" y="3811704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5345161" y="240166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6901408" y="309841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7886551" y="3028000"/>
            <a:ext cx="65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3548100" y="444954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63385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307468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65414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0511256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01266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767690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6309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236072"/>
              </p:ext>
            </p:extLst>
          </p:nvPr>
        </p:nvGraphicFramePr>
        <p:xfrm>
          <a:off x="0" y="999715"/>
          <a:ext cx="9252520" cy="5889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4152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1760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948415"/>
              </p:ext>
            </p:extLst>
          </p:nvPr>
        </p:nvGraphicFramePr>
        <p:xfrm>
          <a:off x="0" y="999715"/>
          <a:ext cx="9252520" cy="5714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66259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05302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239225"/>
              </p:ext>
            </p:extLst>
          </p:nvPr>
        </p:nvGraphicFramePr>
        <p:xfrm>
          <a:off x="0" y="999715"/>
          <a:ext cx="9252520" cy="5714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466259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35250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915638"/>
              </p:ext>
            </p:extLst>
          </p:nvPr>
        </p:nvGraphicFramePr>
        <p:xfrm>
          <a:off x="0" y="999715"/>
          <a:ext cx="9252520" cy="5714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6259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0687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Zpětný postup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156819"/>
              </p:ext>
            </p:extLst>
          </p:nvPr>
        </p:nvGraphicFramePr>
        <p:xfrm>
          <a:off x="0" y="999715"/>
          <a:ext cx="9252520" cy="5714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/>
                <a:gridCol w="2094342"/>
                <a:gridCol w="641962"/>
                <a:gridCol w="1296144"/>
                <a:gridCol w="1192822"/>
                <a:gridCol w="1138563"/>
                <a:gridCol w="1197007"/>
                <a:gridCol w="1224136"/>
              </a:tblGrid>
              <a:tr h="94182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Nejdříve možný konec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začátek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přípustný konec</a:t>
                      </a:r>
                      <a:endParaRPr lang="cs-CZ" dirty="0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6259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99316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6948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3236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39076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rezerv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3439182"/>
              </p:ext>
            </p:extLst>
          </p:nvPr>
        </p:nvGraphicFramePr>
        <p:xfrm>
          <a:off x="0" y="999715"/>
          <a:ext cx="9144000" cy="5813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09"/>
                <a:gridCol w="2977363"/>
                <a:gridCol w="720080"/>
                <a:gridCol w="1296144"/>
                <a:gridCol w="720080"/>
                <a:gridCol w="720080"/>
                <a:gridCol w="648072"/>
                <a:gridCol w="648072"/>
                <a:gridCol w="971600"/>
              </a:tblGrid>
              <a:tr h="9454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NMZ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NPK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Rezerva</a:t>
                      </a:r>
                      <a:endParaRPr lang="cs-CZ" dirty="0"/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806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3758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3721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3721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12772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63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0735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použití metody CPM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Recept na guláš:</a:t>
            </a:r>
          </a:p>
          <a:p>
            <a:pPr marL="0" indent="0">
              <a:buNone/>
            </a:pPr>
            <a:r>
              <a:rPr lang="cs-CZ" i="1" dirty="0" smtClean="0"/>
              <a:t>Nakrájej cibuli, nakrájej salám, spolu osmahni na pánvi. Oloupej brambory a uvař je. Osmaženou cibuli a salám posyp paprikou a smíchej s vařenými bramborami. Zalej vodou a chvíli podus. </a:t>
            </a:r>
            <a:r>
              <a:rPr lang="cs-CZ" i="1" dirty="0" err="1" smtClean="0"/>
              <a:t>Roymíchej</a:t>
            </a:r>
            <a:r>
              <a:rPr lang="cs-CZ" i="1" dirty="0" smtClean="0"/>
              <a:t> mouku ve vodě a nalej do guláše, chvíli povař.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1260323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Výpočet rezerv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787425"/>
              </p:ext>
            </p:extLst>
          </p:nvPr>
        </p:nvGraphicFramePr>
        <p:xfrm>
          <a:off x="0" y="999715"/>
          <a:ext cx="9144000" cy="5813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09"/>
                <a:gridCol w="2977363"/>
                <a:gridCol w="720080"/>
                <a:gridCol w="1296144"/>
                <a:gridCol w="720080"/>
                <a:gridCol w="720080"/>
                <a:gridCol w="648072"/>
                <a:gridCol w="648072"/>
                <a:gridCol w="971600"/>
              </a:tblGrid>
              <a:tr h="9454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NMZ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NPK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Rezerva</a:t>
                      </a:r>
                      <a:endParaRPr lang="cs-CZ" dirty="0"/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806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23758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3721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3721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 br.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5,6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vodou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Dušení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2772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9,10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263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32744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Určení kritické cesty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31452"/>
              </p:ext>
            </p:extLst>
          </p:nvPr>
        </p:nvGraphicFramePr>
        <p:xfrm>
          <a:off x="0" y="999715"/>
          <a:ext cx="9144000" cy="58136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09"/>
                <a:gridCol w="2977363"/>
                <a:gridCol w="720080"/>
                <a:gridCol w="1296144"/>
                <a:gridCol w="720080"/>
                <a:gridCol w="720080"/>
                <a:gridCol w="648072"/>
                <a:gridCol w="648072"/>
                <a:gridCol w="971600"/>
              </a:tblGrid>
              <a:tr h="94546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NMZ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NPZ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NPK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Rezerva</a:t>
                      </a:r>
                      <a:endParaRPr lang="cs-CZ" dirty="0"/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8064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Smažení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cib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 a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sal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2375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4.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Loupání brambor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--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Vaření brambor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15m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33721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6.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Posypání paprikou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3721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7.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Smíchání </a:t>
                      </a:r>
                      <a:r>
                        <a:rPr lang="cs-CZ" dirty="0" err="1" smtClean="0">
                          <a:solidFill>
                            <a:srgbClr val="FF0000"/>
                          </a:solidFill>
                        </a:rPr>
                        <a:t>c.s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. a br.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5,6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8.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Zalití</a:t>
                      </a:r>
                      <a:r>
                        <a:rPr lang="cs-CZ" baseline="0" dirty="0" smtClean="0">
                          <a:solidFill>
                            <a:srgbClr val="FF0000"/>
                          </a:solidFill>
                        </a:rPr>
                        <a:t> vodou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68005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9.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Dušení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12772"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Nalití jíšky do guláše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9,10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26328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Závěrečné vaření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10m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43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84113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Určení kritické cesty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988368" y="4719843"/>
            <a:ext cx="792088" cy="740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049524" y="345952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34444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07568" y="2783190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304456" y="2782705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3090900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3974524" y="3743898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761470" y="4528759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643125" y="3654540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860032" y="223778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444208" y="2892343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488324" y="2892343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592420" y="30749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68388" y="49054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229544" y="36160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214464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394484" y="29585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84476" y="29513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332076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3919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823145" y="38299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040052" y="24006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41490" y="47041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624228" y="306771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179512" y="2783190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23528" y="2951366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Start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8119293" y="4283582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8243971" y="4374620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755576" y="3327896"/>
            <a:ext cx="293948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6" idx="1"/>
          </p:cNvCxnSpPr>
          <p:nvPr/>
        </p:nvCxnSpPr>
        <p:spPr>
          <a:xfrm>
            <a:off x="467544" y="3327896"/>
            <a:ext cx="636823" cy="15003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4" idx="3"/>
          </p:cNvCxnSpPr>
          <p:nvPr/>
        </p:nvCxnSpPr>
        <p:spPr>
          <a:xfrm>
            <a:off x="1049524" y="3055543"/>
            <a:ext cx="1158044" cy="34653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V="1">
            <a:off x="1054950" y="2492896"/>
            <a:ext cx="3805082" cy="3994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1780456" y="4828288"/>
            <a:ext cx="253988" cy="1803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endCxn id="8" idx="1"/>
          </p:cNvCxnSpPr>
          <p:nvPr/>
        </p:nvCxnSpPr>
        <p:spPr>
          <a:xfrm>
            <a:off x="1780456" y="4103939"/>
            <a:ext cx="369987" cy="2901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13" idx="6"/>
            <a:endCxn id="14" idx="2"/>
          </p:cNvCxnSpPr>
          <p:nvPr/>
        </p:nvCxnSpPr>
        <p:spPr>
          <a:xfrm flipV="1">
            <a:off x="2999656" y="3142745"/>
            <a:ext cx="304800" cy="48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8" idx="6"/>
            <a:endCxn id="15" idx="2"/>
          </p:cNvCxnSpPr>
          <p:nvPr/>
        </p:nvCxnSpPr>
        <p:spPr>
          <a:xfrm>
            <a:off x="2826532" y="4648644"/>
            <a:ext cx="26436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endCxn id="16" idx="3"/>
          </p:cNvCxnSpPr>
          <p:nvPr/>
        </p:nvCxnSpPr>
        <p:spPr>
          <a:xfrm flipV="1">
            <a:off x="3882988" y="4358525"/>
            <a:ext cx="207535" cy="1702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14" idx="5"/>
          </p:cNvCxnSpPr>
          <p:nvPr/>
        </p:nvCxnSpPr>
        <p:spPr>
          <a:xfrm>
            <a:off x="3980545" y="3397332"/>
            <a:ext cx="231415" cy="367491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>
            <a:stCxn id="16" idx="5"/>
            <a:endCxn id="17" idx="1"/>
          </p:cNvCxnSpPr>
          <p:nvPr/>
        </p:nvCxnSpPr>
        <p:spPr>
          <a:xfrm>
            <a:off x="4650613" y="4358525"/>
            <a:ext cx="226856" cy="275687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17" idx="7"/>
          </p:cNvCxnSpPr>
          <p:nvPr/>
        </p:nvCxnSpPr>
        <p:spPr>
          <a:xfrm flipV="1">
            <a:off x="5437559" y="4358525"/>
            <a:ext cx="385586" cy="275687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>
            <a:off x="5652121" y="2783190"/>
            <a:ext cx="783092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stCxn id="18" idx="7"/>
            <a:endCxn id="20" idx="3"/>
          </p:cNvCxnSpPr>
          <p:nvPr/>
        </p:nvCxnSpPr>
        <p:spPr>
          <a:xfrm flipV="1">
            <a:off x="6319214" y="3506970"/>
            <a:ext cx="240993" cy="253023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>
            <a:stCxn id="20" idx="6"/>
            <a:endCxn id="21" idx="2"/>
          </p:cNvCxnSpPr>
          <p:nvPr/>
        </p:nvCxnSpPr>
        <p:spPr>
          <a:xfrm>
            <a:off x="7236296" y="3252383"/>
            <a:ext cx="252028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21" idx="5"/>
            <a:endCxn id="36" idx="0"/>
          </p:cNvCxnSpPr>
          <p:nvPr/>
        </p:nvCxnSpPr>
        <p:spPr>
          <a:xfrm>
            <a:off x="8164413" y="3506970"/>
            <a:ext cx="389886" cy="776612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445568" y="365454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388986" y="491848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479068" y="4463978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627176" y="3055543"/>
            <a:ext cx="46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749080" y="3039198"/>
            <a:ext cx="46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4542581" y="391927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206094" y="465995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100325" y="3811704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5345161" y="240166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6901408" y="309841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7886551" y="3028000"/>
            <a:ext cx="65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3548100" y="453094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1957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Ganttův</a:t>
            </a:r>
            <a:r>
              <a:rPr lang="cs-CZ" dirty="0" smtClean="0"/>
              <a:t> diagram</a:t>
            </a:r>
            <a:endParaRPr lang="cs-CZ" dirty="0"/>
          </a:p>
        </p:txBody>
      </p:sp>
      <p:pic>
        <p:nvPicPr>
          <p:cNvPr id="1026" name="Picture 2" descr="http://upload.wikimedia.org/wikipedia/commons/thumb/8/89/Henri_Gannt.jpg/220px-Henri_Gann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2924944"/>
            <a:ext cx="209550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1907704" y="2142148"/>
            <a:ext cx="5040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Henry Laurence </a:t>
            </a:r>
            <a:r>
              <a:rPr lang="cs-CZ" b="1" dirty="0" err="1" smtClean="0"/>
              <a:t>Gantt</a:t>
            </a:r>
            <a:r>
              <a:rPr lang="cs-CZ" dirty="0" smtClean="0"/>
              <a:t> (1861-1919)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5894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Ganttův</a:t>
            </a:r>
            <a:r>
              <a:rPr lang="cs-CZ" dirty="0" smtClean="0"/>
              <a:t> diagram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60396"/>
            <a:ext cx="8208912" cy="3961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251520" y="1844372"/>
            <a:ext cx="4320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1</a:t>
            </a:r>
          </a:p>
          <a:p>
            <a:r>
              <a:rPr lang="cs-CZ" sz="1600" dirty="0" smtClean="0"/>
              <a:t>2</a:t>
            </a:r>
          </a:p>
          <a:p>
            <a:r>
              <a:rPr lang="cs-CZ" sz="1600" dirty="0" smtClean="0"/>
              <a:t>3</a:t>
            </a:r>
          </a:p>
          <a:p>
            <a:r>
              <a:rPr lang="cs-CZ" sz="1600" dirty="0" smtClean="0"/>
              <a:t>4</a:t>
            </a:r>
          </a:p>
          <a:p>
            <a:r>
              <a:rPr lang="cs-CZ" sz="1600" dirty="0" smtClean="0"/>
              <a:t>5</a:t>
            </a:r>
          </a:p>
          <a:p>
            <a:r>
              <a:rPr lang="cs-CZ" sz="1600" dirty="0" smtClean="0"/>
              <a:t>6</a:t>
            </a:r>
          </a:p>
          <a:p>
            <a:r>
              <a:rPr lang="cs-CZ" sz="1600" dirty="0" smtClean="0"/>
              <a:t>7</a:t>
            </a:r>
          </a:p>
          <a:p>
            <a:r>
              <a:rPr lang="cs-CZ" sz="1600" dirty="0" smtClean="0"/>
              <a:t>8</a:t>
            </a:r>
          </a:p>
          <a:p>
            <a:r>
              <a:rPr lang="cs-CZ" sz="1600" dirty="0" smtClean="0"/>
              <a:t>9</a:t>
            </a:r>
          </a:p>
          <a:p>
            <a:r>
              <a:rPr lang="cs-CZ" sz="1600" dirty="0" smtClean="0"/>
              <a:t>10</a:t>
            </a:r>
          </a:p>
          <a:p>
            <a:r>
              <a:rPr lang="cs-CZ" sz="1600" dirty="0" smtClean="0"/>
              <a:t>11</a:t>
            </a:r>
          </a:p>
          <a:p>
            <a:r>
              <a:rPr lang="cs-CZ" sz="1600" dirty="0" smtClean="0"/>
              <a:t>12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78954268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PERT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600" b="1" dirty="0" smtClean="0">
                <a:solidFill>
                  <a:schemeClr val="accent2"/>
                </a:solidFill>
              </a:rPr>
              <a:t>PERT –</a:t>
            </a:r>
            <a:r>
              <a:rPr lang="cs-CZ" altLang="cs-CZ" sz="2600" dirty="0" smtClean="0"/>
              <a:t> </a:t>
            </a:r>
            <a:r>
              <a:rPr lang="cs-CZ" altLang="cs-CZ" sz="2600" b="1" i="1" dirty="0" err="1" smtClean="0">
                <a:solidFill>
                  <a:schemeClr val="accent2"/>
                </a:solidFill>
              </a:rPr>
              <a:t>Progran</a:t>
            </a:r>
            <a:r>
              <a:rPr lang="cs-CZ" altLang="cs-CZ" sz="2600" b="1" i="1" dirty="0" smtClean="0">
                <a:solidFill>
                  <a:schemeClr val="accent2"/>
                </a:solidFill>
              </a:rPr>
              <a:t> </a:t>
            </a:r>
            <a:r>
              <a:rPr lang="cs-CZ" altLang="cs-CZ" sz="2600" b="1" i="1" dirty="0" err="1" smtClean="0">
                <a:solidFill>
                  <a:schemeClr val="accent2"/>
                </a:solidFill>
              </a:rPr>
              <a:t>Evaluation</a:t>
            </a:r>
            <a:r>
              <a:rPr lang="cs-CZ" altLang="cs-CZ" sz="2600" b="1" i="1" dirty="0" smtClean="0">
                <a:solidFill>
                  <a:schemeClr val="accent2"/>
                </a:solidFill>
              </a:rPr>
              <a:t> and </a:t>
            </a:r>
            <a:r>
              <a:rPr lang="cs-CZ" altLang="cs-CZ" sz="2600" b="1" i="1" dirty="0" err="1" smtClean="0">
                <a:solidFill>
                  <a:schemeClr val="accent2"/>
                </a:solidFill>
              </a:rPr>
              <a:t>Review</a:t>
            </a:r>
            <a:r>
              <a:rPr lang="cs-CZ" altLang="cs-CZ" sz="2600" b="1" i="1" dirty="0" smtClean="0">
                <a:solidFill>
                  <a:schemeClr val="accent2"/>
                </a:solidFill>
              </a:rPr>
              <a:t> </a:t>
            </a:r>
            <a:r>
              <a:rPr lang="cs-CZ" altLang="cs-CZ" sz="2600" b="1" i="1" dirty="0" err="1" smtClean="0">
                <a:solidFill>
                  <a:schemeClr val="accent2"/>
                </a:solidFill>
              </a:rPr>
              <a:t>Technique</a:t>
            </a:r>
            <a:r>
              <a:rPr lang="cs-CZ" altLang="cs-CZ" sz="2600" dirty="0" smtClean="0"/>
              <a:t>.</a:t>
            </a:r>
          </a:p>
          <a:p>
            <a:pPr>
              <a:buFont typeface="Wingdings" pitchFamily="2" charset="2"/>
              <a:buNone/>
            </a:pPr>
            <a:r>
              <a:rPr lang="cs-CZ" altLang="cs-CZ" sz="2600" dirty="0" smtClean="0"/>
              <a:t>	</a:t>
            </a:r>
            <a:r>
              <a:rPr lang="cs-CZ" altLang="cs-CZ" sz="2400" dirty="0" smtClean="0"/>
              <a:t>Předpokládá se, že doby trvání činností jsou náhodné veličiny s rozdělením </a:t>
            </a:r>
            <a:r>
              <a:rPr lang="cs-CZ" altLang="cs-CZ" sz="2400" i="1" dirty="0" smtClean="0"/>
              <a:t>Beta</a:t>
            </a:r>
            <a:r>
              <a:rPr lang="cs-CZ" altLang="cs-CZ" sz="2400" dirty="0" smtClean="0"/>
              <a:t>. Toto rozdělení má konečné rozpětí a obecně není symetrické.</a:t>
            </a:r>
          </a:p>
          <a:p>
            <a:pPr>
              <a:buFont typeface="Wingdings" pitchFamily="2" charset="2"/>
              <a:buNone/>
            </a:pPr>
            <a:r>
              <a:rPr lang="cs-CZ" altLang="cs-CZ" sz="2600" dirty="0" smtClean="0"/>
              <a:t>Pro každou činnost jsou zadávány tři charakteristiky:</a:t>
            </a:r>
          </a:p>
          <a:p>
            <a:pPr lvl="1">
              <a:buFont typeface="Symbol" pitchFamily="18" charset="2"/>
              <a:buNone/>
            </a:pPr>
            <a:r>
              <a:rPr lang="cs-CZ" altLang="cs-CZ" sz="2400" i="1" dirty="0" err="1" smtClean="0"/>
              <a:t>a</a:t>
            </a:r>
            <a:r>
              <a:rPr lang="cs-CZ" altLang="cs-CZ" sz="2400" i="1" baseline="-25000" dirty="0" err="1" smtClean="0"/>
              <a:t>i</a:t>
            </a:r>
            <a:r>
              <a:rPr lang="cs-CZ" altLang="cs-CZ" sz="2400" dirty="0" smtClean="0"/>
              <a:t>		… optimistický odhad trvání činnosti</a:t>
            </a:r>
          </a:p>
          <a:p>
            <a:pPr lvl="1">
              <a:buFont typeface="Symbol" pitchFamily="18" charset="2"/>
              <a:buNone/>
            </a:pPr>
            <a:r>
              <a:rPr lang="cs-CZ" altLang="cs-CZ" sz="2400" i="1" dirty="0" smtClean="0"/>
              <a:t>m</a:t>
            </a:r>
            <a:r>
              <a:rPr lang="cs-CZ" altLang="cs-CZ" sz="2400" i="1" baseline="-25000" dirty="0" smtClean="0"/>
              <a:t>i</a:t>
            </a:r>
            <a:r>
              <a:rPr lang="cs-CZ" altLang="cs-CZ" sz="2400" dirty="0" smtClean="0"/>
              <a:t>	… odhad nejpravděpodobnější doby trvání činnosti</a:t>
            </a:r>
            <a:endParaRPr lang="cs-CZ" altLang="cs-CZ" sz="2400" i="1" dirty="0" smtClean="0"/>
          </a:p>
          <a:p>
            <a:pPr lvl="1">
              <a:buFont typeface="Symbol" pitchFamily="18" charset="2"/>
              <a:buNone/>
            </a:pPr>
            <a:r>
              <a:rPr lang="cs-CZ" altLang="cs-CZ" sz="2400" i="1" dirty="0" err="1" smtClean="0"/>
              <a:t>b</a:t>
            </a:r>
            <a:r>
              <a:rPr lang="cs-CZ" altLang="cs-CZ" sz="2400" i="1" baseline="-25000" dirty="0" err="1" smtClean="0"/>
              <a:t>i</a:t>
            </a:r>
            <a:r>
              <a:rPr lang="cs-CZ" altLang="cs-CZ" sz="2400" dirty="0" smtClean="0"/>
              <a:t>	… pesimistický odhad trvání činnosti</a:t>
            </a:r>
          </a:p>
          <a:p>
            <a:pPr>
              <a:buFont typeface="Wingdings" pitchFamily="2" charset="2"/>
              <a:buNone/>
            </a:pPr>
            <a:r>
              <a:rPr lang="cs-CZ" altLang="cs-CZ" sz="2600" dirty="0" smtClean="0"/>
              <a:t>Střední hodnota a směrodatná odchylka doby trvání činnosti:</a:t>
            </a:r>
          </a:p>
          <a:p>
            <a:pPr>
              <a:buFont typeface="Wingdings" pitchFamily="2" charset="2"/>
              <a:buNone/>
            </a:pPr>
            <a:endParaRPr lang="cs-CZ" altLang="cs-CZ" sz="2600" dirty="0" smtClean="0"/>
          </a:p>
          <a:p>
            <a:endParaRPr lang="cs-CZ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5056199"/>
              </p:ext>
            </p:extLst>
          </p:nvPr>
        </p:nvGraphicFramePr>
        <p:xfrm>
          <a:off x="2051720" y="5877272"/>
          <a:ext cx="1872208" cy="6909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Rovnice" r:id="rId4" imgW="1066680" imgH="393480" progId="Equation.3">
                  <p:embed/>
                </p:oleObj>
              </mc:Choice>
              <mc:Fallback>
                <p:oleObj name="Rovnice" r:id="rId4" imgW="106668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51720" y="5877272"/>
                        <a:ext cx="1872208" cy="6909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9018965"/>
              </p:ext>
            </p:extLst>
          </p:nvPr>
        </p:nvGraphicFramePr>
        <p:xfrm>
          <a:off x="5220072" y="5733256"/>
          <a:ext cx="1296144" cy="7049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Rovnice" r:id="rId6" imgW="723600" imgH="393480" progId="Equation.3">
                  <p:embed/>
                </p:oleObj>
              </mc:Choice>
              <mc:Fallback>
                <p:oleObj name="Rovnice" r:id="rId6" imgW="7236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220072" y="5733256"/>
                        <a:ext cx="1296144" cy="7049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58707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</a:t>
            </a:r>
            <a:r>
              <a:rPr lang="cs-CZ" dirty="0" smtClean="0"/>
              <a:t> - rozdělení</a:t>
            </a:r>
            <a:endParaRPr lang="cs-CZ" dirty="0"/>
          </a:p>
        </p:txBody>
      </p:sp>
      <p:pic>
        <p:nvPicPr>
          <p:cNvPr id="4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2205038"/>
            <a:ext cx="6537325" cy="321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68688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PERT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/>
              <a:t>Stejně jako v metodě CPM se provede výpočet termínů a určení kritické cesty, přičemž se pracuje se středními hodnotami trvání činností.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dirty="0" smtClean="0"/>
              <a:t>Doba trvání projektu </a:t>
            </a:r>
            <a:r>
              <a:rPr lang="cs-CZ" altLang="cs-CZ" i="1" dirty="0" err="1" smtClean="0"/>
              <a:t>T</a:t>
            </a:r>
            <a:r>
              <a:rPr lang="cs-CZ" altLang="cs-CZ" i="1" baseline="-25000" dirty="0" err="1" smtClean="0"/>
              <a:t>n</a:t>
            </a:r>
            <a:r>
              <a:rPr lang="cs-CZ" altLang="cs-CZ" dirty="0" smtClean="0"/>
              <a:t> je náhodná veličina, jejíž střední hodnota </a:t>
            </a:r>
            <a:r>
              <a:rPr lang="cs-CZ" altLang="cs-CZ" i="1" dirty="0" smtClean="0"/>
              <a:t>E</a:t>
            </a:r>
            <a:r>
              <a:rPr lang="cs-CZ" altLang="cs-CZ" dirty="0" smtClean="0"/>
              <a:t>(</a:t>
            </a:r>
            <a:r>
              <a:rPr lang="cs-CZ" altLang="cs-CZ" i="1" dirty="0" err="1" smtClean="0"/>
              <a:t>T</a:t>
            </a:r>
            <a:r>
              <a:rPr lang="cs-CZ" altLang="cs-CZ" i="1" baseline="-25000" dirty="0" err="1" smtClean="0"/>
              <a:t>n</a:t>
            </a:r>
            <a:r>
              <a:rPr lang="cs-CZ" altLang="cs-CZ" dirty="0" smtClean="0"/>
              <a:t>) je rovna délce kritické cesty, vypočtené výše uvedeným způsobem. Rozptyl </a:t>
            </a:r>
            <a:r>
              <a:rPr lang="cs-CZ" altLang="cs-CZ" i="1" dirty="0" smtClean="0"/>
              <a:t>D</a:t>
            </a:r>
            <a:r>
              <a:rPr lang="cs-CZ" altLang="cs-CZ" dirty="0" smtClean="0"/>
              <a:t>(</a:t>
            </a:r>
            <a:r>
              <a:rPr lang="cs-CZ" altLang="cs-CZ" i="1" dirty="0" err="1" smtClean="0"/>
              <a:t>T</a:t>
            </a:r>
            <a:r>
              <a:rPr lang="cs-CZ" altLang="cs-CZ" i="1" baseline="-25000" dirty="0" err="1" smtClean="0"/>
              <a:t>n</a:t>
            </a:r>
            <a:r>
              <a:rPr lang="cs-CZ" altLang="cs-CZ" dirty="0" smtClean="0"/>
              <a:t>) se určí jako součet rozptylů činností, ležících na kritické cestě (za předpokladu nezávislosti dob trvání těchto činností).</a:t>
            </a:r>
          </a:p>
        </p:txBody>
      </p:sp>
    </p:spTree>
    <p:extLst>
      <p:ext uri="{BB962C8B-B14F-4D97-AF65-F5344CB8AC3E}">
        <p14:creationId xmlns:p14="http://schemas.microsoft.com/office/powerpoint/2010/main" val="113759437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kritického řetězce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cs-CZ" dirty="0" smtClean="0"/>
              <a:t>TOC (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Constraints</a:t>
            </a:r>
            <a:r>
              <a:rPr lang="cs-CZ" dirty="0" smtClean="0"/>
              <a:t>)</a:t>
            </a:r>
          </a:p>
          <a:p>
            <a:r>
              <a:rPr lang="cs-CZ" dirty="0" smtClean="0"/>
              <a:t>Teorie omezení</a:t>
            </a:r>
          </a:p>
          <a:p>
            <a:r>
              <a:rPr lang="cs-CZ" b="1" dirty="0" err="1" smtClean="0"/>
              <a:t>Eliyahu</a:t>
            </a:r>
            <a:r>
              <a:rPr lang="cs-CZ" b="1" dirty="0" smtClean="0"/>
              <a:t> </a:t>
            </a:r>
            <a:r>
              <a:rPr lang="cs-CZ" b="1" dirty="0" err="1" smtClean="0"/>
              <a:t>Moshe</a:t>
            </a:r>
            <a:r>
              <a:rPr lang="cs-CZ" b="1" dirty="0" smtClean="0"/>
              <a:t> </a:t>
            </a:r>
            <a:r>
              <a:rPr lang="cs-CZ" b="1" dirty="0" err="1" smtClean="0"/>
              <a:t>Goldratt</a:t>
            </a:r>
            <a:r>
              <a:rPr lang="cs-CZ" dirty="0" smtClean="0"/>
              <a:t> (31.3.1947-11.6.2011) </a:t>
            </a:r>
          </a:p>
          <a:p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573016"/>
            <a:ext cx="1714500" cy="239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696365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řetězec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 smtClean="0"/>
              <a:t>V teorii omezení jde o nejdelší cestu v síťovém grafu projektu (nebo </a:t>
            </a:r>
            <a:r>
              <a:rPr lang="cs-CZ" altLang="cs-CZ" dirty="0" err="1" smtClean="0"/>
              <a:t>Ganttově</a:t>
            </a:r>
            <a:r>
              <a:rPr lang="cs-CZ" altLang="cs-CZ" dirty="0" smtClean="0"/>
              <a:t> grafu), která bere do úvahy jak technologické návaznosti a délku jednotlivých aktivit, tak i </a:t>
            </a:r>
            <a:r>
              <a:rPr lang="cs-CZ" altLang="cs-CZ" dirty="0" smtClean="0">
                <a:solidFill>
                  <a:srgbClr val="FF0000"/>
                </a:solidFill>
              </a:rPr>
              <a:t>kapacity zdrojů</a:t>
            </a:r>
            <a:r>
              <a:rPr lang="cs-CZ" altLang="cs-CZ" dirty="0" smtClean="0"/>
              <a:t>. Pokud by neexistovala žádná omezení zdrojů, pak by byl kritický řetěz totožný s kritickou cestou</a:t>
            </a:r>
            <a:endParaRPr lang="en-US" alt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5269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Rozčlenění projektu na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Krájení cibule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Krájení salámu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Smažení cibule a salámu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Loupání brambor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Vaření brambor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Posypání paprikou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Smíchání cibule, salámu a brambor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Zalití vodou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Dušení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Příprava jíšky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Nalití jíšky do guláše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Závěrečné vaření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162204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Kritická cesta-Kritický řetěz</a:t>
            </a:r>
            <a:endParaRPr lang="en-US" altLang="cs-CZ"/>
          </a:p>
        </p:txBody>
      </p:sp>
      <p:sp>
        <p:nvSpPr>
          <p:cNvPr id="111621" name="Oval 5"/>
          <p:cNvSpPr>
            <a:spLocks noChangeArrowheads="1"/>
          </p:cNvSpPr>
          <p:nvPr/>
        </p:nvSpPr>
        <p:spPr bwMode="auto">
          <a:xfrm>
            <a:off x="395288" y="3500438"/>
            <a:ext cx="1081087" cy="576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START</a:t>
            </a:r>
            <a:endParaRPr lang="en-US" altLang="cs-CZ" sz="1800"/>
          </a:p>
        </p:txBody>
      </p:sp>
      <p:sp>
        <p:nvSpPr>
          <p:cNvPr id="111622" name="Rectangle 6"/>
          <p:cNvSpPr>
            <a:spLocks noChangeArrowheads="1"/>
          </p:cNvSpPr>
          <p:nvPr/>
        </p:nvSpPr>
        <p:spPr bwMode="auto">
          <a:xfrm>
            <a:off x="1835150" y="1989138"/>
            <a:ext cx="1873250" cy="8636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Aktivita V</a:t>
            </a:r>
          </a:p>
          <a:p>
            <a:r>
              <a:rPr lang="cs-CZ" altLang="cs-CZ" sz="1800"/>
              <a:t>14 dní, zdroj A</a:t>
            </a:r>
            <a:endParaRPr lang="en-US" altLang="cs-CZ" sz="1800"/>
          </a:p>
        </p:txBody>
      </p:sp>
      <p:sp>
        <p:nvSpPr>
          <p:cNvPr id="111624" name="Rectangle 8"/>
          <p:cNvSpPr>
            <a:spLocks noChangeArrowheads="1"/>
          </p:cNvSpPr>
          <p:nvPr/>
        </p:nvSpPr>
        <p:spPr bwMode="auto">
          <a:xfrm>
            <a:off x="4140200" y="1989138"/>
            <a:ext cx="1800225" cy="863600"/>
          </a:xfrm>
          <a:prstGeom prst="rect">
            <a:avLst/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Aktivita W</a:t>
            </a:r>
          </a:p>
          <a:p>
            <a:r>
              <a:rPr lang="cs-CZ" altLang="cs-CZ" sz="1800"/>
              <a:t>6 dní, zdroj B</a:t>
            </a:r>
            <a:endParaRPr lang="en-US" altLang="cs-CZ" sz="1800"/>
          </a:p>
        </p:txBody>
      </p:sp>
      <p:sp>
        <p:nvSpPr>
          <p:cNvPr id="111625" name="Rectangle 9"/>
          <p:cNvSpPr>
            <a:spLocks noChangeArrowheads="1"/>
          </p:cNvSpPr>
          <p:nvPr/>
        </p:nvSpPr>
        <p:spPr bwMode="auto">
          <a:xfrm>
            <a:off x="1835150" y="4221163"/>
            <a:ext cx="1873250" cy="863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Aktivita X</a:t>
            </a:r>
          </a:p>
          <a:p>
            <a:r>
              <a:rPr lang="cs-CZ" altLang="cs-CZ" sz="1800"/>
              <a:t>6 dní, zdroj C</a:t>
            </a:r>
            <a:endParaRPr lang="en-US" altLang="cs-CZ" sz="1800"/>
          </a:p>
        </p:txBody>
      </p:sp>
      <p:sp>
        <p:nvSpPr>
          <p:cNvPr id="111626" name="Rectangle 10"/>
          <p:cNvSpPr>
            <a:spLocks noChangeArrowheads="1"/>
          </p:cNvSpPr>
          <p:nvPr/>
        </p:nvSpPr>
        <p:spPr bwMode="auto">
          <a:xfrm>
            <a:off x="4140200" y="4221163"/>
            <a:ext cx="1655763" cy="863600"/>
          </a:xfrm>
          <a:prstGeom prst="rect">
            <a:avLst/>
          </a:prstGeom>
          <a:solidFill>
            <a:srgbClr val="33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Aktivita Y</a:t>
            </a:r>
          </a:p>
          <a:p>
            <a:r>
              <a:rPr lang="cs-CZ" altLang="cs-CZ" sz="1800"/>
              <a:t>10 dní, zdroj A</a:t>
            </a:r>
            <a:endParaRPr lang="en-US" altLang="cs-CZ" sz="1800"/>
          </a:p>
        </p:txBody>
      </p:sp>
      <p:sp>
        <p:nvSpPr>
          <p:cNvPr id="111628" name="Line 12"/>
          <p:cNvSpPr>
            <a:spLocks noChangeShapeType="1"/>
          </p:cNvSpPr>
          <p:nvPr/>
        </p:nvSpPr>
        <p:spPr bwMode="auto">
          <a:xfrm flipV="1">
            <a:off x="1116013" y="2349500"/>
            <a:ext cx="719137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29" name="Line 13"/>
          <p:cNvSpPr>
            <a:spLocks noChangeShapeType="1"/>
          </p:cNvSpPr>
          <p:nvPr/>
        </p:nvSpPr>
        <p:spPr bwMode="auto">
          <a:xfrm>
            <a:off x="1258888" y="4005263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30" name="Line 14"/>
          <p:cNvSpPr>
            <a:spLocks noChangeShapeType="1"/>
          </p:cNvSpPr>
          <p:nvPr/>
        </p:nvSpPr>
        <p:spPr bwMode="auto">
          <a:xfrm>
            <a:off x="3708400" y="45815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31" name="Line 15"/>
          <p:cNvSpPr>
            <a:spLocks noChangeShapeType="1"/>
          </p:cNvSpPr>
          <p:nvPr/>
        </p:nvSpPr>
        <p:spPr bwMode="auto">
          <a:xfrm>
            <a:off x="3708400" y="234950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32" name="Rectangle 16"/>
          <p:cNvSpPr>
            <a:spLocks noChangeArrowheads="1"/>
          </p:cNvSpPr>
          <p:nvPr/>
        </p:nvSpPr>
        <p:spPr bwMode="auto">
          <a:xfrm>
            <a:off x="6011863" y="3141663"/>
            <a:ext cx="1584325" cy="863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Aktivita Z</a:t>
            </a:r>
          </a:p>
          <a:p>
            <a:r>
              <a:rPr lang="cs-CZ" altLang="cs-CZ" sz="1800"/>
              <a:t>4 dny, zdroj D</a:t>
            </a:r>
            <a:endParaRPr lang="en-US" altLang="cs-CZ" sz="1800"/>
          </a:p>
        </p:txBody>
      </p:sp>
      <p:sp>
        <p:nvSpPr>
          <p:cNvPr id="111633" name="Oval 17"/>
          <p:cNvSpPr>
            <a:spLocks noChangeArrowheads="1"/>
          </p:cNvSpPr>
          <p:nvPr/>
        </p:nvSpPr>
        <p:spPr bwMode="auto">
          <a:xfrm>
            <a:off x="8027988" y="2924175"/>
            <a:ext cx="971550" cy="122555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KONEC</a:t>
            </a:r>
            <a:endParaRPr lang="en-US" altLang="cs-CZ" sz="1800"/>
          </a:p>
        </p:txBody>
      </p:sp>
      <p:sp>
        <p:nvSpPr>
          <p:cNvPr id="111634" name="Line 18"/>
          <p:cNvSpPr>
            <a:spLocks noChangeShapeType="1"/>
          </p:cNvSpPr>
          <p:nvPr/>
        </p:nvSpPr>
        <p:spPr bwMode="auto">
          <a:xfrm>
            <a:off x="7596188" y="37163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35" name="Line 19"/>
          <p:cNvSpPr>
            <a:spLocks noChangeShapeType="1"/>
          </p:cNvSpPr>
          <p:nvPr/>
        </p:nvSpPr>
        <p:spPr bwMode="auto">
          <a:xfrm>
            <a:off x="5940425" y="2420938"/>
            <a:ext cx="4318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36" name="Line 20"/>
          <p:cNvSpPr>
            <a:spLocks noChangeShapeType="1"/>
          </p:cNvSpPr>
          <p:nvPr/>
        </p:nvSpPr>
        <p:spPr bwMode="auto">
          <a:xfrm flipV="1">
            <a:off x="5795963" y="4005263"/>
            <a:ext cx="5048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37" name="Line 21"/>
          <p:cNvSpPr>
            <a:spLocks noChangeShapeType="1"/>
          </p:cNvSpPr>
          <p:nvPr/>
        </p:nvSpPr>
        <p:spPr bwMode="auto">
          <a:xfrm flipV="1">
            <a:off x="971550" y="2060575"/>
            <a:ext cx="863600" cy="1439863"/>
          </a:xfrm>
          <a:prstGeom prst="line">
            <a:avLst/>
          </a:prstGeom>
          <a:noFill/>
          <a:ln w="57150">
            <a:solidFill>
              <a:srgbClr val="FF505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38" name="Line 22"/>
          <p:cNvSpPr>
            <a:spLocks noChangeShapeType="1"/>
          </p:cNvSpPr>
          <p:nvPr/>
        </p:nvSpPr>
        <p:spPr bwMode="auto">
          <a:xfrm>
            <a:off x="3708400" y="2132013"/>
            <a:ext cx="431800" cy="1587"/>
          </a:xfrm>
          <a:prstGeom prst="line">
            <a:avLst/>
          </a:prstGeom>
          <a:noFill/>
          <a:ln w="57150">
            <a:solidFill>
              <a:srgbClr val="FF505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39" name="Line 23"/>
          <p:cNvSpPr>
            <a:spLocks noChangeShapeType="1"/>
          </p:cNvSpPr>
          <p:nvPr/>
        </p:nvSpPr>
        <p:spPr bwMode="auto">
          <a:xfrm>
            <a:off x="5940425" y="2133600"/>
            <a:ext cx="647700" cy="1008063"/>
          </a:xfrm>
          <a:prstGeom prst="line">
            <a:avLst/>
          </a:prstGeom>
          <a:noFill/>
          <a:ln w="57150">
            <a:solidFill>
              <a:srgbClr val="FF505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40" name="Line 24"/>
          <p:cNvSpPr>
            <a:spLocks noChangeShapeType="1"/>
          </p:cNvSpPr>
          <p:nvPr/>
        </p:nvSpPr>
        <p:spPr bwMode="auto">
          <a:xfrm flipV="1">
            <a:off x="7596188" y="3429000"/>
            <a:ext cx="431800" cy="0"/>
          </a:xfrm>
          <a:prstGeom prst="line">
            <a:avLst/>
          </a:prstGeom>
          <a:noFill/>
          <a:ln w="57150">
            <a:solidFill>
              <a:srgbClr val="FF505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41" name="Text Box 25"/>
          <p:cNvSpPr txBox="1">
            <a:spLocks noChangeArrowheads="1"/>
          </p:cNvSpPr>
          <p:nvPr/>
        </p:nvSpPr>
        <p:spPr bwMode="auto">
          <a:xfrm>
            <a:off x="6227763" y="1989138"/>
            <a:ext cx="1865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FF5050"/>
                </a:solidFill>
              </a:rPr>
              <a:t>Kritická cesta</a:t>
            </a:r>
          </a:p>
        </p:txBody>
      </p:sp>
      <p:sp>
        <p:nvSpPr>
          <p:cNvPr id="111642" name="Line 26"/>
          <p:cNvSpPr>
            <a:spLocks noChangeShapeType="1"/>
          </p:cNvSpPr>
          <p:nvPr/>
        </p:nvSpPr>
        <p:spPr bwMode="auto">
          <a:xfrm flipV="1">
            <a:off x="1403350" y="2852738"/>
            <a:ext cx="576263" cy="792162"/>
          </a:xfrm>
          <a:prstGeom prst="line">
            <a:avLst/>
          </a:prstGeom>
          <a:noFill/>
          <a:ln w="57150">
            <a:solidFill>
              <a:srgbClr val="0000CC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43" name="Line 27"/>
          <p:cNvSpPr>
            <a:spLocks noChangeShapeType="1"/>
          </p:cNvSpPr>
          <p:nvPr/>
        </p:nvSpPr>
        <p:spPr bwMode="auto">
          <a:xfrm>
            <a:off x="3419475" y="2852738"/>
            <a:ext cx="720725" cy="1512887"/>
          </a:xfrm>
          <a:prstGeom prst="line">
            <a:avLst/>
          </a:prstGeom>
          <a:noFill/>
          <a:ln w="57150">
            <a:solidFill>
              <a:srgbClr val="0000CC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44" name="Line 28"/>
          <p:cNvSpPr>
            <a:spLocks noChangeShapeType="1"/>
          </p:cNvSpPr>
          <p:nvPr/>
        </p:nvSpPr>
        <p:spPr bwMode="auto">
          <a:xfrm flipV="1">
            <a:off x="5795963" y="4005263"/>
            <a:ext cx="792162" cy="863600"/>
          </a:xfrm>
          <a:prstGeom prst="line">
            <a:avLst/>
          </a:prstGeom>
          <a:noFill/>
          <a:ln w="57150">
            <a:solidFill>
              <a:srgbClr val="0000CC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45" name="Line 29"/>
          <p:cNvSpPr>
            <a:spLocks noChangeShapeType="1"/>
          </p:cNvSpPr>
          <p:nvPr/>
        </p:nvSpPr>
        <p:spPr bwMode="auto">
          <a:xfrm flipV="1">
            <a:off x="7596188" y="3573463"/>
            <a:ext cx="431800" cy="0"/>
          </a:xfrm>
          <a:prstGeom prst="line">
            <a:avLst/>
          </a:prstGeom>
          <a:noFill/>
          <a:ln w="57150">
            <a:solidFill>
              <a:srgbClr val="0000CC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1646" name="Text Box 30"/>
          <p:cNvSpPr txBox="1">
            <a:spLocks noChangeArrowheads="1"/>
          </p:cNvSpPr>
          <p:nvPr/>
        </p:nvSpPr>
        <p:spPr bwMode="auto">
          <a:xfrm>
            <a:off x="6165850" y="4508500"/>
            <a:ext cx="2135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>
                <a:solidFill>
                  <a:srgbClr val="0000CC"/>
                </a:solidFill>
              </a:rPr>
              <a:t>Kritický řetězec</a:t>
            </a:r>
          </a:p>
        </p:txBody>
      </p:sp>
    </p:spTree>
    <p:extLst>
      <p:ext uri="{BB962C8B-B14F-4D97-AF65-F5344CB8AC3E}">
        <p14:creationId xmlns:p14="http://schemas.microsoft.com/office/powerpoint/2010/main" val="391170630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Ganttův graf pro X,Z,V,W a Z </a:t>
            </a:r>
            <a:endParaRPr lang="en-US" altLang="cs-CZ"/>
          </a:p>
        </p:txBody>
      </p:sp>
      <p:graphicFrame>
        <p:nvGraphicFramePr>
          <p:cNvPr id="114235" name="Group 571"/>
          <p:cNvGraphicFramePr>
            <a:graphicFrameLocks noGrp="1"/>
          </p:cNvGraphicFramePr>
          <p:nvPr>
            <p:ph idx="1"/>
          </p:nvPr>
        </p:nvGraphicFramePr>
        <p:xfrm>
          <a:off x="395288" y="1844675"/>
          <a:ext cx="7993062" cy="3274696"/>
        </p:xfrm>
        <a:graphic>
          <a:graphicData uri="http://schemas.openxmlformats.org/drawingml/2006/table">
            <a:tbl>
              <a:tblPr/>
              <a:tblGrid>
                <a:gridCol w="244475"/>
                <a:gridCol w="246062"/>
                <a:gridCol w="249238"/>
                <a:gridCol w="244475"/>
                <a:gridCol w="246062"/>
                <a:gridCol w="244475"/>
                <a:gridCol w="244475"/>
                <a:gridCol w="247650"/>
                <a:gridCol w="247650"/>
                <a:gridCol w="303213"/>
                <a:gridCol w="304800"/>
                <a:gridCol w="303212"/>
                <a:gridCol w="303213"/>
                <a:gridCol w="306387"/>
                <a:gridCol w="304800"/>
                <a:gridCol w="303213"/>
                <a:gridCol w="303212"/>
                <a:gridCol w="304800"/>
                <a:gridCol w="301625"/>
                <a:gridCol w="307975"/>
                <a:gridCol w="303213"/>
                <a:gridCol w="304800"/>
                <a:gridCol w="301625"/>
                <a:gridCol w="304800"/>
                <a:gridCol w="303212"/>
                <a:gridCol w="307975"/>
                <a:gridCol w="301625"/>
                <a:gridCol w="304800"/>
              </a:tblGrid>
              <a:tr h="288925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</a:tr>
              <a:tr h="266700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8423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882650">
                <a:tc gridSpan="2">
                  <a:txBody>
                    <a:bodyPr/>
                    <a:lstStyle>
                      <a:lvl1pPr marL="342900" indent="-3429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marL="742950" indent="-28575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marL="11430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marL="16002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marL="2057400" indent="-228600"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US" alt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20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6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defRPr sz="1400">
                          <a:solidFill>
                            <a:schemeClr val="tx1"/>
                          </a:solidFill>
                          <a:latin typeface="Century Schoolbook" pitchFamily="18" charset="0"/>
                          <a:cs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Schoolbook" pitchFamily="18" charset="0"/>
                        <a:cs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4236" name="Line 572"/>
          <p:cNvSpPr>
            <a:spLocks noChangeShapeType="1"/>
          </p:cNvSpPr>
          <p:nvPr/>
        </p:nvSpPr>
        <p:spPr bwMode="auto">
          <a:xfrm>
            <a:off x="250825" y="1916113"/>
            <a:ext cx="3673475" cy="0"/>
          </a:xfrm>
          <a:prstGeom prst="line">
            <a:avLst/>
          </a:prstGeom>
          <a:noFill/>
          <a:ln w="57150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237" name="Line 573"/>
          <p:cNvSpPr>
            <a:spLocks noChangeShapeType="1"/>
          </p:cNvSpPr>
          <p:nvPr/>
        </p:nvSpPr>
        <p:spPr bwMode="auto">
          <a:xfrm>
            <a:off x="3924300" y="1916113"/>
            <a:ext cx="360363" cy="865187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238" name="Line 574"/>
          <p:cNvSpPr>
            <a:spLocks noChangeShapeType="1"/>
          </p:cNvSpPr>
          <p:nvPr/>
        </p:nvSpPr>
        <p:spPr bwMode="auto">
          <a:xfrm>
            <a:off x="4284663" y="2781300"/>
            <a:ext cx="2735262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239" name="Line 575"/>
          <p:cNvSpPr>
            <a:spLocks noChangeShapeType="1"/>
          </p:cNvSpPr>
          <p:nvPr/>
        </p:nvSpPr>
        <p:spPr bwMode="auto">
          <a:xfrm flipV="1">
            <a:off x="7019925" y="2420938"/>
            <a:ext cx="215900" cy="360362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240" name="Line 576"/>
          <p:cNvSpPr>
            <a:spLocks noChangeShapeType="1"/>
          </p:cNvSpPr>
          <p:nvPr/>
        </p:nvSpPr>
        <p:spPr bwMode="auto">
          <a:xfrm>
            <a:off x="7235825" y="2420938"/>
            <a:ext cx="1368425" cy="0"/>
          </a:xfrm>
          <a:prstGeom prst="line">
            <a:avLst/>
          </a:prstGeom>
          <a:noFill/>
          <a:ln w="38100">
            <a:solidFill>
              <a:srgbClr val="FFFF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241" name="Text Box 577"/>
          <p:cNvSpPr txBox="1">
            <a:spLocks noChangeArrowheads="1"/>
          </p:cNvSpPr>
          <p:nvPr/>
        </p:nvSpPr>
        <p:spPr bwMode="auto">
          <a:xfrm>
            <a:off x="2743200" y="2349500"/>
            <a:ext cx="1311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1600"/>
              <a:t>Kritický řetěz</a:t>
            </a:r>
            <a:endParaRPr lang="en-US" altLang="cs-CZ" sz="1600"/>
          </a:p>
        </p:txBody>
      </p:sp>
      <p:sp>
        <p:nvSpPr>
          <p:cNvPr id="114242" name="Line 578"/>
          <p:cNvSpPr>
            <a:spLocks noChangeShapeType="1"/>
          </p:cNvSpPr>
          <p:nvPr/>
        </p:nvSpPr>
        <p:spPr bwMode="auto">
          <a:xfrm>
            <a:off x="250825" y="1989138"/>
            <a:ext cx="5616575" cy="0"/>
          </a:xfrm>
          <a:prstGeom prst="line">
            <a:avLst/>
          </a:prstGeom>
          <a:noFill/>
          <a:ln w="5715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243" name="Line 579"/>
          <p:cNvSpPr>
            <a:spLocks noChangeShapeType="1"/>
          </p:cNvSpPr>
          <p:nvPr/>
        </p:nvSpPr>
        <p:spPr bwMode="auto">
          <a:xfrm>
            <a:off x="5867400" y="1989138"/>
            <a:ext cx="649288" cy="360362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244" name="Line 580"/>
          <p:cNvSpPr>
            <a:spLocks noChangeShapeType="1"/>
          </p:cNvSpPr>
          <p:nvPr/>
        </p:nvSpPr>
        <p:spPr bwMode="auto">
          <a:xfrm>
            <a:off x="6516688" y="2349500"/>
            <a:ext cx="2159000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245" name="Text Box 581"/>
          <p:cNvSpPr txBox="1">
            <a:spLocks noChangeArrowheads="1"/>
          </p:cNvSpPr>
          <p:nvPr/>
        </p:nvSpPr>
        <p:spPr bwMode="auto">
          <a:xfrm>
            <a:off x="6227763" y="1773238"/>
            <a:ext cx="1311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1600">
                <a:solidFill>
                  <a:srgbClr val="0000CC"/>
                </a:solidFill>
              </a:rPr>
              <a:t>Kritická cesta</a:t>
            </a:r>
            <a:endParaRPr lang="en-US" altLang="cs-CZ" sz="1600">
              <a:solidFill>
                <a:srgbClr val="0000CC"/>
              </a:solidFill>
            </a:endParaRPr>
          </a:p>
        </p:txBody>
      </p:sp>
      <p:sp>
        <p:nvSpPr>
          <p:cNvPr id="114246" name="Line 582"/>
          <p:cNvSpPr>
            <a:spLocks noChangeShapeType="1"/>
          </p:cNvSpPr>
          <p:nvPr/>
        </p:nvSpPr>
        <p:spPr bwMode="auto">
          <a:xfrm flipV="1">
            <a:off x="3635375" y="2349500"/>
            <a:ext cx="4318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247" name="Line 583"/>
          <p:cNvSpPr>
            <a:spLocks noChangeShapeType="1"/>
          </p:cNvSpPr>
          <p:nvPr/>
        </p:nvSpPr>
        <p:spPr bwMode="auto">
          <a:xfrm>
            <a:off x="6804025" y="20605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4248" name="Text Box 584"/>
          <p:cNvSpPr txBox="1">
            <a:spLocks noChangeArrowheads="1"/>
          </p:cNvSpPr>
          <p:nvPr/>
        </p:nvSpPr>
        <p:spPr bwMode="auto">
          <a:xfrm>
            <a:off x="214313" y="4991100"/>
            <a:ext cx="746918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altLang="cs-CZ" sz="2000"/>
              <a:t>Projekt je považován za úspěšný pokud se splní v předpokládaném čase</a:t>
            </a:r>
          </a:p>
          <a:p>
            <a:pPr algn="l"/>
            <a:r>
              <a:rPr lang="cs-CZ" altLang="cs-CZ" sz="2000"/>
              <a:t>a nepřekročí plánovaný rozpočet </a:t>
            </a:r>
          </a:p>
        </p:txBody>
      </p:sp>
    </p:spTree>
    <p:extLst>
      <p:ext uri="{BB962C8B-B14F-4D97-AF65-F5344CB8AC3E}">
        <p14:creationId xmlns:p14="http://schemas.microsoft.com/office/powerpoint/2010/main" val="39501422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Časové návaznosti činností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549720"/>
              </p:ext>
            </p:extLst>
          </p:nvPr>
        </p:nvGraphicFramePr>
        <p:xfrm>
          <a:off x="539552" y="1196752"/>
          <a:ext cx="8280919" cy="5612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4759"/>
                <a:gridCol w="2347608"/>
                <a:gridCol w="1656184"/>
                <a:gridCol w="1656184"/>
                <a:gridCol w="1656184"/>
              </a:tblGrid>
              <a:tr h="48825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Zdroje</a:t>
                      </a:r>
                      <a:endParaRPr lang="cs-CZ" dirty="0"/>
                    </a:p>
                  </a:txBody>
                  <a:tcPr/>
                </a:tc>
              </a:tr>
              <a:tr h="330471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Nůž</a:t>
                      </a:r>
                      <a:endParaRPr lang="cs-CZ" dirty="0"/>
                    </a:p>
                  </a:txBody>
                  <a:tcPr/>
                </a:tc>
              </a:tr>
              <a:tr h="330471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Nůž</a:t>
                      </a:r>
                      <a:endParaRPr lang="cs-CZ" dirty="0"/>
                    </a:p>
                  </a:txBody>
                  <a:tcPr/>
                </a:tc>
              </a:tr>
              <a:tr h="488254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Smažení </a:t>
                      </a:r>
                      <a:r>
                        <a:rPr lang="cs-CZ" dirty="0" err="1" smtClean="0"/>
                        <a:t>cib</a:t>
                      </a:r>
                      <a:r>
                        <a:rPr lang="cs-CZ" dirty="0" smtClean="0"/>
                        <a:t>. 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err="1" smtClean="0"/>
                        <a:t>sal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Pánev</a:t>
                      </a:r>
                      <a:endParaRPr lang="cs-CZ" dirty="0"/>
                    </a:p>
                  </a:txBody>
                  <a:tcPr/>
                </a:tc>
              </a:tr>
              <a:tr h="488254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Hrnec</a:t>
                      </a:r>
                      <a:endParaRPr lang="cs-CZ" dirty="0"/>
                    </a:p>
                  </a:txBody>
                  <a:tcPr/>
                </a:tc>
              </a:tr>
              <a:tr h="330471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Vaření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Hrnec</a:t>
                      </a:r>
                      <a:endParaRPr lang="cs-CZ" dirty="0"/>
                    </a:p>
                  </a:txBody>
                  <a:tcPr/>
                </a:tc>
              </a:tr>
              <a:tr h="488254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Posypání paprikou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Pánev</a:t>
                      </a:r>
                      <a:endParaRPr lang="cs-CZ" dirty="0"/>
                    </a:p>
                  </a:txBody>
                  <a:tcPr/>
                </a:tc>
              </a:tr>
              <a:tr h="488254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Pánev</a:t>
                      </a:r>
                      <a:endParaRPr lang="cs-CZ" dirty="0"/>
                    </a:p>
                  </a:txBody>
                  <a:tcPr/>
                </a:tc>
              </a:tr>
              <a:tr h="330471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Pánev</a:t>
                      </a:r>
                      <a:endParaRPr lang="cs-CZ" dirty="0"/>
                    </a:p>
                  </a:txBody>
                  <a:tcPr/>
                </a:tc>
              </a:tr>
              <a:tr h="330471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Pánev</a:t>
                      </a:r>
                      <a:endParaRPr lang="cs-CZ" dirty="0"/>
                    </a:p>
                  </a:txBody>
                  <a:tcPr/>
                </a:tc>
              </a:tr>
              <a:tr h="330471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Hrnec</a:t>
                      </a:r>
                      <a:endParaRPr lang="cs-CZ" dirty="0"/>
                    </a:p>
                  </a:txBody>
                  <a:tcPr/>
                </a:tc>
              </a:tr>
              <a:tr h="488254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Pánev</a:t>
                      </a:r>
                      <a:endParaRPr lang="cs-CZ" dirty="0"/>
                    </a:p>
                  </a:txBody>
                  <a:tcPr/>
                </a:tc>
              </a:tr>
              <a:tr h="488254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Pánev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051140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Doplním návaznosti zdrojů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988368" y="4719843"/>
            <a:ext cx="792088" cy="740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049524" y="345952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34444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07568" y="278319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304456" y="2782705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3090900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3974524" y="374389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761470" y="452875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643125" y="365454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860032" y="223778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444208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488324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592420" y="30749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68388" y="49054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229544" y="36160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214464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394484" y="29585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84476" y="29513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332076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3919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823145" y="38299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040052" y="24006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41490" y="47041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624228" y="306771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179512" y="2783190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23528" y="2951366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Start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8119293" y="4283582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8243971" y="4374620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755576" y="3327896"/>
            <a:ext cx="293948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6" idx="1"/>
          </p:cNvCxnSpPr>
          <p:nvPr/>
        </p:nvCxnSpPr>
        <p:spPr>
          <a:xfrm>
            <a:off x="467544" y="3327896"/>
            <a:ext cx="636823" cy="15003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4" idx="3"/>
          </p:cNvCxnSpPr>
          <p:nvPr/>
        </p:nvCxnSpPr>
        <p:spPr>
          <a:xfrm>
            <a:off x="1049524" y="3055543"/>
            <a:ext cx="1158044" cy="346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V="1">
            <a:off x="1054950" y="2492896"/>
            <a:ext cx="3805082" cy="3994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1780456" y="4828288"/>
            <a:ext cx="253988" cy="1803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endCxn id="8" idx="1"/>
          </p:cNvCxnSpPr>
          <p:nvPr/>
        </p:nvCxnSpPr>
        <p:spPr>
          <a:xfrm>
            <a:off x="1780456" y="4103939"/>
            <a:ext cx="369987" cy="2901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13" idx="6"/>
            <a:endCxn id="14" idx="2"/>
          </p:cNvCxnSpPr>
          <p:nvPr/>
        </p:nvCxnSpPr>
        <p:spPr>
          <a:xfrm flipV="1">
            <a:off x="2999656" y="3142745"/>
            <a:ext cx="304800" cy="48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8" idx="6"/>
            <a:endCxn id="15" idx="2"/>
          </p:cNvCxnSpPr>
          <p:nvPr/>
        </p:nvCxnSpPr>
        <p:spPr>
          <a:xfrm>
            <a:off x="2826532" y="4648644"/>
            <a:ext cx="26436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endCxn id="16" idx="3"/>
          </p:cNvCxnSpPr>
          <p:nvPr/>
        </p:nvCxnSpPr>
        <p:spPr>
          <a:xfrm flipV="1">
            <a:off x="3882988" y="4358525"/>
            <a:ext cx="207535" cy="1702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14" idx="5"/>
          </p:cNvCxnSpPr>
          <p:nvPr/>
        </p:nvCxnSpPr>
        <p:spPr>
          <a:xfrm>
            <a:off x="3980545" y="3397332"/>
            <a:ext cx="231415" cy="3674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>
            <a:stCxn id="16" idx="5"/>
            <a:endCxn id="17" idx="1"/>
          </p:cNvCxnSpPr>
          <p:nvPr/>
        </p:nvCxnSpPr>
        <p:spPr>
          <a:xfrm>
            <a:off x="4650613" y="4358525"/>
            <a:ext cx="22685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17" idx="7"/>
          </p:cNvCxnSpPr>
          <p:nvPr/>
        </p:nvCxnSpPr>
        <p:spPr>
          <a:xfrm flipV="1">
            <a:off x="5437559" y="4358525"/>
            <a:ext cx="38558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>
            <a:off x="5652121" y="2783190"/>
            <a:ext cx="783092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stCxn id="18" idx="7"/>
            <a:endCxn id="20" idx="3"/>
          </p:cNvCxnSpPr>
          <p:nvPr/>
        </p:nvCxnSpPr>
        <p:spPr>
          <a:xfrm flipV="1">
            <a:off x="6319214" y="3506970"/>
            <a:ext cx="240993" cy="2530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>
            <a:stCxn id="20" idx="6"/>
            <a:endCxn id="21" idx="2"/>
          </p:cNvCxnSpPr>
          <p:nvPr/>
        </p:nvCxnSpPr>
        <p:spPr>
          <a:xfrm>
            <a:off x="7236296" y="3252383"/>
            <a:ext cx="2520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21" idx="5"/>
            <a:endCxn id="36" idx="0"/>
          </p:cNvCxnSpPr>
          <p:nvPr/>
        </p:nvCxnSpPr>
        <p:spPr>
          <a:xfrm>
            <a:off x="8164413" y="3506970"/>
            <a:ext cx="389886" cy="7766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445568" y="365454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388986" y="491848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479068" y="4463978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627176" y="3055543"/>
            <a:ext cx="46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749080" y="3039198"/>
            <a:ext cx="46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4542581" y="391927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206094" y="465995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100325" y="3811704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5345161" y="240166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6901408" y="309841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7886551" y="3028000"/>
            <a:ext cx="65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3581636" y="445895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>
            <a:stCxn id="7" idx="4"/>
            <a:endCxn id="6" idx="0"/>
          </p:cNvCxnSpPr>
          <p:nvPr/>
        </p:nvCxnSpPr>
        <p:spPr>
          <a:xfrm flipH="1">
            <a:off x="1384412" y="4179608"/>
            <a:ext cx="61156" cy="540235"/>
          </a:xfrm>
          <a:prstGeom prst="straightConnector1">
            <a:avLst/>
          </a:prstGeom>
          <a:ln w="6350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/>
          <p:nvPr/>
        </p:nvCxnSpPr>
        <p:spPr>
          <a:xfrm flipV="1">
            <a:off x="4211960" y="2692620"/>
            <a:ext cx="648072" cy="362923"/>
          </a:xfrm>
          <a:prstGeom prst="straightConnector1">
            <a:avLst/>
          </a:prstGeom>
          <a:ln w="63500">
            <a:solidFill>
              <a:srgbClr val="FF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0548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Doplním návaznosti zdrojů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988368" y="4719843"/>
            <a:ext cx="792088" cy="740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049524" y="345952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34444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07568" y="2783190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304456" y="2782705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3090900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3974524" y="374389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761470" y="452875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643125" y="365454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860032" y="2237789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444208" y="2892343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488324" y="2892343"/>
            <a:ext cx="792088" cy="720080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592420" y="3074935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68388" y="49054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229544" y="36160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214464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394484" y="29585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84476" y="29513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332076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3919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823145" y="38299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040052" y="24006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41490" y="47041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624228" y="306771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179512" y="2783190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23528" y="2951366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Start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8119293" y="4283582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8243971" y="4374620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755576" y="3327896"/>
            <a:ext cx="293948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6" idx="1"/>
          </p:cNvCxnSpPr>
          <p:nvPr/>
        </p:nvCxnSpPr>
        <p:spPr>
          <a:xfrm>
            <a:off x="467544" y="3327896"/>
            <a:ext cx="636823" cy="15003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4" idx="3"/>
          </p:cNvCxnSpPr>
          <p:nvPr/>
        </p:nvCxnSpPr>
        <p:spPr>
          <a:xfrm>
            <a:off x="1049524" y="3055543"/>
            <a:ext cx="1158044" cy="34653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V="1">
            <a:off x="1054950" y="2492896"/>
            <a:ext cx="3805082" cy="3994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1780456" y="4828288"/>
            <a:ext cx="253988" cy="1803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endCxn id="8" idx="1"/>
          </p:cNvCxnSpPr>
          <p:nvPr/>
        </p:nvCxnSpPr>
        <p:spPr>
          <a:xfrm>
            <a:off x="1780456" y="4103939"/>
            <a:ext cx="369987" cy="2901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13" idx="6"/>
            <a:endCxn id="14" idx="2"/>
          </p:cNvCxnSpPr>
          <p:nvPr/>
        </p:nvCxnSpPr>
        <p:spPr>
          <a:xfrm flipV="1">
            <a:off x="2999656" y="3142745"/>
            <a:ext cx="304800" cy="48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8" idx="6"/>
            <a:endCxn id="15" idx="2"/>
          </p:cNvCxnSpPr>
          <p:nvPr/>
        </p:nvCxnSpPr>
        <p:spPr>
          <a:xfrm>
            <a:off x="2826532" y="4648644"/>
            <a:ext cx="26436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endCxn id="16" idx="3"/>
          </p:cNvCxnSpPr>
          <p:nvPr/>
        </p:nvCxnSpPr>
        <p:spPr>
          <a:xfrm flipV="1">
            <a:off x="3882988" y="4358525"/>
            <a:ext cx="207535" cy="1702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14" idx="5"/>
          </p:cNvCxnSpPr>
          <p:nvPr/>
        </p:nvCxnSpPr>
        <p:spPr>
          <a:xfrm>
            <a:off x="3980545" y="3397332"/>
            <a:ext cx="231415" cy="3674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>
            <a:stCxn id="16" idx="5"/>
            <a:endCxn id="17" idx="1"/>
          </p:cNvCxnSpPr>
          <p:nvPr/>
        </p:nvCxnSpPr>
        <p:spPr>
          <a:xfrm>
            <a:off x="4650613" y="4358525"/>
            <a:ext cx="22685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17" idx="7"/>
          </p:cNvCxnSpPr>
          <p:nvPr/>
        </p:nvCxnSpPr>
        <p:spPr>
          <a:xfrm flipV="1">
            <a:off x="5437559" y="4358525"/>
            <a:ext cx="38558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>
            <a:off x="5652121" y="2783190"/>
            <a:ext cx="783092" cy="284527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stCxn id="18" idx="7"/>
            <a:endCxn id="20" idx="3"/>
          </p:cNvCxnSpPr>
          <p:nvPr/>
        </p:nvCxnSpPr>
        <p:spPr>
          <a:xfrm flipV="1">
            <a:off x="6319214" y="3506970"/>
            <a:ext cx="240993" cy="2530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>
            <a:stCxn id="20" idx="6"/>
            <a:endCxn id="21" idx="2"/>
          </p:cNvCxnSpPr>
          <p:nvPr/>
        </p:nvCxnSpPr>
        <p:spPr>
          <a:xfrm>
            <a:off x="7236296" y="3252383"/>
            <a:ext cx="252028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21" idx="5"/>
            <a:endCxn id="36" idx="0"/>
          </p:cNvCxnSpPr>
          <p:nvPr/>
        </p:nvCxnSpPr>
        <p:spPr>
          <a:xfrm>
            <a:off x="8164413" y="3506970"/>
            <a:ext cx="389886" cy="776612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1445568" y="3654540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1388986" y="491848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479068" y="4463978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2627176" y="3055543"/>
            <a:ext cx="46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749080" y="3039198"/>
            <a:ext cx="462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4542581" y="391927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5206094" y="465995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100325" y="3811704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2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5345161" y="2401663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5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6901408" y="3098412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2" name="TextovéPole 61"/>
          <p:cNvSpPr txBox="1"/>
          <p:nvPr/>
        </p:nvSpPr>
        <p:spPr>
          <a:xfrm>
            <a:off x="7886551" y="3028000"/>
            <a:ext cx="6519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10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3581636" y="4458956"/>
            <a:ext cx="33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1</a:t>
            </a:r>
            <a:endParaRPr lang="cs-CZ" dirty="0">
              <a:solidFill>
                <a:srgbClr val="FF0000"/>
              </a:solidFill>
            </a:endParaRPr>
          </a:p>
        </p:txBody>
      </p:sp>
      <p:cxnSp>
        <p:nvCxnSpPr>
          <p:cNvPr id="5" name="Přímá spojnice se šipkou 4"/>
          <p:cNvCxnSpPr>
            <a:stCxn id="7" idx="4"/>
            <a:endCxn id="6" idx="0"/>
          </p:cNvCxnSpPr>
          <p:nvPr/>
        </p:nvCxnSpPr>
        <p:spPr>
          <a:xfrm flipH="1">
            <a:off x="1384412" y="4179608"/>
            <a:ext cx="61156" cy="540235"/>
          </a:xfrm>
          <a:prstGeom prst="straightConnector1">
            <a:avLst/>
          </a:prstGeom>
          <a:ln w="635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/>
          <p:nvPr/>
        </p:nvCxnSpPr>
        <p:spPr>
          <a:xfrm flipV="1">
            <a:off x="4211960" y="2692620"/>
            <a:ext cx="648072" cy="362923"/>
          </a:xfrm>
          <a:prstGeom prst="straightConnector1">
            <a:avLst/>
          </a:prstGeom>
          <a:ln w="63500">
            <a:solidFill>
              <a:srgbClr val="FFC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5206094" y="5661248"/>
            <a:ext cx="37027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Doba trvání projektu 41min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418417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Konstrukce „nárazníků“</a:t>
            </a:r>
            <a:endParaRPr lang="en-US" altLang="cs-CZ" dirty="0"/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1116013" y="1628775"/>
            <a:ext cx="5256212" cy="15843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  <p:sp>
        <p:nvSpPr>
          <p:cNvPr id="108549" name="Line 5"/>
          <p:cNvSpPr>
            <a:spLocks noChangeShapeType="1"/>
          </p:cNvSpPr>
          <p:nvPr/>
        </p:nvSpPr>
        <p:spPr bwMode="auto">
          <a:xfrm>
            <a:off x="1116013" y="2420938"/>
            <a:ext cx="5256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550" name="Line 6"/>
          <p:cNvSpPr>
            <a:spLocks noChangeShapeType="1"/>
          </p:cNvSpPr>
          <p:nvPr/>
        </p:nvSpPr>
        <p:spPr bwMode="auto">
          <a:xfrm>
            <a:off x="3635375" y="1628775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552" name="Text Box 8"/>
          <p:cNvSpPr txBox="1">
            <a:spLocks noChangeArrowheads="1"/>
          </p:cNvSpPr>
          <p:nvPr/>
        </p:nvSpPr>
        <p:spPr bwMode="auto">
          <a:xfrm>
            <a:off x="1330325" y="1765300"/>
            <a:ext cx="2201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>
                <a:latin typeface="Tahoma" pitchFamily="34" charset="0"/>
              </a:rPr>
              <a:t>Zdroj a aktivita</a:t>
            </a:r>
            <a:endParaRPr lang="en-US" altLang="cs-CZ">
              <a:latin typeface="Tahoma" pitchFamily="34" charset="0"/>
            </a:endParaRPr>
          </a:p>
        </p:txBody>
      </p:sp>
      <p:sp>
        <p:nvSpPr>
          <p:cNvPr id="108554" name="Rectangle 10"/>
          <p:cNvSpPr>
            <a:spLocks noChangeArrowheads="1"/>
          </p:cNvSpPr>
          <p:nvPr/>
        </p:nvSpPr>
        <p:spPr bwMode="auto">
          <a:xfrm>
            <a:off x="1331913" y="2636838"/>
            <a:ext cx="2087562" cy="360362"/>
          </a:xfrm>
          <a:prstGeom prst="rect">
            <a:avLst/>
          </a:prstGeom>
          <a:solidFill>
            <a:srgbClr val="FFFF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 dirty="0"/>
              <a:t>A-Y</a:t>
            </a:r>
            <a:endParaRPr lang="en-US" altLang="cs-CZ" sz="1800" dirty="0"/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4140200" y="1773238"/>
            <a:ext cx="18018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1400"/>
              <a:t>Medián požadovaného</a:t>
            </a:r>
          </a:p>
          <a:p>
            <a:r>
              <a:rPr lang="cs-CZ" altLang="cs-CZ" sz="1400"/>
              <a:t> času</a:t>
            </a:r>
            <a:endParaRPr lang="en-US" altLang="cs-CZ" sz="1400"/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4643438" y="2565400"/>
            <a:ext cx="954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/>
              <a:t>10 dní</a:t>
            </a:r>
            <a:endParaRPr lang="en-US" altLang="cs-CZ"/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1042988" y="3478213"/>
            <a:ext cx="79629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altLang="cs-CZ" sz="2000">
                <a:solidFill>
                  <a:srgbClr val="FF3300"/>
                </a:solidFill>
              </a:rPr>
              <a:t>Z 50 % aktivita skončí dříve, ale další případy naopak skončí později.</a:t>
            </a:r>
          </a:p>
          <a:p>
            <a:pPr algn="l"/>
            <a:r>
              <a:rPr lang="cs-CZ" altLang="cs-CZ" sz="2000">
                <a:solidFill>
                  <a:srgbClr val="FF3300"/>
                </a:solidFill>
              </a:rPr>
              <a:t>Z toho vyplývá, že 10 dní reprezentuje 50 % odhadovaného času na aktivitu </a:t>
            </a:r>
          </a:p>
          <a:p>
            <a:pPr algn="l"/>
            <a:r>
              <a:rPr lang="cs-CZ" altLang="cs-CZ" sz="2000">
                <a:solidFill>
                  <a:srgbClr val="FF3300"/>
                </a:solidFill>
              </a:rPr>
              <a:t>Projektoví manažeři se rozhodli, že aktivita skončí za 90 % času. </a:t>
            </a:r>
          </a:p>
          <a:p>
            <a:pPr algn="l"/>
            <a:r>
              <a:rPr lang="cs-CZ" altLang="cs-CZ" sz="2000">
                <a:solidFill>
                  <a:srgbClr val="FF3300"/>
                </a:solidFill>
              </a:rPr>
              <a:t>To znamená, že se přidá 8 dní jako nárazník (ochranný čas)  </a:t>
            </a:r>
            <a:endParaRPr lang="en-US" altLang="cs-CZ" sz="2000">
              <a:solidFill>
                <a:srgbClr val="FF3300"/>
              </a:solidFill>
            </a:endParaRPr>
          </a:p>
        </p:txBody>
      </p:sp>
      <p:sp>
        <p:nvSpPr>
          <p:cNvPr id="108559" name="Rectangle 15"/>
          <p:cNvSpPr>
            <a:spLocks noChangeArrowheads="1"/>
          </p:cNvSpPr>
          <p:nvPr/>
        </p:nvSpPr>
        <p:spPr bwMode="auto">
          <a:xfrm>
            <a:off x="971550" y="5157788"/>
            <a:ext cx="1152525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561" name="Rectangle 17"/>
          <p:cNvSpPr>
            <a:spLocks noChangeArrowheads="1"/>
          </p:cNvSpPr>
          <p:nvPr/>
        </p:nvSpPr>
        <p:spPr bwMode="auto">
          <a:xfrm>
            <a:off x="971550" y="5157788"/>
            <a:ext cx="1152525" cy="358775"/>
          </a:xfrm>
          <a:prstGeom prst="rect">
            <a:avLst/>
          </a:prstGeom>
          <a:solidFill>
            <a:srgbClr val="FFFF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A-Y</a:t>
            </a:r>
            <a:endParaRPr lang="en-US" altLang="cs-CZ" sz="1800"/>
          </a:p>
        </p:txBody>
      </p:sp>
      <p:sp>
        <p:nvSpPr>
          <p:cNvPr id="108562" name="Rectangle 18"/>
          <p:cNvSpPr>
            <a:spLocks noChangeArrowheads="1"/>
          </p:cNvSpPr>
          <p:nvPr/>
        </p:nvSpPr>
        <p:spPr bwMode="auto">
          <a:xfrm>
            <a:off x="2124075" y="5157788"/>
            <a:ext cx="1152525" cy="358775"/>
          </a:xfrm>
          <a:prstGeom prst="rect">
            <a:avLst/>
          </a:prstGeom>
          <a:solidFill>
            <a:srgbClr val="66FF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B-Z</a:t>
            </a:r>
            <a:endParaRPr lang="en-US" altLang="cs-CZ" sz="1800"/>
          </a:p>
        </p:txBody>
      </p:sp>
      <p:sp>
        <p:nvSpPr>
          <p:cNvPr id="108563" name="Rectangle 19"/>
          <p:cNvSpPr>
            <a:spLocks noChangeArrowheads="1"/>
          </p:cNvSpPr>
          <p:nvPr/>
        </p:nvSpPr>
        <p:spPr bwMode="auto">
          <a:xfrm>
            <a:off x="3276600" y="5157788"/>
            <a:ext cx="1152525" cy="358775"/>
          </a:xfrm>
          <a:prstGeom prst="rect">
            <a:avLst/>
          </a:prstGeom>
          <a:solidFill>
            <a:srgbClr val="CC66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C-X</a:t>
            </a:r>
            <a:endParaRPr lang="en-US" altLang="cs-CZ" sz="1800"/>
          </a:p>
        </p:txBody>
      </p:sp>
      <p:sp>
        <p:nvSpPr>
          <p:cNvPr id="108564" name="Rectangle 20"/>
          <p:cNvSpPr>
            <a:spLocks noChangeArrowheads="1"/>
          </p:cNvSpPr>
          <p:nvPr/>
        </p:nvSpPr>
        <p:spPr bwMode="auto">
          <a:xfrm>
            <a:off x="4427538" y="5157788"/>
            <a:ext cx="1152525" cy="358775"/>
          </a:xfrm>
          <a:prstGeom prst="rect">
            <a:avLst/>
          </a:prstGeom>
          <a:solidFill>
            <a:srgbClr val="33CC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D-W</a:t>
            </a:r>
            <a:endParaRPr lang="en-US" altLang="cs-CZ" sz="1800"/>
          </a:p>
        </p:txBody>
      </p:sp>
      <p:sp>
        <p:nvSpPr>
          <p:cNvPr id="108565" name="Rectangle 21"/>
          <p:cNvSpPr>
            <a:spLocks noChangeArrowheads="1"/>
          </p:cNvSpPr>
          <p:nvPr/>
        </p:nvSpPr>
        <p:spPr bwMode="auto">
          <a:xfrm>
            <a:off x="5580063" y="5157788"/>
            <a:ext cx="1152525" cy="358775"/>
          </a:xfrm>
          <a:prstGeom prst="rect">
            <a:avLst/>
          </a:prstGeom>
          <a:solidFill>
            <a:srgbClr val="FF99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E-V</a:t>
            </a:r>
            <a:endParaRPr lang="en-US" altLang="cs-CZ" sz="1800"/>
          </a:p>
        </p:txBody>
      </p:sp>
      <p:sp>
        <p:nvSpPr>
          <p:cNvPr id="108566" name="Line 22"/>
          <p:cNvSpPr>
            <a:spLocks noChangeShapeType="1"/>
          </p:cNvSpPr>
          <p:nvPr/>
        </p:nvSpPr>
        <p:spPr bwMode="auto">
          <a:xfrm>
            <a:off x="971550" y="5734050"/>
            <a:ext cx="56880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971550" y="5805488"/>
            <a:ext cx="235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5 x 10 dní=50 dní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985094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533400" y="2438400"/>
            <a:ext cx="449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cs-CZ" altLang="cs-CZ" sz="3200">
              <a:latin typeface="Tahoma" pitchFamily="34" charset="0"/>
            </a:endParaRPr>
          </a:p>
        </p:txBody>
      </p:sp>
      <p:sp>
        <p:nvSpPr>
          <p:cNvPr id="69637" name="Text Box 5"/>
          <p:cNvSpPr txBox="1">
            <a:spLocks noChangeArrowheads="1"/>
          </p:cNvSpPr>
          <p:nvPr/>
        </p:nvSpPr>
        <p:spPr bwMode="auto">
          <a:xfrm>
            <a:off x="6705600" y="26670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cs-CZ" altLang="cs-CZ">
              <a:latin typeface="Tahoma" pitchFamily="34" charset="0"/>
            </a:endParaRPr>
          </a:p>
          <a:p>
            <a:pPr algn="l"/>
            <a:endParaRPr lang="cs-CZ" altLang="cs-CZ">
              <a:latin typeface="Tahoma" pitchFamily="34" charset="0"/>
            </a:endParaRPr>
          </a:p>
        </p:txBody>
      </p:sp>
      <p:sp>
        <p:nvSpPr>
          <p:cNvPr id="6964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Pět projektů po úpravě</a:t>
            </a:r>
          </a:p>
        </p:txBody>
      </p:sp>
      <p:sp>
        <p:nvSpPr>
          <p:cNvPr id="69644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304925"/>
            <a:ext cx="6697662" cy="1187450"/>
          </a:xfrm>
        </p:spPr>
        <p:txBody>
          <a:bodyPr/>
          <a:lstStyle/>
          <a:p>
            <a:r>
              <a:rPr lang="cs-CZ" altLang="cs-CZ" sz="2000"/>
              <a:t>Pokud se uvažuje pro každou aktivitu projektu </a:t>
            </a:r>
          </a:p>
          <a:p>
            <a:pPr>
              <a:buFontTx/>
              <a:buNone/>
            </a:pPr>
            <a:r>
              <a:rPr lang="cs-CZ" altLang="cs-CZ" sz="2000"/>
              <a:t>     časový nárazník 8  dní, dostaneme  </a:t>
            </a: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1331913" y="2349500"/>
            <a:ext cx="1152525" cy="358775"/>
          </a:xfrm>
          <a:prstGeom prst="rect">
            <a:avLst/>
          </a:prstGeom>
          <a:solidFill>
            <a:srgbClr val="FFFF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A-Y</a:t>
            </a:r>
            <a:endParaRPr lang="en-US" altLang="cs-CZ" sz="1800"/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2484438" y="2349500"/>
            <a:ext cx="1152525" cy="358775"/>
          </a:xfrm>
          <a:prstGeom prst="rect">
            <a:avLst/>
          </a:prstGeom>
          <a:solidFill>
            <a:srgbClr val="66FF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B-Z</a:t>
            </a:r>
            <a:endParaRPr lang="en-US" altLang="cs-CZ" sz="1800"/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3636963" y="2349500"/>
            <a:ext cx="1152525" cy="358775"/>
          </a:xfrm>
          <a:prstGeom prst="rect">
            <a:avLst/>
          </a:prstGeom>
          <a:solidFill>
            <a:srgbClr val="CC66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C-X</a:t>
            </a:r>
            <a:endParaRPr lang="en-US" altLang="cs-CZ" sz="1800"/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4787900" y="2349500"/>
            <a:ext cx="1152525" cy="358775"/>
          </a:xfrm>
          <a:prstGeom prst="rect">
            <a:avLst/>
          </a:prstGeom>
          <a:solidFill>
            <a:srgbClr val="33CC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D-W</a:t>
            </a:r>
            <a:endParaRPr lang="en-US" altLang="cs-CZ" sz="1800"/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5940425" y="2349500"/>
            <a:ext cx="1152525" cy="358775"/>
          </a:xfrm>
          <a:prstGeom prst="rect">
            <a:avLst/>
          </a:prstGeom>
          <a:solidFill>
            <a:srgbClr val="FF99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E-V</a:t>
            </a:r>
            <a:endParaRPr lang="en-US" altLang="cs-CZ" sz="1800"/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V="1">
            <a:off x="1331913" y="2924175"/>
            <a:ext cx="5903912" cy="1588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651" name="Text Box 19"/>
          <p:cNvSpPr txBox="1">
            <a:spLocks noChangeArrowheads="1"/>
          </p:cNvSpPr>
          <p:nvPr/>
        </p:nvSpPr>
        <p:spPr bwMode="auto">
          <a:xfrm>
            <a:off x="1331913" y="2997200"/>
            <a:ext cx="2352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000">
                <a:solidFill>
                  <a:srgbClr val="FF3300"/>
                </a:solidFill>
              </a:rPr>
              <a:t>5 x 10 dní=50 dní</a:t>
            </a:r>
            <a:endParaRPr lang="en-US" altLang="cs-CZ" sz="2000">
              <a:solidFill>
                <a:srgbClr val="FF3300"/>
              </a:solidFill>
            </a:endParaRPr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1403350" y="4005263"/>
            <a:ext cx="1152525" cy="358775"/>
          </a:xfrm>
          <a:prstGeom prst="rect">
            <a:avLst/>
          </a:prstGeom>
          <a:solidFill>
            <a:srgbClr val="FFFF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A-Y</a:t>
            </a:r>
            <a:endParaRPr lang="en-US" altLang="cs-CZ" sz="1800"/>
          </a:p>
        </p:txBody>
      </p:sp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2555875" y="4005263"/>
            <a:ext cx="287338" cy="360362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1476375" y="4868863"/>
            <a:ext cx="23526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altLang="cs-CZ" sz="2000">
                <a:solidFill>
                  <a:srgbClr val="FF3300"/>
                </a:solidFill>
              </a:rPr>
              <a:t>5 x 18 dní=90 dní</a:t>
            </a:r>
            <a:endParaRPr lang="en-US" altLang="cs-CZ" sz="2000">
              <a:solidFill>
                <a:srgbClr val="FF3300"/>
              </a:solidFill>
            </a:endParaRPr>
          </a:p>
        </p:txBody>
      </p: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2843213" y="4005263"/>
            <a:ext cx="1152525" cy="358775"/>
          </a:xfrm>
          <a:prstGeom prst="rect">
            <a:avLst/>
          </a:prstGeom>
          <a:solidFill>
            <a:srgbClr val="66FF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B-Z</a:t>
            </a:r>
            <a:endParaRPr lang="en-US" altLang="cs-CZ" sz="1800"/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3995738" y="4005263"/>
            <a:ext cx="287337" cy="360362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4284663" y="4005263"/>
            <a:ext cx="1152525" cy="358775"/>
          </a:xfrm>
          <a:prstGeom prst="rect">
            <a:avLst/>
          </a:prstGeom>
          <a:solidFill>
            <a:srgbClr val="CC66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C-X</a:t>
            </a:r>
            <a:endParaRPr lang="en-US" altLang="cs-CZ" sz="1800"/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5435600" y="4005263"/>
            <a:ext cx="287338" cy="360362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5724525" y="4005263"/>
            <a:ext cx="1152525" cy="358775"/>
          </a:xfrm>
          <a:prstGeom prst="rect">
            <a:avLst/>
          </a:prstGeom>
          <a:solidFill>
            <a:srgbClr val="33CC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D-W</a:t>
            </a:r>
            <a:endParaRPr lang="en-US" altLang="cs-CZ" sz="1800"/>
          </a:p>
        </p:txBody>
      </p:sp>
      <p:sp>
        <p:nvSpPr>
          <p:cNvPr id="69661" name="Rectangle 29"/>
          <p:cNvSpPr>
            <a:spLocks noChangeArrowheads="1"/>
          </p:cNvSpPr>
          <p:nvPr/>
        </p:nvSpPr>
        <p:spPr bwMode="auto">
          <a:xfrm>
            <a:off x="6877050" y="4005263"/>
            <a:ext cx="287338" cy="360362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7164388" y="4005263"/>
            <a:ext cx="1152525" cy="358775"/>
          </a:xfrm>
          <a:prstGeom prst="rect">
            <a:avLst/>
          </a:prstGeom>
          <a:solidFill>
            <a:srgbClr val="FF99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E-V</a:t>
            </a:r>
            <a:endParaRPr lang="en-US" altLang="cs-CZ" sz="1800"/>
          </a:p>
        </p:txBody>
      </p:sp>
      <p:sp>
        <p:nvSpPr>
          <p:cNvPr id="69663" name="Line 31"/>
          <p:cNvSpPr>
            <a:spLocks noChangeShapeType="1"/>
          </p:cNvSpPr>
          <p:nvPr/>
        </p:nvSpPr>
        <p:spPr bwMode="auto">
          <a:xfrm flipV="1">
            <a:off x="1403350" y="4652963"/>
            <a:ext cx="7272338" cy="1587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9664" name="Rectangle 32"/>
          <p:cNvSpPr>
            <a:spLocks noChangeArrowheads="1"/>
          </p:cNvSpPr>
          <p:nvPr/>
        </p:nvSpPr>
        <p:spPr bwMode="auto">
          <a:xfrm>
            <a:off x="8316913" y="4005263"/>
            <a:ext cx="287337" cy="360362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</p:spTree>
    <p:extLst>
      <p:ext uri="{BB962C8B-B14F-4D97-AF65-F5344CB8AC3E}">
        <p14:creationId xmlns:p14="http://schemas.microsoft.com/office/powerpoint/2010/main" val="125657089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225425"/>
            <a:ext cx="7921625" cy="863600"/>
          </a:xfrm>
        </p:spPr>
        <p:txBody>
          <a:bodyPr/>
          <a:lstStyle/>
          <a:p>
            <a:r>
              <a:rPr lang="cs-CZ" altLang="cs-CZ" sz="2000"/>
              <a:t>Pět projektů po přidání nárazníků a 4 typy aktivit </a:t>
            </a:r>
            <a:endParaRPr lang="en-US" altLang="cs-CZ" sz="2000"/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395288" y="1700213"/>
            <a:ext cx="1008062" cy="358775"/>
          </a:xfrm>
          <a:prstGeom prst="rect">
            <a:avLst/>
          </a:prstGeom>
          <a:solidFill>
            <a:srgbClr val="FFFF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A-Y</a:t>
            </a:r>
            <a:endParaRPr lang="en-US" altLang="cs-CZ" sz="1800"/>
          </a:p>
        </p:txBody>
      </p:sp>
      <p:sp>
        <p:nvSpPr>
          <p:cNvPr id="109573" name="Rectangle 5"/>
          <p:cNvSpPr>
            <a:spLocks noChangeArrowheads="1"/>
          </p:cNvSpPr>
          <p:nvPr/>
        </p:nvSpPr>
        <p:spPr bwMode="auto">
          <a:xfrm>
            <a:off x="1403350" y="1700213"/>
            <a:ext cx="576263" cy="360362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1979613" y="1700213"/>
            <a:ext cx="1008062" cy="358775"/>
          </a:xfrm>
          <a:prstGeom prst="rect">
            <a:avLst/>
          </a:prstGeom>
          <a:solidFill>
            <a:srgbClr val="66FF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B-Z</a:t>
            </a:r>
            <a:endParaRPr lang="en-US" altLang="cs-CZ" sz="1800"/>
          </a:p>
        </p:txBody>
      </p:sp>
      <p:sp>
        <p:nvSpPr>
          <p:cNvPr id="109575" name="Rectangle 7"/>
          <p:cNvSpPr>
            <a:spLocks noChangeArrowheads="1"/>
          </p:cNvSpPr>
          <p:nvPr/>
        </p:nvSpPr>
        <p:spPr bwMode="auto">
          <a:xfrm>
            <a:off x="2987675" y="1700213"/>
            <a:ext cx="576263" cy="360362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09576" name="Rectangle 8"/>
          <p:cNvSpPr>
            <a:spLocks noChangeArrowheads="1"/>
          </p:cNvSpPr>
          <p:nvPr/>
        </p:nvSpPr>
        <p:spPr bwMode="auto">
          <a:xfrm>
            <a:off x="3563938" y="1700213"/>
            <a:ext cx="1008062" cy="358775"/>
          </a:xfrm>
          <a:prstGeom prst="rect">
            <a:avLst/>
          </a:prstGeom>
          <a:solidFill>
            <a:srgbClr val="CC66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C-X</a:t>
            </a:r>
            <a:endParaRPr lang="en-US" altLang="cs-CZ" sz="1800"/>
          </a:p>
        </p:txBody>
      </p:sp>
      <p:sp>
        <p:nvSpPr>
          <p:cNvPr id="109577" name="Rectangle 9"/>
          <p:cNvSpPr>
            <a:spLocks noChangeArrowheads="1"/>
          </p:cNvSpPr>
          <p:nvPr/>
        </p:nvSpPr>
        <p:spPr bwMode="auto">
          <a:xfrm>
            <a:off x="4572000" y="1700213"/>
            <a:ext cx="503238" cy="360362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09578" name="Rectangle 10"/>
          <p:cNvSpPr>
            <a:spLocks noChangeArrowheads="1"/>
          </p:cNvSpPr>
          <p:nvPr/>
        </p:nvSpPr>
        <p:spPr bwMode="auto">
          <a:xfrm>
            <a:off x="5076825" y="1700213"/>
            <a:ext cx="1008063" cy="358775"/>
          </a:xfrm>
          <a:prstGeom prst="rect">
            <a:avLst/>
          </a:prstGeom>
          <a:solidFill>
            <a:srgbClr val="33CC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D-W</a:t>
            </a:r>
            <a:endParaRPr lang="en-US" altLang="cs-CZ" sz="1800"/>
          </a:p>
        </p:txBody>
      </p:sp>
      <p:sp>
        <p:nvSpPr>
          <p:cNvPr id="109579" name="Rectangle 11"/>
          <p:cNvSpPr>
            <a:spLocks noChangeArrowheads="1"/>
          </p:cNvSpPr>
          <p:nvPr/>
        </p:nvSpPr>
        <p:spPr bwMode="auto">
          <a:xfrm>
            <a:off x="6084888" y="1700213"/>
            <a:ext cx="503237" cy="360362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09580" name="Rectangle 12"/>
          <p:cNvSpPr>
            <a:spLocks noChangeArrowheads="1"/>
          </p:cNvSpPr>
          <p:nvPr/>
        </p:nvSpPr>
        <p:spPr bwMode="auto">
          <a:xfrm>
            <a:off x="6588125" y="1700213"/>
            <a:ext cx="1008063" cy="358775"/>
          </a:xfrm>
          <a:prstGeom prst="rect">
            <a:avLst/>
          </a:prstGeom>
          <a:solidFill>
            <a:srgbClr val="FF99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E-V</a:t>
            </a:r>
            <a:endParaRPr lang="en-US" altLang="cs-CZ" sz="1800"/>
          </a:p>
        </p:txBody>
      </p:sp>
      <p:sp>
        <p:nvSpPr>
          <p:cNvPr id="109581" name="Rectangle 13"/>
          <p:cNvSpPr>
            <a:spLocks noChangeArrowheads="1"/>
          </p:cNvSpPr>
          <p:nvPr/>
        </p:nvSpPr>
        <p:spPr bwMode="auto">
          <a:xfrm>
            <a:off x="7596188" y="1700213"/>
            <a:ext cx="576262" cy="360362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09582" name="Rectangle 14"/>
          <p:cNvSpPr>
            <a:spLocks noChangeArrowheads="1"/>
          </p:cNvSpPr>
          <p:nvPr/>
        </p:nvSpPr>
        <p:spPr bwMode="auto">
          <a:xfrm>
            <a:off x="395288" y="3068638"/>
            <a:ext cx="720725" cy="358775"/>
          </a:xfrm>
          <a:prstGeom prst="rect">
            <a:avLst/>
          </a:prstGeom>
          <a:solidFill>
            <a:srgbClr val="FFFF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A-Y</a:t>
            </a:r>
            <a:endParaRPr lang="en-US" altLang="cs-CZ" sz="1800"/>
          </a:p>
        </p:txBody>
      </p:sp>
      <p:sp>
        <p:nvSpPr>
          <p:cNvPr id="109584" name="Rectangle 16"/>
          <p:cNvSpPr>
            <a:spLocks noChangeArrowheads="1"/>
          </p:cNvSpPr>
          <p:nvPr/>
        </p:nvSpPr>
        <p:spPr bwMode="auto">
          <a:xfrm>
            <a:off x="1979613" y="3068638"/>
            <a:ext cx="1584325" cy="358775"/>
          </a:xfrm>
          <a:prstGeom prst="rect">
            <a:avLst/>
          </a:prstGeom>
          <a:solidFill>
            <a:srgbClr val="66FF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B-Z</a:t>
            </a:r>
            <a:endParaRPr lang="en-US" altLang="cs-CZ" sz="1800"/>
          </a:p>
        </p:txBody>
      </p:sp>
      <p:sp>
        <p:nvSpPr>
          <p:cNvPr id="109586" name="Rectangle 18"/>
          <p:cNvSpPr>
            <a:spLocks noChangeArrowheads="1"/>
          </p:cNvSpPr>
          <p:nvPr/>
        </p:nvSpPr>
        <p:spPr bwMode="auto">
          <a:xfrm>
            <a:off x="3563938" y="3068638"/>
            <a:ext cx="1152525" cy="358775"/>
          </a:xfrm>
          <a:prstGeom prst="rect">
            <a:avLst/>
          </a:prstGeom>
          <a:solidFill>
            <a:srgbClr val="CC66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C-X</a:t>
            </a:r>
            <a:endParaRPr lang="en-US" altLang="cs-CZ" sz="1800"/>
          </a:p>
        </p:txBody>
      </p:sp>
      <p:sp>
        <p:nvSpPr>
          <p:cNvPr id="109588" name="Rectangle 20"/>
          <p:cNvSpPr>
            <a:spLocks noChangeArrowheads="1"/>
          </p:cNvSpPr>
          <p:nvPr/>
        </p:nvSpPr>
        <p:spPr bwMode="auto">
          <a:xfrm>
            <a:off x="5076825" y="3068638"/>
            <a:ext cx="2519363" cy="358775"/>
          </a:xfrm>
          <a:prstGeom prst="rect">
            <a:avLst/>
          </a:prstGeom>
          <a:solidFill>
            <a:srgbClr val="33CC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D-W</a:t>
            </a:r>
            <a:endParaRPr lang="en-US" altLang="cs-CZ" sz="1800"/>
          </a:p>
        </p:txBody>
      </p:sp>
      <p:sp>
        <p:nvSpPr>
          <p:cNvPr id="109590" name="Rectangle 22"/>
          <p:cNvSpPr>
            <a:spLocks noChangeArrowheads="1"/>
          </p:cNvSpPr>
          <p:nvPr/>
        </p:nvSpPr>
        <p:spPr bwMode="auto">
          <a:xfrm>
            <a:off x="7596188" y="3068638"/>
            <a:ext cx="1008062" cy="358775"/>
          </a:xfrm>
          <a:prstGeom prst="rect">
            <a:avLst/>
          </a:prstGeom>
          <a:solidFill>
            <a:srgbClr val="FF99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E-V</a:t>
            </a:r>
            <a:endParaRPr lang="en-US" altLang="cs-CZ" sz="1800"/>
          </a:p>
        </p:txBody>
      </p:sp>
      <p:sp>
        <p:nvSpPr>
          <p:cNvPr id="109592" name="Line 24"/>
          <p:cNvSpPr>
            <a:spLocks noChangeShapeType="1"/>
          </p:cNvSpPr>
          <p:nvPr/>
        </p:nvSpPr>
        <p:spPr bwMode="auto">
          <a:xfrm>
            <a:off x="1979613" y="1700213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593" name="Line 25"/>
          <p:cNvSpPr>
            <a:spLocks noChangeShapeType="1"/>
          </p:cNvSpPr>
          <p:nvPr/>
        </p:nvSpPr>
        <p:spPr bwMode="auto">
          <a:xfrm>
            <a:off x="3563938" y="1844675"/>
            <a:ext cx="0" cy="151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594" name="Line 26"/>
          <p:cNvSpPr>
            <a:spLocks noChangeShapeType="1"/>
          </p:cNvSpPr>
          <p:nvPr/>
        </p:nvSpPr>
        <p:spPr bwMode="auto">
          <a:xfrm>
            <a:off x="5076825" y="1916113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595" name="Line 27"/>
          <p:cNvSpPr>
            <a:spLocks noChangeShapeType="1"/>
          </p:cNvSpPr>
          <p:nvPr/>
        </p:nvSpPr>
        <p:spPr bwMode="auto">
          <a:xfrm flipV="1">
            <a:off x="8604250" y="1844675"/>
            <a:ext cx="0" cy="1296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cxnSp>
        <p:nvCxnSpPr>
          <p:cNvPr id="109596" name="AutoShape 28"/>
          <p:cNvCxnSpPr>
            <a:cxnSpLocks noChangeShapeType="1"/>
            <a:stCxn id="109581" idx="3"/>
          </p:cNvCxnSpPr>
          <p:nvPr/>
        </p:nvCxnSpPr>
        <p:spPr bwMode="auto">
          <a:xfrm flipV="1">
            <a:off x="8172450" y="1879600"/>
            <a:ext cx="43180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597" name="Text Box 29"/>
          <p:cNvSpPr txBox="1">
            <a:spLocks noChangeArrowheads="1"/>
          </p:cNvSpPr>
          <p:nvPr/>
        </p:nvSpPr>
        <p:spPr bwMode="auto">
          <a:xfrm>
            <a:off x="795338" y="3667125"/>
            <a:ext cx="12255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1800">
                <a:solidFill>
                  <a:srgbClr val="FF3300"/>
                </a:solidFill>
              </a:rPr>
              <a:t>Opožděný </a:t>
            </a:r>
          </a:p>
          <a:p>
            <a:r>
              <a:rPr lang="en-US" altLang="cs-CZ" sz="1800">
                <a:solidFill>
                  <a:srgbClr val="FF3300"/>
                </a:solidFill>
              </a:rPr>
              <a:t>„reporting“</a:t>
            </a:r>
          </a:p>
          <a:p>
            <a:endParaRPr lang="en-US" altLang="cs-CZ" sz="1800">
              <a:solidFill>
                <a:srgbClr val="FF3300"/>
              </a:solidFill>
            </a:endParaRPr>
          </a:p>
        </p:txBody>
      </p:sp>
      <p:sp>
        <p:nvSpPr>
          <p:cNvPr id="109599" name="Text Box 31"/>
          <p:cNvSpPr txBox="1">
            <a:spLocks noChangeArrowheads="1"/>
          </p:cNvSpPr>
          <p:nvPr/>
        </p:nvSpPr>
        <p:spPr bwMode="auto">
          <a:xfrm>
            <a:off x="3276600" y="3789363"/>
            <a:ext cx="27305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1800">
                <a:solidFill>
                  <a:srgbClr val="0000FF"/>
                </a:solidFill>
              </a:rPr>
              <a:t>Čeká se na zdroj </a:t>
            </a:r>
          </a:p>
          <a:p>
            <a:r>
              <a:rPr lang="cs-CZ" altLang="cs-CZ" sz="1800">
                <a:solidFill>
                  <a:srgbClr val="0000FF"/>
                </a:solidFill>
              </a:rPr>
              <a:t>D (i když se skončilo dříve)</a:t>
            </a:r>
            <a:endParaRPr lang="en-US" altLang="cs-CZ" sz="1800">
              <a:solidFill>
                <a:srgbClr val="0000FF"/>
              </a:solidFill>
            </a:endParaRPr>
          </a:p>
        </p:txBody>
      </p:sp>
      <p:sp>
        <p:nvSpPr>
          <p:cNvPr id="109600" name="Text Box 32"/>
          <p:cNvSpPr txBox="1">
            <a:spLocks noChangeArrowheads="1"/>
          </p:cNvSpPr>
          <p:nvPr/>
        </p:nvSpPr>
        <p:spPr bwMode="auto">
          <a:xfrm>
            <a:off x="2195513" y="3716338"/>
            <a:ext cx="109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800">
                <a:solidFill>
                  <a:srgbClr val="009900"/>
                </a:solidFill>
              </a:rPr>
              <a:t>Parkinson</a:t>
            </a:r>
          </a:p>
        </p:txBody>
      </p:sp>
      <p:sp>
        <p:nvSpPr>
          <p:cNvPr id="109601" name="Text Box 33"/>
          <p:cNvSpPr txBox="1">
            <a:spLocks noChangeArrowheads="1"/>
          </p:cNvSpPr>
          <p:nvPr/>
        </p:nvSpPr>
        <p:spPr bwMode="auto">
          <a:xfrm>
            <a:off x="6227763" y="3860800"/>
            <a:ext cx="190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1800"/>
              <a:t>Skutečné zpoždění</a:t>
            </a:r>
            <a:endParaRPr lang="en-US" altLang="cs-CZ" sz="1800"/>
          </a:p>
        </p:txBody>
      </p:sp>
      <p:sp>
        <p:nvSpPr>
          <p:cNvPr id="109602" name="Line 34"/>
          <p:cNvSpPr>
            <a:spLocks noChangeShapeType="1"/>
          </p:cNvSpPr>
          <p:nvPr/>
        </p:nvSpPr>
        <p:spPr bwMode="auto">
          <a:xfrm flipV="1">
            <a:off x="7596188" y="34290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603" name="Line 35"/>
          <p:cNvSpPr>
            <a:spLocks noChangeShapeType="1"/>
          </p:cNvSpPr>
          <p:nvPr/>
        </p:nvSpPr>
        <p:spPr bwMode="auto">
          <a:xfrm flipV="1">
            <a:off x="4859338" y="33575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604" name="Line 36"/>
          <p:cNvSpPr>
            <a:spLocks noChangeShapeType="1"/>
          </p:cNvSpPr>
          <p:nvPr/>
        </p:nvSpPr>
        <p:spPr bwMode="auto">
          <a:xfrm flipV="1">
            <a:off x="1476375" y="328453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605" name="Rectangle 37"/>
          <p:cNvSpPr>
            <a:spLocks noChangeArrowheads="1"/>
          </p:cNvSpPr>
          <p:nvPr/>
        </p:nvSpPr>
        <p:spPr bwMode="auto">
          <a:xfrm>
            <a:off x="827088" y="5013325"/>
            <a:ext cx="649287" cy="2159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606" name="Rectangle 38"/>
          <p:cNvSpPr>
            <a:spLocks noChangeArrowheads="1"/>
          </p:cNvSpPr>
          <p:nvPr/>
        </p:nvSpPr>
        <p:spPr bwMode="auto">
          <a:xfrm>
            <a:off x="1692275" y="5013325"/>
            <a:ext cx="649288" cy="2159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607" name="Rectangle 39"/>
          <p:cNvSpPr>
            <a:spLocks noChangeArrowheads="1"/>
          </p:cNvSpPr>
          <p:nvPr/>
        </p:nvSpPr>
        <p:spPr bwMode="auto">
          <a:xfrm>
            <a:off x="2484438" y="5013325"/>
            <a:ext cx="649287" cy="215900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608" name="Rectangle 40"/>
          <p:cNvSpPr>
            <a:spLocks noChangeArrowheads="1"/>
          </p:cNvSpPr>
          <p:nvPr/>
        </p:nvSpPr>
        <p:spPr bwMode="auto">
          <a:xfrm>
            <a:off x="539750" y="4868863"/>
            <a:ext cx="2879725" cy="504825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609" name="Text Box 41"/>
          <p:cNvSpPr txBox="1">
            <a:spLocks noChangeArrowheads="1"/>
          </p:cNvSpPr>
          <p:nvPr/>
        </p:nvSpPr>
        <p:spPr bwMode="auto">
          <a:xfrm>
            <a:off x="468313" y="5445125"/>
            <a:ext cx="64103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altLang="cs-CZ" sz="2000"/>
              <a:t>Ani jeden typ nemá za následek, že by se projekt měl opozdit</a:t>
            </a:r>
          </a:p>
          <a:p>
            <a:pPr algn="l"/>
            <a:r>
              <a:rPr lang="cs-CZ" altLang="cs-CZ" sz="2000"/>
              <a:t>vzhledem k přislíbenému datu předání (akceptace) projektu. </a:t>
            </a:r>
          </a:p>
          <a:p>
            <a:pPr algn="l"/>
            <a:r>
              <a:rPr lang="cs-CZ" altLang="cs-CZ" sz="2000"/>
              <a:t>To, že se nevyužily získané rezervy je důsledkem</a:t>
            </a:r>
          </a:p>
          <a:p>
            <a:pPr algn="l"/>
            <a:r>
              <a:rPr lang="cs-CZ" altLang="cs-CZ" sz="2000"/>
              <a:t>firemní strategie držet se naplánovaného rozvrhu projektu    </a:t>
            </a:r>
            <a:endParaRPr lang="en-US" altLang="cs-CZ" sz="2000"/>
          </a:p>
        </p:txBody>
      </p:sp>
      <p:sp>
        <p:nvSpPr>
          <p:cNvPr id="109610" name="Line 42"/>
          <p:cNvSpPr>
            <a:spLocks noChangeShapeType="1"/>
          </p:cNvSpPr>
          <p:nvPr/>
        </p:nvSpPr>
        <p:spPr bwMode="auto">
          <a:xfrm>
            <a:off x="3419475" y="5084763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9611" name="Line 43"/>
          <p:cNvSpPr>
            <a:spLocks noChangeShapeType="1"/>
          </p:cNvSpPr>
          <p:nvPr/>
        </p:nvSpPr>
        <p:spPr bwMode="auto">
          <a:xfrm>
            <a:off x="3924300" y="50847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9045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000"/>
              <a:t>Pět projektů po úpravě a přesunu nárazníků na konec projektu</a:t>
            </a:r>
            <a:endParaRPr lang="en-US" altLang="cs-CZ" sz="2000"/>
          </a:p>
        </p:txBody>
      </p:sp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539750" y="1628775"/>
            <a:ext cx="1008063" cy="358775"/>
          </a:xfrm>
          <a:prstGeom prst="rect">
            <a:avLst/>
          </a:prstGeom>
          <a:solidFill>
            <a:srgbClr val="FFFF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A-Y</a:t>
            </a:r>
            <a:endParaRPr lang="en-US" altLang="cs-CZ" sz="1800"/>
          </a:p>
        </p:txBody>
      </p:sp>
      <p:sp>
        <p:nvSpPr>
          <p:cNvPr id="110597" name="Rectangle 5"/>
          <p:cNvSpPr>
            <a:spLocks noChangeArrowheads="1"/>
          </p:cNvSpPr>
          <p:nvPr/>
        </p:nvSpPr>
        <p:spPr bwMode="auto">
          <a:xfrm>
            <a:off x="1547813" y="1628775"/>
            <a:ext cx="1008062" cy="358775"/>
          </a:xfrm>
          <a:prstGeom prst="rect">
            <a:avLst/>
          </a:prstGeom>
          <a:solidFill>
            <a:srgbClr val="66FF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B-Z</a:t>
            </a:r>
            <a:endParaRPr lang="en-US" altLang="cs-CZ" sz="1800"/>
          </a:p>
        </p:txBody>
      </p:sp>
      <p:sp>
        <p:nvSpPr>
          <p:cNvPr id="110598" name="Rectangle 6"/>
          <p:cNvSpPr>
            <a:spLocks noChangeArrowheads="1"/>
          </p:cNvSpPr>
          <p:nvPr/>
        </p:nvSpPr>
        <p:spPr bwMode="auto">
          <a:xfrm>
            <a:off x="2555875" y="1628775"/>
            <a:ext cx="1008063" cy="358775"/>
          </a:xfrm>
          <a:prstGeom prst="rect">
            <a:avLst/>
          </a:prstGeom>
          <a:solidFill>
            <a:srgbClr val="CC66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C-X</a:t>
            </a:r>
            <a:endParaRPr lang="en-US" altLang="cs-CZ" sz="1800"/>
          </a:p>
        </p:txBody>
      </p:sp>
      <p:sp>
        <p:nvSpPr>
          <p:cNvPr id="110599" name="Rectangle 7"/>
          <p:cNvSpPr>
            <a:spLocks noChangeArrowheads="1"/>
          </p:cNvSpPr>
          <p:nvPr/>
        </p:nvSpPr>
        <p:spPr bwMode="auto">
          <a:xfrm>
            <a:off x="3563938" y="1628775"/>
            <a:ext cx="1008062" cy="358775"/>
          </a:xfrm>
          <a:prstGeom prst="rect">
            <a:avLst/>
          </a:prstGeom>
          <a:solidFill>
            <a:srgbClr val="33CC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D-W</a:t>
            </a:r>
            <a:endParaRPr lang="en-US" altLang="cs-CZ" sz="1800"/>
          </a:p>
        </p:txBody>
      </p:sp>
      <p:sp>
        <p:nvSpPr>
          <p:cNvPr id="110600" name="Rectangle 8"/>
          <p:cNvSpPr>
            <a:spLocks noChangeArrowheads="1"/>
          </p:cNvSpPr>
          <p:nvPr/>
        </p:nvSpPr>
        <p:spPr bwMode="auto">
          <a:xfrm>
            <a:off x="4572000" y="1628775"/>
            <a:ext cx="1008063" cy="358775"/>
          </a:xfrm>
          <a:prstGeom prst="rect">
            <a:avLst/>
          </a:prstGeom>
          <a:solidFill>
            <a:srgbClr val="FF99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E-V</a:t>
            </a:r>
            <a:endParaRPr lang="en-US" altLang="cs-CZ" sz="1800"/>
          </a:p>
        </p:txBody>
      </p:sp>
      <p:sp>
        <p:nvSpPr>
          <p:cNvPr id="110601" name="Rectangle 9"/>
          <p:cNvSpPr>
            <a:spLocks noChangeArrowheads="1"/>
          </p:cNvSpPr>
          <p:nvPr/>
        </p:nvSpPr>
        <p:spPr bwMode="auto">
          <a:xfrm>
            <a:off x="5580063" y="1628775"/>
            <a:ext cx="503237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02" name="Rectangle 10"/>
          <p:cNvSpPr>
            <a:spLocks noChangeArrowheads="1"/>
          </p:cNvSpPr>
          <p:nvPr/>
        </p:nvSpPr>
        <p:spPr bwMode="auto">
          <a:xfrm>
            <a:off x="6084888" y="1628775"/>
            <a:ext cx="503237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03" name="Rectangle 11"/>
          <p:cNvSpPr>
            <a:spLocks noChangeArrowheads="1"/>
          </p:cNvSpPr>
          <p:nvPr/>
        </p:nvSpPr>
        <p:spPr bwMode="auto">
          <a:xfrm>
            <a:off x="6588125" y="1628775"/>
            <a:ext cx="503238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04" name="Rectangle 12"/>
          <p:cNvSpPr>
            <a:spLocks noChangeArrowheads="1"/>
          </p:cNvSpPr>
          <p:nvPr/>
        </p:nvSpPr>
        <p:spPr bwMode="auto">
          <a:xfrm>
            <a:off x="7092950" y="1628775"/>
            <a:ext cx="503238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05" name="Rectangle 13"/>
          <p:cNvSpPr>
            <a:spLocks noChangeArrowheads="1"/>
          </p:cNvSpPr>
          <p:nvPr/>
        </p:nvSpPr>
        <p:spPr bwMode="auto">
          <a:xfrm>
            <a:off x="7596188" y="1628775"/>
            <a:ext cx="503237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06" name="Rectangle 14"/>
          <p:cNvSpPr>
            <a:spLocks noChangeArrowheads="1"/>
          </p:cNvSpPr>
          <p:nvPr/>
        </p:nvSpPr>
        <p:spPr bwMode="auto">
          <a:xfrm>
            <a:off x="539750" y="2565400"/>
            <a:ext cx="720725" cy="358775"/>
          </a:xfrm>
          <a:prstGeom prst="rect">
            <a:avLst/>
          </a:prstGeom>
          <a:solidFill>
            <a:srgbClr val="FFFF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A-Y</a:t>
            </a:r>
            <a:endParaRPr lang="en-US" altLang="cs-CZ" sz="1800"/>
          </a:p>
        </p:txBody>
      </p:sp>
      <p:sp>
        <p:nvSpPr>
          <p:cNvPr id="110607" name="Rectangle 15"/>
          <p:cNvSpPr>
            <a:spLocks noChangeArrowheads="1"/>
          </p:cNvSpPr>
          <p:nvPr/>
        </p:nvSpPr>
        <p:spPr bwMode="auto">
          <a:xfrm>
            <a:off x="1258888" y="2565400"/>
            <a:ext cx="1584325" cy="358775"/>
          </a:xfrm>
          <a:prstGeom prst="rect">
            <a:avLst/>
          </a:prstGeom>
          <a:solidFill>
            <a:srgbClr val="66FF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B-Z</a:t>
            </a:r>
            <a:endParaRPr lang="en-US" altLang="cs-CZ" sz="1800"/>
          </a:p>
        </p:txBody>
      </p:sp>
      <p:sp>
        <p:nvSpPr>
          <p:cNvPr id="110608" name="Rectangle 16"/>
          <p:cNvSpPr>
            <a:spLocks noChangeArrowheads="1"/>
          </p:cNvSpPr>
          <p:nvPr/>
        </p:nvSpPr>
        <p:spPr bwMode="auto">
          <a:xfrm>
            <a:off x="2843213" y="2565400"/>
            <a:ext cx="1152525" cy="358775"/>
          </a:xfrm>
          <a:prstGeom prst="rect">
            <a:avLst/>
          </a:prstGeom>
          <a:solidFill>
            <a:srgbClr val="CC66FF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C-X</a:t>
            </a:r>
            <a:endParaRPr lang="en-US" altLang="cs-CZ" sz="1800"/>
          </a:p>
        </p:txBody>
      </p:sp>
      <p:sp>
        <p:nvSpPr>
          <p:cNvPr id="110609" name="Rectangle 17"/>
          <p:cNvSpPr>
            <a:spLocks noChangeArrowheads="1"/>
          </p:cNvSpPr>
          <p:nvPr/>
        </p:nvSpPr>
        <p:spPr bwMode="auto">
          <a:xfrm>
            <a:off x="3995738" y="2565400"/>
            <a:ext cx="2519362" cy="358775"/>
          </a:xfrm>
          <a:prstGeom prst="rect">
            <a:avLst/>
          </a:prstGeom>
          <a:solidFill>
            <a:srgbClr val="33CC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D-W</a:t>
            </a:r>
            <a:endParaRPr lang="en-US" altLang="cs-CZ" sz="1800"/>
          </a:p>
        </p:txBody>
      </p:sp>
      <p:sp>
        <p:nvSpPr>
          <p:cNvPr id="110610" name="Line 18"/>
          <p:cNvSpPr>
            <a:spLocks noChangeShapeType="1"/>
          </p:cNvSpPr>
          <p:nvPr/>
        </p:nvSpPr>
        <p:spPr bwMode="auto">
          <a:xfrm flipV="1">
            <a:off x="7524750" y="1989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611" name="Text Box 19"/>
          <p:cNvSpPr txBox="1">
            <a:spLocks noChangeArrowheads="1"/>
          </p:cNvSpPr>
          <p:nvPr/>
        </p:nvSpPr>
        <p:spPr bwMode="auto">
          <a:xfrm>
            <a:off x="1547813" y="3068638"/>
            <a:ext cx="109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cs-CZ" sz="1800">
                <a:solidFill>
                  <a:srgbClr val="009900"/>
                </a:solidFill>
              </a:rPr>
              <a:t>Parkinson</a:t>
            </a:r>
          </a:p>
        </p:txBody>
      </p:sp>
      <p:sp>
        <p:nvSpPr>
          <p:cNvPr id="110612" name="Text Box 20"/>
          <p:cNvSpPr txBox="1">
            <a:spLocks noChangeArrowheads="1"/>
          </p:cNvSpPr>
          <p:nvPr/>
        </p:nvSpPr>
        <p:spPr bwMode="auto">
          <a:xfrm>
            <a:off x="2771775" y="3141663"/>
            <a:ext cx="3130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altLang="cs-CZ" sz="1800">
                <a:solidFill>
                  <a:srgbClr val="0000FF"/>
                </a:solidFill>
              </a:rPr>
              <a:t>Trochu delší než medián 10 dní,</a:t>
            </a:r>
          </a:p>
          <a:p>
            <a:pPr algn="l"/>
            <a:r>
              <a:rPr lang="cs-CZ" altLang="cs-CZ" sz="1800">
                <a:solidFill>
                  <a:srgbClr val="0000FF"/>
                </a:solidFill>
              </a:rPr>
              <a:t>ale menší než 18 dní</a:t>
            </a:r>
            <a:endParaRPr lang="en-US" altLang="cs-CZ" sz="1800">
              <a:solidFill>
                <a:srgbClr val="0000FF"/>
              </a:solidFill>
            </a:endParaRPr>
          </a:p>
        </p:txBody>
      </p:sp>
      <p:sp>
        <p:nvSpPr>
          <p:cNvPr id="110613" name="Line 21"/>
          <p:cNvSpPr>
            <a:spLocks noChangeShapeType="1"/>
          </p:cNvSpPr>
          <p:nvPr/>
        </p:nvSpPr>
        <p:spPr bwMode="auto">
          <a:xfrm flipV="1">
            <a:off x="2411413" y="2708275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614" name="Line 22"/>
          <p:cNvSpPr>
            <a:spLocks noChangeShapeType="1"/>
          </p:cNvSpPr>
          <p:nvPr/>
        </p:nvSpPr>
        <p:spPr bwMode="auto">
          <a:xfrm flipV="1">
            <a:off x="3779838" y="27813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616" name="Text Box 24"/>
          <p:cNvSpPr txBox="1">
            <a:spLocks noChangeArrowheads="1"/>
          </p:cNvSpPr>
          <p:nvPr/>
        </p:nvSpPr>
        <p:spPr bwMode="auto">
          <a:xfrm>
            <a:off x="179388" y="3644900"/>
            <a:ext cx="165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1800">
                <a:solidFill>
                  <a:srgbClr val="FF0000"/>
                </a:solidFill>
              </a:rPr>
              <a:t>Dříve ukončený</a:t>
            </a:r>
          </a:p>
          <a:p>
            <a:r>
              <a:rPr lang="cs-CZ" altLang="cs-CZ" sz="1800">
                <a:solidFill>
                  <a:srgbClr val="FF0000"/>
                </a:solidFill>
              </a:rPr>
              <a:t> </a:t>
            </a:r>
            <a:endParaRPr lang="en-US" altLang="cs-CZ" sz="1800">
              <a:solidFill>
                <a:srgbClr val="FF0000"/>
              </a:solidFill>
            </a:endParaRPr>
          </a:p>
        </p:txBody>
      </p:sp>
      <p:sp>
        <p:nvSpPr>
          <p:cNvPr id="110617" name="Line 25"/>
          <p:cNvSpPr>
            <a:spLocks noChangeShapeType="1"/>
          </p:cNvSpPr>
          <p:nvPr/>
        </p:nvSpPr>
        <p:spPr bwMode="auto">
          <a:xfrm flipV="1">
            <a:off x="1187450" y="2781300"/>
            <a:ext cx="0" cy="935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10618" name="Rectangle 26"/>
          <p:cNvSpPr>
            <a:spLocks noChangeArrowheads="1"/>
          </p:cNvSpPr>
          <p:nvPr/>
        </p:nvSpPr>
        <p:spPr bwMode="auto">
          <a:xfrm>
            <a:off x="755650" y="4797425"/>
            <a:ext cx="503238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19" name="Rectangle 27"/>
          <p:cNvSpPr>
            <a:spLocks noChangeArrowheads="1"/>
          </p:cNvSpPr>
          <p:nvPr/>
        </p:nvSpPr>
        <p:spPr bwMode="auto">
          <a:xfrm>
            <a:off x="1260475" y="4797425"/>
            <a:ext cx="503238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20" name="Rectangle 28"/>
          <p:cNvSpPr>
            <a:spLocks noChangeArrowheads="1"/>
          </p:cNvSpPr>
          <p:nvPr/>
        </p:nvSpPr>
        <p:spPr bwMode="auto">
          <a:xfrm>
            <a:off x="1763713" y="4797425"/>
            <a:ext cx="503237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21" name="Rectangle 29"/>
          <p:cNvSpPr>
            <a:spLocks noChangeArrowheads="1"/>
          </p:cNvSpPr>
          <p:nvPr/>
        </p:nvSpPr>
        <p:spPr bwMode="auto">
          <a:xfrm>
            <a:off x="2268538" y="4797425"/>
            <a:ext cx="503237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22" name="Rectangle 30"/>
          <p:cNvSpPr>
            <a:spLocks noChangeArrowheads="1"/>
          </p:cNvSpPr>
          <p:nvPr/>
        </p:nvSpPr>
        <p:spPr bwMode="auto">
          <a:xfrm>
            <a:off x="2771775" y="4797425"/>
            <a:ext cx="503238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23" name="Text Box 31"/>
          <p:cNvSpPr txBox="1">
            <a:spLocks noChangeArrowheads="1"/>
          </p:cNvSpPr>
          <p:nvPr/>
        </p:nvSpPr>
        <p:spPr bwMode="auto">
          <a:xfrm>
            <a:off x="3348038" y="4797425"/>
            <a:ext cx="5368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= PNN=původní nárazník projekt = 40 dní</a:t>
            </a:r>
            <a:endParaRPr lang="en-US" altLang="cs-CZ"/>
          </a:p>
        </p:txBody>
      </p:sp>
      <p:sp>
        <p:nvSpPr>
          <p:cNvPr id="110624" name="Rectangle 32"/>
          <p:cNvSpPr>
            <a:spLocks noChangeArrowheads="1"/>
          </p:cNvSpPr>
          <p:nvPr/>
        </p:nvSpPr>
        <p:spPr bwMode="auto">
          <a:xfrm>
            <a:off x="755650" y="5445125"/>
            <a:ext cx="503238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25" name="Rectangle 33"/>
          <p:cNvSpPr>
            <a:spLocks noChangeArrowheads="1"/>
          </p:cNvSpPr>
          <p:nvPr/>
        </p:nvSpPr>
        <p:spPr bwMode="auto">
          <a:xfrm>
            <a:off x="1260475" y="5445125"/>
            <a:ext cx="503238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8</a:t>
            </a:r>
            <a:endParaRPr lang="en-US" altLang="cs-CZ" sz="1800"/>
          </a:p>
        </p:txBody>
      </p:sp>
      <p:sp>
        <p:nvSpPr>
          <p:cNvPr id="110626" name="Rectangle 34"/>
          <p:cNvSpPr>
            <a:spLocks noChangeArrowheads="1"/>
          </p:cNvSpPr>
          <p:nvPr/>
        </p:nvSpPr>
        <p:spPr bwMode="auto">
          <a:xfrm>
            <a:off x="1763713" y="5445125"/>
            <a:ext cx="215900" cy="360363"/>
          </a:xfrm>
          <a:prstGeom prst="rect">
            <a:avLst/>
          </a:prstGeom>
          <a:solidFill>
            <a:srgbClr val="FF0000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 4</a:t>
            </a:r>
            <a:endParaRPr lang="en-US" altLang="cs-CZ" sz="1800"/>
          </a:p>
        </p:txBody>
      </p:sp>
      <p:sp>
        <p:nvSpPr>
          <p:cNvPr id="110627" name="Text Box 35"/>
          <p:cNvSpPr txBox="1">
            <a:spLocks noChangeArrowheads="1"/>
          </p:cNvSpPr>
          <p:nvPr/>
        </p:nvSpPr>
        <p:spPr bwMode="auto">
          <a:xfrm>
            <a:off x="1979613" y="5373688"/>
            <a:ext cx="581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/>
              <a:t>= nový nárazník = 50 % z PNN, což je PNN/2</a:t>
            </a:r>
            <a:endParaRPr lang="en-US" altLang="cs-CZ"/>
          </a:p>
        </p:txBody>
      </p:sp>
      <p:sp>
        <p:nvSpPr>
          <p:cNvPr id="110628" name="Rectangle 36"/>
          <p:cNvSpPr>
            <a:spLocks noChangeArrowheads="1"/>
          </p:cNvSpPr>
          <p:nvPr/>
        </p:nvSpPr>
        <p:spPr bwMode="auto">
          <a:xfrm>
            <a:off x="6516688" y="2565400"/>
            <a:ext cx="1008062" cy="358775"/>
          </a:xfrm>
          <a:prstGeom prst="rect">
            <a:avLst/>
          </a:prstGeom>
          <a:solidFill>
            <a:srgbClr val="FF9933">
              <a:alpha val="61000"/>
            </a:srgb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800"/>
              <a:t>E-V</a:t>
            </a:r>
            <a:endParaRPr lang="en-US" altLang="cs-CZ" sz="1800"/>
          </a:p>
        </p:txBody>
      </p:sp>
    </p:spTree>
    <p:extLst>
      <p:ext uri="{BB962C8B-B14F-4D97-AF65-F5344CB8AC3E}">
        <p14:creationId xmlns:p14="http://schemas.microsoft.com/office/powerpoint/2010/main" val="346667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Odhad doby trvání činností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Krájení cibule                                               5min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Krájení salámu                                             2min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Smažení cibule a salámu                            5min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Loupání brambor                                      10min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Vaření brambor                                         15min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Posypání paprikou                                      1min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Smíchání cibule, salámu a brambor         1min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Zalití vodou                                                  1min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Dušení                                                           2min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Příprava jíšky                                                3min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Nalití jíšky do guláše                                   1min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Závěrečné vaření                                       10min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2246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Časové návaznosti činností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213604"/>
              </p:ext>
            </p:extLst>
          </p:nvPr>
        </p:nvGraphicFramePr>
        <p:xfrm>
          <a:off x="1524000" y="1397000"/>
          <a:ext cx="60960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7760"/>
                <a:gridCol w="216024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Doba trvání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Předchůdci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cibule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Krájení salámu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Smažení </a:t>
                      </a:r>
                      <a:r>
                        <a:rPr lang="cs-CZ" dirty="0" err="1" smtClean="0"/>
                        <a:t>cib</a:t>
                      </a:r>
                      <a:r>
                        <a:rPr lang="cs-CZ" dirty="0" smtClean="0"/>
                        <a:t>. a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err="1" smtClean="0"/>
                        <a:t>sal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Loupání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Vaření brambor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Posypání paprikou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Smíchání </a:t>
                      </a:r>
                      <a:r>
                        <a:rPr lang="cs-CZ" dirty="0" err="1" smtClean="0"/>
                        <a:t>c.s</a:t>
                      </a:r>
                      <a:r>
                        <a:rPr lang="cs-CZ" dirty="0" smtClean="0"/>
                        <a:t>. a br.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Zalití</a:t>
                      </a:r>
                      <a:r>
                        <a:rPr lang="cs-CZ" baseline="0" dirty="0" smtClean="0"/>
                        <a:t> vodou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9.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Dušení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10.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Příprava jíšky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--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11.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Nalití jíšky do guláše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9,10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12.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Závěrečné vaření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0638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síťového grafu</a:t>
            </a:r>
            <a:endParaRPr lang="cs-CZ" dirty="0"/>
          </a:p>
        </p:txBody>
      </p:sp>
      <p:sp>
        <p:nvSpPr>
          <p:cNvPr id="6" name="Ovál 5"/>
          <p:cNvSpPr/>
          <p:nvPr/>
        </p:nvSpPr>
        <p:spPr>
          <a:xfrm>
            <a:off x="988368" y="4719843"/>
            <a:ext cx="792088" cy="7405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1049524" y="345952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2034444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2207568" y="278319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304456" y="2782705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vál 14"/>
          <p:cNvSpPr/>
          <p:nvPr/>
        </p:nvSpPr>
        <p:spPr>
          <a:xfrm>
            <a:off x="3090900" y="4288604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3974524" y="3743898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4761470" y="452875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643125" y="3654540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vál 18"/>
          <p:cNvSpPr/>
          <p:nvPr/>
        </p:nvSpPr>
        <p:spPr>
          <a:xfrm>
            <a:off x="4860032" y="2237789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vál 19"/>
          <p:cNvSpPr/>
          <p:nvPr/>
        </p:nvSpPr>
        <p:spPr>
          <a:xfrm>
            <a:off x="6444208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vál 20"/>
          <p:cNvSpPr/>
          <p:nvPr/>
        </p:nvSpPr>
        <p:spPr>
          <a:xfrm>
            <a:off x="7488324" y="2892343"/>
            <a:ext cx="792088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extovéPole 21"/>
          <p:cNvSpPr txBox="1"/>
          <p:nvPr/>
        </p:nvSpPr>
        <p:spPr>
          <a:xfrm>
            <a:off x="7704348" y="30901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12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168388" y="49054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229544" y="361604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2214464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3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2394484" y="295856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4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3484476" y="295136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5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3332076" y="446397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6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391927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7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5823145" y="382991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9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040052" y="240060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41490" y="470413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8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6624228" y="306771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11</a:t>
            </a:r>
            <a:endParaRPr lang="cs-CZ" dirty="0"/>
          </a:p>
        </p:txBody>
      </p:sp>
      <p:sp>
        <p:nvSpPr>
          <p:cNvPr id="34" name="Obdélník 33"/>
          <p:cNvSpPr/>
          <p:nvPr/>
        </p:nvSpPr>
        <p:spPr>
          <a:xfrm>
            <a:off x="179512" y="2783190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TextovéPole 34"/>
          <p:cNvSpPr txBox="1"/>
          <p:nvPr/>
        </p:nvSpPr>
        <p:spPr>
          <a:xfrm>
            <a:off x="323528" y="2951366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Start</a:t>
            </a:r>
            <a:endParaRPr lang="cs-CZ" dirty="0"/>
          </a:p>
        </p:txBody>
      </p:sp>
      <p:sp>
        <p:nvSpPr>
          <p:cNvPr id="36" name="Obdélník 35"/>
          <p:cNvSpPr/>
          <p:nvPr/>
        </p:nvSpPr>
        <p:spPr>
          <a:xfrm>
            <a:off x="8119293" y="4283582"/>
            <a:ext cx="870012" cy="544706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8243971" y="4374620"/>
            <a:ext cx="664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Cíl</a:t>
            </a:r>
            <a:endParaRPr lang="cs-CZ" dirty="0"/>
          </a:p>
        </p:txBody>
      </p:sp>
      <p:cxnSp>
        <p:nvCxnSpPr>
          <p:cNvPr id="39" name="Přímá spojnice se šipkou 38"/>
          <p:cNvCxnSpPr/>
          <p:nvPr/>
        </p:nvCxnSpPr>
        <p:spPr>
          <a:xfrm>
            <a:off x="755576" y="3327896"/>
            <a:ext cx="293948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6" idx="1"/>
          </p:cNvCxnSpPr>
          <p:nvPr/>
        </p:nvCxnSpPr>
        <p:spPr>
          <a:xfrm>
            <a:off x="467544" y="3327896"/>
            <a:ext cx="636823" cy="150039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34" idx="3"/>
          </p:cNvCxnSpPr>
          <p:nvPr/>
        </p:nvCxnSpPr>
        <p:spPr>
          <a:xfrm>
            <a:off x="1049524" y="3055543"/>
            <a:ext cx="1158044" cy="3465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se šipkou 45"/>
          <p:cNvCxnSpPr/>
          <p:nvPr/>
        </p:nvCxnSpPr>
        <p:spPr>
          <a:xfrm flipV="1">
            <a:off x="1054950" y="2492896"/>
            <a:ext cx="3805082" cy="39944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/>
          <p:nvPr/>
        </p:nvCxnSpPr>
        <p:spPr>
          <a:xfrm flipV="1">
            <a:off x="1780456" y="4828288"/>
            <a:ext cx="253988" cy="1803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endCxn id="8" idx="1"/>
          </p:cNvCxnSpPr>
          <p:nvPr/>
        </p:nvCxnSpPr>
        <p:spPr>
          <a:xfrm>
            <a:off x="1780456" y="4103939"/>
            <a:ext cx="369987" cy="29011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se šipkou 54"/>
          <p:cNvCxnSpPr>
            <a:stCxn id="13" idx="6"/>
            <a:endCxn id="14" idx="2"/>
          </p:cNvCxnSpPr>
          <p:nvPr/>
        </p:nvCxnSpPr>
        <p:spPr>
          <a:xfrm flipV="1">
            <a:off x="2999656" y="3142745"/>
            <a:ext cx="304800" cy="48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se šipkou 57"/>
          <p:cNvCxnSpPr>
            <a:stCxn id="8" idx="6"/>
            <a:endCxn id="15" idx="2"/>
          </p:cNvCxnSpPr>
          <p:nvPr/>
        </p:nvCxnSpPr>
        <p:spPr>
          <a:xfrm>
            <a:off x="2826532" y="4648644"/>
            <a:ext cx="26436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nice se šipkou 60"/>
          <p:cNvCxnSpPr>
            <a:endCxn id="16" idx="3"/>
          </p:cNvCxnSpPr>
          <p:nvPr/>
        </p:nvCxnSpPr>
        <p:spPr>
          <a:xfrm flipV="1">
            <a:off x="3882988" y="4358525"/>
            <a:ext cx="207535" cy="17023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14" idx="5"/>
          </p:cNvCxnSpPr>
          <p:nvPr/>
        </p:nvCxnSpPr>
        <p:spPr>
          <a:xfrm>
            <a:off x="3980545" y="3397332"/>
            <a:ext cx="231415" cy="3674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nice se šipkou 68"/>
          <p:cNvCxnSpPr>
            <a:stCxn id="16" idx="5"/>
            <a:endCxn id="17" idx="1"/>
          </p:cNvCxnSpPr>
          <p:nvPr/>
        </p:nvCxnSpPr>
        <p:spPr>
          <a:xfrm>
            <a:off x="4650613" y="4358525"/>
            <a:ext cx="22685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nice se šipkou 71"/>
          <p:cNvCxnSpPr>
            <a:stCxn id="17" idx="7"/>
          </p:cNvCxnSpPr>
          <p:nvPr/>
        </p:nvCxnSpPr>
        <p:spPr>
          <a:xfrm flipV="1">
            <a:off x="5437559" y="4358525"/>
            <a:ext cx="385586" cy="27568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nice se šipkou 74"/>
          <p:cNvCxnSpPr/>
          <p:nvPr/>
        </p:nvCxnSpPr>
        <p:spPr>
          <a:xfrm>
            <a:off x="5652121" y="2783190"/>
            <a:ext cx="783092" cy="28452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Přímá spojnice se šipkou 77"/>
          <p:cNvCxnSpPr>
            <a:stCxn id="18" idx="7"/>
            <a:endCxn id="20" idx="3"/>
          </p:cNvCxnSpPr>
          <p:nvPr/>
        </p:nvCxnSpPr>
        <p:spPr>
          <a:xfrm flipV="1">
            <a:off x="6319214" y="3506970"/>
            <a:ext cx="240993" cy="25302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Přímá spojnice se šipkou 80"/>
          <p:cNvCxnSpPr>
            <a:stCxn id="20" idx="6"/>
            <a:endCxn id="21" idx="2"/>
          </p:cNvCxnSpPr>
          <p:nvPr/>
        </p:nvCxnSpPr>
        <p:spPr>
          <a:xfrm>
            <a:off x="7236296" y="3252383"/>
            <a:ext cx="252028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21" idx="5"/>
            <a:endCxn id="36" idx="0"/>
          </p:cNvCxnSpPr>
          <p:nvPr/>
        </p:nvCxnSpPr>
        <p:spPr>
          <a:xfrm>
            <a:off x="8164413" y="3506970"/>
            <a:ext cx="389886" cy="77661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2959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5816</Words>
  <Application>Microsoft Office PowerPoint</Application>
  <PresentationFormat>Předvádění na obrazovce (4:3)</PresentationFormat>
  <Paragraphs>3693</Paragraphs>
  <Slides>68</Slides>
  <Notes>68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68</vt:i4>
      </vt:variant>
    </vt:vector>
  </HeadingPairs>
  <TitlesOfParts>
    <vt:vector size="70" baseType="lpstr">
      <vt:lpstr>Motiv systému Office</vt:lpstr>
      <vt:lpstr>Editor rovnic 3.0</vt:lpstr>
      <vt:lpstr>Síťová analýza</vt:lpstr>
      <vt:lpstr>Síťová analýza</vt:lpstr>
      <vt:lpstr>Postupy síťové analýzy</vt:lpstr>
      <vt:lpstr>Metody časové analýzy</vt:lpstr>
      <vt:lpstr>Příklad použití metody CPM</vt:lpstr>
      <vt:lpstr>Rozčlenění projektu na činnosti</vt:lpstr>
      <vt:lpstr>Odhad doby trvání činností</vt:lpstr>
      <vt:lpstr>Časové návaznosti činností</vt:lpstr>
      <vt:lpstr>Konstrukce síťového grafu</vt:lpstr>
      <vt:lpstr>Doplním doby trvání činností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Výpočet kritické cesty</vt:lpstr>
      <vt:lpstr>Zpětný postup</vt:lpstr>
      <vt:lpstr>Zpětný postup</vt:lpstr>
      <vt:lpstr>Zpětný postup</vt:lpstr>
      <vt:lpstr>Zpětný postup</vt:lpstr>
      <vt:lpstr>Síťový graf</vt:lpstr>
      <vt:lpstr>Zpětný postup</vt:lpstr>
      <vt:lpstr>Zpětný postup</vt:lpstr>
      <vt:lpstr>Síťový graf</vt:lpstr>
      <vt:lpstr>Zpětný postup</vt:lpstr>
      <vt:lpstr>Zpětný postup</vt:lpstr>
      <vt:lpstr>Síťový graf</vt:lpstr>
      <vt:lpstr>Zpětný postup</vt:lpstr>
      <vt:lpstr>Zpětný postup</vt:lpstr>
      <vt:lpstr>Zpětný postup</vt:lpstr>
      <vt:lpstr>Zpětný postup</vt:lpstr>
      <vt:lpstr>Zpětný postup</vt:lpstr>
      <vt:lpstr>Zpětný postup</vt:lpstr>
      <vt:lpstr>Zpětný postup</vt:lpstr>
      <vt:lpstr>Zpětný postup</vt:lpstr>
      <vt:lpstr>Výpočet rezerv</vt:lpstr>
      <vt:lpstr>Výpočet rezerv</vt:lpstr>
      <vt:lpstr>Určení kritické cesty</vt:lpstr>
      <vt:lpstr>Určení kritické cesty</vt:lpstr>
      <vt:lpstr>Ganttův diagram</vt:lpstr>
      <vt:lpstr>Ganttův diagram</vt:lpstr>
      <vt:lpstr>Metoda PERT</vt:lpstr>
      <vt:lpstr>Β - rozdělení</vt:lpstr>
      <vt:lpstr>Metoda PERT</vt:lpstr>
      <vt:lpstr>Metoda kritického řetězce</vt:lpstr>
      <vt:lpstr>Kritický řetězec</vt:lpstr>
      <vt:lpstr>Kritická cesta-Kritický řetěz</vt:lpstr>
      <vt:lpstr>Ganttův graf pro X,Z,V,W a Z </vt:lpstr>
      <vt:lpstr>Časové návaznosti činností</vt:lpstr>
      <vt:lpstr>Doplním návaznosti zdrojů</vt:lpstr>
      <vt:lpstr>Doplním návaznosti zdrojů</vt:lpstr>
      <vt:lpstr>Konstrukce „nárazníků“</vt:lpstr>
      <vt:lpstr>Pět projektů po úpravě</vt:lpstr>
      <vt:lpstr>Pět projektů po přidání nárazníků a 4 typy aktivit </vt:lpstr>
      <vt:lpstr>Pět projektů po úpravě a přesunu nárazníků na konec projektu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Síťová analýza</dc:title>
  <dc:creator>Tomáš Vaníček</dc:creator>
  <cp:lastModifiedBy>Tomáš Vaníček</cp:lastModifiedBy>
  <cp:revision>12</cp:revision>
  <dcterms:created xsi:type="dcterms:W3CDTF">2014-02-19T08:52:38Z</dcterms:created>
  <dcterms:modified xsi:type="dcterms:W3CDTF">2014-02-19T10:47:03Z</dcterms:modified>
</cp:coreProperties>
</file>