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82" r:id="rId19"/>
    <p:sldId id="283" r:id="rId20"/>
    <p:sldId id="271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99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60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2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5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13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94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45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05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07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16C6-9476-4315-845A-05B1A41447D2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50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216C6-9476-4315-845A-05B1A41447D2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A3010-5134-434E-91E5-27001A575B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021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anicek@fsv.cvut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Digitální technika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Tomáš Vaníček</a:t>
            </a:r>
          </a:p>
          <a:p>
            <a:r>
              <a:rPr lang="cs-CZ" dirty="0" smtClean="0"/>
              <a:t>Stavební fakulta ČVUT, B407</a:t>
            </a:r>
          </a:p>
          <a:p>
            <a:r>
              <a:rPr lang="cs-CZ" dirty="0" err="1" smtClean="0">
                <a:hlinkClick r:id="rId2"/>
              </a:rPr>
              <a:t>vanicek</a:t>
            </a:r>
            <a:r>
              <a:rPr lang="en-US" dirty="0" smtClean="0">
                <a:hlinkClick r:id="rId2"/>
              </a:rPr>
              <a:t>@fsv.cvut.cz</a:t>
            </a:r>
            <a:r>
              <a:rPr lang="en-US" dirty="0" smtClean="0"/>
              <a:t>	</a:t>
            </a:r>
          </a:p>
          <a:p>
            <a:r>
              <a:rPr lang="en-US" dirty="0" smtClean="0"/>
              <a:t>http://kix.fsv.cvut.cz/vanicek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708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Dvojková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binární</a:t>
            </a:r>
            <a:r>
              <a:rPr lang="cs-CZ" dirty="0"/>
              <a:t>, dyadická </a:t>
            </a:r>
            <a:r>
              <a:rPr lang="cs-CZ" dirty="0" smtClean="0"/>
              <a:t>o </a:t>
            </a:r>
            <a:r>
              <a:rPr lang="cs-CZ" dirty="0"/>
              <a:t>základu </a:t>
            </a:r>
            <a:r>
              <a:rPr lang="cs-CZ" dirty="0" smtClean="0"/>
              <a:t> </a:t>
            </a:r>
            <a:r>
              <a:rPr lang="cs-CZ" dirty="0"/>
              <a:t>Z </a:t>
            </a:r>
            <a:r>
              <a:rPr lang="cs-CZ" dirty="0" smtClean="0"/>
              <a:t>= </a:t>
            </a:r>
            <a:r>
              <a:rPr lang="cs-CZ" dirty="0"/>
              <a:t>2</a:t>
            </a:r>
          </a:p>
          <a:p>
            <a:r>
              <a:rPr lang="cs-CZ" dirty="0"/>
              <a:t>Tato soustava používá pouze dvě číslice a to 0 a </a:t>
            </a:r>
            <a:r>
              <a:rPr lang="cs-CZ" dirty="0" smtClean="0"/>
              <a:t>1</a:t>
            </a:r>
          </a:p>
          <a:p>
            <a:r>
              <a:rPr lang="cs-CZ" dirty="0" smtClean="0"/>
              <a:t>Můžeme </a:t>
            </a:r>
            <a:r>
              <a:rPr lang="cs-CZ" dirty="0"/>
              <a:t>si například nadefinovat, že 1 (logická 1 nebo symbol H - </a:t>
            </a:r>
            <a:r>
              <a:rPr lang="cs-CZ" dirty="0" err="1"/>
              <a:t>High</a:t>
            </a:r>
            <a:r>
              <a:rPr lang="cs-CZ" dirty="0"/>
              <a:t>) odpovídá napěťovým úrovním 9 až 10 V a 0 (logická 0 nebo symbol L - </a:t>
            </a:r>
            <a:r>
              <a:rPr lang="cs-CZ" dirty="0" err="1"/>
              <a:t>Low</a:t>
            </a:r>
            <a:r>
              <a:rPr lang="cs-CZ" dirty="0"/>
              <a:t>) odpovídá napěťovým úrovním 0 až 1 V.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teorii reléových spojů obvykle značí 1 sepnutý kontakt a 0 kontakt rozepnutý. </a:t>
            </a:r>
          </a:p>
        </p:txBody>
      </p:sp>
    </p:spTree>
    <p:extLst>
      <p:ext uri="{BB962C8B-B14F-4D97-AF65-F5344CB8AC3E}">
        <p14:creationId xmlns:p14="http://schemas.microsoft.com/office/powerpoint/2010/main" val="1941748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Osmičková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 err="1" smtClean="0"/>
              <a:t>oktálová</a:t>
            </a:r>
            <a:r>
              <a:rPr lang="cs-CZ" dirty="0" smtClean="0"/>
              <a:t>  </a:t>
            </a:r>
            <a:r>
              <a:rPr lang="cs-CZ" dirty="0"/>
              <a:t>o základu </a:t>
            </a:r>
            <a:r>
              <a:rPr lang="cs-CZ" dirty="0" smtClean="0"/>
              <a:t> </a:t>
            </a:r>
            <a:r>
              <a:rPr lang="cs-CZ" dirty="0"/>
              <a:t>Z </a:t>
            </a:r>
            <a:r>
              <a:rPr lang="cs-CZ" dirty="0" smtClean="0"/>
              <a:t>= </a:t>
            </a:r>
            <a:r>
              <a:rPr lang="cs-CZ" dirty="0"/>
              <a:t>8</a:t>
            </a:r>
          </a:p>
          <a:p>
            <a:r>
              <a:rPr lang="cs-CZ" dirty="0"/>
              <a:t>Tato soustava využívá osmi číslic jako násobících koeficientů. Jsou to 0, 1, 2, 3, 4, 5, 6 a 7. </a:t>
            </a:r>
            <a:endParaRPr lang="cs-CZ" dirty="0" smtClean="0"/>
          </a:p>
          <a:p>
            <a:r>
              <a:rPr lang="cs-CZ" dirty="0" smtClean="0"/>
              <a:t>Dříve </a:t>
            </a:r>
            <a:r>
              <a:rPr lang="cs-CZ" dirty="0"/>
              <a:t>se tato soustava spolu se šestnáctkovou používala v souvislosti se staršími typy </a:t>
            </a:r>
            <a:r>
              <a:rPr lang="cs-CZ" dirty="0" smtClean="0"/>
              <a:t>sálových počítačů.</a:t>
            </a:r>
          </a:p>
          <a:p>
            <a:r>
              <a:rPr lang="cs-CZ" dirty="0" smtClean="0"/>
              <a:t>Dnes </a:t>
            </a:r>
            <a:r>
              <a:rPr lang="cs-CZ" dirty="0"/>
              <a:t>je její použití omezené.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1572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Šestnáctková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hexadecimální </a:t>
            </a:r>
            <a:r>
              <a:rPr lang="cs-CZ" dirty="0"/>
              <a:t>o základu </a:t>
            </a:r>
            <a:r>
              <a:rPr lang="cs-CZ" dirty="0" smtClean="0"/>
              <a:t> </a:t>
            </a:r>
            <a:r>
              <a:rPr lang="cs-CZ" dirty="0"/>
              <a:t>Z </a:t>
            </a:r>
            <a:r>
              <a:rPr lang="cs-CZ" dirty="0" smtClean="0"/>
              <a:t>= </a:t>
            </a:r>
            <a:r>
              <a:rPr lang="cs-CZ" dirty="0"/>
              <a:t>16 </a:t>
            </a:r>
          </a:p>
          <a:p>
            <a:r>
              <a:rPr lang="cs-CZ" dirty="0"/>
              <a:t>Tato soustava využívá 16 číslic (znaků) jako násobících koeficientů příslušné mocniny základu soustavy. </a:t>
            </a:r>
            <a:endParaRPr lang="cs-CZ" dirty="0" smtClean="0"/>
          </a:p>
          <a:p>
            <a:r>
              <a:rPr lang="cs-CZ" dirty="0" smtClean="0"/>
              <a:t>K vyjádření </a:t>
            </a:r>
            <a:r>
              <a:rPr lang="cs-CZ" dirty="0"/>
              <a:t>těchto 16 znaků si pomáháme alfabetickými znaky začátku abecedy A až F pro čísla 10 až 15. </a:t>
            </a:r>
            <a:endParaRPr lang="cs-CZ" dirty="0" smtClean="0"/>
          </a:p>
          <a:p>
            <a:r>
              <a:rPr lang="cs-CZ" dirty="0"/>
              <a:t>Šestnáctková soustava se používá v mikropočítačové technice k popisu dat na adresové a datové sběrnici. </a:t>
            </a:r>
            <a:endParaRPr lang="cs-CZ" dirty="0" smtClean="0"/>
          </a:p>
          <a:p>
            <a:r>
              <a:rPr lang="cs-CZ" dirty="0" smtClean="0"/>
              <a:t>Hexadecimální </a:t>
            </a:r>
            <a:r>
              <a:rPr lang="cs-CZ" dirty="0"/>
              <a:t>vyjádření dat se </a:t>
            </a:r>
            <a:r>
              <a:rPr lang="cs-CZ" dirty="0" smtClean="0"/>
              <a:t> </a:t>
            </a:r>
            <a:r>
              <a:rPr lang="cs-CZ" dirty="0"/>
              <a:t>značí symbolem h nebo též H za šestnáctkovým číslem.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23744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0"/>
            <a:ext cx="5358730" cy="677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7189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Převody mezi číselnými soustavami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Častým úkolem bývá provést přepočet čísel mezi různými číselnými soustavami. </a:t>
            </a:r>
            <a:endParaRPr lang="cs-CZ" dirty="0" smtClean="0"/>
          </a:p>
          <a:p>
            <a:r>
              <a:rPr lang="cs-CZ" dirty="0" smtClean="0"/>
              <a:t>Číslo </a:t>
            </a:r>
            <a:r>
              <a:rPr lang="cs-CZ" dirty="0"/>
              <a:t>neustále stejné (má stejnou hodnotu), jde jen o to, že jeho vyjádření v různých soustavách je různé. </a:t>
            </a:r>
            <a:endParaRPr lang="cs-CZ" dirty="0" smtClean="0"/>
          </a:p>
          <a:p>
            <a:r>
              <a:rPr lang="cs-CZ" dirty="0" smtClean="0"/>
              <a:t>Dekadicky </a:t>
            </a:r>
            <a:r>
              <a:rPr lang="cs-CZ" dirty="0"/>
              <a:t>vyjádřené číslo je nám srozumitelné, ale pro některé aplikace, např. pro logické systémy, je nepoužitelné. V tomto případě užíváme číslo vyjádřené dvojkově. </a:t>
            </a:r>
            <a:endParaRPr lang="cs-CZ" dirty="0" smtClean="0"/>
          </a:p>
          <a:p>
            <a:r>
              <a:rPr lang="cs-CZ" dirty="0" smtClean="0"/>
              <a:t>Toto </a:t>
            </a:r>
            <a:r>
              <a:rPr lang="cs-CZ" dirty="0"/>
              <a:t>vyjádření je ale mnohdy moc dlouhé, proto v souvislosti s logickými obvody a mikroprocesory používáme často soustavu šestnáctkovou.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proto nutné umět čísla vyjádřená v různých soustavách mezi sebou vzájemně převádět. </a:t>
            </a:r>
          </a:p>
        </p:txBody>
      </p:sp>
    </p:spTree>
    <p:extLst>
      <p:ext uri="{BB962C8B-B14F-4D97-AF65-F5344CB8AC3E}">
        <p14:creationId xmlns:p14="http://schemas.microsoft.com/office/powerpoint/2010/main" val="82254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Převeďte číslo F</a:t>
            </a:r>
            <a:r>
              <a:rPr lang="cs-CZ" baseline="-25000" dirty="0"/>
              <a:t>2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dirty="0"/>
              <a:t>11011 do soustavy o základu </a:t>
            </a:r>
            <a:r>
              <a:rPr lang="cs-CZ" i="1" dirty="0"/>
              <a:t>Z </a:t>
            </a:r>
            <a:r>
              <a:rPr lang="cs-CZ" i="1" dirty="0" smtClean="0"/>
              <a:t>=</a:t>
            </a:r>
            <a:r>
              <a:rPr lang="cs-CZ" dirty="0" smtClean="0"/>
              <a:t> </a:t>
            </a:r>
            <a:r>
              <a:rPr lang="cs-CZ" dirty="0"/>
              <a:t>10 .</a:t>
            </a:r>
          </a:p>
          <a:p>
            <a:r>
              <a:rPr lang="cs-CZ" dirty="0" smtClean="0"/>
              <a:t>F = 1*2</a:t>
            </a:r>
            <a:r>
              <a:rPr lang="cs-CZ" baseline="30000" dirty="0" smtClean="0"/>
              <a:t>4</a:t>
            </a:r>
            <a:r>
              <a:rPr lang="cs-CZ" dirty="0" smtClean="0"/>
              <a:t> + 1*2</a:t>
            </a:r>
            <a:r>
              <a:rPr lang="cs-CZ" baseline="30000" dirty="0" smtClean="0"/>
              <a:t>3</a:t>
            </a:r>
            <a:r>
              <a:rPr lang="cs-CZ" dirty="0" smtClean="0"/>
              <a:t> + 0*2</a:t>
            </a:r>
            <a:r>
              <a:rPr lang="cs-CZ" baseline="30000" dirty="0" smtClean="0"/>
              <a:t>2</a:t>
            </a:r>
            <a:r>
              <a:rPr lang="cs-CZ" dirty="0" smtClean="0"/>
              <a:t> +1*2</a:t>
            </a:r>
            <a:r>
              <a:rPr lang="cs-CZ" baseline="30000" dirty="0" smtClean="0"/>
              <a:t>1</a:t>
            </a:r>
            <a:r>
              <a:rPr lang="cs-CZ" dirty="0" smtClean="0"/>
              <a:t> +1*2</a:t>
            </a:r>
            <a:r>
              <a:rPr lang="cs-CZ" baseline="30000" dirty="0" smtClean="0"/>
              <a:t>0</a:t>
            </a:r>
            <a:r>
              <a:rPr lang="cs-CZ" dirty="0" smtClean="0"/>
              <a:t> = 16+8+2+1 = 27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247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Převeďte číslo </a:t>
            </a:r>
            <a:r>
              <a:rPr lang="cs-CZ" dirty="0" smtClean="0"/>
              <a:t>F</a:t>
            </a:r>
            <a:r>
              <a:rPr lang="cs-CZ" baseline="-25000" dirty="0" smtClean="0"/>
              <a:t>8</a:t>
            </a:r>
            <a:r>
              <a:rPr lang="cs-CZ" dirty="0" smtClean="0"/>
              <a:t> = 2175 </a:t>
            </a:r>
            <a:r>
              <a:rPr lang="cs-CZ" dirty="0"/>
              <a:t>do soustavy o základu </a:t>
            </a:r>
            <a:r>
              <a:rPr lang="cs-CZ" i="1" dirty="0"/>
              <a:t>Z </a:t>
            </a:r>
            <a:r>
              <a:rPr lang="cs-CZ" i="1" dirty="0" smtClean="0"/>
              <a:t>=</a:t>
            </a:r>
            <a:r>
              <a:rPr lang="cs-CZ" dirty="0" smtClean="0"/>
              <a:t> </a:t>
            </a:r>
            <a:r>
              <a:rPr lang="cs-CZ" dirty="0"/>
              <a:t>10 .</a:t>
            </a:r>
          </a:p>
          <a:p>
            <a:r>
              <a:rPr lang="cs-CZ" dirty="0" smtClean="0"/>
              <a:t>F = 2*8</a:t>
            </a:r>
            <a:r>
              <a:rPr lang="cs-CZ" baseline="30000" dirty="0" smtClean="0"/>
              <a:t>3</a:t>
            </a:r>
            <a:r>
              <a:rPr lang="cs-CZ" dirty="0" smtClean="0"/>
              <a:t> + 1*8</a:t>
            </a:r>
            <a:r>
              <a:rPr lang="cs-CZ" baseline="30000" dirty="0" smtClean="0"/>
              <a:t>2</a:t>
            </a:r>
            <a:r>
              <a:rPr lang="cs-CZ" dirty="0" smtClean="0"/>
              <a:t> +7*8</a:t>
            </a:r>
            <a:r>
              <a:rPr lang="cs-CZ" baseline="30000" dirty="0" smtClean="0"/>
              <a:t>1</a:t>
            </a:r>
            <a:r>
              <a:rPr lang="cs-CZ" dirty="0" smtClean="0"/>
              <a:t> +5*8</a:t>
            </a:r>
            <a:r>
              <a:rPr lang="cs-CZ" baseline="30000" dirty="0" smtClean="0"/>
              <a:t>0</a:t>
            </a:r>
            <a:r>
              <a:rPr lang="cs-CZ" dirty="0" smtClean="0"/>
              <a:t> = 1024+64+56+5 = 1149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555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Převeďte číslo </a:t>
            </a:r>
            <a:r>
              <a:rPr lang="cs-CZ" dirty="0" smtClean="0"/>
              <a:t>F</a:t>
            </a:r>
            <a:r>
              <a:rPr lang="cs-CZ" baseline="-25000" dirty="0" smtClean="0"/>
              <a:t>16</a:t>
            </a:r>
            <a:r>
              <a:rPr lang="cs-CZ" dirty="0" smtClean="0"/>
              <a:t> = C7A </a:t>
            </a:r>
            <a:r>
              <a:rPr lang="cs-CZ" dirty="0"/>
              <a:t>do soustavy o základu </a:t>
            </a:r>
            <a:r>
              <a:rPr lang="cs-CZ" i="1" dirty="0"/>
              <a:t>Z </a:t>
            </a:r>
            <a:r>
              <a:rPr lang="cs-CZ" i="1" dirty="0" smtClean="0"/>
              <a:t>=</a:t>
            </a:r>
            <a:r>
              <a:rPr lang="cs-CZ" dirty="0" smtClean="0"/>
              <a:t> </a:t>
            </a:r>
            <a:r>
              <a:rPr lang="cs-CZ" dirty="0"/>
              <a:t>10 .</a:t>
            </a:r>
          </a:p>
          <a:p>
            <a:r>
              <a:rPr lang="cs-CZ" dirty="0" smtClean="0"/>
              <a:t>F = C*16</a:t>
            </a:r>
            <a:r>
              <a:rPr lang="cs-CZ" baseline="30000" dirty="0"/>
              <a:t>2</a:t>
            </a:r>
            <a:r>
              <a:rPr lang="cs-CZ" dirty="0" smtClean="0"/>
              <a:t> +7*16</a:t>
            </a:r>
            <a:r>
              <a:rPr lang="cs-CZ" baseline="30000" dirty="0" smtClean="0"/>
              <a:t>1</a:t>
            </a:r>
            <a:r>
              <a:rPr lang="cs-CZ" dirty="0" smtClean="0"/>
              <a:t> +A*16</a:t>
            </a:r>
            <a:r>
              <a:rPr lang="cs-CZ" baseline="30000" dirty="0" smtClean="0"/>
              <a:t>0</a:t>
            </a:r>
            <a:r>
              <a:rPr lang="cs-CZ" dirty="0" smtClean="0"/>
              <a:t> = 12*16</a:t>
            </a:r>
            <a:r>
              <a:rPr lang="cs-CZ" baseline="30000" dirty="0" smtClean="0"/>
              <a:t>2</a:t>
            </a:r>
            <a:r>
              <a:rPr lang="cs-CZ" dirty="0" smtClean="0"/>
              <a:t>+7*16</a:t>
            </a:r>
            <a:r>
              <a:rPr lang="cs-CZ" baseline="30000" dirty="0" smtClean="0"/>
              <a:t>1</a:t>
            </a:r>
            <a:r>
              <a:rPr lang="cs-CZ" dirty="0" smtClean="0"/>
              <a:t>+10*16</a:t>
            </a:r>
            <a:r>
              <a:rPr lang="cs-CZ" baseline="30000" dirty="0" smtClean="0"/>
              <a:t>0  </a:t>
            </a:r>
            <a:r>
              <a:rPr lang="cs-CZ" dirty="0" smtClean="0"/>
              <a:t>=</a:t>
            </a:r>
            <a:r>
              <a:rPr lang="cs-CZ" baseline="30000" dirty="0" smtClean="0"/>
              <a:t> </a:t>
            </a:r>
            <a:r>
              <a:rPr lang="cs-CZ" dirty="0" smtClean="0"/>
              <a:t>3072+112+10 = 3194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642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na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Převeďte číslo 273</a:t>
            </a:r>
            <a:r>
              <a:rPr lang="pt-BR" baseline="-25000" dirty="0"/>
              <a:t>8</a:t>
            </a:r>
            <a:r>
              <a:rPr lang="pt-BR" dirty="0"/>
              <a:t> z osmičkové soustavy do desítkové.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Převeďte číslo 124</a:t>
            </a:r>
            <a:r>
              <a:rPr lang="cs-CZ" baseline="-25000" dirty="0"/>
              <a:t>5</a:t>
            </a:r>
            <a:r>
              <a:rPr lang="cs-CZ" dirty="0"/>
              <a:t> z pětkové soustavy do desítkové.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Převeďte číslo C2F</a:t>
            </a:r>
            <a:r>
              <a:rPr lang="cs-CZ" baseline="-25000" dirty="0"/>
              <a:t>16 </a:t>
            </a:r>
            <a:r>
              <a:rPr lang="cs-CZ" dirty="0"/>
              <a:t>z šestnáctkové soustavy do desítkové.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949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187</a:t>
            </a:r>
            <a:r>
              <a:rPr lang="cs-CZ" baseline="-25000" dirty="0" smtClean="0"/>
              <a:t>10</a:t>
            </a:r>
            <a:endParaRPr lang="cs-CZ" baseline="-25000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39</a:t>
            </a:r>
            <a:r>
              <a:rPr lang="cs-CZ" baseline="-25000" dirty="0"/>
              <a:t>10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3119</a:t>
            </a:r>
            <a:r>
              <a:rPr lang="cs-CZ" baseline="-25000" dirty="0" smtClean="0"/>
              <a:t>10</a:t>
            </a:r>
            <a:endParaRPr lang="cs-CZ" baseline="-25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0947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Číselné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Číselné </a:t>
            </a:r>
            <a:r>
              <a:rPr lang="cs-CZ" dirty="0"/>
              <a:t>soustavy reprezentují čísla, která jsou pro nás symbolem určitého množství – kvantity. </a:t>
            </a:r>
            <a:endParaRPr lang="cs-CZ" dirty="0" smtClean="0"/>
          </a:p>
          <a:p>
            <a:r>
              <a:rPr lang="cs-CZ" dirty="0" smtClean="0"/>
              <a:t>Desítkovou </a:t>
            </a:r>
            <a:r>
              <a:rPr lang="cs-CZ" dirty="0"/>
              <a:t>soustavu se učíme již v první třídě a využíváme ji v běžném životě. Při aritmetických operacích dostáváme vždy jednoznačný a nám srozumitelný výsledek.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/>
              <a:t>soustava však není vhodná pro počítače nebo číslicové systémy. protože číslicové zařízení by muselo rozlišovat deset různých, například napěťových úrovní. </a:t>
            </a:r>
            <a:endParaRPr lang="cs-CZ" dirty="0" smtClean="0"/>
          </a:p>
          <a:p>
            <a:r>
              <a:rPr lang="cs-CZ" dirty="0" smtClean="0"/>
              <a:t>Proto </a:t>
            </a:r>
            <a:r>
              <a:rPr lang="cs-CZ" dirty="0"/>
              <a:t>v těchto případech využíváme soustavy o jiných základech. </a:t>
            </a:r>
          </a:p>
        </p:txBody>
      </p:sp>
    </p:spTree>
    <p:extLst>
      <p:ext uri="{BB962C8B-B14F-4D97-AF65-F5344CB8AC3E}">
        <p14:creationId xmlns:p14="http://schemas.microsoft.com/office/powerpoint/2010/main" val="7154940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Převod čísla z desítkové soustavy do jiné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Metoda </a:t>
            </a:r>
            <a:r>
              <a:rPr lang="cs-CZ" b="1" dirty="0"/>
              <a:t>postupného odečítání</a:t>
            </a:r>
          </a:p>
          <a:p>
            <a:r>
              <a:rPr lang="cs-CZ" dirty="0"/>
              <a:t>Původní číslo v soustavě o základu </a:t>
            </a:r>
            <a:r>
              <a:rPr lang="cs-CZ" i="1" dirty="0"/>
              <a:t>Z </a:t>
            </a:r>
            <a:r>
              <a:rPr lang="cs-CZ" dirty="0"/>
              <a:t>= 10 se rozkládá odečítáním zmenšujících </a:t>
            </a:r>
            <a:r>
              <a:rPr lang="cs-CZ" dirty="0" err="1" smtClean="0"/>
              <a:t>semocnin</a:t>
            </a:r>
            <a:r>
              <a:rPr lang="cs-CZ" dirty="0" smtClean="0"/>
              <a:t> </a:t>
            </a:r>
            <a:r>
              <a:rPr lang="cs-CZ" dirty="0"/>
              <a:t>základu </a:t>
            </a:r>
            <a:r>
              <a:rPr lang="cs-CZ" i="1" dirty="0" smtClean="0"/>
              <a:t>Z</a:t>
            </a:r>
            <a:endParaRPr lang="cs-CZ" dirty="0" smtClean="0"/>
          </a:p>
          <a:p>
            <a:r>
              <a:rPr lang="cs-CZ" dirty="0" smtClean="0"/>
              <a:t>Jako </a:t>
            </a:r>
            <a:r>
              <a:rPr lang="cs-CZ" dirty="0"/>
              <a:t>první odečítá mocnina čísla </a:t>
            </a:r>
            <a:r>
              <a:rPr lang="cs-CZ" i="1" dirty="0"/>
              <a:t>Z </a:t>
            </a:r>
            <a:r>
              <a:rPr lang="cs-CZ" dirty="0"/>
              <a:t>rovná převáděnému </a:t>
            </a:r>
            <a:r>
              <a:rPr lang="cs-CZ" dirty="0" smtClean="0"/>
              <a:t>číslu, nebo nejbližší menší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859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Převeďte číslo </a:t>
            </a:r>
            <a:r>
              <a:rPr lang="cs-CZ" dirty="0" smtClean="0"/>
              <a:t>F10 = 190 do soustavy o </a:t>
            </a:r>
            <a:r>
              <a:rPr lang="cs-CZ" dirty="0"/>
              <a:t>základu Z = 2. </a:t>
            </a:r>
            <a:r>
              <a:rPr lang="cs-CZ" dirty="0" smtClean="0"/>
              <a:t> </a:t>
            </a:r>
          </a:p>
          <a:p>
            <a:r>
              <a:rPr lang="cs-CZ" dirty="0" smtClean="0"/>
              <a:t>Nejprve </a:t>
            </a:r>
            <a:r>
              <a:rPr lang="cs-CZ" dirty="0"/>
              <a:t>si vyjádříme jednotlivé mocniny čísla 2 (základu soustavy). Nejvyšší vyjadřovaná mocnina čísla 2 bude vzhledem k požadavku na rozkládané číslo 2</a:t>
            </a:r>
            <a:r>
              <a:rPr lang="cs-CZ" baseline="30000" dirty="0"/>
              <a:t>7</a:t>
            </a:r>
            <a:r>
              <a:rPr lang="cs-CZ" dirty="0"/>
              <a:t>, protože </a:t>
            </a:r>
            <a:r>
              <a:rPr lang="cs-CZ" dirty="0" smtClean="0"/>
              <a:t>2</a:t>
            </a:r>
            <a:r>
              <a:rPr lang="cs-CZ" baseline="30000" dirty="0" smtClean="0"/>
              <a:t>7</a:t>
            </a:r>
            <a:r>
              <a:rPr lang="cs-CZ" dirty="0" smtClean="0"/>
              <a:t> = 128</a:t>
            </a:r>
            <a:r>
              <a:rPr lang="en-US" dirty="0" smtClean="0"/>
              <a:t> &lt; F</a:t>
            </a:r>
            <a:r>
              <a:rPr lang="cs-CZ" dirty="0" smtClean="0"/>
              <a:t> a 2</a:t>
            </a:r>
            <a:r>
              <a:rPr lang="cs-CZ" baseline="30000" dirty="0"/>
              <a:t>8</a:t>
            </a:r>
            <a:r>
              <a:rPr lang="cs-CZ" dirty="0" smtClean="0"/>
              <a:t> = 256 </a:t>
            </a:r>
            <a:r>
              <a:rPr lang="en-US" dirty="0" smtClean="0"/>
              <a:t> &gt; F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2</a:t>
            </a:r>
            <a:r>
              <a:rPr lang="cs-CZ" baseline="30000" dirty="0"/>
              <a:t>7</a:t>
            </a:r>
            <a:r>
              <a:rPr lang="cs-CZ" dirty="0"/>
              <a:t> = 128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2</a:t>
            </a:r>
            <a:r>
              <a:rPr lang="cs-CZ" baseline="30000" dirty="0" smtClean="0"/>
              <a:t>6</a:t>
            </a:r>
            <a:r>
              <a:rPr lang="cs-CZ" dirty="0" smtClean="0"/>
              <a:t> </a:t>
            </a:r>
            <a:r>
              <a:rPr lang="cs-CZ" dirty="0"/>
              <a:t>= 64, </a:t>
            </a:r>
            <a:r>
              <a:rPr lang="cs-CZ" dirty="0" smtClean="0"/>
              <a:t>2</a:t>
            </a:r>
            <a:r>
              <a:rPr lang="cs-CZ" baseline="30000" dirty="0" smtClean="0"/>
              <a:t>5</a:t>
            </a:r>
            <a:r>
              <a:rPr lang="cs-CZ" dirty="0" smtClean="0"/>
              <a:t> </a:t>
            </a:r>
            <a:r>
              <a:rPr lang="cs-CZ" dirty="0"/>
              <a:t>= 32, </a:t>
            </a:r>
            <a:r>
              <a:rPr lang="cs-CZ" dirty="0" smtClean="0"/>
              <a:t>2</a:t>
            </a:r>
            <a:r>
              <a:rPr lang="cs-CZ" baseline="30000" dirty="0" smtClean="0"/>
              <a:t>4</a:t>
            </a:r>
            <a:r>
              <a:rPr lang="cs-CZ" dirty="0" smtClean="0"/>
              <a:t> </a:t>
            </a:r>
            <a:r>
              <a:rPr lang="cs-CZ" dirty="0"/>
              <a:t>= 16, </a:t>
            </a:r>
            <a:r>
              <a:rPr lang="cs-CZ" dirty="0" smtClean="0"/>
              <a:t>2</a:t>
            </a:r>
            <a:r>
              <a:rPr lang="cs-CZ" baseline="30000" dirty="0" smtClean="0"/>
              <a:t>3</a:t>
            </a:r>
            <a:r>
              <a:rPr lang="cs-CZ" dirty="0" smtClean="0"/>
              <a:t> </a:t>
            </a:r>
            <a:r>
              <a:rPr lang="cs-CZ" dirty="0"/>
              <a:t>= 8, </a:t>
            </a:r>
            <a:r>
              <a:rPr lang="cs-CZ" dirty="0" smtClean="0"/>
              <a:t>2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= 4, </a:t>
            </a:r>
            <a:r>
              <a:rPr lang="cs-CZ" dirty="0" smtClean="0"/>
              <a:t>2</a:t>
            </a:r>
            <a:r>
              <a:rPr lang="cs-CZ" baseline="30000" dirty="0" smtClean="0"/>
              <a:t>1</a:t>
            </a:r>
            <a:r>
              <a:rPr lang="cs-CZ" dirty="0" smtClean="0"/>
              <a:t> </a:t>
            </a:r>
            <a:r>
              <a:rPr lang="cs-CZ" dirty="0"/>
              <a:t>= 2, </a:t>
            </a:r>
            <a:r>
              <a:rPr lang="cs-CZ" dirty="0" smtClean="0"/>
              <a:t>2</a:t>
            </a:r>
            <a:r>
              <a:rPr lang="cs-CZ" baseline="30000" dirty="0" smtClean="0"/>
              <a:t>0</a:t>
            </a:r>
            <a:r>
              <a:rPr lang="cs-CZ" dirty="0" smtClean="0"/>
              <a:t> </a:t>
            </a:r>
            <a:r>
              <a:rPr lang="cs-CZ" dirty="0"/>
              <a:t>= 1. </a:t>
            </a:r>
          </a:p>
          <a:p>
            <a:r>
              <a:rPr lang="cs-CZ" dirty="0"/>
              <a:t>Od převáděného čísla odečteme nejvyšší mocninu čísla 2 ještě menší než převáděné číslo. </a:t>
            </a:r>
          </a:p>
          <a:p>
            <a:r>
              <a:rPr lang="pt-BR" dirty="0"/>
              <a:t>190 - 2</a:t>
            </a:r>
            <a:r>
              <a:rPr lang="pt-BR" baseline="30000" dirty="0"/>
              <a:t>7</a:t>
            </a:r>
            <a:r>
              <a:rPr lang="pt-BR" dirty="0"/>
              <a:t> = 190 - 128 = </a:t>
            </a:r>
            <a:r>
              <a:rPr lang="pt-BR" dirty="0" smtClean="0"/>
              <a:t>62, </a:t>
            </a:r>
            <a:r>
              <a:rPr lang="pt-BR" dirty="0"/>
              <a:t>jedničku </a:t>
            </a:r>
            <a:r>
              <a:rPr lang="pt-BR" dirty="0" smtClean="0"/>
              <a:t>uložíme </a:t>
            </a:r>
            <a:r>
              <a:rPr lang="pt-BR" dirty="0"/>
              <a:t>do proměnné </a:t>
            </a:r>
            <a:r>
              <a:rPr lang="pt-BR" dirty="0" smtClean="0"/>
              <a:t>a</a:t>
            </a:r>
            <a:r>
              <a:rPr lang="pt-BR" baseline="-25000" dirty="0" smtClean="0"/>
              <a:t>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2200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Příklad,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62 - 2</a:t>
            </a:r>
            <a:r>
              <a:rPr lang="pt-BR" baseline="30000" dirty="0"/>
              <a:t>6</a:t>
            </a:r>
            <a:r>
              <a:rPr lang="pt-BR" dirty="0"/>
              <a:t> = 62 - 64 = -</a:t>
            </a:r>
            <a:r>
              <a:rPr lang="pt-BR" dirty="0" smtClean="0"/>
              <a:t>2</a:t>
            </a:r>
            <a:r>
              <a:rPr lang="cs-CZ" dirty="0" smtClean="0"/>
              <a:t>,</a:t>
            </a:r>
            <a:r>
              <a:rPr lang="pt-BR" dirty="0" smtClean="0"/>
              <a:t> </a:t>
            </a:r>
            <a:r>
              <a:rPr lang="pt-BR" dirty="0"/>
              <a:t>2</a:t>
            </a:r>
            <a:r>
              <a:rPr lang="pt-BR" baseline="30000" dirty="0"/>
              <a:t>6 </a:t>
            </a:r>
            <a:r>
              <a:rPr lang="pt-BR" dirty="0"/>
              <a:t>se do čísla 62 nevejde, 0 </a:t>
            </a:r>
            <a:r>
              <a:rPr lang="pt-BR" dirty="0" smtClean="0"/>
              <a:t>→ a</a:t>
            </a:r>
            <a:r>
              <a:rPr lang="cs-CZ" baseline="-25000" dirty="0" smtClean="0"/>
              <a:t>6</a:t>
            </a:r>
            <a:r>
              <a:rPr lang="pt-BR" dirty="0" smtClean="0"/>
              <a:t> </a:t>
            </a:r>
            <a:endParaRPr lang="pt-BR" dirty="0"/>
          </a:p>
          <a:p>
            <a:r>
              <a:rPr lang="pt-BR" dirty="0" smtClean="0"/>
              <a:t>62 </a:t>
            </a:r>
            <a:r>
              <a:rPr lang="pt-BR" dirty="0"/>
              <a:t>- 2</a:t>
            </a:r>
            <a:r>
              <a:rPr lang="pt-BR" baseline="30000" dirty="0"/>
              <a:t>5</a:t>
            </a:r>
            <a:r>
              <a:rPr lang="pt-BR" dirty="0"/>
              <a:t> = 62 - 32 = </a:t>
            </a:r>
            <a:r>
              <a:rPr lang="pt-BR" dirty="0" smtClean="0"/>
              <a:t>30</a:t>
            </a:r>
            <a:r>
              <a:rPr lang="cs-CZ" dirty="0" smtClean="0"/>
              <a:t>,</a:t>
            </a:r>
            <a:r>
              <a:rPr lang="pt-BR" dirty="0" smtClean="0"/>
              <a:t> </a:t>
            </a:r>
            <a:r>
              <a:rPr lang="pt-BR" dirty="0"/>
              <a:t>2</a:t>
            </a:r>
            <a:r>
              <a:rPr lang="pt-BR" baseline="30000" dirty="0"/>
              <a:t>5</a:t>
            </a:r>
            <a:r>
              <a:rPr lang="pt-BR" dirty="0"/>
              <a:t> se do čísla 62 vejde, </a:t>
            </a:r>
            <a:r>
              <a:rPr lang="cs-CZ" dirty="0"/>
              <a:t>1</a:t>
            </a:r>
            <a:r>
              <a:rPr lang="pt-BR" dirty="0" smtClean="0"/>
              <a:t> → a</a:t>
            </a:r>
            <a:r>
              <a:rPr lang="cs-CZ" baseline="-25000" dirty="0"/>
              <a:t>5</a:t>
            </a:r>
            <a:r>
              <a:rPr lang="pt-BR" dirty="0" smtClean="0"/>
              <a:t> </a:t>
            </a:r>
          </a:p>
          <a:p>
            <a:r>
              <a:rPr lang="cs-CZ" dirty="0" smtClean="0"/>
              <a:t>30</a:t>
            </a:r>
            <a:r>
              <a:rPr lang="pt-BR" dirty="0" smtClean="0"/>
              <a:t> - 2</a:t>
            </a:r>
            <a:r>
              <a:rPr lang="cs-CZ" baseline="30000" dirty="0"/>
              <a:t>4</a:t>
            </a:r>
            <a:r>
              <a:rPr lang="pt-BR" dirty="0" smtClean="0"/>
              <a:t> = </a:t>
            </a:r>
            <a:r>
              <a:rPr lang="cs-CZ" dirty="0" smtClean="0"/>
              <a:t>30</a:t>
            </a:r>
            <a:r>
              <a:rPr lang="pt-BR" dirty="0" smtClean="0"/>
              <a:t> - </a:t>
            </a:r>
            <a:r>
              <a:rPr lang="cs-CZ" dirty="0" smtClean="0"/>
              <a:t>16</a:t>
            </a:r>
            <a:r>
              <a:rPr lang="pt-BR" dirty="0" smtClean="0"/>
              <a:t> = </a:t>
            </a:r>
            <a:r>
              <a:rPr lang="cs-CZ" dirty="0" smtClean="0"/>
              <a:t>14,</a:t>
            </a:r>
            <a:r>
              <a:rPr lang="pt-BR" dirty="0" smtClean="0"/>
              <a:t> 2</a:t>
            </a:r>
            <a:r>
              <a:rPr lang="cs-CZ" baseline="30000" dirty="0"/>
              <a:t>4</a:t>
            </a:r>
            <a:r>
              <a:rPr lang="pt-BR" dirty="0" smtClean="0"/>
              <a:t> se do čísla </a:t>
            </a:r>
            <a:r>
              <a:rPr lang="cs-CZ" dirty="0" smtClean="0"/>
              <a:t>30</a:t>
            </a:r>
            <a:r>
              <a:rPr lang="pt-BR" dirty="0" smtClean="0"/>
              <a:t> vejde, </a:t>
            </a:r>
            <a:r>
              <a:rPr lang="cs-CZ" dirty="0" smtClean="0"/>
              <a:t>1</a:t>
            </a:r>
            <a:r>
              <a:rPr lang="pt-BR" dirty="0" smtClean="0"/>
              <a:t> → a</a:t>
            </a:r>
            <a:r>
              <a:rPr lang="cs-CZ" baseline="-25000" dirty="0"/>
              <a:t>4</a:t>
            </a:r>
            <a:r>
              <a:rPr lang="pt-BR" dirty="0" smtClean="0"/>
              <a:t> </a:t>
            </a:r>
          </a:p>
          <a:p>
            <a:r>
              <a:rPr lang="cs-CZ" dirty="0" smtClean="0"/>
              <a:t>14</a:t>
            </a:r>
            <a:r>
              <a:rPr lang="pt-BR" dirty="0" smtClean="0"/>
              <a:t> - 2</a:t>
            </a:r>
            <a:r>
              <a:rPr lang="cs-CZ" baseline="30000" dirty="0"/>
              <a:t>3</a:t>
            </a:r>
            <a:r>
              <a:rPr lang="pt-BR" dirty="0" smtClean="0"/>
              <a:t> = </a:t>
            </a:r>
            <a:r>
              <a:rPr lang="cs-CZ" dirty="0" smtClean="0"/>
              <a:t>14</a:t>
            </a:r>
            <a:r>
              <a:rPr lang="pt-BR" dirty="0" smtClean="0"/>
              <a:t> - </a:t>
            </a:r>
            <a:r>
              <a:rPr lang="cs-CZ" dirty="0" smtClean="0"/>
              <a:t>8</a:t>
            </a:r>
            <a:r>
              <a:rPr lang="pt-BR" dirty="0" smtClean="0"/>
              <a:t> = </a:t>
            </a:r>
            <a:r>
              <a:rPr lang="cs-CZ" dirty="0" smtClean="0"/>
              <a:t>6,</a:t>
            </a:r>
            <a:r>
              <a:rPr lang="pt-BR" dirty="0" smtClean="0"/>
              <a:t> 2</a:t>
            </a:r>
            <a:r>
              <a:rPr lang="cs-CZ" baseline="30000" dirty="0"/>
              <a:t>3</a:t>
            </a:r>
            <a:r>
              <a:rPr lang="pt-BR" dirty="0" smtClean="0"/>
              <a:t> se do čísla </a:t>
            </a:r>
            <a:r>
              <a:rPr lang="cs-CZ" dirty="0" smtClean="0"/>
              <a:t>14</a:t>
            </a:r>
            <a:r>
              <a:rPr lang="pt-BR" dirty="0" smtClean="0"/>
              <a:t> vejde, </a:t>
            </a:r>
            <a:r>
              <a:rPr lang="cs-CZ" dirty="0" smtClean="0"/>
              <a:t>1</a:t>
            </a:r>
            <a:r>
              <a:rPr lang="pt-BR" dirty="0" smtClean="0"/>
              <a:t> → a</a:t>
            </a:r>
            <a:r>
              <a:rPr lang="cs-CZ" baseline="-25000" dirty="0"/>
              <a:t>3</a:t>
            </a:r>
            <a:r>
              <a:rPr lang="pt-BR" dirty="0" smtClean="0"/>
              <a:t> </a:t>
            </a:r>
          </a:p>
          <a:p>
            <a:r>
              <a:rPr lang="pt-BR" dirty="0" smtClean="0"/>
              <a:t>6 - 2</a:t>
            </a:r>
            <a:r>
              <a:rPr lang="cs-CZ" baseline="30000" dirty="0"/>
              <a:t>2</a:t>
            </a:r>
            <a:r>
              <a:rPr lang="pt-BR" dirty="0" smtClean="0"/>
              <a:t> = 6 - </a:t>
            </a:r>
            <a:r>
              <a:rPr lang="cs-CZ" dirty="0" smtClean="0"/>
              <a:t>4</a:t>
            </a:r>
            <a:r>
              <a:rPr lang="pt-BR" dirty="0" smtClean="0"/>
              <a:t> = </a:t>
            </a:r>
            <a:r>
              <a:rPr lang="cs-CZ" dirty="0" smtClean="0"/>
              <a:t>2,</a:t>
            </a:r>
            <a:r>
              <a:rPr lang="pt-BR" dirty="0" smtClean="0"/>
              <a:t> 2</a:t>
            </a:r>
            <a:r>
              <a:rPr lang="cs-CZ" baseline="30000" dirty="0"/>
              <a:t>2</a:t>
            </a:r>
            <a:r>
              <a:rPr lang="pt-BR" dirty="0" smtClean="0"/>
              <a:t> se do čísla 6 vejde, </a:t>
            </a:r>
            <a:r>
              <a:rPr lang="cs-CZ" dirty="0" smtClean="0"/>
              <a:t>1</a:t>
            </a:r>
            <a:r>
              <a:rPr lang="pt-BR" dirty="0" smtClean="0"/>
              <a:t> → a</a:t>
            </a:r>
            <a:r>
              <a:rPr lang="cs-CZ" baseline="-25000" dirty="0"/>
              <a:t>2</a:t>
            </a:r>
            <a:r>
              <a:rPr lang="pt-BR" dirty="0" smtClean="0"/>
              <a:t> </a:t>
            </a:r>
          </a:p>
          <a:p>
            <a:r>
              <a:rPr lang="pt-BR" dirty="0" smtClean="0"/>
              <a:t>2 - 2</a:t>
            </a:r>
            <a:r>
              <a:rPr lang="cs-CZ" baseline="30000" dirty="0"/>
              <a:t>1</a:t>
            </a:r>
            <a:r>
              <a:rPr lang="pt-BR" dirty="0" smtClean="0"/>
              <a:t> = </a:t>
            </a:r>
            <a:r>
              <a:rPr lang="cs-CZ" dirty="0" smtClean="0"/>
              <a:t>2</a:t>
            </a:r>
            <a:r>
              <a:rPr lang="pt-BR" dirty="0" smtClean="0"/>
              <a:t> - 2 = 0</a:t>
            </a:r>
            <a:r>
              <a:rPr lang="cs-CZ" dirty="0" smtClean="0"/>
              <a:t>,</a:t>
            </a:r>
            <a:r>
              <a:rPr lang="pt-BR" dirty="0" smtClean="0"/>
              <a:t> 2</a:t>
            </a:r>
            <a:r>
              <a:rPr lang="cs-CZ" baseline="30000" dirty="0"/>
              <a:t>1</a:t>
            </a:r>
            <a:r>
              <a:rPr lang="pt-BR" dirty="0" smtClean="0"/>
              <a:t> se do čísla 2 vejde, </a:t>
            </a:r>
            <a:r>
              <a:rPr lang="cs-CZ" dirty="0" smtClean="0"/>
              <a:t>1</a:t>
            </a:r>
            <a:r>
              <a:rPr lang="pt-BR" dirty="0" smtClean="0"/>
              <a:t> → a</a:t>
            </a:r>
            <a:r>
              <a:rPr lang="cs-CZ" baseline="-25000" dirty="0" smtClean="0"/>
              <a:t>1</a:t>
            </a:r>
          </a:p>
          <a:p>
            <a:r>
              <a:rPr lang="cs-CZ" dirty="0" smtClean="0"/>
              <a:t>0</a:t>
            </a:r>
            <a:r>
              <a:rPr lang="pt-BR" dirty="0" smtClean="0"/>
              <a:t> - 2</a:t>
            </a:r>
            <a:r>
              <a:rPr lang="cs-CZ" baseline="30000" dirty="0"/>
              <a:t>0</a:t>
            </a:r>
            <a:r>
              <a:rPr lang="pt-BR" dirty="0" smtClean="0"/>
              <a:t> = </a:t>
            </a:r>
            <a:r>
              <a:rPr lang="cs-CZ" dirty="0" smtClean="0"/>
              <a:t>0</a:t>
            </a:r>
            <a:r>
              <a:rPr lang="pt-BR" dirty="0" smtClean="0"/>
              <a:t> - </a:t>
            </a:r>
            <a:r>
              <a:rPr lang="cs-CZ" dirty="0" smtClean="0"/>
              <a:t>1</a:t>
            </a:r>
            <a:r>
              <a:rPr lang="pt-BR" dirty="0" smtClean="0"/>
              <a:t> = </a:t>
            </a:r>
            <a:r>
              <a:rPr lang="cs-CZ" dirty="0" smtClean="0"/>
              <a:t>-1,</a:t>
            </a:r>
            <a:r>
              <a:rPr lang="pt-BR" dirty="0" smtClean="0"/>
              <a:t> 2</a:t>
            </a:r>
            <a:r>
              <a:rPr lang="cs-CZ" baseline="30000" dirty="0"/>
              <a:t>0</a:t>
            </a:r>
            <a:r>
              <a:rPr lang="pt-BR" dirty="0" smtClean="0"/>
              <a:t> se do čísla </a:t>
            </a:r>
            <a:r>
              <a:rPr lang="cs-CZ" dirty="0" smtClean="0"/>
              <a:t>0</a:t>
            </a:r>
            <a:r>
              <a:rPr lang="pt-BR" dirty="0" smtClean="0"/>
              <a:t> </a:t>
            </a:r>
            <a:r>
              <a:rPr lang="cs-CZ" dirty="0" smtClean="0"/>
              <a:t>ne</a:t>
            </a:r>
            <a:r>
              <a:rPr lang="pt-BR" dirty="0" smtClean="0"/>
              <a:t>vejde, 0 → a</a:t>
            </a:r>
            <a:r>
              <a:rPr lang="cs-CZ" baseline="-25000" dirty="0"/>
              <a:t>0</a:t>
            </a:r>
            <a:r>
              <a:rPr lang="pt-BR" dirty="0" smtClean="0"/>
              <a:t> </a:t>
            </a:r>
          </a:p>
          <a:p>
            <a:r>
              <a:rPr lang="cs-CZ" dirty="0" smtClean="0"/>
              <a:t>Výsledek</a:t>
            </a:r>
            <a:r>
              <a:rPr lang="cs-CZ" dirty="0"/>
              <a:t>: </a:t>
            </a:r>
            <a:r>
              <a:rPr lang="cs-CZ" dirty="0" smtClean="0"/>
              <a:t> </a:t>
            </a:r>
            <a:r>
              <a:rPr lang="cs-CZ" dirty="0"/>
              <a:t>F </a:t>
            </a:r>
            <a:r>
              <a:rPr lang="cs-CZ" dirty="0" smtClean="0"/>
              <a:t>=a</a:t>
            </a:r>
            <a:r>
              <a:rPr lang="cs-CZ" baseline="-25000" dirty="0" smtClean="0"/>
              <a:t>7</a:t>
            </a:r>
            <a:r>
              <a:rPr lang="cs-CZ" dirty="0" smtClean="0"/>
              <a:t>a</a:t>
            </a:r>
            <a:r>
              <a:rPr lang="cs-CZ" baseline="-25000" dirty="0" smtClean="0"/>
              <a:t>6</a:t>
            </a:r>
            <a:r>
              <a:rPr lang="cs-CZ" dirty="0" smtClean="0"/>
              <a:t>a</a:t>
            </a:r>
            <a:r>
              <a:rPr lang="cs-CZ" baseline="-25000" dirty="0" smtClean="0"/>
              <a:t>5</a:t>
            </a:r>
            <a:r>
              <a:rPr lang="cs-CZ" dirty="0" smtClean="0"/>
              <a:t>a</a:t>
            </a:r>
            <a:r>
              <a:rPr lang="cs-CZ" baseline="-25000" dirty="0" smtClean="0"/>
              <a:t>4</a:t>
            </a:r>
            <a:r>
              <a:rPr lang="cs-CZ" dirty="0" smtClean="0"/>
              <a:t>a</a:t>
            </a:r>
            <a:r>
              <a:rPr lang="cs-CZ" baseline="-25000" dirty="0" smtClean="0"/>
              <a:t>3</a:t>
            </a:r>
            <a:r>
              <a:rPr lang="cs-CZ" dirty="0" smtClean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a</a:t>
            </a:r>
            <a:r>
              <a:rPr lang="cs-CZ" baseline="-25000" dirty="0" smtClean="0"/>
              <a:t>0</a:t>
            </a:r>
            <a:r>
              <a:rPr lang="cs-CZ" dirty="0" smtClean="0"/>
              <a:t>  = 10111110</a:t>
            </a:r>
            <a:r>
              <a:rPr lang="cs-CZ" baseline="-25000" dirty="0" smtClean="0"/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88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Převeďte číslo F</a:t>
            </a:r>
            <a:r>
              <a:rPr lang="cs-CZ" baseline="-25000" dirty="0"/>
              <a:t>10</a:t>
            </a:r>
            <a:r>
              <a:rPr lang="cs-CZ" dirty="0"/>
              <a:t> </a:t>
            </a:r>
            <a:r>
              <a:rPr lang="cs-CZ" dirty="0" smtClean="0"/>
              <a:t> = 190 </a:t>
            </a:r>
            <a:r>
              <a:rPr lang="cs-CZ" dirty="0"/>
              <a:t>do soustavy o základu Z = 8.</a:t>
            </a:r>
          </a:p>
          <a:p>
            <a:r>
              <a:rPr lang="cs-CZ" dirty="0" smtClean="0"/>
              <a:t>Nejprve </a:t>
            </a:r>
            <a:r>
              <a:rPr lang="cs-CZ" dirty="0"/>
              <a:t>si vyjádříme jednotlivé mocniny čísla 8 (základu soustavy). </a:t>
            </a:r>
            <a:r>
              <a:rPr lang="cs-CZ" dirty="0" smtClean="0"/>
              <a:t>Nejvyšší vyjadřovaná </a:t>
            </a:r>
            <a:r>
              <a:rPr lang="cs-CZ" dirty="0"/>
              <a:t>mocnina čísla 8 bude vzhledem k požadavku na rozkládané číslo </a:t>
            </a:r>
            <a:r>
              <a:rPr lang="cs-CZ" dirty="0" smtClean="0"/>
              <a:t>8</a:t>
            </a:r>
            <a:r>
              <a:rPr lang="cs-CZ" baseline="30000" dirty="0" smtClean="0"/>
              <a:t>2</a:t>
            </a:r>
            <a:r>
              <a:rPr lang="cs-CZ" dirty="0" smtClean="0"/>
              <a:t>, protože 8</a:t>
            </a:r>
            <a:r>
              <a:rPr lang="cs-CZ" baseline="30000" dirty="0" smtClean="0"/>
              <a:t>2 </a:t>
            </a:r>
            <a:r>
              <a:rPr lang="cs-CZ" dirty="0" smtClean="0"/>
              <a:t>= 64, 8</a:t>
            </a:r>
            <a:r>
              <a:rPr lang="cs-CZ" baseline="30000" dirty="0"/>
              <a:t>3</a:t>
            </a:r>
            <a:r>
              <a:rPr lang="cs-CZ" baseline="30000" dirty="0" smtClean="0"/>
              <a:t> </a:t>
            </a:r>
            <a:r>
              <a:rPr lang="cs-CZ" dirty="0" smtClean="0"/>
              <a:t>= 512</a:t>
            </a:r>
            <a:endParaRPr lang="cs-CZ" dirty="0"/>
          </a:p>
          <a:p>
            <a:r>
              <a:rPr lang="cs-CZ" dirty="0" smtClean="0"/>
              <a:t>8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64, 8</a:t>
            </a:r>
            <a:r>
              <a:rPr lang="cs-CZ" baseline="30000" dirty="0" smtClean="0"/>
              <a:t>1 </a:t>
            </a:r>
            <a:r>
              <a:rPr lang="cs-CZ" dirty="0"/>
              <a:t>= </a:t>
            </a:r>
            <a:r>
              <a:rPr lang="cs-CZ" dirty="0" smtClean="0"/>
              <a:t>8, 8</a:t>
            </a:r>
            <a:r>
              <a:rPr lang="cs-CZ" baseline="30000" dirty="0" smtClean="0"/>
              <a:t>0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1</a:t>
            </a:r>
            <a:endParaRPr lang="cs-CZ" dirty="0"/>
          </a:p>
          <a:p>
            <a:r>
              <a:rPr lang="cs-CZ" dirty="0"/>
              <a:t>Od převáděného čísla odečteme dvojnásobek </a:t>
            </a:r>
            <a:r>
              <a:rPr lang="cs-CZ" dirty="0" smtClean="0"/>
              <a:t>druhé mocniny </a:t>
            </a:r>
            <a:r>
              <a:rPr lang="cs-CZ" dirty="0"/>
              <a:t>čísla </a:t>
            </a:r>
            <a:r>
              <a:rPr lang="cs-CZ" dirty="0" smtClean="0"/>
              <a:t>8</a:t>
            </a:r>
          </a:p>
          <a:p>
            <a:r>
              <a:rPr lang="pt-BR" dirty="0" smtClean="0"/>
              <a:t>190 </a:t>
            </a:r>
            <a:r>
              <a:rPr lang="pt-BR" dirty="0"/>
              <a:t>- 2. 8</a:t>
            </a:r>
            <a:r>
              <a:rPr lang="pt-BR" baseline="30000" dirty="0"/>
              <a:t>2</a:t>
            </a:r>
            <a:r>
              <a:rPr lang="pt-BR" dirty="0"/>
              <a:t> = 190 - 2 . 64 = </a:t>
            </a:r>
            <a:r>
              <a:rPr lang="pt-BR" dirty="0" smtClean="0"/>
              <a:t>62</a:t>
            </a:r>
            <a:r>
              <a:rPr lang="cs-CZ" dirty="0" smtClean="0"/>
              <a:t>, </a:t>
            </a:r>
            <a:r>
              <a:rPr lang="pt-BR" dirty="0" smtClean="0"/>
              <a:t>8</a:t>
            </a:r>
            <a:r>
              <a:rPr lang="pt-BR" baseline="30000" dirty="0" smtClean="0"/>
              <a:t>2 </a:t>
            </a:r>
            <a:r>
              <a:rPr lang="pt-BR" dirty="0"/>
              <a:t>se do čísla 190 vejde 2x, </a:t>
            </a:r>
            <a:r>
              <a:rPr lang="cs-CZ" dirty="0" smtClean="0"/>
              <a:t>2</a:t>
            </a:r>
            <a:r>
              <a:rPr lang="pt-BR" dirty="0" smtClean="0"/>
              <a:t> → a</a:t>
            </a:r>
            <a:r>
              <a:rPr lang="cs-CZ" baseline="-25000" dirty="0" smtClean="0"/>
              <a:t>2</a:t>
            </a:r>
            <a:r>
              <a:rPr lang="pt-BR" dirty="0" smtClean="0"/>
              <a:t> </a:t>
            </a:r>
            <a:endParaRPr lang="cs-CZ" dirty="0" smtClean="0"/>
          </a:p>
          <a:p>
            <a:r>
              <a:rPr lang="pt-BR" dirty="0" smtClean="0"/>
              <a:t>62 </a:t>
            </a:r>
            <a:r>
              <a:rPr lang="pt-BR" dirty="0"/>
              <a:t>- 7. 8</a:t>
            </a:r>
            <a:r>
              <a:rPr lang="pt-BR" baseline="30000" dirty="0"/>
              <a:t>1</a:t>
            </a:r>
            <a:r>
              <a:rPr lang="pt-BR" dirty="0"/>
              <a:t> = 62 - 56 = </a:t>
            </a:r>
            <a:r>
              <a:rPr lang="pt-BR" dirty="0" smtClean="0"/>
              <a:t>6</a:t>
            </a:r>
            <a:r>
              <a:rPr lang="cs-CZ" dirty="0" smtClean="0"/>
              <a:t>, </a:t>
            </a:r>
            <a:r>
              <a:rPr lang="pt-BR" dirty="0" smtClean="0"/>
              <a:t>8</a:t>
            </a:r>
            <a:r>
              <a:rPr lang="pt-BR" baseline="30000" dirty="0" smtClean="0"/>
              <a:t>1</a:t>
            </a:r>
            <a:r>
              <a:rPr lang="pt-BR" dirty="0" smtClean="0"/>
              <a:t> </a:t>
            </a:r>
            <a:r>
              <a:rPr lang="pt-BR" dirty="0"/>
              <a:t>se do čísla 62 vejde 7x, </a:t>
            </a:r>
            <a:r>
              <a:rPr lang="cs-CZ" dirty="0" smtClean="0"/>
              <a:t>2</a:t>
            </a:r>
            <a:r>
              <a:rPr lang="pt-BR" dirty="0" smtClean="0"/>
              <a:t> → a</a:t>
            </a:r>
            <a:r>
              <a:rPr lang="cs-CZ" baseline="-25000" dirty="0" smtClean="0"/>
              <a:t>1</a:t>
            </a:r>
          </a:p>
          <a:p>
            <a:r>
              <a:rPr lang="pt-BR" dirty="0" smtClean="0"/>
              <a:t>6 </a:t>
            </a:r>
            <a:r>
              <a:rPr lang="pt-BR" dirty="0"/>
              <a:t>- 6. 8</a:t>
            </a:r>
            <a:r>
              <a:rPr lang="pt-BR" baseline="30000" dirty="0"/>
              <a:t>0</a:t>
            </a:r>
            <a:r>
              <a:rPr lang="pt-BR" dirty="0"/>
              <a:t> = 6 - 6 = </a:t>
            </a:r>
            <a:r>
              <a:rPr lang="pt-BR" dirty="0" smtClean="0"/>
              <a:t>0</a:t>
            </a:r>
            <a:r>
              <a:rPr lang="cs-CZ" dirty="0" smtClean="0"/>
              <a:t>, </a:t>
            </a:r>
            <a:r>
              <a:rPr lang="pt-BR" dirty="0" smtClean="0"/>
              <a:t>8</a:t>
            </a:r>
            <a:r>
              <a:rPr lang="pt-BR" baseline="30000" dirty="0" smtClean="0"/>
              <a:t>0</a:t>
            </a:r>
            <a:r>
              <a:rPr lang="pt-BR" dirty="0" smtClean="0"/>
              <a:t> </a:t>
            </a:r>
            <a:r>
              <a:rPr lang="pt-BR" dirty="0"/>
              <a:t>se do čísla 6 vejde 6x, </a:t>
            </a:r>
            <a:r>
              <a:rPr lang="cs-CZ" dirty="0" smtClean="0"/>
              <a:t>6</a:t>
            </a:r>
            <a:r>
              <a:rPr lang="pt-BR" dirty="0" smtClean="0"/>
              <a:t> → a</a:t>
            </a:r>
            <a:r>
              <a:rPr lang="cs-CZ" baseline="-25000" dirty="0"/>
              <a:t>0</a:t>
            </a:r>
            <a:endParaRPr lang="cs-CZ" baseline="-25000" dirty="0" smtClean="0"/>
          </a:p>
          <a:p>
            <a:r>
              <a:rPr lang="pt-BR" dirty="0" smtClean="0"/>
              <a:t>Výsledek</a:t>
            </a:r>
            <a:r>
              <a:rPr lang="pt-BR" dirty="0"/>
              <a:t>: F</a:t>
            </a:r>
            <a:r>
              <a:rPr lang="pt-BR" baseline="-25000" dirty="0"/>
              <a:t>8</a:t>
            </a:r>
            <a:r>
              <a:rPr lang="pt-BR" dirty="0"/>
              <a:t> </a:t>
            </a:r>
            <a:r>
              <a:rPr lang="cs-CZ" dirty="0" smtClean="0"/>
              <a:t>=</a:t>
            </a:r>
            <a:r>
              <a:rPr lang="pt-BR" dirty="0" smtClean="0"/>
              <a:t> </a:t>
            </a:r>
            <a:r>
              <a:rPr lang="pt-BR" dirty="0"/>
              <a:t>a</a:t>
            </a:r>
            <a:r>
              <a:rPr lang="pt-BR" baseline="-25000" dirty="0"/>
              <a:t>2</a:t>
            </a:r>
            <a:r>
              <a:rPr lang="pt-BR" dirty="0"/>
              <a:t> a</a:t>
            </a:r>
            <a:r>
              <a:rPr lang="pt-BR" baseline="-25000" dirty="0"/>
              <a:t>1</a:t>
            </a:r>
            <a:r>
              <a:rPr lang="pt-BR" dirty="0"/>
              <a:t> a</a:t>
            </a:r>
            <a:r>
              <a:rPr lang="pt-BR" baseline="-25000" dirty="0"/>
              <a:t>0</a:t>
            </a:r>
            <a:r>
              <a:rPr lang="pt-BR" dirty="0"/>
              <a:t> </a:t>
            </a:r>
            <a:r>
              <a:rPr lang="cs-CZ" dirty="0" smtClean="0"/>
              <a:t>= 2</a:t>
            </a:r>
            <a:r>
              <a:rPr lang="pt-BR" dirty="0" smtClean="0"/>
              <a:t>76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9316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postupného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Původní </a:t>
            </a:r>
            <a:r>
              <a:rPr lang="cs-CZ" dirty="0"/>
              <a:t>číslo F</a:t>
            </a:r>
            <a:r>
              <a:rPr lang="cs-CZ" baseline="-25000" dirty="0"/>
              <a:t>10</a:t>
            </a:r>
            <a:r>
              <a:rPr lang="cs-CZ" dirty="0"/>
              <a:t> v soustavě o základu 10 se rozkládá postupným dělením číslem, </a:t>
            </a:r>
            <a:r>
              <a:rPr lang="cs-CZ" dirty="0" smtClean="0"/>
              <a:t>které odpovídá </a:t>
            </a:r>
            <a:r>
              <a:rPr lang="cs-CZ" dirty="0"/>
              <a:t>základu soustavy </a:t>
            </a:r>
            <a:r>
              <a:rPr lang="cs-CZ" dirty="0" smtClean="0"/>
              <a:t>Z</a:t>
            </a:r>
          </a:p>
          <a:p>
            <a:r>
              <a:rPr lang="cs-CZ" dirty="0" smtClean="0"/>
              <a:t>Jako </a:t>
            </a:r>
            <a:r>
              <a:rPr lang="cs-CZ" dirty="0"/>
              <a:t>výsledek se zapisují zbytky po dělení v</a:t>
            </a:r>
          </a:p>
          <a:p>
            <a:pPr marL="0" indent="0">
              <a:buNone/>
            </a:pPr>
            <a:r>
              <a:rPr lang="pl-PL" dirty="0"/>
              <a:t>opačném pořadí ( tj. z pravé strany</a:t>
            </a:r>
            <a:r>
              <a:rPr lang="pl-PL" dirty="0" smtClean="0"/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21468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Převeďte </a:t>
            </a:r>
            <a:r>
              <a:rPr lang="cs-CZ" dirty="0"/>
              <a:t>číslo F</a:t>
            </a:r>
            <a:r>
              <a:rPr lang="cs-CZ" baseline="-25000" dirty="0"/>
              <a:t>10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dirty="0"/>
              <a:t>190 do soustavy o základu Z = 2.</a:t>
            </a:r>
          </a:p>
          <a:p>
            <a:r>
              <a:rPr lang="cs-CZ" dirty="0" smtClean="0"/>
              <a:t>Převáděné </a:t>
            </a:r>
            <a:r>
              <a:rPr lang="cs-CZ" dirty="0"/>
              <a:t>číslo postupně dělíme číslem 2 a zbytky (koeficienty </a:t>
            </a:r>
            <a:r>
              <a:rPr lang="cs-CZ" dirty="0" err="1"/>
              <a:t>a</a:t>
            </a:r>
            <a:r>
              <a:rPr lang="cs-CZ" baseline="-25000" dirty="0" err="1"/>
              <a:t>i</a:t>
            </a:r>
            <a:r>
              <a:rPr lang="cs-CZ" dirty="0"/>
              <a:t> ) </a:t>
            </a:r>
            <a:r>
              <a:rPr lang="cs-CZ" dirty="0" smtClean="0"/>
              <a:t>zapisujeme </a:t>
            </a:r>
            <a:r>
              <a:rPr lang="cs-CZ" dirty="0"/>
              <a:t>z </a:t>
            </a:r>
            <a:r>
              <a:rPr lang="cs-CZ" dirty="0" smtClean="0"/>
              <a:t>pravé strany </a:t>
            </a:r>
            <a:endParaRPr lang="cs-CZ" dirty="0"/>
          </a:p>
          <a:p>
            <a:r>
              <a:rPr lang="pl-PL" dirty="0"/>
              <a:t>190 : 2 = 95 , zbytek po dělení je 0, 0 </a:t>
            </a:r>
            <a:r>
              <a:rPr lang="pl-PL" dirty="0" smtClean="0"/>
              <a:t>→ a</a:t>
            </a:r>
            <a:r>
              <a:rPr lang="pl-PL" baseline="-25000" dirty="0" smtClean="0"/>
              <a:t>0</a:t>
            </a:r>
          </a:p>
          <a:p>
            <a:r>
              <a:rPr lang="pl-PL" dirty="0" smtClean="0"/>
              <a:t>95 : 2 = 47 , zbytek po dělení je 1, 1 → a</a:t>
            </a:r>
            <a:r>
              <a:rPr lang="pl-PL" baseline="-25000" dirty="0" smtClean="0"/>
              <a:t>1</a:t>
            </a:r>
          </a:p>
          <a:p>
            <a:r>
              <a:rPr lang="pl-PL" dirty="0" smtClean="0"/>
              <a:t>47 : 2 = 23 , zbytek po dělení je 1, 1 → a</a:t>
            </a:r>
            <a:r>
              <a:rPr lang="pl-PL" baseline="-25000" dirty="0" smtClean="0"/>
              <a:t>2</a:t>
            </a:r>
          </a:p>
          <a:p>
            <a:r>
              <a:rPr lang="pl-PL" dirty="0" smtClean="0"/>
              <a:t>23 : 2 = 11 , zbytek po dělení je 1, 1 → a</a:t>
            </a:r>
            <a:r>
              <a:rPr lang="pl-PL" baseline="-25000" dirty="0" smtClean="0"/>
              <a:t>3</a:t>
            </a:r>
          </a:p>
          <a:p>
            <a:r>
              <a:rPr lang="pl-PL" dirty="0" smtClean="0"/>
              <a:t>11 : 2 = 5 , zbytek po dělení je 1, 1 → a</a:t>
            </a:r>
            <a:r>
              <a:rPr lang="pl-PL" baseline="-25000" dirty="0"/>
              <a:t>4</a:t>
            </a:r>
            <a:endParaRPr lang="pl-PL" dirty="0" smtClean="0"/>
          </a:p>
          <a:p>
            <a:r>
              <a:rPr lang="pl-PL" dirty="0" smtClean="0"/>
              <a:t>5 : 2 = 2 , zbytek po dělení je 1, 1 → a</a:t>
            </a:r>
            <a:r>
              <a:rPr lang="pl-PL" baseline="-25000" dirty="0"/>
              <a:t>5</a:t>
            </a:r>
            <a:endParaRPr lang="pl-PL" dirty="0" smtClean="0"/>
          </a:p>
          <a:p>
            <a:r>
              <a:rPr lang="pl-PL" dirty="0" smtClean="0"/>
              <a:t>2 : 2 = 1 , zbytek po dělení je 0, 0 → a</a:t>
            </a:r>
            <a:r>
              <a:rPr lang="pl-PL" baseline="-25000" dirty="0" smtClean="0"/>
              <a:t>6</a:t>
            </a:r>
          </a:p>
          <a:p>
            <a:r>
              <a:rPr lang="pl-PL" dirty="0" smtClean="0"/>
              <a:t>1 : 2 = 0 , zbytek po dělení je 1, 1 → a</a:t>
            </a:r>
            <a:r>
              <a:rPr lang="pl-PL" baseline="-25000" dirty="0" smtClean="0"/>
              <a:t>7</a:t>
            </a:r>
          </a:p>
          <a:p>
            <a:r>
              <a:rPr lang="cs-CZ" dirty="0" smtClean="0"/>
              <a:t>Výsledek:  F =a</a:t>
            </a:r>
            <a:r>
              <a:rPr lang="cs-CZ" baseline="-25000" dirty="0" smtClean="0"/>
              <a:t>7</a:t>
            </a:r>
            <a:r>
              <a:rPr lang="cs-CZ" dirty="0" smtClean="0"/>
              <a:t>a</a:t>
            </a:r>
            <a:r>
              <a:rPr lang="cs-CZ" baseline="-25000" dirty="0" smtClean="0"/>
              <a:t>6</a:t>
            </a:r>
            <a:r>
              <a:rPr lang="cs-CZ" dirty="0" smtClean="0"/>
              <a:t>a</a:t>
            </a:r>
            <a:r>
              <a:rPr lang="cs-CZ" baseline="-25000" dirty="0" smtClean="0"/>
              <a:t>5</a:t>
            </a:r>
            <a:r>
              <a:rPr lang="cs-CZ" dirty="0" smtClean="0"/>
              <a:t>a</a:t>
            </a:r>
            <a:r>
              <a:rPr lang="cs-CZ" baseline="-25000" dirty="0" smtClean="0"/>
              <a:t>4</a:t>
            </a:r>
            <a:r>
              <a:rPr lang="cs-CZ" dirty="0" smtClean="0"/>
              <a:t>a</a:t>
            </a:r>
            <a:r>
              <a:rPr lang="cs-CZ" baseline="-25000" dirty="0" smtClean="0"/>
              <a:t>3</a:t>
            </a:r>
            <a:r>
              <a:rPr lang="cs-CZ" dirty="0" smtClean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a</a:t>
            </a:r>
            <a:r>
              <a:rPr lang="cs-CZ" baseline="-25000" dirty="0" smtClean="0"/>
              <a:t>0</a:t>
            </a:r>
            <a:r>
              <a:rPr lang="cs-CZ" dirty="0" smtClean="0"/>
              <a:t>  = 10111110</a:t>
            </a:r>
            <a:r>
              <a:rPr lang="cs-CZ" baseline="-25000" dirty="0" smtClean="0"/>
              <a:t>2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20791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Převeďte číslo </a:t>
            </a:r>
            <a:r>
              <a:rPr lang="cs-CZ" dirty="0" smtClean="0"/>
              <a:t>F</a:t>
            </a:r>
            <a:r>
              <a:rPr lang="cs-CZ" baseline="-25000" dirty="0" smtClean="0"/>
              <a:t>10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dirty="0"/>
              <a:t>190 do soustavy o základu Z = 16.</a:t>
            </a:r>
          </a:p>
          <a:p>
            <a:r>
              <a:rPr lang="cs-CZ" dirty="0" smtClean="0"/>
              <a:t>Převáděné </a:t>
            </a:r>
            <a:r>
              <a:rPr lang="cs-CZ" dirty="0"/>
              <a:t>číslo postupně dělíme číslem 16 a zbytky (koeficienty </a:t>
            </a:r>
            <a:r>
              <a:rPr lang="cs-CZ" dirty="0" err="1"/>
              <a:t>a</a:t>
            </a:r>
            <a:r>
              <a:rPr lang="cs-CZ" baseline="-25000" dirty="0" err="1"/>
              <a:t>i</a:t>
            </a:r>
            <a:r>
              <a:rPr lang="cs-CZ" dirty="0"/>
              <a:t> ) </a:t>
            </a:r>
            <a:r>
              <a:rPr lang="cs-CZ" dirty="0" smtClean="0"/>
              <a:t>zapisujeme </a:t>
            </a:r>
            <a:r>
              <a:rPr lang="cs-CZ" dirty="0"/>
              <a:t>z </a:t>
            </a:r>
            <a:r>
              <a:rPr lang="cs-CZ" dirty="0" smtClean="0"/>
              <a:t>pravé strany </a:t>
            </a:r>
            <a:endParaRPr lang="cs-CZ" dirty="0"/>
          </a:p>
          <a:p>
            <a:r>
              <a:rPr lang="pl-PL" dirty="0"/>
              <a:t>190 : 16 = 11 , zbytek po dělení je 14, </a:t>
            </a:r>
            <a:r>
              <a:rPr lang="pl-PL" dirty="0" smtClean="0"/>
              <a:t>14=E → a</a:t>
            </a:r>
            <a:r>
              <a:rPr lang="pl-PL" baseline="-25000" dirty="0" smtClean="0"/>
              <a:t>0</a:t>
            </a:r>
          </a:p>
          <a:p>
            <a:r>
              <a:rPr lang="pl-PL" dirty="0" smtClean="0"/>
              <a:t>11 : 16 = 0 , zbytek po dělení je 11, 11=B → a</a:t>
            </a:r>
            <a:r>
              <a:rPr lang="pl-PL" baseline="-25000" dirty="0"/>
              <a:t>1</a:t>
            </a:r>
            <a:endParaRPr lang="pl-PL" baseline="-25000" dirty="0" smtClean="0"/>
          </a:p>
          <a:p>
            <a:r>
              <a:rPr lang="en-US" dirty="0" err="1" smtClean="0"/>
              <a:t>Výsledek</a:t>
            </a:r>
            <a:r>
              <a:rPr lang="en-US" dirty="0"/>
              <a:t>: F </a:t>
            </a:r>
            <a:r>
              <a:rPr lang="cs-CZ" dirty="0" smtClean="0"/>
              <a:t>= </a:t>
            </a:r>
            <a:r>
              <a:rPr lang="en-US" dirty="0" smtClean="0"/>
              <a:t>a</a:t>
            </a:r>
            <a:r>
              <a:rPr lang="cs-CZ" baseline="-25000" dirty="0" smtClean="0"/>
              <a:t>1</a:t>
            </a:r>
            <a:r>
              <a:rPr lang="en-US" dirty="0" smtClean="0"/>
              <a:t>a</a:t>
            </a:r>
            <a:r>
              <a:rPr lang="cs-CZ" baseline="-25000" dirty="0" smtClean="0"/>
              <a:t>0</a:t>
            </a:r>
            <a:r>
              <a:rPr lang="cs-CZ" dirty="0" smtClean="0"/>
              <a:t> = </a:t>
            </a:r>
            <a:r>
              <a:rPr lang="en-US" dirty="0" smtClean="0"/>
              <a:t>BE</a:t>
            </a:r>
            <a:r>
              <a:rPr lang="en-US" baseline="-25000" dirty="0" smtClean="0"/>
              <a:t>16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36580488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na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Převeďte </a:t>
            </a:r>
            <a:r>
              <a:rPr lang="cs-CZ" dirty="0"/>
              <a:t>číslo 233</a:t>
            </a:r>
            <a:r>
              <a:rPr lang="cs-CZ" baseline="-25000" dirty="0"/>
              <a:t>10</a:t>
            </a:r>
            <a:r>
              <a:rPr lang="cs-CZ" dirty="0"/>
              <a:t> z desítkové soustavy do osmičkové.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Převeďte </a:t>
            </a:r>
            <a:r>
              <a:rPr lang="cs-CZ" dirty="0"/>
              <a:t>číslo 81</a:t>
            </a:r>
            <a:r>
              <a:rPr lang="cs-CZ" baseline="-25000" dirty="0"/>
              <a:t>10</a:t>
            </a:r>
            <a:r>
              <a:rPr lang="cs-CZ" dirty="0"/>
              <a:t> z desítkové soustavy do dvojkové.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Převeďte </a:t>
            </a:r>
            <a:r>
              <a:rPr lang="cs-CZ" dirty="0"/>
              <a:t>číslo </a:t>
            </a:r>
            <a:r>
              <a:rPr lang="cs-CZ" dirty="0" smtClean="0"/>
              <a:t>924</a:t>
            </a:r>
            <a:r>
              <a:rPr lang="cs-CZ" baseline="-25000" dirty="0" smtClean="0"/>
              <a:t>10</a:t>
            </a:r>
            <a:r>
              <a:rPr lang="cs-CZ" dirty="0" smtClean="0"/>
              <a:t> </a:t>
            </a:r>
            <a:r>
              <a:rPr lang="cs-CZ" dirty="0"/>
              <a:t>z desítkové soustavy do šestnáctkové. </a:t>
            </a:r>
          </a:p>
        </p:txBody>
      </p:sp>
    </p:spTree>
    <p:extLst>
      <p:ext uri="{BB962C8B-B14F-4D97-AF65-F5344CB8AC3E}">
        <p14:creationId xmlns:p14="http://schemas.microsoft.com/office/powerpoint/2010/main" val="25117014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351</a:t>
            </a:r>
            <a:r>
              <a:rPr lang="cs-CZ" baseline="-25000" dirty="0" smtClean="0"/>
              <a:t>8</a:t>
            </a:r>
            <a:endParaRPr lang="cs-CZ" baseline="-25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1010001</a:t>
            </a:r>
            <a:r>
              <a:rPr lang="cs-CZ" baseline="-25000" dirty="0" smtClean="0"/>
              <a:t>2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39C</a:t>
            </a:r>
            <a:r>
              <a:rPr lang="cs-CZ" baseline="-25000" dirty="0" smtClean="0"/>
              <a:t>16</a:t>
            </a:r>
          </a:p>
          <a:p>
            <a:endParaRPr lang="cs-CZ" baseline="-25000" dirty="0" smtClean="0"/>
          </a:p>
          <a:p>
            <a:endParaRPr lang="cs-CZ" baseline="-25000" dirty="0" smtClean="0"/>
          </a:p>
          <a:p>
            <a:endParaRPr lang="cs-CZ" baseline="-25000" dirty="0" smtClean="0"/>
          </a:p>
          <a:p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2335700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Číselné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Nedůležité číselné soustavy jsou: </a:t>
            </a:r>
          </a:p>
          <a:p>
            <a:pPr lvl="1"/>
            <a:r>
              <a:rPr lang="cs-CZ" dirty="0" smtClean="0"/>
              <a:t> Dvojková (binární) </a:t>
            </a:r>
          </a:p>
          <a:p>
            <a:pPr lvl="1"/>
            <a:r>
              <a:rPr lang="cs-CZ" dirty="0" smtClean="0"/>
              <a:t>Desítková (dekadická) </a:t>
            </a:r>
          </a:p>
          <a:p>
            <a:pPr lvl="1"/>
            <a:r>
              <a:rPr lang="cs-CZ" dirty="0" smtClean="0"/>
              <a:t>Šestnáctková (hexadecimální) </a:t>
            </a:r>
          </a:p>
          <a:p>
            <a:pPr lvl="1"/>
            <a:r>
              <a:rPr lang="cs-CZ" dirty="0" err="1" smtClean="0"/>
              <a:t>Pořípadě</a:t>
            </a:r>
            <a:r>
              <a:rPr lang="cs-CZ" dirty="0" smtClean="0"/>
              <a:t> osmičková (</a:t>
            </a:r>
            <a:r>
              <a:rPr lang="cs-CZ" dirty="0" err="1" smtClean="0"/>
              <a:t>oktální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71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Zápis čísla v číselné soustavě o základu Z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60848"/>
            <a:ext cx="561975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4046434"/>
            <a:ext cx="7762875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25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Hornerovo</a:t>
            </a:r>
            <a:r>
              <a:rPr lang="cs-CZ" dirty="0" smtClean="0"/>
              <a:t> </a:t>
            </a:r>
            <a:r>
              <a:rPr lang="cs-CZ" dirty="0" err="1" smtClean="0"/>
              <a:t>schema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William </a:t>
            </a:r>
            <a:r>
              <a:rPr lang="cs-CZ" dirty="0" err="1" smtClean="0"/>
              <a:t>Geogre</a:t>
            </a:r>
            <a:r>
              <a:rPr lang="cs-CZ" dirty="0" smtClean="0"/>
              <a:t> </a:t>
            </a:r>
            <a:r>
              <a:rPr lang="cs-CZ" dirty="0" err="1" smtClean="0"/>
              <a:t>Horner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1786-1837</a:t>
            </a:r>
            <a:endParaRPr lang="cs-CZ" dirty="0"/>
          </a:p>
        </p:txBody>
      </p:sp>
      <p:sp>
        <p:nvSpPr>
          <p:cNvPr id="4" name="AutoShape 2" descr="Výsledek obrázku pro William George Horn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William George Horn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276872"/>
            <a:ext cx="17526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673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Rozepište </a:t>
            </a:r>
            <a:r>
              <a:rPr lang="cs-CZ" dirty="0"/>
              <a:t>dekadické číslo </a:t>
            </a:r>
            <a:r>
              <a:rPr lang="cs-CZ" dirty="0" smtClean="0"/>
              <a:t>F = 937</a:t>
            </a:r>
            <a:r>
              <a:rPr lang="cs-CZ" baseline="-25000" dirty="0" smtClean="0"/>
              <a:t>10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	F = 7*1+3*10+9*100  </a:t>
            </a:r>
            <a:endParaRPr lang="cs-CZ" dirty="0"/>
          </a:p>
          <a:p>
            <a:r>
              <a:rPr lang="cs-CZ" dirty="0" smtClean="0"/>
              <a:t>Rozepište osmičkové číslo F = 763</a:t>
            </a:r>
            <a:r>
              <a:rPr lang="cs-CZ" baseline="-25000" dirty="0" smtClean="0"/>
              <a:t>8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F= 3*8</a:t>
            </a:r>
            <a:r>
              <a:rPr lang="cs-CZ" baseline="30000" dirty="0" smtClean="0"/>
              <a:t>0</a:t>
            </a:r>
            <a:r>
              <a:rPr lang="cs-CZ" dirty="0" smtClean="0"/>
              <a:t> + 6*8</a:t>
            </a:r>
            <a:r>
              <a:rPr lang="cs-CZ" baseline="30000" dirty="0" smtClean="0"/>
              <a:t>1</a:t>
            </a:r>
            <a:r>
              <a:rPr lang="cs-CZ" dirty="0" smtClean="0"/>
              <a:t> + 7*8</a:t>
            </a:r>
            <a:r>
              <a:rPr lang="cs-CZ" baseline="30000" dirty="0" smtClean="0"/>
              <a:t>2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2846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Rozepište </a:t>
            </a:r>
            <a:r>
              <a:rPr lang="cs-CZ" dirty="0"/>
              <a:t>dekadické číslo </a:t>
            </a:r>
            <a:r>
              <a:rPr lang="cs-CZ" dirty="0" smtClean="0"/>
              <a:t>F = 937</a:t>
            </a:r>
            <a:r>
              <a:rPr lang="cs-CZ" baseline="-25000" dirty="0" smtClean="0"/>
              <a:t>10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	F = 7*1+3*10+9*100  </a:t>
            </a:r>
            <a:endParaRPr lang="cs-CZ" dirty="0"/>
          </a:p>
          <a:p>
            <a:r>
              <a:rPr lang="cs-CZ" dirty="0" smtClean="0"/>
              <a:t>Rozepište osmičkové číslo F = 763</a:t>
            </a:r>
            <a:r>
              <a:rPr lang="cs-CZ" baseline="-25000" dirty="0" smtClean="0"/>
              <a:t>8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F= 3*8</a:t>
            </a:r>
            <a:r>
              <a:rPr lang="cs-CZ" baseline="30000" dirty="0" smtClean="0"/>
              <a:t>0</a:t>
            </a:r>
            <a:r>
              <a:rPr lang="cs-CZ" dirty="0" smtClean="0"/>
              <a:t> + 6*8</a:t>
            </a:r>
            <a:r>
              <a:rPr lang="cs-CZ" baseline="30000" dirty="0" smtClean="0"/>
              <a:t>1</a:t>
            </a:r>
            <a:r>
              <a:rPr lang="cs-CZ" dirty="0" smtClean="0"/>
              <a:t> + 7*8</a:t>
            </a:r>
            <a:r>
              <a:rPr lang="cs-CZ" baseline="30000" dirty="0" smtClean="0"/>
              <a:t>2 </a:t>
            </a:r>
            <a:r>
              <a:rPr lang="cs-CZ" dirty="0" smtClean="0"/>
              <a:t>= 3*1+6*8+7*64 = 499</a:t>
            </a:r>
            <a:r>
              <a:rPr lang="cs-CZ" baseline="-25000" dirty="0" smtClean="0"/>
              <a:t>10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709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Polyadické</a:t>
            </a:r>
            <a:r>
              <a:rPr lang="cs-CZ" dirty="0" smtClean="0"/>
              <a:t> číselné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smtClean="0"/>
              <a:t>Název </a:t>
            </a:r>
            <a:r>
              <a:rPr lang="cs-CZ" dirty="0"/>
              <a:t>soustavy se odvozuje od čísla, které tvoří základ soustavy. </a:t>
            </a:r>
            <a:r>
              <a:rPr lang="cs-CZ" dirty="0" err="1"/>
              <a:t>Polyadické</a:t>
            </a:r>
            <a:r>
              <a:rPr lang="cs-CZ" dirty="0"/>
              <a:t> číselné soustavy mají v každém řádu pevně stanovenou váhu. </a:t>
            </a:r>
          </a:p>
          <a:p>
            <a:r>
              <a:rPr lang="cs-CZ" dirty="0" smtClean="0"/>
              <a:t>Tyto </a:t>
            </a:r>
            <a:r>
              <a:rPr lang="cs-CZ" dirty="0"/>
              <a:t>soustavy jsou označovány jako </a:t>
            </a:r>
            <a:r>
              <a:rPr lang="cs-CZ" b="1" dirty="0"/>
              <a:t>soustavy poziční</a:t>
            </a:r>
            <a:r>
              <a:rPr lang="cs-CZ" dirty="0"/>
              <a:t>, hodnota číslice je dána její pozicí.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5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Desítková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Nejužívanější </a:t>
            </a:r>
            <a:r>
              <a:rPr lang="cs-CZ" dirty="0"/>
              <a:t>soustavou v každodenním životě je soustava </a:t>
            </a:r>
            <a:r>
              <a:rPr lang="cs-CZ" i="1" dirty="0"/>
              <a:t>desítková </a:t>
            </a:r>
            <a:r>
              <a:rPr lang="cs-CZ" dirty="0"/>
              <a:t>(dekadická</a:t>
            </a:r>
            <a:r>
              <a:rPr lang="cs-CZ" dirty="0" smtClean="0"/>
              <a:t>).</a:t>
            </a:r>
          </a:p>
          <a:p>
            <a:r>
              <a:rPr lang="cs-CZ" dirty="0" smtClean="0"/>
              <a:t>Asi </a:t>
            </a:r>
            <a:r>
              <a:rPr lang="cs-CZ" dirty="0"/>
              <a:t>proto, že člověk má na rukou 10 prstů, kterými umí rozlišit 10 různých znaků. </a:t>
            </a:r>
            <a:endParaRPr lang="cs-CZ" dirty="0" smtClean="0"/>
          </a:p>
          <a:p>
            <a:r>
              <a:rPr lang="cs-CZ" dirty="0" smtClean="0"/>
              <a:t>Seznámení </a:t>
            </a:r>
            <a:r>
              <a:rPr lang="cs-CZ" dirty="0"/>
              <a:t>s touto soustavou probíhá už v relativně raném dětství.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V logických systémech se však nejčastěji používají </a:t>
            </a:r>
            <a:r>
              <a:rPr lang="cs-CZ" dirty="0" smtClean="0"/>
              <a:t>jiné </a:t>
            </a:r>
            <a:r>
              <a:rPr lang="cs-CZ" dirty="0"/>
              <a:t>číselné soustavy: </a:t>
            </a:r>
          </a:p>
        </p:txBody>
      </p:sp>
    </p:spTree>
    <p:extLst>
      <p:ext uri="{BB962C8B-B14F-4D97-AF65-F5344CB8AC3E}">
        <p14:creationId xmlns:p14="http://schemas.microsoft.com/office/powerpoint/2010/main" val="41025692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1433</Words>
  <Application>Microsoft Office PowerPoint</Application>
  <PresentationFormat>Předvádění na obrazovce (4:3)</PresentationFormat>
  <Paragraphs>139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systému Office</vt:lpstr>
      <vt:lpstr>Digitální technika</vt:lpstr>
      <vt:lpstr>Číselné soustavy</vt:lpstr>
      <vt:lpstr>Číselné soustavy</vt:lpstr>
      <vt:lpstr>Zápis čísla v číselné soustavě o základu Z</vt:lpstr>
      <vt:lpstr>Hornerovo schema</vt:lpstr>
      <vt:lpstr>Příklad</vt:lpstr>
      <vt:lpstr>Příklad</vt:lpstr>
      <vt:lpstr>Polyadické číselné soustavy</vt:lpstr>
      <vt:lpstr>Desítková soustava</vt:lpstr>
      <vt:lpstr>Dvojková soustava</vt:lpstr>
      <vt:lpstr>Osmičková soustava</vt:lpstr>
      <vt:lpstr>Šestnáctková soustava</vt:lpstr>
      <vt:lpstr>Prezentace aplikace PowerPoint</vt:lpstr>
      <vt:lpstr>Převody mezi číselnými soustavami</vt:lpstr>
      <vt:lpstr>Příklad</vt:lpstr>
      <vt:lpstr>Příklad</vt:lpstr>
      <vt:lpstr>Příklad</vt:lpstr>
      <vt:lpstr>Příklady na cvičení</vt:lpstr>
      <vt:lpstr>Řešení</vt:lpstr>
      <vt:lpstr>Převod čísla z desítkové soustavy do jiné</vt:lpstr>
      <vt:lpstr>Příklad</vt:lpstr>
      <vt:lpstr>Příklad, pokračování</vt:lpstr>
      <vt:lpstr>Příklad</vt:lpstr>
      <vt:lpstr>Metoda postupného dělení</vt:lpstr>
      <vt:lpstr>Příklad</vt:lpstr>
      <vt:lpstr>Příklad</vt:lpstr>
      <vt:lpstr>Příklady na cvičení</vt:lpstr>
      <vt:lpstr>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Digitální technika</dc:title>
  <dc:creator>sborovna</dc:creator>
  <cp:lastModifiedBy>sborovna</cp:lastModifiedBy>
  <cp:revision>7</cp:revision>
  <dcterms:created xsi:type="dcterms:W3CDTF">2017-09-21T10:56:56Z</dcterms:created>
  <dcterms:modified xsi:type="dcterms:W3CDTF">2017-09-22T10:46:51Z</dcterms:modified>
</cp:coreProperties>
</file>