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4" r:id="rId18"/>
    <p:sldId id="275" r:id="rId19"/>
    <p:sldId id="276" r:id="rId20"/>
    <p:sldId id="271" r:id="rId21"/>
    <p:sldId id="272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3B700-35CC-4803-925F-7DF2297A4F4B}" type="datetimeFigureOut">
              <a:rPr lang="cs-CZ" smtClean="0"/>
              <a:t>19.12.2017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5ECC-838A-4380-8CFF-E2682018B9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2028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3B700-35CC-4803-925F-7DF2297A4F4B}" type="datetimeFigureOut">
              <a:rPr lang="cs-CZ" smtClean="0"/>
              <a:t>19.12.2017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5ECC-838A-4380-8CFF-E2682018B9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1851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3B700-35CC-4803-925F-7DF2297A4F4B}" type="datetimeFigureOut">
              <a:rPr lang="cs-CZ" smtClean="0"/>
              <a:t>19.12.2017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5ECC-838A-4380-8CFF-E2682018B9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1609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3B700-35CC-4803-925F-7DF2297A4F4B}" type="datetimeFigureOut">
              <a:rPr lang="cs-CZ" smtClean="0"/>
              <a:t>19.12.2017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5ECC-838A-4380-8CFF-E2682018B9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652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3B700-35CC-4803-925F-7DF2297A4F4B}" type="datetimeFigureOut">
              <a:rPr lang="cs-CZ" smtClean="0"/>
              <a:t>19.12.2017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5ECC-838A-4380-8CFF-E2682018B9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942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3B700-35CC-4803-925F-7DF2297A4F4B}" type="datetimeFigureOut">
              <a:rPr lang="cs-CZ" smtClean="0"/>
              <a:t>19.12.2017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5ECC-838A-4380-8CFF-E2682018B9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2841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3B700-35CC-4803-925F-7DF2297A4F4B}" type="datetimeFigureOut">
              <a:rPr lang="cs-CZ" smtClean="0"/>
              <a:t>19.12.2017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5ECC-838A-4380-8CFF-E2682018B9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821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3B700-35CC-4803-925F-7DF2297A4F4B}" type="datetimeFigureOut">
              <a:rPr lang="cs-CZ" smtClean="0"/>
              <a:t>19.12.2017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5ECC-838A-4380-8CFF-E2682018B9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91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3B700-35CC-4803-925F-7DF2297A4F4B}" type="datetimeFigureOut">
              <a:rPr lang="cs-CZ" smtClean="0"/>
              <a:t>19.12.2017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5ECC-838A-4380-8CFF-E2682018B9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891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3B700-35CC-4803-925F-7DF2297A4F4B}" type="datetimeFigureOut">
              <a:rPr lang="cs-CZ" smtClean="0"/>
              <a:t>19.12.2017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5ECC-838A-4380-8CFF-E2682018B9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5964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3B700-35CC-4803-925F-7DF2297A4F4B}" type="datetimeFigureOut">
              <a:rPr lang="cs-CZ" smtClean="0"/>
              <a:t>19.12.2017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5ECC-838A-4380-8CFF-E2682018B9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248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3B700-35CC-4803-925F-7DF2297A4F4B}" type="datetimeFigureOut">
              <a:rPr lang="cs-CZ" smtClean="0"/>
              <a:t>19.12.2017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45ECC-838A-4380-8CFF-E2682018B9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792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0" Type="http://schemas.openxmlformats.org/officeDocument/2006/relationships/image" Target="../media/image15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Návrh kombinačních logických obvodů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6156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Ještě jeden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800" dirty="0" smtClean="0"/>
              <a:t>Navrhněte </a:t>
            </a:r>
            <a:r>
              <a:rPr lang="cs-CZ" sz="4800" dirty="0"/>
              <a:t>obvod, který bude </a:t>
            </a:r>
            <a:r>
              <a:rPr lang="cs-CZ" sz="4800" dirty="0" smtClean="0"/>
              <a:t>pro 4 proměnné indikovat </a:t>
            </a:r>
            <a:r>
              <a:rPr lang="cs-CZ" sz="4800" dirty="0"/>
              <a:t>minimálně dvě jedničky </a:t>
            </a:r>
            <a:r>
              <a:rPr lang="cs-CZ" sz="4800" dirty="0" smtClean="0"/>
              <a:t>následující za sebou. Obvod realizujte </a:t>
            </a:r>
            <a:r>
              <a:rPr lang="cs-CZ" sz="4800" dirty="0"/>
              <a:t>pomocí hradel NAND.</a:t>
            </a:r>
          </a:p>
        </p:txBody>
      </p:sp>
    </p:spTree>
    <p:extLst>
      <p:ext uri="{BB962C8B-B14F-4D97-AF65-F5344CB8AC3E}">
        <p14:creationId xmlns:p14="http://schemas.microsoft.com/office/powerpoint/2010/main" val="1796717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Pravdivostní tabulka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1375" y="1538288"/>
            <a:ext cx="5429250" cy="512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465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Karnaughova</a:t>
            </a:r>
            <a:r>
              <a:rPr lang="cs-CZ" dirty="0" smtClean="0"/>
              <a:t> mapa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5075" y="1690687"/>
            <a:ext cx="7176388" cy="469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98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Úprava funkce 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6912" y="1690687"/>
            <a:ext cx="3535074" cy="109537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6474" y="2962275"/>
            <a:ext cx="4686461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796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Výsledný obvod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8025" y="1690688"/>
            <a:ext cx="5382628" cy="3738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8164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Testování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977313" cy="1589088"/>
          </a:xfrm>
        </p:spPr>
        <p:txBody>
          <a:bodyPr/>
          <a:lstStyle/>
          <a:p>
            <a:r>
              <a:rPr lang="cs-CZ" dirty="0" smtClean="0"/>
              <a:t>Například 11 → d=1,c=0,b=1,a=1 → F=1 → OK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975" y="3162300"/>
            <a:ext cx="4552950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6604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/>
              <a:t>Další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Navrhněte převodník 3-bitového binárního kódu na zobrazení </a:t>
            </a:r>
          </a:p>
          <a:p>
            <a:pPr marL="0" indent="0">
              <a:buNone/>
            </a:pPr>
            <a:r>
              <a:rPr lang="cs-CZ" dirty="0"/>
              <a:t>hodů kostkou 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9337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6623" y="4004583"/>
            <a:ext cx="3476625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37795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Pravdivostní tabulka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252" y="1319326"/>
            <a:ext cx="3275920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131082"/>
              </p:ext>
            </p:extLst>
          </p:nvPr>
        </p:nvGraphicFramePr>
        <p:xfrm>
          <a:off x="3983264" y="1544259"/>
          <a:ext cx="7450663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D6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069521" y="5200650"/>
            <a:ext cx="104911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 tabulky je patrné, že některé LED diody jsou souměrné a svítí současně, např. diody </a:t>
            </a:r>
            <a:r>
              <a:rPr lang="cs-CZ" i="1" dirty="0"/>
              <a:t>do </a:t>
            </a:r>
            <a:r>
              <a:rPr lang="cs-CZ" dirty="0"/>
              <a:t>a </a:t>
            </a:r>
            <a:r>
              <a:rPr lang="cs-CZ" i="1" dirty="0"/>
              <a:t>d3</a:t>
            </a:r>
            <a:r>
              <a:rPr lang="cs-CZ" dirty="0"/>
              <a:t>, </a:t>
            </a:r>
            <a:r>
              <a:rPr lang="cs-CZ" i="1" dirty="0"/>
              <a:t>d1 </a:t>
            </a:r>
            <a:r>
              <a:rPr lang="cs-CZ" dirty="0"/>
              <a:t>a </a:t>
            </a:r>
            <a:r>
              <a:rPr lang="cs-CZ" i="1" dirty="0"/>
              <a:t>d4 </a:t>
            </a:r>
            <a:r>
              <a:rPr lang="cs-CZ" dirty="0"/>
              <a:t>a </a:t>
            </a:r>
            <a:r>
              <a:rPr lang="cs-CZ" i="1" dirty="0"/>
              <a:t>d2 </a:t>
            </a:r>
            <a:r>
              <a:rPr lang="cs-CZ" dirty="0"/>
              <a:t>a </a:t>
            </a:r>
            <a:r>
              <a:rPr lang="cs-CZ" i="1" dirty="0"/>
              <a:t>d5. </a:t>
            </a:r>
            <a:r>
              <a:rPr lang="cs-CZ" dirty="0"/>
              <a:t>Dioda d6 je samostatná. Souměrnost diod zjednoduší zapojení, protože logická funkce bude shodná pro dvojici LED.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7476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Karnaughovy</a:t>
            </a:r>
            <a:r>
              <a:rPr lang="cs-CZ" dirty="0" smtClean="0"/>
              <a:t> mapy a logické funkce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71" y="1338943"/>
            <a:ext cx="3790950" cy="204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978" y="1517878"/>
            <a:ext cx="3318532" cy="1788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3708" y="1624263"/>
            <a:ext cx="3208564" cy="157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264" y="4562475"/>
            <a:ext cx="3332963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253" y="3429000"/>
            <a:ext cx="20383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481" y="3548743"/>
            <a:ext cx="18764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704" y="3438524"/>
            <a:ext cx="16573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8267" y="5481637"/>
            <a:ext cx="9620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074" y="4209484"/>
            <a:ext cx="3275920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56496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Zapojení a testování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218" y="1709737"/>
            <a:ext cx="8236676" cy="4437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6621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Slovní zadání 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Popis </a:t>
            </a:r>
            <a:r>
              <a:rPr lang="cs-CZ" dirty="0"/>
              <a:t>obvodu </a:t>
            </a:r>
            <a:r>
              <a:rPr lang="cs-CZ" dirty="0" smtClean="0"/>
              <a:t> - pravdivostní tabulka, mapa, Booleovská formule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Minimalizace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Implementace </a:t>
            </a:r>
            <a:r>
              <a:rPr lang="cs-CZ" dirty="0"/>
              <a:t>obvodu 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Ověření </a:t>
            </a:r>
            <a:r>
              <a:rPr lang="cs-CZ" dirty="0"/>
              <a:t>činnosti </a:t>
            </a:r>
            <a:r>
              <a:rPr lang="cs-CZ" dirty="0" smtClean="0"/>
              <a:t>obvodu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12032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(další úloha typu </a:t>
            </a:r>
            <a:r>
              <a:rPr lang="cs-CZ" b="1" dirty="0" err="1" smtClean="0"/>
              <a:t>Pattern</a:t>
            </a:r>
            <a:r>
              <a:rPr lang="cs-CZ" b="1" dirty="0" smtClean="0"/>
              <a:t> </a:t>
            </a:r>
            <a:r>
              <a:rPr lang="cs-CZ" b="1" dirty="0" err="1" smtClean="0"/>
              <a:t>Recognition</a:t>
            </a:r>
            <a:r>
              <a:rPr lang="cs-CZ" b="1" dirty="0" smtClean="0"/>
              <a:t>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800" dirty="0" smtClean="0"/>
              <a:t>N</a:t>
            </a:r>
            <a:r>
              <a:rPr lang="da-DK" sz="4800" dirty="0" smtClean="0"/>
              <a:t>avrhněte </a:t>
            </a:r>
            <a:r>
              <a:rPr lang="da-DK" sz="4800" dirty="0"/>
              <a:t>obvod, který bude indikovat posloupnost bitů 101 ve 4-bitových </a:t>
            </a:r>
            <a:r>
              <a:rPr lang="cs-CZ" sz="4800" dirty="0" smtClean="0"/>
              <a:t>binárních </a:t>
            </a:r>
            <a:r>
              <a:rPr lang="cs-CZ" sz="4800" dirty="0"/>
              <a:t>číslech. Obvod realizujte.</a:t>
            </a:r>
          </a:p>
        </p:txBody>
      </p:sp>
    </p:spTree>
    <p:extLst>
      <p:ext uri="{BB962C8B-B14F-4D97-AF65-F5344CB8AC3E}">
        <p14:creationId xmlns:p14="http://schemas.microsoft.com/office/powerpoint/2010/main" val="1343085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9612" y="249476"/>
            <a:ext cx="10515600" cy="1325563"/>
          </a:xfrm>
        </p:spPr>
        <p:txBody>
          <a:bodyPr/>
          <a:lstStyle/>
          <a:p>
            <a:pPr algn="ctr"/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686550" y="1871663"/>
            <a:ext cx="771525" cy="13287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7336631" y="2336006"/>
            <a:ext cx="242887" cy="20002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6900862" y="1916667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&amp;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8639175" y="2709863"/>
            <a:ext cx="771525" cy="13287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310688" y="3252788"/>
            <a:ext cx="242887" cy="20002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8824913" y="2709863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&amp;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6727033" y="4038600"/>
            <a:ext cx="771525" cy="13287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7377114" y="4502943"/>
            <a:ext cx="242887" cy="20002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6941345" y="4083604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&amp;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3052762" y="1750458"/>
            <a:ext cx="771525" cy="13287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3702843" y="2285999"/>
            <a:ext cx="242887" cy="20002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3052761" y="3477101"/>
            <a:ext cx="771525" cy="13287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/>
          <p:cNvSpPr/>
          <p:nvPr/>
        </p:nvSpPr>
        <p:spPr>
          <a:xfrm>
            <a:off x="3714751" y="3997819"/>
            <a:ext cx="242887" cy="20002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442913" y="1291154"/>
            <a:ext cx="471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473868" y="2214801"/>
            <a:ext cx="471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473868" y="3657321"/>
            <a:ext cx="471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473868" y="5357396"/>
            <a:ext cx="471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endParaRPr lang="cs-CZ" dirty="0"/>
          </a:p>
        </p:txBody>
      </p:sp>
      <p:cxnSp>
        <p:nvCxnSpPr>
          <p:cNvPr id="24" name="Přímá spojnice 23"/>
          <p:cNvCxnSpPr>
            <a:stCxn id="19" idx="3"/>
          </p:cNvCxnSpPr>
          <p:nvPr/>
        </p:nvCxnSpPr>
        <p:spPr>
          <a:xfrm>
            <a:off x="914400" y="1475820"/>
            <a:ext cx="4672016" cy="177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5586416" y="1475820"/>
            <a:ext cx="0" cy="7389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5586416" y="2214801"/>
            <a:ext cx="110013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>
            <a:stCxn id="20" idx="3"/>
            <a:endCxn id="13" idx="1"/>
          </p:cNvCxnSpPr>
          <p:nvPr/>
        </p:nvCxnSpPr>
        <p:spPr>
          <a:xfrm>
            <a:off x="945355" y="2399467"/>
            <a:ext cx="2107407" cy="153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 flipH="1">
            <a:off x="1595436" y="2413239"/>
            <a:ext cx="33339" cy="26058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 flipV="1">
            <a:off x="1595436" y="5019117"/>
            <a:ext cx="5131596" cy="355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ál 40"/>
          <p:cNvSpPr/>
          <p:nvPr/>
        </p:nvSpPr>
        <p:spPr>
          <a:xfrm>
            <a:off x="1595436" y="2349460"/>
            <a:ext cx="90488" cy="1245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Ovál 41"/>
          <p:cNvSpPr/>
          <p:nvPr/>
        </p:nvSpPr>
        <p:spPr>
          <a:xfrm>
            <a:off x="2033585" y="3775314"/>
            <a:ext cx="185740" cy="13334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3" name="Přímá spojnice 42"/>
          <p:cNvCxnSpPr/>
          <p:nvPr/>
        </p:nvCxnSpPr>
        <p:spPr>
          <a:xfrm>
            <a:off x="885824" y="3825535"/>
            <a:ext cx="2166938" cy="90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>
            <a:off x="2126455" y="3200400"/>
            <a:ext cx="0" cy="6050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46"/>
          <p:cNvCxnSpPr/>
          <p:nvPr/>
        </p:nvCxnSpPr>
        <p:spPr>
          <a:xfrm>
            <a:off x="2126455" y="3170675"/>
            <a:ext cx="3378995" cy="34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48"/>
          <p:cNvCxnSpPr/>
          <p:nvPr/>
        </p:nvCxnSpPr>
        <p:spPr>
          <a:xfrm flipH="1" flipV="1">
            <a:off x="5505449" y="2867742"/>
            <a:ext cx="1" cy="3046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>
            <a:off x="5505449" y="2845702"/>
            <a:ext cx="1181100" cy="136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53"/>
          <p:cNvCxnSpPr/>
          <p:nvPr/>
        </p:nvCxnSpPr>
        <p:spPr>
          <a:xfrm>
            <a:off x="3957638" y="2386653"/>
            <a:ext cx="2728911" cy="324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>
            <a:off x="3943349" y="4078649"/>
            <a:ext cx="2783683" cy="148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57"/>
          <p:cNvCxnSpPr/>
          <p:nvPr/>
        </p:nvCxnSpPr>
        <p:spPr>
          <a:xfrm flipV="1">
            <a:off x="1004886" y="5267988"/>
            <a:ext cx="5722146" cy="2649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59"/>
          <p:cNvCxnSpPr>
            <a:stCxn id="11" idx="6"/>
          </p:cNvCxnSpPr>
          <p:nvPr/>
        </p:nvCxnSpPr>
        <p:spPr>
          <a:xfrm flipV="1">
            <a:off x="7620001" y="3540481"/>
            <a:ext cx="1019174" cy="10624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62"/>
          <p:cNvCxnSpPr>
            <a:stCxn id="5" idx="6"/>
          </p:cNvCxnSpPr>
          <p:nvPr/>
        </p:nvCxnSpPr>
        <p:spPr>
          <a:xfrm>
            <a:off x="7579518" y="2436019"/>
            <a:ext cx="1059657" cy="7533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65"/>
          <p:cNvCxnSpPr/>
          <p:nvPr/>
        </p:nvCxnSpPr>
        <p:spPr>
          <a:xfrm flipV="1">
            <a:off x="9553575" y="3334657"/>
            <a:ext cx="1628776" cy="133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ovéPole 68"/>
          <p:cNvSpPr txBox="1"/>
          <p:nvPr/>
        </p:nvSpPr>
        <p:spPr>
          <a:xfrm>
            <a:off x="11325226" y="3142865"/>
            <a:ext cx="471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4290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4000" dirty="0"/>
              <a:t>Navrhněte logický obvod, který bude mít tři vstupy </a:t>
            </a:r>
            <a:r>
              <a:rPr lang="cs-CZ" sz="4000" i="1" dirty="0" smtClean="0"/>
              <a:t>a</a:t>
            </a:r>
            <a:r>
              <a:rPr lang="cs-CZ" sz="4000" i="1" dirty="0"/>
              <a:t>, b, </a:t>
            </a:r>
            <a:r>
              <a:rPr lang="cs-CZ" sz="4000" i="1" dirty="0" smtClean="0"/>
              <a:t>c </a:t>
            </a:r>
            <a:r>
              <a:rPr lang="cs-CZ" sz="4000" dirty="0"/>
              <a:t>a dva výstupy </a:t>
            </a:r>
            <a:r>
              <a:rPr lang="cs-CZ" sz="4000" i="1" dirty="0"/>
              <a:t>p, q</a:t>
            </a:r>
            <a:r>
              <a:rPr lang="cs-CZ" sz="4000" dirty="0"/>
              <a:t>. Obvod bude na výstupu </a:t>
            </a:r>
            <a:r>
              <a:rPr lang="cs-CZ" sz="4000" i="1" dirty="0" smtClean="0"/>
              <a:t>p</a:t>
            </a:r>
            <a:r>
              <a:rPr lang="cs-CZ" sz="4000" dirty="0" smtClean="0"/>
              <a:t> indikovat, zda binárně zapsané číslo </a:t>
            </a:r>
            <a:r>
              <a:rPr lang="cs-CZ" sz="4000" i="1" dirty="0" err="1" smtClean="0"/>
              <a:t>cba</a:t>
            </a:r>
            <a:r>
              <a:rPr lang="cs-CZ" sz="4000" dirty="0" smtClean="0"/>
              <a:t> je  liché, a na výstupu </a:t>
            </a:r>
            <a:r>
              <a:rPr lang="cs-CZ" sz="4000" i="1" dirty="0" smtClean="0"/>
              <a:t>q</a:t>
            </a:r>
            <a:r>
              <a:rPr lang="cs-CZ" sz="4000" dirty="0" smtClean="0"/>
              <a:t>,  zda je menší </a:t>
            </a:r>
            <a:r>
              <a:rPr lang="cs-CZ" sz="4000" dirty="0"/>
              <a:t>než 5. 	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1790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2. Popis obvodu pravdivostní tabulkou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187186"/>
              </p:ext>
            </p:extLst>
          </p:nvPr>
        </p:nvGraphicFramePr>
        <p:xfrm>
          <a:off x="1413814" y="2432556"/>
          <a:ext cx="812800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/>
                <a:gridCol w="1354667"/>
                <a:gridCol w="1354667"/>
                <a:gridCol w="1354667"/>
                <a:gridCol w="1354667"/>
                <a:gridCol w="1354667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Číslo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q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7030A0"/>
                          </a:solidFill>
                        </a:rPr>
                        <a:t>4</a:t>
                      </a:r>
                      <a:endParaRPr lang="cs-CZ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cs-CZ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7030A0"/>
                          </a:solidFill>
                        </a:rPr>
                        <a:t>6</a:t>
                      </a:r>
                      <a:endParaRPr lang="cs-CZ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cs-CZ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7030A0"/>
                          </a:solidFill>
                        </a:rPr>
                        <a:t>5</a:t>
                      </a:r>
                      <a:endParaRPr lang="cs-CZ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7030A0"/>
                          </a:solidFill>
                        </a:rPr>
                        <a:t>7</a:t>
                      </a:r>
                      <a:endParaRPr lang="cs-CZ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903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Minimalizace funkce </a:t>
            </a:r>
            <a:r>
              <a:rPr lang="cs-CZ" i="1" dirty="0" smtClean="0"/>
              <a:t>p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69990" y="5071101"/>
            <a:ext cx="9452019" cy="1406972"/>
          </a:xfrm>
        </p:spPr>
        <p:txBody>
          <a:bodyPr/>
          <a:lstStyle/>
          <a:p>
            <a:r>
              <a:rPr lang="cs-CZ" i="1" dirty="0" smtClean="0"/>
              <a:t>p (</a:t>
            </a:r>
            <a:r>
              <a:rPr lang="cs-CZ" i="1" dirty="0" err="1" smtClean="0"/>
              <a:t>a,b,c</a:t>
            </a:r>
            <a:r>
              <a:rPr lang="cs-CZ" i="1" dirty="0" smtClean="0"/>
              <a:t>) = a</a:t>
            </a:r>
            <a:endParaRPr lang="cs-CZ" i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835" y="1617093"/>
            <a:ext cx="5765621" cy="3302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675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Minimalizace funkce </a:t>
            </a:r>
            <a:r>
              <a:rPr lang="cs-CZ" i="1" dirty="0" smtClean="0"/>
              <a:t>q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69990" y="5071101"/>
            <a:ext cx="9452019" cy="1406972"/>
          </a:xfrm>
        </p:spPr>
        <p:txBody>
          <a:bodyPr/>
          <a:lstStyle/>
          <a:p>
            <a:r>
              <a:rPr lang="cs-CZ" i="1" dirty="0"/>
              <a:t>q</a:t>
            </a:r>
            <a:r>
              <a:rPr lang="cs-CZ" i="1" dirty="0" smtClean="0"/>
              <a:t> (</a:t>
            </a:r>
            <a:r>
              <a:rPr lang="cs-CZ" i="1" dirty="0" err="1" smtClean="0"/>
              <a:t>a,b,c</a:t>
            </a:r>
            <a:r>
              <a:rPr lang="cs-CZ" i="1" dirty="0" smtClean="0"/>
              <a:t>) = </a:t>
            </a:r>
            <a:endParaRPr lang="cs-CZ" i="1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5060" y="1690688"/>
            <a:ext cx="5899082" cy="2726766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6605" y="5071100"/>
            <a:ext cx="1047751" cy="479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41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Realizace funkce 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                                          </a:t>
            </a:r>
            <a:r>
              <a:rPr lang="cs-CZ" i="1" dirty="0" smtClean="0"/>
              <a:t>a                               p</a:t>
            </a:r>
            <a:endParaRPr lang="cs-CZ" i="1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4778062" y="4095482"/>
            <a:ext cx="199622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4890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Realizace funkce </a:t>
            </a:r>
            <a:r>
              <a:rPr lang="cs-CZ" i="1" dirty="0" smtClean="0"/>
              <a:t>q </a:t>
            </a:r>
            <a:r>
              <a:rPr lang="cs-CZ" dirty="0" smtClean="0"/>
              <a:t>pomocí hradel NAND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Funkce je po minimalizaci vyjádřena</a:t>
            </a:r>
          </a:p>
          <a:p>
            <a:r>
              <a:rPr lang="cs-CZ" dirty="0" smtClean="0"/>
              <a:t>Provedeme dvojí negaci </a:t>
            </a:r>
            <a:r>
              <a:rPr lang="cs-CZ" i="1" dirty="0" smtClean="0"/>
              <a:t>q</a:t>
            </a:r>
            <a:r>
              <a:rPr lang="cs-CZ" dirty="0" smtClean="0"/>
              <a:t> = </a:t>
            </a:r>
          </a:p>
          <a:p>
            <a:r>
              <a:rPr lang="cs-CZ" dirty="0" smtClean="0"/>
              <a:t>Podle De Morganova pravidla pro negaci součtu</a:t>
            </a:r>
          </a:p>
          <a:p>
            <a:r>
              <a:rPr lang="cs-CZ" dirty="0" smtClean="0"/>
              <a:t>Odstranění dvojí negace </a:t>
            </a:r>
          </a:p>
          <a:p>
            <a:endParaRPr lang="cs-CZ" dirty="0"/>
          </a:p>
          <a:p>
            <a:r>
              <a:rPr lang="cs-CZ" dirty="0" smtClean="0"/>
              <a:t>Realizační obvod 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8937" y="1825625"/>
            <a:ext cx="1285875" cy="40957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2235200"/>
            <a:ext cx="833438" cy="63440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0543" y="2862666"/>
            <a:ext cx="740570" cy="563717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0612" y="3426383"/>
            <a:ext cx="807244" cy="605433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77878" y="4060031"/>
            <a:ext cx="5815480" cy="2116932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>
          <a:xfrm>
            <a:off x="4243388" y="4031816"/>
            <a:ext cx="657224" cy="5687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nice 11"/>
          <p:cNvCxnSpPr/>
          <p:nvPr/>
        </p:nvCxnSpPr>
        <p:spPr>
          <a:xfrm>
            <a:off x="4243388" y="4355666"/>
            <a:ext cx="6572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3370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Obvod realizující funkce </a:t>
            </a:r>
            <a:r>
              <a:rPr lang="cs-CZ" i="1" dirty="0" smtClean="0"/>
              <a:t>p</a:t>
            </a:r>
            <a:r>
              <a:rPr lang="cs-CZ" dirty="0" smtClean="0"/>
              <a:t> a </a:t>
            </a:r>
            <a:r>
              <a:rPr lang="cs-CZ" i="1" dirty="0" smtClean="0"/>
              <a:t>q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85974" y="5211763"/>
            <a:ext cx="7929564" cy="1431925"/>
          </a:xfrm>
        </p:spPr>
        <p:txBody>
          <a:bodyPr/>
          <a:lstStyle/>
          <a:p>
            <a:r>
              <a:rPr lang="cs-CZ" dirty="0" smtClean="0"/>
              <a:t>Testování obvodu</a:t>
            </a:r>
          </a:p>
          <a:p>
            <a:pPr lvl="1"/>
            <a:r>
              <a:rPr lang="cs-CZ" dirty="0" smtClean="0"/>
              <a:t>5 → c=1,b=0,a=1 → p=1, q=0 → OK</a:t>
            </a:r>
          </a:p>
          <a:p>
            <a:pPr lvl="1"/>
            <a:r>
              <a:rPr lang="cs-CZ" dirty="0" smtClean="0"/>
              <a:t>Atd.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466" y="1576388"/>
            <a:ext cx="9449067" cy="340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9826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447</Words>
  <Application>Microsoft Office PowerPoint</Application>
  <PresentationFormat>Vlastní</PresentationFormat>
  <Paragraphs>211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Office</vt:lpstr>
      <vt:lpstr>Návrh kombinačních logických obvodů</vt:lpstr>
      <vt:lpstr>Postup</vt:lpstr>
      <vt:lpstr>Příklad</vt:lpstr>
      <vt:lpstr>2. Popis obvodu pravdivostní tabulkou</vt:lpstr>
      <vt:lpstr>Minimalizace funkce p</vt:lpstr>
      <vt:lpstr>Minimalizace funkce q</vt:lpstr>
      <vt:lpstr>Realizace funkce p</vt:lpstr>
      <vt:lpstr>Realizace funkce q pomocí hradel NAND</vt:lpstr>
      <vt:lpstr>Obvod realizující funkce p a q</vt:lpstr>
      <vt:lpstr>Ještě jeden příklad</vt:lpstr>
      <vt:lpstr>Pravdivostní tabulka</vt:lpstr>
      <vt:lpstr>Karnaughova mapa</vt:lpstr>
      <vt:lpstr>Úprava funkce </vt:lpstr>
      <vt:lpstr>Výsledný obvod</vt:lpstr>
      <vt:lpstr>Testování</vt:lpstr>
      <vt:lpstr>Další příklad</vt:lpstr>
      <vt:lpstr>Pravdivostní tabulka</vt:lpstr>
      <vt:lpstr>Karnaughovy mapy a logické funkce</vt:lpstr>
      <vt:lpstr>Zapojení a testování</vt:lpstr>
      <vt:lpstr>Příklad (další úloha typu Pattern Recognition)</vt:lpstr>
      <vt:lpstr>Řešení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Návrh kombinačních logických obvodů</dc:title>
  <dc:creator>Microsoft</dc:creator>
  <cp:lastModifiedBy>sborovna</cp:lastModifiedBy>
  <cp:revision>8</cp:revision>
  <dcterms:created xsi:type="dcterms:W3CDTF">2017-12-17T10:43:04Z</dcterms:created>
  <dcterms:modified xsi:type="dcterms:W3CDTF">2017-12-19T09:43:25Z</dcterms:modified>
</cp:coreProperties>
</file>