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3" r:id="rId17"/>
    <p:sldId id="274" r:id="rId18"/>
    <p:sldId id="275" r:id="rId19"/>
    <p:sldId id="276" r:id="rId20"/>
    <p:sldId id="271" r:id="rId21"/>
    <p:sldId id="272" r:id="rId2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17" d="100"/>
          <a:sy n="117" d="100"/>
        </p:scale>
        <p:origin x="-354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B700-35CC-4803-925F-7DF2297A4F4B}" type="datetimeFigureOut">
              <a:rPr lang="cs-CZ" smtClean="0"/>
              <a:t>19.12.2017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5ECC-838A-4380-8CFF-E2682018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20284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B700-35CC-4803-925F-7DF2297A4F4B}" type="datetimeFigureOut">
              <a:rPr lang="cs-CZ" smtClean="0"/>
              <a:t>19.12.2017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5ECC-838A-4380-8CFF-E2682018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418513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B700-35CC-4803-925F-7DF2297A4F4B}" type="datetimeFigureOut">
              <a:rPr lang="cs-CZ" smtClean="0"/>
              <a:t>19.12.2017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5ECC-838A-4380-8CFF-E2682018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41609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B700-35CC-4803-925F-7DF2297A4F4B}" type="datetimeFigureOut">
              <a:rPr lang="cs-CZ" smtClean="0"/>
              <a:t>19.12.2017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5ECC-838A-4380-8CFF-E2682018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816520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B700-35CC-4803-925F-7DF2297A4F4B}" type="datetimeFigureOut">
              <a:rPr lang="cs-CZ" smtClean="0"/>
              <a:t>19.12.2017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5ECC-838A-4380-8CFF-E2682018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9994247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B700-35CC-4803-925F-7DF2297A4F4B}" type="datetimeFigureOut">
              <a:rPr lang="cs-CZ" smtClean="0"/>
              <a:t>19.12.2017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5ECC-838A-4380-8CFF-E2682018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13284111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B700-35CC-4803-925F-7DF2297A4F4B}" type="datetimeFigureOut">
              <a:rPr lang="cs-CZ" smtClean="0"/>
              <a:t>19.12.2017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5ECC-838A-4380-8CFF-E2682018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0382168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B700-35CC-4803-925F-7DF2297A4F4B}" type="datetimeFigureOut">
              <a:rPr lang="cs-CZ" smtClean="0"/>
              <a:t>19.12.2017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5ECC-838A-4380-8CFF-E2682018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729918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B700-35CC-4803-925F-7DF2297A4F4B}" type="datetimeFigureOut">
              <a:rPr lang="cs-CZ" smtClean="0"/>
              <a:t>19.12.2017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5ECC-838A-4380-8CFF-E2682018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668918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B700-35CC-4803-925F-7DF2297A4F4B}" type="datetimeFigureOut">
              <a:rPr lang="cs-CZ" smtClean="0"/>
              <a:t>19.12.2017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5ECC-838A-4380-8CFF-E2682018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7596464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3B700-35CC-4803-925F-7DF2297A4F4B}" type="datetimeFigureOut">
              <a:rPr lang="cs-CZ" smtClean="0"/>
              <a:t>19.12.2017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6845ECC-838A-4380-8CFF-E2682018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592486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3B700-35CC-4803-925F-7DF2297A4F4B}" type="datetimeFigureOut">
              <a:rPr lang="cs-CZ" smtClean="0"/>
              <a:t>19.12.2017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845ECC-838A-4380-8CFF-E2682018B9CD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4779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5" Type="http://schemas.openxmlformats.org/officeDocument/2006/relationships/image" Target="../media/image19.png"/><Relationship Id="rId10" Type="http://schemas.openxmlformats.org/officeDocument/2006/relationships/image" Target="../media/image15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Návrh kombinačních logických obvodů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16156007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Ještě jeden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dirty="0" smtClean="0"/>
              <a:t>Navrhněte </a:t>
            </a:r>
            <a:r>
              <a:rPr lang="cs-CZ" sz="4800" dirty="0"/>
              <a:t>obvod, který bude </a:t>
            </a:r>
            <a:r>
              <a:rPr lang="cs-CZ" sz="4800" dirty="0" smtClean="0"/>
              <a:t>pro 4 proměnné indikovat </a:t>
            </a:r>
            <a:r>
              <a:rPr lang="cs-CZ" sz="4800" dirty="0"/>
              <a:t>minimálně dvě jedničky </a:t>
            </a:r>
            <a:r>
              <a:rPr lang="cs-CZ" sz="4800" dirty="0" smtClean="0"/>
              <a:t>následující za sebou. Obvod realizujte </a:t>
            </a:r>
            <a:r>
              <a:rPr lang="cs-CZ" sz="4800" dirty="0"/>
              <a:t>pomocí hradel NAND.</a:t>
            </a:r>
          </a:p>
        </p:txBody>
      </p:sp>
    </p:spTree>
    <p:extLst>
      <p:ext uri="{BB962C8B-B14F-4D97-AF65-F5344CB8AC3E}">
        <p14:creationId xmlns:p14="http://schemas.microsoft.com/office/powerpoint/2010/main" val="179671751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Pravdivostní tabulka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381375" y="1538288"/>
            <a:ext cx="5429250" cy="5124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804655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Karnaughova</a:t>
            </a:r>
            <a:r>
              <a:rPr lang="cs-CZ" dirty="0" smtClean="0"/>
              <a:t> mapa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05075" y="1690687"/>
            <a:ext cx="7176388" cy="46958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809876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Úprava funkce </a:t>
            </a:r>
            <a:endParaRPr lang="cs-CZ" dirty="0"/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966912" y="1690687"/>
            <a:ext cx="3535074" cy="1095375"/>
          </a:xfrm>
          <a:prstGeom prst="rect">
            <a:avLst/>
          </a:prstGeom>
        </p:spPr>
      </p:pic>
      <p:pic>
        <p:nvPicPr>
          <p:cNvPr id="5" name="Obrázek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76474" y="2962275"/>
            <a:ext cx="4686461" cy="8667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779692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Výsledný obvod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248025" y="1690688"/>
            <a:ext cx="5382628" cy="37385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181644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Testování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825625"/>
            <a:ext cx="8977313" cy="1589088"/>
          </a:xfrm>
        </p:spPr>
        <p:txBody>
          <a:bodyPr/>
          <a:lstStyle/>
          <a:p>
            <a:r>
              <a:rPr lang="cs-CZ" dirty="0" smtClean="0"/>
              <a:t>Například 11 → d=1,c=0,b=1,a=1 → F=1 → OK</a:t>
            </a:r>
            <a:endParaRPr lang="cs-CZ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04975" y="3162300"/>
            <a:ext cx="4552950" cy="31623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816604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smtClean="0"/>
              <a:t>Další 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Navrhněte převodník 3-bitového binárního kódu na zobrazení </a:t>
            </a:r>
          </a:p>
          <a:p>
            <a:pPr marL="0" indent="0">
              <a:buNone/>
            </a:pPr>
            <a:r>
              <a:rPr lang="cs-CZ" dirty="0"/>
              <a:t>hodů kostkou </a:t>
            </a:r>
            <a:endParaRPr lang="cs-CZ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2933700"/>
            <a:ext cx="8229600" cy="99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06623" y="4004583"/>
            <a:ext cx="3476625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9137795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Pravdivostní tabulka</a:t>
            </a:r>
            <a:endParaRPr lang="cs-CZ" dirty="0"/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252" y="1319326"/>
            <a:ext cx="327592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8131082"/>
              </p:ext>
            </p:extLst>
          </p:nvPr>
        </p:nvGraphicFramePr>
        <p:xfrm>
          <a:off x="3983264" y="1544259"/>
          <a:ext cx="7450663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  <a:gridCol w="677333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n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D6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2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3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4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5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6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7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X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1069521" y="5200650"/>
            <a:ext cx="1049110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dirty="0"/>
              <a:t>Z tabulky je patrné, že některé LED diody jsou souměrné a svítí současně, např. diody </a:t>
            </a:r>
            <a:r>
              <a:rPr lang="cs-CZ" i="1" dirty="0"/>
              <a:t>do </a:t>
            </a:r>
            <a:r>
              <a:rPr lang="cs-CZ" dirty="0"/>
              <a:t>a </a:t>
            </a:r>
            <a:r>
              <a:rPr lang="cs-CZ" i="1" dirty="0"/>
              <a:t>d3</a:t>
            </a:r>
            <a:r>
              <a:rPr lang="cs-CZ" dirty="0"/>
              <a:t>, </a:t>
            </a:r>
            <a:r>
              <a:rPr lang="cs-CZ" i="1" dirty="0"/>
              <a:t>d1 </a:t>
            </a:r>
            <a:r>
              <a:rPr lang="cs-CZ" dirty="0"/>
              <a:t>a </a:t>
            </a:r>
            <a:r>
              <a:rPr lang="cs-CZ" i="1" dirty="0"/>
              <a:t>d4 </a:t>
            </a:r>
            <a:r>
              <a:rPr lang="cs-CZ" dirty="0"/>
              <a:t>a </a:t>
            </a:r>
            <a:r>
              <a:rPr lang="cs-CZ" i="1" dirty="0"/>
              <a:t>d2 </a:t>
            </a:r>
            <a:r>
              <a:rPr lang="cs-CZ" dirty="0"/>
              <a:t>a </a:t>
            </a:r>
            <a:r>
              <a:rPr lang="cs-CZ" i="1" dirty="0"/>
              <a:t>d5. </a:t>
            </a:r>
            <a:r>
              <a:rPr lang="cs-CZ" dirty="0"/>
              <a:t>Dioda d6 je samostatná. Souměrnost diod zjednoduší zapojení, protože logická funkce bude shodná pro dvojici LED. 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674768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err="1" smtClean="0"/>
              <a:t>Karnaughovy</a:t>
            </a:r>
            <a:r>
              <a:rPr lang="cs-CZ" dirty="0" smtClean="0"/>
              <a:t> mapy a logické funkce</a:t>
            </a:r>
            <a:endParaRPr lang="cs-CZ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271" y="1338943"/>
            <a:ext cx="3790950" cy="20491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35978" y="1517878"/>
            <a:ext cx="3318532" cy="17886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3708" y="1624263"/>
            <a:ext cx="3208564" cy="15758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264" y="4562475"/>
            <a:ext cx="3332963" cy="18383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1253" y="3429000"/>
            <a:ext cx="2038350" cy="485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39481" y="3548743"/>
            <a:ext cx="1876425" cy="495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12704" y="3438524"/>
            <a:ext cx="1657350" cy="466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88267" y="5481637"/>
            <a:ext cx="962025" cy="333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07074" y="4209484"/>
            <a:ext cx="3275920" cy="2343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61564960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Zapojení a testování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72218" y="1709737"/>
            <a:ext cx="8236676" cy="443797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17662108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Postup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/>
              <a:t>Slovní zadání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Popis </a:t>
            </a:r>
            <a:r>
              <a:rPr lang="cs-CZ" dirty="0"/>
              <a:t>obvodu </a:t>
            </a:r>
            <a:r>
              <a:rPr lang="cs-CZ" dirty="0" smtClean="0"/>
              <a:t> - pravdivostní tabulka, mapa, Booleovská formule</a:t>
            </a:r>
            <a:endParaRPr lang="cs-CZ" dirty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Minimalizace</a:t>
            </a:r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Implementace </a:t>
            </a:r>
            <a:r>
              <a:rPr lang="cs-CZ" dirty="0"/>
              <a:t>obvodu </a:t>
            </a:r>
            <a:endParaRPr lang="cs-CZ" dirty="0" smtClean="0"/>
          </a:p>
          <a:p>
            <a:pPr marL="514350" indent="-514350">
              <a:buFont typeface="+mj-lt"/>
              <a:buAutoNum type="arabicPeriod"/>
            </a:pPr>
            <a:r>
              <a:rPr lang="cs-CZ" dirty="0" smtClean="0"/>
              <a:t>Ověření </a:t>
            </a:r>
            <a:r>
              <a:rPr lang="cs-CZ" dirty="0"/>
              <a:t>činnosti </a:t>
            </a:r>
            <a:r>
              <a:rPr lang="cs-CZ" dirty="0" smtClean="0"/>
              <a:t>obvodu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59120323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dirty="0" smtClean="0"/>
              <a:t>Příklad (další úloha typu </a:t>
            </a:r>
            <a:r>
              <a:rPr lang="cs-CZ" b="1" dirty="0" err="1" smtClean="0"/>
              <a:t>Pattern</a:t>
            </a:r>
            <a:r>
              <a:rPr lang="cs-CZ" b="1" dirty="0" smtClean="0"/>
              <a:t> </a:t>
            </a:r>
            <a:r>
              <a:rPr lang="cs-CZ" b="1" dirty="0" err="1" smtClean="0"/>
              <a:t>Recognition</a:t>
            </a:r>
            <a:r>
              <a:rPr lang="cs-CZ" b="1" dirty="0" smtClean="0"/>
              <a:t>)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cs-CZ" sz="4800" dirty="0" smtClean="0"/>
              <a:t>N</a:t>
            </a:r>
            <a:r>
              <a:rPr lang="da-DK" sz="4800" dirty="0" smtClean="0"/>
              <a:t>avrhněte </a:t>
            </a:r>
            <a:r>
              <a:rPr lang="da-DK" sz="4800" dirty="0"/>
              <a:t>obvod, který bude indikovat posloupnost bitů 101 ve 4-bitových </a:t>
            </a:r>
            <a:r>
              <a:rPr lang="cs-CZ" sz="4800" dirty="0" smtClean="0"/>
              <a:t>binárních </a:t>
            </a:r>
            <a:r>
              <a:rPr lang="cs-CZ" sz="4800" dirty="0"/>
              <a:t>číslech. Obvod realizujte.</a:t>
            </a:r>
          </a:p>
        </p:txBody>
      </p:sp>
    </p:spTree>
    <p:extLst>
      <p:ext uri="{BB962C8B-B14F-4D97-AF65-F5344CB8AC3E}">
        <p14:creationId xmlns:p14="http://schemas.microsoft.com/office/powerpoint/2010/main" val="13430857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09612" y="249476"/>
            <a:ext cx="10515600" cy="1325563"/>
          </a:xfrm>
        </p:spPr>
        <p:txBody>
          <a:bodyPr/>
          <a:lstStyle/>
          <a:p>
            <a:pPr algn="ctr"/>
            <a:r>
              <a:rPr lang="cs-CZ" dirty="0" smtClean="0"/>
              <a:t>Řešení</a:t>
            </a:r>
            <a:endParaRPr lang="cs-CZ" dirty="0"/>
          </a:p>
        </p:txBody>
      </p:sp>
      <p:sp>
        <p:nvSpPr>
          <p:cNvPr id="4" name="Obdélník 3"/>
          <p:cNvSpPr/>
          <p:nvPr/>
        </p:nvSpPr>
        <p:spPr>
          <a:xfrm>
            <a:off x="6686550" y="1871663"/>
            <a:ext cx="771525" cy="1328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5" name="Ovál 4"/>
          <p:cNvSpPr/>
          <p:nvPr/>
        </p:nvSpPr>
        <p:spPr>
          <a:xfrm>
            <a:off x="7336631" y="2336006"/>
            <a:ext cx="242887" cy="2000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6" name="TextovéPole 5"/>
          <p:cNvSpPr txBox="1"/>
          <p:nvPr/>
        </p:nvSpPr>
        <p:spPr>
          <a:xfrm>
            <a:off x="6900862" y="1916667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&amp;</a:t>
            </a:r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8639175" y="2709863"/>
            <a:ext cx="771525" cy="1328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8" name="Ovál 7"/>
          <p:cNvSpPr/>
          <p:nvPr/>
        </p:nvSpPr>
        <p:spPr>
          <a:xfrm>
            <a:off x="9310688" y="3252788"/>
            <a:ext cx="242887" cy="2000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9" name="TextovéPole 8"/>
          <p:cNvSpPr txBox="1"/>
          <p:nvPr/>
        </p:nvSpPr>
        <p:spPr>
          <a:xfrm>
            <a:off x="8824913" y="2709863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&amp;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6727033" y="4038600"/>
            <a:ext cx="771525" cy="1328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1" name="Ovál 10"/>
          <p:cNvSpPr/>
          <p:nvPr/>
        </p:nvSpPr>
        <p:spPr>
          <a:xfrm>
            <a:off x="7377114" y="4502943"/>
            <a:ext cx="242887" cy="2000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2" name="TextovéPole 11"/>
          <p:cNvSpPr txBox="1"/>
          <p:nvPr/>
        </p:nvSpPr>
        <p:spPr>
          <a:xfrm>
            <a:off x="6941345" y="4083604"/>
            <a:ext cx="342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&amp;</a:t>
            </a:r>
            <a:endParaRPr lang="cs-CZ" dirty="0"/>
          </a:p>
        </p:txBody>
      </p:sp>
      <p:sp>
        <p:nvSpPr>
          <p:cNvPr id="13" name="Obdélník 12"/>
          <p:cNvSpPr/>
          <p:nvPr/>
        </p:nvSpPr>
        <p:spPr>
          <a:xfrm>
            <a:off x="3052762" y="1750458"/>
            <a:ext cx="771525" cy="1328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vál 13"/>
          <p:cNvSpPr/>
          <p:nvPr/>
        </p:nvSpPr>
        <p:spPr>
          <a:xfrm>
            <a:off x="3702843" y="2285999"/>
            <a:ext cx="242887" cy="2000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6" name="Obdélník 15"/>
          <p:cNvSpPr/>
          <p:nvPr/>
        </p:nvSpPr>
        <p:spPr>
          <a:xfrm>
            <a:off x="3052761" y="3477101"/>
            <a:ext cx="771525" cy="1328737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7" name="Ovál 16"/>
          <p:cNvSpPr/>
          <p:nvPr/>
        </p:nvSpPr>
        <p:spPr>
          <a:xfrm>
            <a:off x="3714751" y="3997819"/>
            <a:ext cx="242887" cy="200025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9" name="TextovéPole 18"/>
          <p:cNvSpPr txBox="1"/>
          <p:nvPr/>
        </p:nvSpPr>
        <p:spPr>
          <a:xfrm>
            <a:off x="442913" y="1291154"/>
            <a:ext cx="471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</a:t>
            </a:r>
            <a:endParaRPr lang="cs-CZ" dirty="0"/>
          </a:p>
        </p:txBody>
      </p:sp>
      <p:sp>
        <p:nvSpPr>
          <p:cNvPr id="20" name="TextovéPole 19"/>
          <p:cNvSpPr txBox="1"/>
          <p:nvPr/>
        </p:nvSpPr>
        <p:spPr>
          <a:xfrm>
            <a:off x="473868" y="2214801"/>
            <a:ext cx="471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b</a:t>
            </a:r>
            <a:endParaRPr lang="cs-CZ" dirty="0"/>
          </a:p>
        </p:txBody>
      </p:sp>
      <p:sp>
        <p:nvSpPr>
          <p:cNvPr id="21" name="TextovéPole 20"/>
          <p:cNvSpPr txBox="1"/>
          <p:nvPr/>
        </p:nvSpPr>
        <p:spPr>
          <a:xfrm>
            <a:off x="473868" y="3657321"/>
            <a:ext cx="471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</a:t>
            </a:r>
            <a:endParaRPr lang="cs-CZ" dirty="0"/>
          </a:p>
        </p:txBody>
      </p:sp>
      <p:sp>
        <p:nvSpPr>
          <p:cNvPr id="22" name="TextovéPole 21"/>
          <p:cNvSpPr txBox="1"/>
          <p:nvPr/>
        </p:nvSpPr>
        <p:spPr>
          <a:xfrm>
            <a:off x="473868" y="5357396"/>
            <a:ext cx="471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d</a:t>
            </a:r>
            <a:endParaRPr lang="cs-CZ" dirty="0"/>
          </a:p>
        </p:txBody>
      </p:sp>
      <p:cxnSp>
        <p:nvCxnSpPr>
          <p:cNvPr id="24" name="Přímá spojnice 23"/>
          <p:cNvCxnSpPr>
            <a:stCxn id="19" idx="3"/>
          </p:cNvCxnSpPr>
          <p:nvPr/>
        </p:nvCxnSpPr>
        <p:spPr>
          <a:xfrm>
            <a:off x="914400" y="1475820"/>
            <a:ext cx="4672016" cy="1772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Přímá spojnice 24"/>
          <p:cNvCxnSpPr/>
          <p:nvPr/>
        </p:nvCxnSpPr>
        <p:spPr>
          <a:xfrm>
            <a:off x="5586416" y="1475820"/>
            <a:ext cx="0" cy="73898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Přímá spojnice 27"/>
          <p:cNvCxnSpPr/>
          <p:nvPr/>
        </p:nvCxnSpPr>
        <p:spPr>
          <a:xfrm>
            <a:off x="5586416" y="2214801"/>
            <a:ext cx="1100133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Přímá spojnice 31"/>
          <p:cNvCxnSpPr>
            <a:stCxn id="20" idx="3"/>
            <a:endCxn id="13" idx="1"/>
          </p:cNvCxnSpPr>
          <p:nvPr/>
        </p:nvCxnSpPr>
        <p:spPr>
          <a:xfrm>
            <a:off x="945355" y="2399467"/>
            <a:ext cx="2107407" cy="1536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nice 34"/>
          <p:cNvCxnSpPr/>
          <p:nvPr/>
        </p:nvCxnSpPr>
        <p:spPr>
          <a:xfrm flipH="1">
            <a:off x="1595436" y="2413239"/>
            <a:ext cx="33339" cy="2605878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Přímá spojnice 37"/>
          <p:cNvCxnSpPr/>
          <p:nvPr/>
        </p:nvCxnSpPr>
        <p:spPr>
          <a:xfrm flipV="1">
            <a:off x="1595436" y="5019117"/>
            <a:ext cx="5131596" cy="355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1" name="Ovál 40"/>
          <p:cNvSpPr/>
          <p:nvPr/>
        </p:nvSpPr>
        <p:spPr>
          <a:xfrm>
            <a:off x="1595436" y="2349460"/>
            <a:ext cx="90488" cy="124598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42" name="Ovál 41"/>
          <p:cNvSpPr/>
          <p:nvPr/>
        </p:nvSpPr>
        <p:spPr>
          <a:xfrm>
            <a:off x="2033585" y="3775314"/>
            <a:ext cx="185740" cy="133346"/>
          </a:xfrm>
          <a:prstGeom prst="ellipse">
            <a:avLst/>
          </a:prstGeom>
          <a:solidFill>
            <a:schemeClr val="tx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43" name="Přímá spojnice 42"/>
          <p:cNvCxnSpPr/>
          <p:nvPr/>
        </p:nvCxnSpPr>
        <p:spPr>
          <a:xfrm>
            <a:off x="885824" y="3825535"/>
            <a:ext cx="2166938" cy="901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nice 44"/>
          <p:cNvCxnSpPr/>
          <p:nvPr/>
        </p:nvCxnSpPr>
        <p:spPr>
          <a:xfrm>
            <a:off x="2126455" y="3200400"/>
            <a:ext cx="0" cy="605076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Přímá spojnice 46"/>
          <p:cNvCxnSpPr/>
          <p:nvPr/>
        </p:nvCxnSpPr>
        <p:spPr>
          <a:xfrm>
            <a:off x="2126455" y="3170675"/>
            <a:ext cx="3378995" cy="349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nice 48"/>
          <p:cNvCxnSpPr/>
          <p:nvPr/>
        </p:nvCxnSpPr>
        <p:spPr>
          <a:xfrm flipH="1" flipV="1">
            <a:off x="5505449" y="2867742"/>
            <a:ext cx="1" cy="304679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2" name="Přímá spojnice 51"/>
          <p:cNvCxnSpPr/>
          <p:nvPr/>
        </p:nvCxnSpPr>
        <p:spPr>
          <a:xfrm>
            <a:off x="5505449" y="2845702"/>
            <a:ext cx="1181100" cy="1365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4" name="Přímá spojnice 53"/>
          <p:cNvCxnSpPr/>
          <p:nvPr/>
        </p:nvCxnSpPr>
        <p:spPr>
          <a:xfrm>
            <a:off x="3957638" y="2386653"/>
            <a:ext cx="2728911" cy="32492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6" name="Přímá spojnice 55"/>
          <p:cNvCxnSpPr/>
          <p:nvPr/>
        </p:nvCxnSpPr>
        <p:spPr>
          <a:xfrm>
            <a:off x="3943349" y="4078649"/>
            <a:ext cx="2783683" cy="14864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nice 57"/>
          <p:cNvCxnSpPr/>
          <p:nvPr/>
        </p:nvCxnSpPr>
        <p:spPr>
          <a:xfrm flipV="1">
            <a:off x="1004886" y="5267988"/>
            <a:ext cx="5722146" cy="2649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0" name="Přímá spojnice 59"/>
          <p:cNvCxnSpPr>
            <a:stCxn id="11" idx="6"/>
          </p:cNvCxnSpPr>
          <p:nvPr/>
        </p:nvCxnSpPr>
        <p:spPr>
          <a:xfrm flipV="1">
            <a:off x="7620001" y="3540481"/>
            <a:ext cx="1019174" cy="1062475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3" name="Přímá spojnice 62"/>
          <p:cNvCxnSpPr>
            <a:stCxn id="5" idx="6"/>
          </p:cNvCxnSpPr>
          <p:nvPr/>
        </p:nvCxnSpPr>
        <p:spPr>
          <a:xfrm>
            <a:off x="7579518" y="2436019"/>
            <a:ext cx="1059657" cy="75337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Přímá spojnice 65"/>
          <p:cNvCxnSpPr/>
          <p:nvPr/>
        </p:nvCxnSpPr>
        <p:spPr>
          <a:xfrm flipV="1">
            <a:off x="9553575" y="3334657"/>
            <a:ext cx="1628776" cy="1338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9" name="TextovéPole 68"/>
          <p:cNvSpPr txBox="1"/>
          <p:nvPr/>
        </p:nvSpPr>
        <p:spPr>
          <a:xfrm>
            <a:off x="11325226" y="3142865"/>
            <a:ext cx="47148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mtClean="0"/>
              <a:t>F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85429048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Příklad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sz="4000" dirty="0"/>
              <a:t>Navrhněte logický obvod, který bude mít tři vstupy </a:t>
            </a:r>
            <a:r>
              <a:rPr lang="cs-CZ" sz="4000" i="1" dirty="0" smtClean="0"/>
              <a:t>a</a:t>
            </a:r>
            <a:r>
              <a:rPr lang="cs-CZ" sz="4000" i="1" dirty="0"/>
              <a:t>, b, </a:t>
            </a:r>
            <a:r>
              <a:rPr lang="cs-CZ" sz="4000" i="1" dirty="0" smtClean="0"/>
              <a:t>c </a:t>
            </a:r>
            <a:r>
              <a:rPr lang="cs-CZ" sz="4000" dirty="0"/>
              <a:t>a dva výstupy </a:t>
            </a:r>
            <a:r>
              <a:rPr lang="cs-CZ" sz="4000" i="1" dirty="0"/>
              <a:t>p, q</a:t>
            </a:r>
            <a:r>
              <a:rPr lang="cs-CZ" sz="4000" dirty="0"/>
              <a:t>. Obvod bude na výstupu </a:t>
            </a:r>
            <a:r>
              <a:rPr lang="cs-CZ" sz="4000" i="1" dirty="0" smtClean="0"/>
              <a:t>p</a:t>
            </a:r>
            <a:r>
              <a:rPr lang="cs-CZ" sz="4000" dirty="0" smtClean="0"/>
              <a:t> indikovat, zda binárně zapsané číslo </a:t>
            </a:r>
            <a:r>
              <a:rPr lang="cs-CZ" sz="4000" i="1" dirty="0" err="1" smtClean="0"/>
              <a:t>cba</a:t>
            </a:r>
            <a:r>
              <a:rPr lang="cs-CZ" sz="4000" dirty="0" smtClean="0"/>
              <a:t> je  liché, a na výstupu </a:t>
            </a:r>
            <a:r>
              <a:rPr lang="cs-CZ" sz="4000" i="1" dirty="0" smtClean="0"/>
              <a:t>q</a:t>
            </a:r>
            <a:r>
              <a:rPr lang="cs-CZ" sz="4000" dirty="0" smtClean="0"/>
              <a:t>,  zda je menší </a:t>
            </a:r>
            <a:r>
              <a:rPr lang="cs-CZ" sz="4000" dirty="0"/>
              <a:t>než 5. 	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95179076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2. Popis obvodu pravdivostní tabulkou</a:t>
            </a:r>
            <a:endParaRPr lang="cs-CZ" dirty="0"/>
          </a:p>
        </p:txBody>
      </p:sp>
      <p:graphicFrame>
        <p:nvGraphicFramePr>
          <p:cNvPr id="4" name="Tabulk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06187186"/>
              </p:ext>
            </p:extLst>
          </p:nvPr>
        </p:nvGraphicFramePr>
        <p:xfrm>
          <a:off x="1413814" y="2432556"/>
          <a:ext cx="8128002" cy="33375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354667"/>
                <a:gridCol w="1354667"/>
                <a:gridCol w="1354667"/>
                <a:gridCol w="1354667"/>
                <a:gridCol w="1354667"/>
                <a:gridCol w="1354667"/>
              </a:tblGrid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a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b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Číslo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p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q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0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4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2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6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1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5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3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>
                          <a:solidFill>
                            <a:srgbClr val="7030A0"/>
                          </a:solidFill>
                        </a:rPr>
                        <a:t>7</a:t>
                      </a:r>
                      <a:endParaRPr lang="cs-CZ" dirty="0">
                        <a:solidFill>
                          <a:srgbClr val="7030A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0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089032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Minimalizace funkce </a:t>
            </a:r>
            <a:r>
              <a:rPr lang="cs-CZ" i="1" dirty="0" smtClean="0"/>
              <a:t>p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9990" y="5071101"/>
            <a:ext cx="9452019" cy="1406972"/>
          </a:xfrm>
        </p:spPr>
        <p:txBody>
          <a:bodyPr/>
          <a:lstStyle/>
          <a:p>
            <a:r>
              <a:rPr lang="cs-CZ" i="1" dirty="0" smtClean="0"/>
              <a:t>p (</a:t>
            </a:r>
            <a:r>
              <a:rPr lang="cs-CZ" i="1" dirty="0" err="1" smtClean="0"/>
              <a:t>a,b,c</a:t>
            </a:r>
            <a:r>
              <a:rPr lang="cs-CZ" i="1" dirty="0" smtClean="0"/>
              <a:t>) = a</a:t>
            </a:r>
            <a:endParaRPr lang="cs-CZ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19835" y="1617093"/>
            <a:ext cx="5765621" cy="33026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967535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Minimalizace funkce </a:t>
            </a:r>
            <a:r>
              <a:rPr lang="cs-CZ" i="1" dirty="0" smtClean="0"/>
              <a:t>q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369990" y="5071101"/>
            <a:ext cx="9452019" cy="1406972"/>
          </a:xfrm>
        </p:spPr>
        <p:txBody>
          <a:bodyPr/>
          <a:lstStyle/>
          <a:p>
            <a:r>
              <a:rPr lang="cs-CZ" i="1" dirty="0"/>
              <a:t>q</a:t>
            </a:r>
            <a:r>
              <a:rPr lang="cs-CZ" i="1" dirty="0" smtClean="0"/>
              <a:t> (</a:t>
            </a:r>
            <a:r>
              <a:rPr lang="cs-CZ" i="1" dirty="0" err="1" smtClean="0"/>
              <a:t>a,b,c</a:t>
            </a:r>
            <a:r>
              <a:rPr lang="cs-CZ" i="1" dirty="0" smtClean="0"/>
              <a:t>) = </a:t>
            </a:r>
            <a:endParaRPr lang="cs-CZ" i="1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515060" y="1690688"/>
            <a:ext cx="5899082" cy="2726766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266605" y="5071100"/>
            <a:ext cx="1047751" cy="4796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624167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Realizace funkce p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endParaRPr lang="cs-CZ" dirty="0" smtClean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 smtClean="0"/>
              <a:t>                                          </a:t>
            </a:r>
            <a:r>
              <a:rPr lang="cs-CZ" i="1" dirty="0" smtClean="0"/>
              <a:t>a                               p</a:t>
            </a:r>
            <a:endParaRPr lang="cs-CZ" i="1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4778062" y="4095482"/>
            <a:ext cx="1996225" cy="0"/>
          </a:xfrm>
          <a:prstGeom prst="line">
            <a:avLst/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8904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Realizace funkce </a:t>
            </a:r>
            <a:r>
              <a:rPr lang="cs-CZ" i="1" dirty="0" smtClean="0"/>
              <a:t>q </a:t>
            </a:r>
            <a:r>
              <a:rPr lang="cs-CZ" dirty="0" smtClean="0"/>
              <a:t>pomocí hradel NAND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Funkce je po minimalizaci vyjádřena</a:t>
            </a:r>
          </a:p>
          <a:p>
            <a:r>
              <a:rPr lang="cs-CZ" dirty="0" smtClean="0"/>
              <a:t>Provedeme dvojí negaci </a:t>
            </a:r>
            <a:r>
              <a:rPr lang="cs-CZ" i="1" dirty="0" smtClean="0"/>
              <a:t>q</a:t>
            </a:r>
            <a:r>
              <a:rPr lang="cs-CZ" dirty="0" smtClean="0"/>
              <a:t> = </a:t>
            </a:r>
          </a:p>
          <a:p>
            <a:r>
              <a:rPr lang="cs-CZ" dirty="0" smtClean="0"/>
              <a:t>Podle De Morganova pravidla pro negaci součtu</a:t>
            </a:r>
          </a:p>
          <a:p>
            <a:r>
              <a:rPr lang="cs-CZ" dirty="0" smtClean="0"/>
              <a:t>Odstranění dvojí negace </a:t>
            </a:r>
          </a:p>
          <a:p>
            <a:endParaRPr lang="cs-CZ" dirty="0"/>
          </a:p>
          <a:p>
            <a:r>
              <a:rPr lang="cs-CZ" dirty="0" smtClean="0"/>
              <a:t>Realizační obvod  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38937" y="1825625"/>
            <a:ext cx="1285875" cy="409575"/>
          </a:xfrm>
          <a:prstGeom prst="rect">
            <a:avLst/>
          </a:prstGeom>
        </p:spPr>
      </p:pic>
      <p:pic>
        <p:nvPicPr>
          <p:cNvPr id="6" name="Obrázek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10200" y="2235200"/>
            <a:ext cx="833438" cy="634408"/>
          </a:xfrm>
          <a:prstGeom prst="rect">
            <a:avLst/>
          </a:prstGeom>
        </p:spPr>
      </p:pic>
      <p:pic>
        <p:nvPicPr>
          <p:cNvPr id="7" name="Obrázek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0543" y="2862666"/>
            <a:ext cx="740570" cy="563717"/>
          </a:xfrm>
          <a:prstGeom prst="rect">
            <a:avLst/>
          </a:prstGeom>
        </p:spPr>
      </p:pic>
      <p:pic>
        <p:nvPicPr>
          <p:cNvPr id="8" name="Obrázek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900612" y="3426383"/>
            <a:ext cx="807244" cy="605433"/>
          </a:xfrm>
          <a:prstGeom prst="rect">
            <a:avLst/>
          </a:prstGeom>
        </p:spPr>
      </p:pic>
      <p:pic>
        <p:nvPicPr>
          <p:cNvPr id="9" name="Obrázek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977878" y="4060031"/>
            <a:ext cx="5815480" cy="2116932"/>
          </a:xfrm>
          <a:prstGeom prst="rect">
            <a:avLst/>
          </a:prstGeom>
        </p:spPr>
      </p:pic>
      <p:sp>
        <p:nvSpPr>
          <p:cNvPr id="10" name="Obdélník 9"/>
          <p:cNvSpPr/>
          <p:nvPr/>
        </p:nvSpPr>
        <p:spPr>
          <a:xfrm>
            <a:off x="4243388" y="4031816"/>
            <a:ext cx="657224" cy="56875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cxnSp>
        <p:nvCxnSpPr>
          <p:cNvPr id="12" name="Přímá spojnice 11"/>
          <p:cNvCxnSpPr/>
          <p:nvPr/>
        </p:nvCxnSpPr>
        <p:spPr>
          <a:xfrm>
            <a:off x="4243388" y="4355666"/>
            <a:ext cx="657224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8337061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 smtClean="0"/>
              <a:t>Obvod realizující funkce </a:t>
            </a:r>
            <a:r>
              <a:rPr lang="cs-CZ" i="1" dirty="0" smtClean="0"/>
              <a:t>p</a:t>
            </a:r>
            <a:r>
              <a:rPr lang="cs-CZ" dirty="0" smtClean="0"/>
              <a:t> a </a:t>
            </a:r>
            <a:r>
              <a:rPr lang="cs-CZ" i="1" dirty="0" smtClean="0"/>
              <a:t>q</a:t>
            </a:r>
            <a:endParaRPr lang="cs-CZ" i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2085974" y="5211763"/>
            <a:ext cx="7929564" cy="1431925"/>
          </a:xfrm>
        </p:spPr>
        <p:txBody>
          <a:bodyPr/>
          <a:lstStyle/>
          <a:p>
            <a:r>
              <a:rPr lang="cs-CZ" dirty="0" smtClean="0"/>
              <a:t>Testování obvodu</a:t>
            </a:r>
          </a:p>
          <a:p>
            <a:pPr lvl="1"/>
            <a:r>
              <a:rPr lang="cs-CZ" dirty="0" smtClean="0"/>
              <a:t>5 → c=1,b=0,a=1 → p=1, q=0 → OK</a:t>
            </a:r>
          </a:p>
          <a:p>
            <a:pPr lvl="1"/>
            <a:r>
              <a:rPr lang="cs-CZ" dirty="0" smtClean="0"/>
              <a:t>Atd.</a:t>
            </a:r>
            <a:endParaRPr lang="cs-CZ" dirty="0"/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1466" y="1576388"/>
            <a:ext cx="9449067" cy="3409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49826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</TotalTime>
  <Words>447</Words>
  <Application>Microsoft Office PowerPoint</Application>
  <PresentationFormat>Vlastní</PresentationFormat>
  <Paragraphs>211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Office</vt:lpstr>
      <vt:lpstr>Návrh kombinačních logických obvodů</vt:lpstr>
      <vt:lpstr>Postup</vt:lpstr>
      <vt:lpstr>Příklad</vt:lpstr>
      <vt:lpstr>2. Popis obvodu pravdivostní tabulkou</vt:lpstr>
      <vt:lpstr>Minimalizace funkce p</vt:lpstr>
      <vt:lpstr>Minimalizace funkce q</vt:lpstr>
      <vt:lpstr>Realizace funkce p</vt:lpstr>
      <vt:lpstr>Realizace funkce q pomocí hradel NAND</vt:lpstr>
      <vt:lpstr>Obvod realizující funkce p a q</vt:lpstr>
      <vt:lpstr>Ještě jeden příklad</vt:lpstr>
      <vt:lpstr>Pravdivostní tabulka</vt:lpstr>
      <vt:lpstr>Karnaughova mapa</vt:lpstr>
      <vt:lpstr>Úprava funkce </vt:lpstr>
      <vt:lpstr>Výsledný obvod</vt:lpstr>
      <vt:lpstr>Testování</vt:lpstr>
      <vt:lpstr>Další příklad</vt:lpstr>
      <vt:lpstr>Pravdivostní tabulka</vt:lpstr>
      <vt:lpstr>Karnaughovy mapy a logické funkce</vt:lpstr>
      <vt:lpstr>Zapojení a testování</vt:lpstr>
      <vt:lpstr>Příklad (další úloha typu Pattern Recognition)</vt:lpstr>
      <vt:lpstr>Řešení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Návrh kombinačních logických obvodů</dc:title>
  <dc:creator>Microsoft</dc:creator>
  <cp:lastModifiedBy>sborovna</cp:lastModifiedBy>
  <cp:revision>8</cp:revision>
  <dcterms:created xsi:type="dcterms:W3CDTF">2017-12-17T10:43:04Z</dcterms:created>
  <dcterms:modified xsi:type="dcterms:W3CDTF">2017-12-19T09:43:25Z</dcterms:modified>
</cp:coreProperties>
</file>