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9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31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21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27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48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48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95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90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00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12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9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4D5C-FFCF-4555-A22C-54FC573D3A5F}" type="datetimeFigureOut">
              <a:rPr lang="cs-CZ" smtClean="0"/>
              <a:t>1.1.2008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F602-FD91-4003-ABC6-F97790DAA3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3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Aritmetické operace s binárními čísly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          1 </a:t>
            </a:r>
            <a:r>
              <a:rPr lang="cs-CZ" dirty="0"/>
              <a:t>0 1 1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/>
              <a:t>       11        </a:t>
            </a:r>
            <a:r>
              <a:rPr lang="cs-CZ" dirty="0"/>
              <a:t>142</a:t>
            </a:r>
            <a:r>
              <a:rPr lang="cs-CZ" baseline="-25000" dirty="0"/>
              <a:t>8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            x </a:t>
            </a:r>
            <a:r>
              <a:rPr lang="cs-CZ" dirty="0"/>
              <a:t>1 0 1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/>
              <a:t>       x </a:t>
            </a:r>
            <a:r>
              <a:rPr lang="cs-CZ" dirty="0"/>
              <a:t>5 </a:t>
            </a:r>
            <a:r>
              <a:rPr lang="cs-CZ" dirty="0" smtClean="0"/>
              <a:t>      x </a:t>
            </a:r>
            <a:r>
              <a:rPr lang="cs-CZ" dirty="0"/>
              <a:t>32</a:t>
            </a:r>
            <a:r>
              <a:rPr lang="cs-CZ" baseline="-25000" dirty="0"/>
              <a:t>8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           -------------- </a:t>
            </a:r>
            <a:r>
              <a:rPr lang="cs-CZ" dirty="0"/>
              <a:t>------ ------------- </a:t>
            </a:r>
          </a:p>
          <a:p>
            <a:pPr marL="0" indent="0">
              <a:buNone/>
            </a:pPr>
            <a:r>
              <a:rPr lang="cs-CZ" dirty="0" smtClean="0"/>
              <a:t>            1 </a:t>
            </a:r>
            <a:r>
              <a:rPr lang="cs-CZ" dirty="0"/>
              <a:t>0 1 1 </a:t>
            </a:r>
            <a:r>
              <a:rPr lang="cs-CZ" dirty="0" smtClean="0"/>
              <a:t>         55         304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0 </a:t>
            </a:r>
            <a:r>
              <a:rPr lang="cs-CZ" dirty="0"/>
              <a:t>0 0 0 </a:t>
            </a:r>
            <a:r>
              <a:rPr lang="cs-CZ" dirty="0" smtClean="0"/>
              <a:t>                       446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1 </a:t>
            </a:r>
            <a:r>
              <a:rPr lang="cs-CZ" dirty="0"/>
              <a:t>0 1 </a:t>
            </a:r>
            <a:r>
              <a:rPr lang="cs-CZ" dirty="0" smtClean="0"/>
              <a:t>1</a:t>
            </a:r>
          </a:p>
          <a:p>
            <a:pPr marL="0" indent="0">
              <a:buNone/>
            </a:pPr>
            <a:r>
              <a:rPr lang="cs-CZ" dirty="0" smtClean="0"/>
              <a:t>    ------------- ----------------------------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1 </a:t>
            </a:r>
            <a:r>
              <a:rPr lang="cs-CZ" dirty="0"/>
              <a:t>1 0 1 1 1</a:t>
            </a:r>
            <a:r>
              <a:rPr lang="cs-CZ" baseline="-25000" dirty="0"/>
              <a:t>2</a:t>
            </a:r>
            <a:r>
              <a:rPr lang="cs-CZ" dirty="0"/>
              <a:t> → 55</a:t>
            </a:r>
            <a:r>
              <a:rPr lang="cs-CZ" baseline="-25000" dirty="0"/>
              <a:t>10</a:t>
            </a:r>
            <a:r>
              <a:rPr lang="cs-CZ" dirty="0"/>
              <a:t> </a:t>
            </a:r>
            <a:r>
              <a:rPr lang="cs-CZ" dirty="0" smtClean="0"/>
              <a:t>     4764</a:t>
            </a:r>
            <a:r>
              <a:rPr lang="cs-CZ" baseline="-25000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08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binárních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Dělte binární čísla </a:t>
            </a:r>
            <a:r>
              <a:rPr lang="cs-CZ" dirty="0" smtClean="0"/>
              <a:t>A=1010100</a:t>
            </a:r>
            <a:r>
              <a:rPr lang="cs-CZ" baseline="-25000" dirty="0" smtClean="0"/>
              <a:t>2</a:t>
            </a:r>
            <a:r>
              <a:rPr lang="cs-CZ" dirty="0" smtClean="0"/>
              <a:t> = </a:t>
            </a:r>
            <a:r>
              <a:rPr lang="cs-CZ" dirty="0" smtClean="0"/>
              <a:t>84</a:t>
            </a:r>
            <a:r>
              <a:rPr lang="cs-CZ" baseline="-25000" dirty="0" smtClean="0"/>
              <a:t>10</a:t>
            </a:r>
            <a:r>
              <a:rPr lang="cs-CZ" dirty="0" smtClean="0"/>
              <a:t>a </a:t>
            </a:r>
            <a:r>
              <a:rPr lang="cs-CZ" dirty="0" smtClean="0"/>
              <a:t>B=110</a:t>
            </a:r>
            <a:r>
              <a:rPr lang="cs-CZ" baseline="-25000" dirty="0" smtClean="0"/>
              <a:t>2</a:t>
            </a:r>
            <a:r>
              <a:rPr lang="cs-CZ" dirty="0" smtClean="0"/>
              <a:t>=6</a:t>
            </a:r>
            <a:r>
              <a:rPr lang="cs-CZ" baseline="-25000" dirty="0" smtClean="0"/>
              <a:t>10</a:t>
            </a:r>
          </a:p>
          <a:p>
            <a:pPr marL="0" indent="0">
              <a:buNone/>
            </a:pPr>
            <a:r>
              <a:rPr lang="es-ES" dirty="0" smtClean="0"/>
              <a:t>1 </a:t>
            </a:r>
            <a:r>
              <a:rPr lang="es-ES" dirty="0"/>
              <a:t>0 1 0 1 0 0 : 1 1 0 = 1 1 1 0 </a:t>
            </a:r>
          </a:p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dirty="0"/>
              <a:t>1 1 0 </a:t>
            </a:r>
          </a:p>
          <a:p>
            <a:pPr marL="0" indent="0">
              <a:buNone/>
            </a:pPr>
            <a:r>
              <a:rPr lang="cs-CZ" dirty="0" smtClean="0"/>
              <a:t> ----------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0 </a:t>
            </a:r>
            <a:r>
              <a:rPr lang="cs-CZ" dirty="0"/>
              <a:t>1 0 0 1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- </a:t>
            </a:r>
            <a:r>
              <a:rPr lang="cs-CZ" dirty="0"/>
              <a:t>1 1 0 </a:t>
            </a:r>
          </a:p>
          <a:p>
            <a:pPr marL="0" indent="0">
              <a:buNone/>
            </a:pPr>
            <a:r>
              <a:rPr lang="cs-CZ" dirty="0" smtClean="0"/>
              <a:t>   ----------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0 </a:t>
            </a:r>
            <a:r>
              <a:rPr lang="cs-CZ" dirty="0"/>
              <a:t>0 1 1 0 </a:t>
            </a:r>
          </a:p>
          <a:p>
            <a:pPr marL="0" indent="0">
              <a:buNone/>
            </a:pPr>
            <a:r>
              <a:rPr lang="cs-CZ" dirty="0" smtClean="0"/>
              <a:t>       - </a:t>
            </a:r>
            <a:r>
              <a:rPr lang="cs-CZ" dirty="0"/>
              <a:t>1 1 0 </a:t>
            </a:r>
          </a:p>
          <a:p>
            <a:pPr marL="0" indent="0">
              <a:buNone/>
            </a:pPr>
            <a:r>
              <a:rPr lang="cs-CZ" dirty="0" smtClean="0"/>
              <a:t>       ----------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0 </a:t>
            </a:r>
            <a:r>
              <a:rPr lang="cs-CZ" dirty="0"/>
              <a:t>0 0 0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- </a:t>
            </a:r>
            <a:r>
              <a:rPr lang="cs-CZ" dirty="0"/>
              <a:t>0 0 0 </a:t>
            </a:r>
          </a:p>
          <a:p>
            <a:pPr marL="0" indent="0">
              <a:buNone/>
            </a:pPr>
            <a:r>
              <a:rPr lang="cs-CZ" dirty="0" smtClean="0"/>
              <a:t>            --------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0 0 </a:t>
            </a:r>
            <a:r>
              <a:rPr lang="cs-CZ" dirty="0"/>
              <a:t>0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84 </a:t>
            </a:r>
            <a:r>
              <a:rPr lang="cs-CZ" dirty="0" smtClean="0"/>
              <a:t>: 6 = 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4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Sečtěte 101011</a:t>
            </a:r>
            <a:r>
              <a:rPr lang="cs-CZ" baseline="-25000" dirty="0" smtClean="0"/>
              <a:t>2</a:t>
            </a:r>
            <a:r>
              <a:rPr lang="cs-CZ" dirty="0" smtClean="0"/>
              <a:t> a 10111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Sečtěte 356</a:t>
            </a:r>
            <a:r>
              <a:rPr lang="cs-CZ" baseline="-25000" dirty="0"/>
              <a:t>8</a:t>
            </a:r>
            <a:r>
              <a:rPr lang="cs-CZ" dirty="0" smtClean="0"/>
              <a:t> a 27</a:t>
            </a:r>
            <a:r>
              <a:rPr lang="cs-CZ" baseline="-25000" dirty="0"/>
              <a:t>8</a:t>
            </a:r>
            <a:endParaRPr lang="cs-CZ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Sečtěte AFD</a:t>
            </a:r>
            <a:r>
              <a:rPr lang="cs-CZ" baseline="-25000" dirty="0" smtClean="0"/>
              <a:t>16</a:t>
            </a:r>
            <a:r>
              <a:rPr lang="cs-CZ" dirty="0" smtClean="0"/>
              <a:t> a 1C</a:t>
            </a:r>
            <a:r>
              <a:rPr lang="cs-CZ" baseline="-25000" dirty="0" smtClean="0"/>
              <a:t>16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Odečtěte 101011</a:t>
            </a:r>
            <a:r>
              <a:rPr lang="cs-CZ" baseline="-25000" dirty="0" smtClean="0"/>
              <a:t>2</a:t>
            </a:r>
            <a:r>
              <a:rPr lang="cs-CZ" dirty="0" smtClean="0"/>
              <a:t> a 10111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Odečtěte AFD</a:t>
            </a:r>
            <a:r>
              <a:rPr lang="cs-CZ" baseline="-25000" dirty="0" smtClean="0"/>
              <a:t>16</a:t>
            </a:r>
            <a:r>
              <a:rPr lang="cs-CZ" dirty="0" smtClean="0"/>
              <a:t> a 1C</a:t>
            </a:r>
            <a:r>
              <a:rPr lang="cs-CZ" baseline="-25000" dirty="0" smtClean="0"/>
              <a:t>16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Násobte 101011</a:t>
            </a:r>
            <a:r>
              <a:rPr lang="cs-CZ" baseline="-25000" dirty="0" smtClean="0"/>
              <a:t>2</a:t>
            </a:r>
            <a:r>
              <a:rPr lang="cs-CZ" dirty="0" smtClean="0"/>
              <a:t> a 10111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Násobte 356</a:t>
            </a:r>
            <a:r>
              <a:rPr lang="cs-CZ" baseline="-25000" dirty="0" smtClean="0"/>
              <a:t>8</a:t>
            </a:r>
            <a:r>
              <a:rPr lang="cs-CZ" dirty="0" smtClean="0"/>
              <a:t> a 27</a:t>
            </a:r>
            <a:r>
              <a:rPr lang="cs-CZ" baseline="-25000" dirty="0" smtClean="0"/>
              <a:t>8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Vydělte 110001</a:t>
            </a:r>
            <a:r>
              <a:rPr lang="cs-CZ" baseline="-25000" dirty="0" smtClean="0"/>
              <a:t>2</a:t>
            </a:r>
            <a:r>
              <a:rPr lang="cs-CZ" dirty="0" smtClean="0"/>
              <a:t> a 111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6204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1000010</a:t>
            </a:r>
            <a:r>
              <a:rPr lang="cs-CZ" baseline="-25000" dirty="0" smtClean="0"/>
              <a:t>2 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405</a:t>
            </a:r>
            <a:r>
              <a:rPr lang="cs-CZ" baseline="-25000" dirty="0" smtClean="0"/>
              <a:t>8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B19</a:t>
            </a:r>
            <a:r>
              <a:rPr lang="cs-CZ" baseline="-25000" smtClean="0"/>
              <a:t>16</a:t>
            </a:r>
            <a:endParaRPr lang="cs-CZ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10100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AE1</a:t>
            </a:r>
            <a:r>
              <a:rPr lang="cs-CZ" baseline="-25000" dirty="0" smtClean="0"/>
              <a:t>16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1111011101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12542</a:t>
            </a:r>
            <a:r>
              <a:rPr lang="cs-CZ" baseline="-25000" dirty="0" smtClean="0"/>
              <a:t>8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111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38916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Sčítání v soustavách o základu Z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sčítání se příslušné číslice v jednotlivých řádech čísla vyjádřeného v soustavě o základu Z sčítají obdobně jako v soustavě desítkové. Protože u soustav s menší hodnotou základu se řády mění rychleji než v soustavě desítkové, musíme věnovat velkou pozornost přenosům do vyššího řádu. Přenos do vyššího řádu vzniká v případě, že je součet sčítaných číslic roven základu nebo větší než základ číselné soustavy, ve které sčítáme. Při větším počtu sčítanců může nastat přenos ne o jeden, ale o více řádů. </a:t>
            </a:r>
          </a:p>
        </p:txBody>
      </p:sp>
    </p:spTree>
    <p:extLst>
      <p:ext uri="{BB962C8B-B14F-4D97-AF65-F5344CB8AC3E}">
        <p14:creationId xmlns:p14="http://schemas.microsoft.com/office/powerpoint/2010/main" val="13766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Sčítání dvojkových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Binární čísla je možné sčítat stejným způsobem, jakým sčítáme čísla desítková. </a:t>
            </a:r>
            <a:r>
              <a:rPr lang="cs-CZ" dirty="0" smtClean="0"/>
              <a:t>V případě součtu dvou 1 je výsledkem 0 a přenos do vyššího řádu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87172"/>
              </p:ext>
            </p:extLst>
          </p:nvPr>
        </p:nvGraphicFramePr>
        <p:xfrm>
          <a:off x="971600" y="3429000"/>
          <a:ext cx="69847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=</a:t>
                      </a:r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a přenos 1</a:t>
                      </a:r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0768"/>
            <a:ext cx="914501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Sečtěte dvě dvojková čísla A = 11011</a:t>
            </a:r>
            <a:r>
              <a:rPr lang="cs-CZ" baseline="-25000" dirty="0" smtClean="0"/>
              <a:t>2</a:t>
            </a:r>
            <a:r>
              <a:rPr lang="cs-CZ" dirty="0" smtClean="0"/>
              <a:t> a B =110010</a:t>
            </a:r>
            <a:r>
              <a:rPr lang="cs-CZ" baseline="-25000" dirty="0" smtClean="0"/>
              <a:t>2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1 </a:t>
            </a:r>
            <a:r>
              <a:rPr lang="cs-CZ" dirty="0"/>
              <a:t>1 0 1 1 </a:t>
            </a:r>
            <a:r>
              <a:rPr lang="cs-CZ" dirty="0" smtClean="0"/>
              <a:t>                     27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1 </a:t>
            </a:r>
            <a:r>
              <a:rPr lang="cs-CZ" dirty="0"/>
              <a:t>1 0 0 1 0 </a:t>
            </a:r>
            <a:r>
              <a:rPr lang="cs-CZ" dirty="0" smtClean="0"/>
              <a:t>                  50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------------------------------------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1 </a:t>
            </a:r>
            <a:r>
              <a:rPr lang="cs-CZ" dirty="0"/>
              <a:t>0 0 1 1 0 1 </a:t>
            </a:r>
            <a:r>
              <a:rPr lang="cs-CZ" dirty="0" smtClean="0"/>
              <a:t>                 77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Sčítání v osmičkové soustavě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Sčítání čísel v osmičkové soustavě je podobné součtu v desítkové soustavě. Rozdíl je v tom, že přenos do vyššího řádu nastává při dosažení základu </a:t>
            </a:r>
            <a:r>
              <a:rPr lang="cs-CZ" dirty="0" smtClean="0"/>
              <a:t>Z=8 (a vyšších hodnot). </a:t>
            </a:r>
            <a:r>
              <a:rPr lang="cs-CZ" dirty="0"/>
              <a:t>Číslice v osmičkové soustavě jsou 0, 1, 2, 3, 4, 5, 6, 7. </a:t>
            </a:r>
          </a:p>
        </p:txBody>
      </p:sp>
    </p:spTree>
    <p:extLst>
      <p:ext uri="{BB962C8B-B14F-4D97-AF65-F5344CB8AC3E}">
        <p14:creationId xmlns:p14="http://schemas.microsoft.com/office/powerpoint/2010/main" val="18710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275</a:t>
            </a:r>
            <a:r>
              <a:rPr lang="cs-CZ" baseline="-25000" dirty="0" smtClean="0"/>
              <a:t>8</a:t>
            </a:r>
            <a:r>
              <a:rPr lang="cs-CZ" dirty="0" smtClean="0"/>
              <a:t>  </a:t>
            </a:r>
          </a:p>
          <a:p>
            <a:pPr marL="0" indent="0">
              <a:buNone/>
            </a:pPr>
            <a:r>
              <a:rPr lang="cs-CZ" dirty="0" smtClean="0"/>
              <a:t> 622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--------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1117</a:t>
            </a:r>
            <a:r>
              <a:rPr lang="cs-CZ" baseline="-25000" dirty="0" smtClean="0"/>
              <a:t>8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1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Sčítání v šestnáctkové soustavě,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E3</a:t>
            </a:r>
            <a:r>
              <a:rPr lang="cs-CZ" baseline="-25000" dirty="0" smtClean="0"/>
              <a:t>16</a:t>
            </a:r>
          </a:p>
          <a:p>
            <a:pPr marL="0" indent="0">
              <a:buNone/>
            </a:pPr>
            <a:r>
              <a:rPr lang="cs-CZ" dirty="0" smtClean="0"/>
              <a:t>  F6</a:t>
            </a:r>
            <a:r>
              <a:rPr lang="cs-CZ" baseline="-25000" dirty="0" smtClean="0"/>
              <a:t>16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-----------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1D9</a:t>
            </a:r>
            <a:r>
              <a:rPr lang="cs-CZ" baseline="-25000" dirty="0"/>
              <a:t>16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23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Odečítání binárních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Binárně 	</a:t>
            </a:r>
            <a:r>
              <a:rPr lang="cs-CZ" dirty="0" smtClean="0"/>
              <a:t>                     Dekadicky 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1 	0 	1 	1 </a:t>
            </a:r>
            <a:r>
              <a:rPr lang="cs-CZ" dirty="0" smtClean="0"/>
              <a:t>       </a:t>
            </a:r>
            <a:r>
              <a:rPr lang="cs-CZ" dirty="0"/>
              <a:t>	11 	</a:t>
            </a:r>
          </a:p>
          <a:p>
            <a:pPr marL="0" indent="0">
              <a:buNone/>
            </a:pPr>
            <a:r>
              <a:rPr lang="cs-CZ" dirty="0"/>
              <a:t>– 	1 	0 	1 	</a:t>
            </a:r>
            <a:r>
              <a:rPr lang="cs-CZ" dirty="0" smtClean="0"/>
              <a:t>          –</a:t>
            </a:r>
            <a:r>
              <a:rPr lang="cs-CZ" dirty="0"/>
              <a:t>5 	</a:t>
            </a:r>
          </a:p>
          <a:p>
            <a:pPr marL="0" indent="0">
              <a:buNone/>
            </a:pPr>
            <a:r>
              <a:rPr lang="cs-CZ" dirty="0"/>
              <a:t>0 	1 	1 	0 	</a:t>
            </a:r>
            <a:r>
              <a:rPr lang="cs-CZ" dirty="0" smtClean="0"/>
              <a:t>            6 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118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Odečítání v jiných soustavách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1 1 0 0 1 1</a:t>
            </a:r>
            <a:r>
              <a:rPr lang="pt-BR" baseline="-25000" dirty="0"/>
              <a:t>2</a:t>
            </a:r>
            <a:r>
              <a:rPr lang="pt-BR" dirty="0"/>
              <a:t> </a:t>
            </a:r>
            <a:r>
              <a:rPr lang="cs-CZ" dirty="0" smtClean="0"/>
              <a:t>    </a:t>
            </a:r>
            <a:r>
              <a:rPr lang="pt-BR" dirty="0" smtClean="0"/>
              <a:t>51</a:t>
            </a:r>
            <a:r>
              <a:rPr lang="pt-BR" baseline="-25000" dirty="0" smtClean="0"/>
              <a:t>10</a:t>
            </a:r>
            <a:r>
              <a:rPr lang="pt-BR" dirty="0" smtClean="0"/>
              <a:t> </a:t>
            </a:r>
            <a:r>
              <a:rPr lang="cs-CZ" dirty="0" smtClean="0"/>
              <a:t>      </a:t>
            </a:r>
            <a:r>
              <a:rPr lang="pt-BR" dirty="0" smtClean="0"/>
              <a:t>63</a:t>
            </a:r>
            <a:r>
              <a:rPr lang="pt-BR" baseline="-25000" dirty="0" smtClean="0"/>
              <a:t>8</a:t>
            </a:r>
            <a:r>
              <a:rPr lang="pt-BR" dirty="0" smtClean="0"/>
              <a:t> </a:t>
            </a:r>
            <a:r>
              <a:rPr lang="cs-CZ" dirty="0" smtClean="0"/>
              <a:t>      </a:t>
            </a:r>
            <a:r>
              <a:rPr lang="pt-BR" dirty="0" smtClean="0"/>
              <a:t>C3</a:t>
            </a:r>
            <a:r>
              <a:rPr lang="pt-BR" baseline="-25000" dirty="0" smtClean="0"/>
              <a:t>16</a:t>
            </a:r>
            <a:r>
              <a:rPr lang="pt-BR" dirty="0" smtClean="0"/>
              <a:t> </a:t>
            </a:r>
            <a:r>
              <a:rPr lang="cs-CZ" dirty="0" smtClean="0"/>
              <a:t>    </a:t>
            </a:r>
            <a:r>
              <a:rPr lang="pt-BR" dirty="0" smtClean="0"/>
              <a:t>A7C3</a:t>
            </a:r>
            <a:r>
              <a:rPr lang="pt-BR" baseline="-25000" dirty="0" smtClean="0"/>
              <a:t>16</a:t>
            </a:r>
            <a:r>
              <a:rPr lang="pt-BR" dirty="0" smtClean="0"/>
              <a:t> </a:t>
            </a:r>
            <a:endParaRPr lang="pt-BR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    1 </a:t>
            </a:r>
            <a:r>
              <a:rPr lang="cs-CZ" dirty="0"/>
              <a:t>1 0 1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cs-CZ" dirty="0"/>
              <a:t>13</a:t>
            </a:r>
            <a:r>
              <a:rPr lang="cs-CZ" baseline="-25000" dirty="0"/>
              <a:t>10</a:t>
            </a:r>
            <a:r>
              <a:rPr lang="cs-CZ" dirty="0"/>
              <a:t> </a:t>
            </a:r>
            <a:r>
              <a:rPr lang="cs-CZ" dirty="0" smtClean="0"/>
              <a:t>    - </a:t>
            </a:r>
            <a:r>
              <a:rPr lang="cs-CZ" dirty="0"/>
              <a:t>26</a:t>
            </a:r>
            <a:r>
              <a:rPr lang="cs-CZ" baseline="-25000" dirty="0"/>
              <a:t>8</a:t>
            </a: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dirty="0"/>
              <a:t>7B</a:t>
            </a:r>
            <a:r>
              <a:rPr lang="cs-CZ" baseline="-25000" dirty="0"/>
              <a:t>16 </a:t>
            </a:r>
            <a:r>
              <a:rPr lang="cs-CZ" dirty="0"/>
              <a:t>- </a:t>
            </a:r>
            <a:r>
              <a:rPr lang="cs-CZ" dirty="0" smtClean="0"/>
              <a:t>  98B5</a:t>
            </a:r>
            <a:r>
              <a:rPr lang="cs-CZ" baseline="-25000" dirty="0" smtClean="0"/>
              <a:t>16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--------------- -------- </a:t>
            </a:r>
            <a:r>
              <a:rPr lang="cs-CZ" dirty="0" smtClean="0"/>
              <a:t>     -------- </a:t>
            </a:r>
            <a:r>
              <a:rPr lang="cs-CZ" dirty="0"/>
              <a:t>---------- -------------- </a:t>
            </a:r>
          </a:p>
          <a:p>
            <a:pPr marL="0" indent="0">
              <a:buNone/>
            </a:pPr>
            <a:r>
              <a:rPr lang="cs-CZ" dirty="0" smtClean="0"/>
              <a:t>   1 </a:t>
            </a:r>
            <a:r>
              <a:rPr lang="cs-CZ" dirty="0"/>
              <a:t>0 0 1 0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/>
              <a:t>    38</a:t>
            </a:r>
            <a:r>
              <a:rPr lang="cs-CZ" baseline="-25000" dirty="0" smtClean="0"/>
              <a:t>10</a:t>
            </a:r>
            <a:r>
              <a:rPr lang="cs-CZ" dirty="0" smtClean="0"/>
              <a:t>        35</a:t>
            </a:r>
            <a:r>
              <a:rPr lang="cs-CZ" baseline="-25000" dirty="0" smtClean="0"/>
              <a:t>8</a:t>
            </a:r>
            <a:r>
              <a:rPr lang="cs-CZ" dirty="0" smtClean="0"/>
              <a:t>      48</a:t>
            </a:r>
            <a:r>
              <a:rPr lang="cs-CZ" baseline="-25000" dirty="0" smtClean="0"/>
              <a:t>16</a:t>
            </a:r>
            <a:r>
              <a:rPr lang="cs-CZ" dirty="0" smtClean="0"/>
              <a:t>        F0E</a:t>
            </a:r>
            <a:r>
              <a:rPr lang="cs-CZ" baseline="-25000" dirty="0" smtClean="0"/>
              <a:t>16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9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481</Words>
  <Application>Microsoft Office PowerPoint</Application>
  <PresentationFormat>Předvádění na obrazovce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Aritmetické operace s binárními čísly</vt:lpstr>
      <vt:lpstr>Sčítání v soustavách o základu Z  </vt:lpstr>
      <vt:lpstr>Sčítání dvojkových čísel</vt:lpstr>
      <vt:lpstr>Příklad</vt:lpstr>
      <vt:lpstr>Sčítání v osmičkové soustavě</vt:lpstr>
      <vt:lpstr>Příklad</vt:lpstr>
      <vt:lpstr>Sčítání v šestnáctkové soustavě, příklad</vt:lpstr>
      <vt:lpstr>Odečítání binárních čísel</vt:lpstr>
      <vt:lpstr>Odečítání v jiných soustavách</vt:lpstr>
      <vt:lpstr>Násobení</vt:lpstr>
      <vt:lpstr>Dělení binárních čísel</vt:lpstr>
      <vt:lpstr>Příklady</vt:lpstr>
      <vt:lpstr>Výsledky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Aritmetické operace s binárními čísly</dc:title>
  <dc:creator>sborovna</dc:creator>
  <cp:lastModifiedBy>sborovna</cp:lastModifiedBy>
  <cp:revision>8</cp:revision>
  <dcterms:created xsi:type="dcterms:W3CDTF">2017-10-02T10:07:21Z</dcterms:created>
  <dcterms:modified xsi:type="dcterms:W3CDTF">2008-01-01T01:43:22Z</dcterms:modified>
</cp:coreProperties>
</file>