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3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F235-E8B5-4460-8967-80ED19195AEA}" type="datetimeFigureOut">
              <a:rPr lang="cs-CZ" smtClean="0"/>
              <a:t>26.10.2017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875A-DAA9-4417-8A9E-EA2965DB8B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40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F235-E8B5-4460-8967-80ED19195AEA}" type="datetimeFigureOut">
              <a:rPr lang="cs-CZ" smtClean="0"/>
              <a:t>26.10.2017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875A-DAA9-4417-8A9E-EA2965DB8B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9980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F235-E8B5-4460-8967-80ED19195AEA}" type="datetimeFigureOut">
              <a:rPr lang="cs-CZ" smtClean="0"/>
              <a:t>26.10.2017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875A-DAA9-4417-8A9E-EA2965DB8B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803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F235-E8B5-4460-8967-80ED19195AEA}" type="datetimeFigureOut">
              <a:rPr lang="cs-CZ" smtClean="0"/>
              <a:t>26.10.2017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875A-DAA9-4417-8A9E-EA2965DB8B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897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F235-E8B5-4460-8967-80ED19195AEA}" type="datetimeFigureOut">
              <a:rPr lang="cs-CZ" smtClean="0"/>
              <a:t>26.10.2017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875A-DAA9-4417-8A9E-EA2965DB8B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886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F235-E8B5-4460-8967-80ED19195AEA}" type="datetimeFigureOut">
              <a:rPr lang="cs-CZ" smtClean="0"/>
              <a:t>26.10.2017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875A-DAA9-4417-8A9E-EA2965DB8B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0401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F235-E8B5-4460-8967-80ED19195AEA}" type="datetimeFigureOut">
              <a:rPr lang="cs-CZ" smtClean="0"/>
              <a:t>26.10.2017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875A-DAA9-4417-8A9E-EA2965DB8B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975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F235-E8B5-4460-8967-80ED19195AEA}" type="datetimeFigureOut">
              <a:rPr lang="cs-CZ" smtClean="0"/>
              <a:t>26.10.2017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875A-DAA9-4417-8A9E-EA2965DB8B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664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F235-E8B5-4460-8967-80ED19195AEA}" type="datetimeFigureOut">
              <a:rPr lang="cs-CZ" smtClean="0"/>
              <a:t>26.10.2017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875A-DAA9-4417-8A9E-EA2965DB8B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6694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F235-E8B5-4460-8967-80ED19195AEA}" type="datetimeFigureOut">
              <a:rPr lang="cs-CZ" smtClean="0"/>
              <a:t>26.10.2017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875A-DAA9-4417-8A9E-EA2965DB8B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3329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F235-E8B5-4460-8967-80ED19195AEA}" type="datetimeFigureOut">
              <a:rPr lang="cs-CZ" smtClean="0"/>
              <a:t>26.10.2017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875A-DAA9-4417-8A9E-EA2965DB8B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982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1F235-E8B5-4460-8967-80ED19195AEA}" type="datetimeFigureOut">
              <a:rPr lang="cs-CZ" smtClean="0"/>
              <a:t>26.10.2017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1875A-DAA9-4417-8A9E-EA2965DB8B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106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Práce s desetinnými čísly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Ve dvojkové soustavě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6458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Převod desetinných čísel do dvojkové soustavy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K převodu čísla mezi F 0 a  </a:t>
            </a:r>
            <a:r>
              <a:rPr lang="cs-CZ" dirty="0"/>
              <a:t>1  je vhodný postup využívající postupné násobení desetinného </a:t>
            </a:r>
            <a:r>
              <a:rPr lang="cs-CZ" dirty="0" smtClean="0"/>
              <a:t>čísla </a:t>
            </a:r>
            <a:r>
              <a:rPr lang="cs-CZ" dirty="0"/>
              <a:t>F  základem dvojkové soustavy, tj. </a:t>
            </a:r>
            <a:r>
              <a:rPr lang="cs-CZ" dirty="0" smtClean="0"/>
              <a:t>číslem </a:t>
            </a:r>
            <a:r>
              <a:rPr lang="cs-CZ" dirty="0"/>
              <a:t>2. Celou </a:t>
            </a:r>
            <a:r>
              <a:rPr lang="cs-CZ" dirty="0" smtClean="0"/>
              <a:t>část </a:t>
            </a:r>
            <a:r>
              <a:rPr lang="cs-CZ" dirty="0"/>
              <a:t>výsledku poté zapisujeme jako koeficient na </a:t>
            </a:r>
            <a:r>
              <a:rPr lang="cs-CZ" dirty="0" smtClean="0"/>
              <a:t>příslušném řádovém místě </a:t>
            </a:r>
            <a:r>
              <a:rPr lang="cs-CZ" dirty="0"/>
              <a:t>za desetinnou </a:t>
            </a:r>
            <a:r>
              <a:rPr lang="cs-CZ" dirty="0" smtClean="0"/>
              <a:t>čárkou. V případě, </a:t>
            </a:r>
            <a:r>
              <a:rPr lang="cs-CZ" dirty="0"/>
              <a:t>že je výsledek </a:t>
            </a:r>
            <a:r>
              <a:rPr lang="cs-CZ" dirty="0" smtClean="0"/>
              <a:t>větší </a:t>
            </a:r>
            <a:r>
              <a:rPr lang="cs-CZ" dirty="0"/>
              <a:t>než jedna, </a:t>
            </a:r>
            <a:r>
              <a:rPr lang="cs-CZ" dirty="0" smtClean="0"/>
              <a:t>jedničku </a:t>
            </a:r>
            <a:r>
              <a:rPr lang="cs-CZ" dirty="0"/>
              <a:t>od </a:t>
            </a:r>
            <a:r>
              <a:rPr lang="cs-CZ" dirty="0" smtClean="0"/>
              <a:t>něj odečteme.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7558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Převeďte číslo  F</a:t>
            </a:r>
            <a:r>
              <a:rPr lang="cs-CZ" baseline="-25000" dirty="0" smtClean="0"/>
              <a:t>10</a:t>
            </a:r>
            <a:r>
              <a:rPr lang="cs-CZ" dirty="0" smtClean="0"/>
              <a:t>=0,625 do dvojkové soustavy</a:t>
            </a:r>
          </a:p>
          <a:p>
            <a:r>
              <a:rPr lang="cs-CZ" dirty="0" smtClean="0"/>
              <a:t>0,625 . 2 = </a:t>
            </a:r>
            <a:r>
              <a:rPr lang="cs-CZ" b="1" dirty="0" smtClean="0"/>
              <a:t>1</a:t>
            </a:r>
            <a:r>
              <a:rPr lang="cs-CZ" dirty="0" smtClean="0"/>
              <a:t>,25</a:t>
            </a:r>
            <a:endParaRPr lang="cs-CZ" b="1" dirty="0" smtClean="0"/>
          </a:p>
          <a:p>
            <a:r>
              <a:rPr lang="cs-CZ" dirty="0" smtClean="0"/>
              <a:t>Na první místo za desetinou čárku píšeme 1, a</a:t>
            </a:r>
            <a:r>
              <a:rPr lang="cs-CZ" baseline="-25000" dirty="0" smtClean="0"/>
              <a:t>-1</a:t>
            </a:r>
            <a:r>
              <a:rPr lang="cs-CZ" dirty="0" smtClean="0"/>
              <a:t>=1</a:t>
            </a:r>
          </a:p>
          <a:p>
            <a:r>
              <a:rPr lang="cs-CZ" dirty="0" smtClean="0"/>
              <a:t>Protože je výsledek větší než 1, 1 odečteme 1,25-1 = 0,25</a:t>
            </a:r>
          </a:p>
          <a:p>
            <a:r>
              <a:rPr lang="cs-CZ" dirty="0" smtClean="0"/>
              <a:t>Postup opakujeme</a:t>
            </a:r>
          </a:p>
          <a:p>
            <a:r>
              <a:rPr lang="cs-CZ" dirty="0" smtClean="0"/>
              <a:t>0,25 . 2 = </a:t>
            </a:r>
            <a:r>
              <a:rPr lang="cs-CZ" b="1" dirty="0" smtClean="0"/>
              <a:t>0</a:t>
            </a:r>
            <a:r>
              <a:rPr lang="cs-CZ" dirty="0" smtClean="0"/>
              <a:t>,5</a:t>
            </a:r>
            <a:r>
              <a:rPr lang="cs-CZ" dirty="0" smtClean="0"/>
              <a:t> </a:t>
            </a:r>
          </a:p>
          <a:p>
            <a:r>
              <a:rPr lang="cs-CZ" dirty="0" smtClean="0"/>
              <a:t>Na druhé místo za desetinou čárku píšeme 0, a</a:t>
            </a:r>
            <a:r>
              <a:rPr lang="cs-CZ" baseline="-25000" dirty="0" smtClean="0"/>
              <a:t>-2</a:t>
            </a:r>
            <a:r>
              <a:rPr lang="cs-CZ" dirty="0" smtClean="0"/>
              <a:t>=0</a:t>
            </a:r>
          </a:p>
          <a:p>
            <a:r>
              <a:rPr lang="cs-CZ" dirty="0" smtClean="0"/>
              <a:t>Výsledek je menší než 1, nic neupravujeme a postup opakujeme</a:t>
            </a:r>
          </a:p>
          <a:p>
            <a:r>
              <a:rPr lang="cs-CZ" dirty="0" smtClean="0"/>
              <a:t>0,5 . 2 = </a:t>
            </a:r>
            <a:r>
              <a:rPr lang="cs-CZ" b="1" dirty="0" smtClean="0"/>
              <a:t>1</a:t>
            </a:r>
          </a:p>
          <a:p>
            <a:r>
              <a:rPr lang="cs-CZ" dirty="0" smtClean="0"/>
              <a:t>Na třetí místo za desetinou čárku píšeme 1, a</a:t>
            </a:r>
            <a:r>
              <a:rPr lang="cs-CZ" baseline="-25000" dirty="0" smtClean="0"/>
              <a:t>-3</a:t>
            </a:r>
            <a:r>
              <a:rPr lang="cs-CZ" dirty="0" smtClean="0"/>
              <a:t>=0</a:t>
            </a:r>
          </a:p>
          <a:p>
            <a:r>
              <a:rPr lang="cs-CZ" dirty="0" smtClean="0"/>
              <a:t>Konec převodu</a:t>
            </a:r>
          </a:p>
          <a:p>
            <a:r>
              <a:rPr lang="cs-CZ" dirty="0" smtClean="0"/>
              <a:t>0,625</a:t>
            </a:r>
            <a:r>
              <a:rPr lang="cs-CZ" baseline="-25000" dirty="0" smtClean="0"/>
              <a:t>10 </a:t>
            </a:r>
            <a:r>
              <a:rPr lang="cs-CZ" dirty="0" smtClean="0"/>
              <a:t>= 0,101</a:t>
            </a:r>
            <a:r>
              <a:rPr lang="cs-CZ" baseline="-25000" dirty="0" smtClean="0"/>
              <a:t>2</a:t>
            </a:r>
          </a:p>
          <a:p>
            <a:endParaRPr lang="cs-CZ" b="1" dirty="0" smtClean="0"/>
          </a:p>
          <a:p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35018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Vyjádření záporných čísel v dvojkové soustavě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Pomocí n bitů lze vyjádřit 2</a:t>
            </a:r>
            <a:r>
              <a:rPr lang="cs-CZ" baseline="30000" dirty="0" smtClean="0"/>
              <a:t>n</a:t>
            </a:r>
            <a:r>
              <a:rPr lang="cs-CZ" dirty="0" smtClean="0"/>
              <a:t> nezáporných celých čísel od 0 do 2</a:t>
            </a:r>
            <a:r>
              <a:rPr lang="cs-CZ" baseline="30000" dirty="0" smtClean="0"/>
              <a:t>n</a:t>
            </a:r>
            <a:r>
              <a:rPr lang="cs-CZ" dirty="0" smtClean="0"/>
              <a:t>-1. </a:t>
            </a:r>
          </a:p>
          <a:p>
            <a:r>
              <a:rPr lang="cs-CZ" dirty="0" smtClean="0"/>
              <a:t>Chceme-li vyjádřit i čísla záporná, musí se o tento prostor podělit kladná a záporná čísla přibližně stejným dílem.</a:t>
            </a:r>
          </a:p>
          <a:p>
            <a:r>
              <a:rPr lang="cs-CZ" dirty="0" smtClean="0"/>
              <a:t>Dvojková </a:t>
            </a:r>
            <a:r>
              <a:rPr lang="cs-CZ" dirty="0"/>
              <a:t>kladná a záporná </a:t>
            </a:r>
            <a:r>
              <a:rPr lang="cs-CZ" dirty="0" smtClean="0"/>
              <a:t>čísla nejčastěji rozlišujeme </a:t>
            </a:r>
            <a:r>
              <a:rPr lang="cs-CZ" dirty="0"/>
              <a:t>pomocí tzv. </a:t>
            </a:r>
            <a:r>
              <a:rPr lang="cs-CZ" dirty="0">
                <a:solidFill>
                  <a:srgbClr val="FF0000"/>
                </a:solidFill>
              </a:rPr>
              <a:t>znaménkového bitu</a:t>
            </a:r>
            <a:r>
              <a:rPr lang="cs-CZ" dirty="0"/>
              <a:t>, tj. pomocí  nejvyššího bitu. </a:t>
            </a:r>
            <a:endParaRPr lang="cs-CZ" dirty="0" smtClean="0"/>
          </a:p>
          <a:p>
            <a:r>
              <a:rPr lang="cs-CZ" dirty="0" smtClean="0"/>
              <a:t>Je-li </a:t>
            </a:r>
            <a:r>
              <a:rPr lang="cs-CZ" dirty="0"/>
              <a:t>tento bit 0, jedná se o </a:t>
            </a:r>
            <a:r>
              <a:rPr lang="cs-CZ" dirty="0" smtClean="0"/>
              <a:t>číslo kladné, je-li </a:t>
            </a:r>
            <a:r>
              <a:rPr lang="cs-CZ" dirty="0"/>
              <a:t>nejvyšší bit 1 jedná se o </a:t>
            </a:r>
            <a:r>
              <a:rPr lang="cs-CZ" dirty="0" smtClean="0"/>
              <a:t>číslo záporné. </a:t>
            </a:r>
          </a:p>
        </p:txBody>
      </p:sp>
    </p:spTree>
    <p:extLst>
      <p:ext uri="{BB962C8B-B14F-4D97-AF65-F5344CB8AC3E}">
        <p14:creationId xmlns:p14="http://schemas.microsoft.com/office/powerpoint/2010/main" val="2525309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Dvojkový doplněk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 výpočetní technice se využívá nejčastěji vyjádření záporného čísla ve tvaru  tzv. dvojkového doplňku. </a:t>
            </a:r>
          </a:p>
          <a:p>
            <a:r>
              <a:rPr lang="cs-CZ" dirty="0" smtClean="0"/>
              <a:t>Jak vytvoříme dvojkový doplněk? Negujeme číslo kladné bit po bitu a na závěr přičteme 1.</a:t>
            </a:r>
          </a:p>
          <a:p>
            <a:r>
              <a:rPr lang="cs-CZ" dirty="0" smtClean="0"/>
              <a:t>Tímto způsobem můžeme vyjádřit čísla od -2</a:t>
            </a:r>
            <a:r>
              <a:rPr lang="cs-CZ" baseline="30000" dirty="0" smtClean="0"/>
              <a:t>n</a:t>
            </a:r>
            <a:r>
              <a:rPr lang="cs-CZ" dirty="0" smtClean="0"/>
              <a:t> do +2</a:t>
            </a:r>
            <a:r>
              <a:rPr lang="cs-CZ" baseline="30000" dirty="0" smtClean="0"/>
              <a:t>n</a:t>
            </a:r>
            <a:r>
              <a:rPr lang="cs-CZ" dirty="0" smtClean="0"/>
              <a:t>-1</a:t>
            </a:r>
          </a:p>
          <a:p>
            <a:r>
              <a:rPr lang="cs-CZ" dirty="0" smtClean="0"/>
              <a:t>Například pomocí 8 bitů, tj. 1 bajtu vyjádříme 256 čísel od -128 do +127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92137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Vyjádřete -6</a:t>
            </a:r>
            <a:r>
              <a:rPr lang="cs-CZ" baseline="-25000" dirty="0" smtClean="0"/>
              <a:t>10</a:t>
            </a:r>
            <a:r>
              <a:rPr lang="cs-CZ" dirty="0" smtClean="0"/>
              <a:t> ve dvojkové soustavě v pomocí dvojkového doplňku.</a:t>
            </a:r>
          </a:p>
          <a:p>
            <a:pPr lvl="1"/>
            <a:r>
              <a:rPr lang="cs-CZ" dirty="0" smtClean="0"/>
              <a:t>+6</a:t>
            </a:r>
            <a:r>
              <a:rPr lang="cs-CZ" baseline="-25000" dirty="0" smtClean="0"/>
              <a:t>10</a:t>
            </a:r>
            <a:r>
              <a:rPr lang="cs-CZ" dirty="0" smtClean="0"/>
              <a:t> = 0110</a:t>
            </a:r>
            <a:r>
              <a:rPr lang="cs-CZ" baseline="-25000" dirty="0" smtClean="0"/>
              <a:t>2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0110</a:t>
            </a:r>
            <a:r>
              <a:rPr lang="cs-CZ" baseline="-25000" dirty="0" smtClean="0"/>
              <a:t>2  </a:t>
            </a:r>
            <a:r>
              <a:rPr lang="cs-CZ" dirty="0" smtClean="0"/>
              <a:t>negujeme: 1001</a:t>
            </a:r>
            <a:r>
              <a:rPr lang="cs-CZ" baseline="-25000" dirty="0" smtClean="0"/>
              <a:t>2</a:t>
            </a:r>
          </a:p>
          <a:p>
            <a:pPr lvl="1"/>
            <a:r>
              <a:rPr lang="cs-CZ" dirty="0" smtClean="0"/>
              <a:t>Přičteme 1: </a:t>
            </a:r>
            <a:r>
              <a:rPr lang="cs-CZ" dirty="0" smtClean="0"/>
              <a:t>1001</a:t>
            </a:r>
            <a:r>
              <a:rPr lang="cs-CZ" baseline="-25000" dirty="0" smtClean="0"/>
              <a:t>2</a:t>
            </a:r>
            <a:r>
              <a:rPr lang="cs-CZ" dirty="0" smtClean="0"/>
              <a:t>+1 = 1010</a:t>
            </a:r>
            <a:r>
              <a:rPr lang="cs-CZ" baseline="-25000" dirty="0" smtClean="0"/>
              <a:t>2</a:t>
            </a:r>
          </a:p>
          <a:p>
            <a:pPr lvl="1"/>
            <a:r>
              <a:rPr lang="cs-CZ" dirty="0"/>
              <a:t>-</a:t>
            </a:r>
            <a:r>
              <a:rPr lang="cs-CZ" dirty="0" smtClean="0"/>
              <a:t>6</a:t>
            </a:r>
            <a:r>
              <a:rPr lang="cs-CZ" baseline="-25000" dirty="0" smtClean="0"/>
              <a:t>10</a:t>
            </a:r>
            <a:r>
              <a:rPr lang="cs-CZ" dirty="0" smtClean="0"/>
              <a:t> = 1010</a:t>
            </a:r>
            <a:r>
              <a:rPr lang="cs-CZ" baseline="-25000" dirty="0" smtClean="0"/>
              <a:t>2 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3945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Počítání se zápornými čísly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Sečtěte -4</a:t>
            </a:r>
            <a:r>
              <a:rPr lang="cs-CZ" baseline="-25000" dirty="0" smtClean="0"/>
              <a:t>10</a:t>
            </a:r>
            <a:r>
              <a:rPr lang="cs-CZ" dirty="0" smtClean="0"/>
              <a:t> a +6</a:t>
            </a:r>
            <a:r>
              <a:rPr lang="cs-CZ" baseline="-25000" dirty="0" smtClean="0"/>
              <a:t>10</a:t>
            </a:r>
            <a:r>
              <a:rPr lang="cs-CZ" dirty="0" smtClean="0"/>
              <a:t> ve dvojkové soustavě</a:t>
            </a:r>
          </a:p>
          <a:p>
            <a:pPr lvl="1"/>
            <a:r>
              <a:rPr lang="cs-CZ" dirty="0" smtClean="0"/>
              <a:t>-4</a:t>
            </a:r>
            <a:r>
              <a:rPr lang="cs-CZ" baseline="-25000" dirty="0" smtClean="0"/>
              <a:t>10 </a:t>
            </a:r>
            <a:r>
              <a:rPr lang="cs-CZ" dirty="0" smtClean="0"/>
              <a:t>vyjádříme pomocí dvojkového doplňku </a:t>
            </a:r>
          </a:p>
          <a:p>
            <a:pPr lvl="2"/>
            <a:r>
              <a:rPr lang="cs-CZ" dirty="0" smtClean="0"/>
              <a:t>-4</a:t>
            </a:r>
            <a:r>
              <a:rPr lang="cs-CZ" baseline="-25000" dirty="0" smtClean="0"/>
              <a:t>10</a:t>
            </a:r>
            <a:r>
              <a:rPr lang="cs-CZ" dirty="0" smtClean="0"/>
              <a:t>=1011</a:t>
            </a:r>
            <a:r>
              <a:rPr lang="cs-CZ" baseline="-25000" dirty="0" smtClean="0"/>
              <a:t>2</a:t>
            </a:r>
            <a:r>
              <a:rPr lang="cs-CZ" dirty="0" smtClean="0"/>
              <a:t>+1=1100</a:t>
            </a:r>
            <a:r>
              <a:rPr lang="cs-CZ" baseline="-25000" dirty="0" smtClean="0"/>
              <a:t>2</a:t>
            </a:r>
          </a:p>
          <a:p>
            <a:pPr lvl="1"/>
            <a:r>
              <a:rPr lang="cs-CZ" dirty="0" smtClean="0"/>
              <a:t>+6</a:t>
            </a:r>
            <a:r>
              <a:rPr lang="cs-CZ" baseline="-25000" dirty="0" smtClean="0"/>
              <a:t>10</a:t>
            </a:r>
            <a:r>
              <a:rPr lang="cs-CZ" dirty="0" smtClean="0"/>
              <a:t> vyjádříme ve dvojkové soustavě +6</a:t>
            </a:r>
            <a:r>
              <a:rPr lang="cs-CZ" baseline="-25000" dirty="0" smtClean="0"/>
              <a:t>10</a:t>
            </a:r>
            <a:r>
              <a:rPr lang="cs-CZ" dirty="0" smtClean="0"/>
              <a:t> = 0110</a:t>
            </a:r>
            <a:r>
              <a:rPr lang="cs-CZ" baseline="-25000" dirty="0" smtClean="0"/>
              <a:t>2</a:t>
            </a:r>
          </a:p>
          <a:p>
            <a:pPr lvl="1"/>
            <a:r>
              <a:rPr lang="cs-CZ" dirty="0" smtClean="0"/>
              <a:t>Čísla sečteme 0110+1100=10010 a nevyšší bit „zapomeneme“</a:t>
            </a:r>
            <a:r>
              <a:rPr lang="cs-CZ" dirty="0" smtClean="0"/>
              <a:t>1100</a:t>
            </a:r>
            <a:r>
              <a:rPr lang="cs-CZ" baseline="-25000" dirty="0" smtClean="0"/>
              <a:t>2 </a:t>
            </a:r>
            <a:r>
              <a:rPr lang="cs-CZ" dirty="0" smtClean="0"/>
              <a:t>+0110</a:t>
            </a:r>
            <a:r>
              <a:rPr lang="cs-CZ" baseline="-25000" dirty="0" smtClean="0"/>
              <a:t>2 </a:t>
            </a:r>
            <a:r>
              <a:rPr lang="cs-CZ" dirty="0" smtClean="0"/>
              <a:t>=0010</a:t>
            </a:r>
            <a:r>
              <a:rPr lang="cs-CZ" baseline="-25000" dirty="0" smtClean="0"/>
              <a:t>2</a:t>
            </a:r>
            <a:r>
              <a:rPr lang="cs-CZ" dirty="0" smtClean="0"/>
              <a:t> = 2</a:t>
            </a:r>
            <a:r>
              <a:rPr lang="cs-CZ" baseline="-25000" dirty="0" smtClean="0"/>
              <a:t>10</a:t>
            </a:r>
          </a:p>
          <a:p>
            <a:r>
              <a:rPr lang="cs-CZ" dirty="0" smtClean="0"/>
              <a:t>Sečtěte +4</a:t>
            </a:r>
            <a:r>
              <a:rPr lang="cs-CZ" baseline="-25000" dirty="0" smtClean="0"/>
              <a:t>10</a:t>
            </a:r>
            <a:r>
              <a:rPr lang="cs-CZ" dirty="0" smtClean="0"/>
              <a:t> a -6</a:t>
            </a:r>
            <a:r>
              <a:rPr lang="cs-CZ" baseline="-25000" dirty="0" smtClean="0"/>
              <a:t>10</a:t>
            </a:r>
            <a:r>
              <a:rPr lang="cs-CZ" dirty="0" smtClean="0"/>
              <a:t> ve dvojkové soustavě</a:t>
            </a:r>
          </a:p>
          <a:p>
            <a:pPr lvl="1"/>
            <a:r>
              <a:rPr lang="cs-CZ" dirty="0" smtClean="0"/>
              <a:t>+4</a:t>
            </a:r>
            <a:r>
              <a:rPr lang="cs-CZ" baseline="-25000" dirty="0" smtClean="0"/>
              <a:t>10</a:t>
            </a:r>
            <a:r>
              <a:rPr lang="cs-CZ" dirty="0" smtClean="0"/>
              <a:t> vyjádříme ve dvojkové soustavě +4</a:t>
            </a:r>
            <a:r>
              <a:rPr lang="cs-CZ" baseline="-25000" dirty="0" smtClean="0"/>
              <a:t>10</a:t>
            </a:r>
            <a:r>
              <a:rPr lang="cs-CZ" dirty="0" smtClean="0"/>
              <a:t> = 0100</a:t>
            </a:r>
            <a:r>
              <a:rPr lang="cs-CZ" baseline="-25000" dirty="0" smtClean="0"/>
              <a:t>2</a:t>
            </a:r>
          </a:p>
          <a:p>
            <a:pPr lvl="1"/>
            <a:r>
              <a:rPr lang="cs-CZ" dirty="0" smtClean="0"/>
              <a:t>-6</a:t>
            </a:r>
            <a:r>
              <a:rPr lang="cs-CZ" baseline="-25000" dirty="0" smtClean="0"/>
              <a:t>10 </a:t>
            </a:r>
            <a:r>
              <a:rPr lang="cs-CZ" dirty="0" smtClean="0"/>
              <a:t>vyjádříme pomocí dvojkového doplňku </a:t>
            </a:r>
          </a:p>
          <a:p>
            <a:pPr lvl="2"/>
            <a:r>
              <a:rPr lang="cs-CZ" dirty="0" smtClean="0"/>
              <a:t>-6</a:t>
            </a:r>
            <a:r>
              <a:rPr lang="cs-CZ" baseline="-25000" dirty="0" smtClean="0"/>
              <a:t>10</a:t>
            </a:r>
            <a:r>
              <a:rPr lang="cs-CZ" dirty="0" smtClean="0"/>
              <a:t>=1001</a:t>
            </a:r>
            <a:r>
              <a:rPr lang="cs-CZ" baseline="-25000" dirty="0" smtClean="0"/>
              <a:t>2</a:t>
            </a:r>
            <a:r>
              <a:rPr lang="cs-CZ" dirty="0" smtClean="0"/>
              <a:t>+1=1010</a:t>
            </a:r>
            <a:r>
              <a:rPr lang="cs-CZ" baseline="-25000" dirty="0" smtClean="0"/>
              <a:t>2</a:t>
            </a:r>
          </a:p>
          <a:p>
            <a:pPr lvl="1"/>
            <a:r>
              <a:rPr lang="cs-CZ" dirty="0" smtClean="0"/>
              <a:t>Čísla sečteme 0100+1010=1110 </a:t>
            </a:r>
          </a:p>
          <a:p>
            <a:pPr lvl="1"/>
            <a:r>
              <a:rPr lang="cs-CZ" dirty="0" smtClean="0"/>
              <a:t>1110</a:t>
            </a:r>
            <a:r>
              <a:rPr lang="cs-CZ" baseline="-25000" dirty="0" smtClean="0"/>
              <a:t>2 </a:t>
            </a:r>
            <a:r>
              <a:rPr lang="cs-CZ" dirty="0" smtClean="0"/>
              <a:t>je v dvojkovém doplňku vyjádření čísla 2</a:t>
            </a:r>
            <a:r>
              <a:rPr lang="cs-CZ" baseline="-25000" dirty="0" smtClean="0"/>
              <a:t>10</a:t>
            </a:r>
            <a:r>
              <a:rPr lang="cs-CZ" dirty="0" smtClean="0"/>
              <a:t>.</a:t>
            </a:r>
            <a:endParaRPr lang="cs-CZ" baseline="-25000" dirty="0" smtClean="0"/>
          </a:p>
          <a:p>
            <a:endParaRPr lang="cs-CZ" baseline="-25000" dirty="0" smtClean="0"/>
          </a:p>
          <a:p>
            <a:endParaRPr lang="cs-CZ" baseline="-25000" dirty="0" smtClean="0"/>
          </a:p>
          <a:p>
            <a:pPr lvl="1"/>
            <a:endParaRPr lang="cs-CZ" baseline="-25000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703563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409</Words>
  <Application>Microsoft Office PowerPoint</Application>
  <PresentationFormat>Předvádění na obrazovce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Práce s desetinnými čísly</vt:lpstr>
      <vt:lpstr>Převod desetinných čísel do dvojkové soustavy</vt:lpstr>
      <vt:lpstr>Příklad</vt:lpstr>
      <vt:lpstr>Vyjádření záporných čísel v dvojkové soustavě</vt:lpstr>
      <vt:lpstr>Dvojkový doplněk</vt:lpstr>
      <vt:lpstr>Příklad</vt:lpstr>
      <vt:lpstr>Počítání se zápornými čísly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s desetinnými čísly</dc:title>
  <dc:creator>Tomáš Vaníček</dc:creator>
  <cp:lastModifiedBy>Tomáš Vaníček</cp:lastModifiedBy>
  <cp:revision>3</cp:revision>
  <dcterms:created xsi:type="dcterms:W3CDTF">2017-10-26T16:58:12Z</dcterms:created>
  <dcterms:modified xsi:type="dcterms:W3CDTF">2017-10-26T17:26:04Z</dcterms:modified>
</cp:coreProperties>
</file>