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media/image9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11.png" ContentType="image/png"/>
  <Override PartName="/ppt/media/image12.png" ContentType="image/png"/>
  <Override PartName="/ppt/media/image13.png" ContentType="image/png"/>
  <Override PartName="/ppt/media/image14.png" ContentType="image/png"/>
  <Override PartName="/ppt/media/image15.png" ContentType="image/png"/>
  <Override PartName="/ppt/media/image16.png" ContentType="image/png"/>
  <Override PartName="/ppt/media/image17.png" ContentType="image/png"/>
  <Override PartName="/ppt/media/image18.png" ContentType="image/png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7.png"/><Relationship Id="rId3" Type="http://schemas.openxmlformats.org/officeDocument/2006/relationships/image" Target="../media/image8.png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" descr="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35" name="" descr=""/>
          <p:cNvPicPr/>
          <p:nvPr/>
        </p:nvPicPr>
        <p:blipFill>
          <a:blip r:embed="rId3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0" name="" descr="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71" name="" descr=""/>
          <p:cNvPicPr/>
          <p:nvPr/>
        </p:nvPicPr>
        <p:blipFill>
          <a:blip r:embed="rId3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6" name="" descr="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107" name="" descr=""/>
          <p:cNvPicPr/>
          <p:nvPr/>
        </p:nvPicPr>
        <p:blipFill>
          <a:blip r:embed="rId3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2" name="" descr="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143" name="" descr=""/>
          <p:cNvPicPr/>
          <p:nvPr/>
        </p:nvPicPr>
        <p:blipFill>
          <a:blip r:embed="rId3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2760"/>
            <a:ext cx="9071280" cy="1259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  <a:endParaRPr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  <a:endParaRPr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  <a:endParaRPr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  <a:endParaRPr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  <a:endParaRPr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  <a:endParaRPr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4000" y="302760"/>
            <a:ext cx="9071280" cy="1259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504000" y="1764000"/>
            <a:ext cx="9071280" cy="498852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nadpisu</a:t>
            </a:r>
            <a:endParaRPr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  <a:endParaRPr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  <a:endParaRPr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  <a:endParaRPr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  <a:endParaRPr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  <a:endParaRPr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  <a:endParaRPr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nadpisu</a:t>
            </a:r>
            <a:endParaRPr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  <a:endParaRPr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  <a:endParaRPr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  <a:endParaRPr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  <a:endParaRPr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  <a:endParaRPr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  <a:endParaRPr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7.png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8.png"/><Relationship Id="rId2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image" Target="../media/image14.png"/><Relationship Id="rId3" Type="http://schemas.openxmlformats.org/officeDocument/2006/relationships/image" Target="../media/image15.png"/><Relationship Id="rId4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6.pn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Boleova algebra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5" name="CustomShape 2"/>
          <p:cNvSpPr/>
          <p:nvPr/>
        </p:nvSpPr>
        <p:spPr>
          <a:xfrm>
            <a:off x="504000" y="1769040"/>
            <a:ext cx="9071280" cy="4384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George Boole 1850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Claude Shannon 1938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6" name="" descr=""/>
          <p:cNvPicPr/>
          <p:nvPr/>
        </p:nvPicPr>
        <p:blipFill>
          <a:blip r:embed="rId1"/>
          <a:stretch/>
        </p:blipFill>
        <p:spPr>
          <a:xfrm>
            <a:off x="277920" y="2448000"/>
            <a:ext cx="2507040" cy="3312000"/>
          </a:xfrm>
          <a:prstGeom prst="rect">
            <a:avLst/>
          </a:prstGeom>
          <a:ln>
            <a:noFill/>
          </a:ln>
        </p:spPr>
      </p:pic>
      <p:pic>
        <p:nvPicPr>
          <p:cNvPr id="147" name="" descr=""/>
          <p:cNvPicPr/>
          <p:nvPr/>
        </p:nvPicPr>
        <p:blipFill>
          <a:blip r:embed="rId2"/>
          <a:stretch/>
        </p:blipFill>
        <p:spPr>
          <a:xfrm>
            <a:off x="7338960" y="2394720"/>
            <a:ext cx="2381040" cy="2933280"/>
          </a:xfrm>
          <a:prstGeom prst="rect">
            <a:avLst/>
          </a:prstGeom>
          <a:ln>
            <a:noFill/>
          </a:ln>
        </p:spPr>
      </p:pic>
      <p:sp>
        <p:nvSpPr>
          <p:cNvPr id="148" name="TextShape 3"/>
          <p:cNvSpPr txBox="1"/>
          <p:nvPr/>
        </p:nvSpPr>
        <p:spPr>
          <a:xfrm>
            <a:off x="7416000" y="5485680"/>
            <a:ext cx="259200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1916 - 2001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1. De Morganův zákon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1" name="CustomShape 2"/>
          <p:cNvSpPr/>
          <p:nvPr/>
        </p:nvSpPr>
        <p:spPr>
          <a:xfrm>
            <a:off x="504000" y="1769040"/>
            <a:ext cx="9071280" cy="4384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Obvod NOR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72" name="" descr=""/>
          <p:cNvPicPr/>
          <p:nvPr/>
        </p:nvPicPr>
        <p:blipFill>
          <a:blip r:embed="rId1"/>
          <a:stretch/>
        </p:blipFill>
        <p:spPr>
          <a:xfrm>
            <a:off x="1512000" y="2736000"/>
            <a:ext cx="6428880" cy="22474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 De Morganův zákon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4" name="CustomShape 2"/>
          <p:cNvSpPr/>
          <p:nvPr/>
        </p:nvSpPr>
        <p:spPr>
          <a:xfrm>
            <a:off x="504000" y="1769040"/>
            <a:ext cx="9071280" cy="4384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Obvod NAND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75" name="" descr=""/>
          <p:cNvPicPr/>
          <p:nvPr/>
        </p:nvPicPr>
        <p:blipFill>
          <a:blip r:embed="rId1"/>
          <a:stretch/>
        </p:blipFill>
        <p:spPr>
          <a:xfrm>
            <a:off x="864000" y="2661840"/>
            <a:ext cx="8043840" cy="25218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ustomShape 1"/>
          <p:cNvSpPr/>
          <p:nvPr/>
        </p:nvSpPr>
        <p:spPr>
          <a:xfrm>
            <a:off x="504000" y="302760"/>
            <a:ext cx="9071280" cy="1259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Zjistěte pro které hodnoty proměnných x,y,z jsou pravdivé následující výrazy Booleovy Algebry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7" name="CustomShape 2"/>
          <p:cNvSpPr/>
          <p:nvPr/>
        </p:nvSpPr>
        <p:spPr>
          <a:xfrm>
            <a:off x="504000" y="1764000"/>
            <a:ext cx="9071280" cy="4988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514440" indent="-51372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x AND NOT x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440" indent="-51372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x OR NOT x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440" indent="-51372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x ⇒AND (x OR⇒y)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440" indent="-51372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(x AND  y) OR (x AND z)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440" indent="-51372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(x ⇒AND NOT x) OR NOT x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440" indent="-51372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x AND y AND z 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Booleova algebra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0" name="CustomShape 2"/>
          <p:cNvSpPr/>
          <p:nvPr/>
        </p:nvSpPr>
        <p:spPr>
          <a:xfrm>
            <a:off x="504000" y="1769040"/>
            <a:ext cx="9071280" cy="4384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r>
              <a:rPr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Jestli bude pršet a budou hrát hezký film, půjdu do kina.</a:t>
            </a:r>
            <a:r>
              <a:rPr lang="cs-CZ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51" name="" descr=""/>
          <p:cNvPicPr/>
          <p:nvPr/>
        </p:nvPicPr>
        <p:blipFill>
          <a:blip r:embed="rId1"/>
          <a:stretch/>
        </p:blipFill>
        <p:spPr>
          <a:xfrm>
            <a:off x="3024000" y="2278440"/>
            <a:ext cx="6025320" cy="40572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ustomShape 1"/>
          <p:cNvSpPr/>
          <p:nvPr/>
        </p:nvSpPr>
        <p:spPr>
          <a:xfrm>
            <a:off x="504000" y="144000"/>
            <a:ext cx="9071280" cy="126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Výroková logika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3" name="CustomShape 2"/>
          <p:cNvSpPr/>
          <p:nvPr/>
        </p:nvSpPr>
        <p:spPr>
          <a:xfrm>
            <a:off x="504000" y="1008000"/>
            <a:ext cx="9431640" cy="966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Kočka leze dírou, pes oknem, nebude-li pršet, nezmoknem.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154" name="Table 3"/>
          <p:cNvGraphicFramePr/>
          <p:nvPr/>
        </p:nvGraphicFramePr>
        <p:xfrm>
          <a:off x="839160" y="1478880"/>
          <a:ext cx="8654040" cy="4831560"/>
        </p:xfrm>
        <a:graphic>
          <a:graphicData uri="http://schemas.openxmlformats.org/drawingml/2006/table">
            <a:tbl>
              <a:tblPr/>
              <a:tblGrid>
                <a:gridCol w="1081440"/>
                <a:gridCol w="1081440"/>
                <a:gridCol w="1081440"/>
                <a:gridCol w="1081440"/>
                <a:gridCol w="1081440"/>
                <a:gridCol w="1081440"/>
                <a:gridCol w="1081440"/>
                <a:gridCol w="1084320"/>
              </a:tblGrid>
              <a:tr h="284040"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Kočka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Pes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Pršet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Zmok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Nepršet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Nezmok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Np</a:t>
                      </a:r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→Nz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Výrok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284040"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3333"/>
                    </a:solidFill>
                  </a:tcPr>
                </a:tc>
              </a:tr>
              <a:tr h="284040"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3333"/>
                    </a:solidFill>
                  </a:tcPr>
                </a:tc>
              </a:tr>
              <a:tr h="284040"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3333"/>
                    </a:solidFill>
                  </a:tcPr>
                </a:tc>
              </a:tr>
              <a:tr h="284040"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3333"/>
                    </a:solidFill>
                  </a:tcPr>
                </a:tc>
              </a:tr>
              <a:tr h="284040"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3333"/>
                    </a:solidFill>
                  </a:tcPr>
                </a:tc>
              </a:tr>
              <a:tr h="284040"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3333"/>
                    </a:solidFill>
                  </a:tcPr>
                </a:tc>
              </a:tr>
              <a:tr h="284040"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3333"/>
                    </a:solidFill>
                  </a:tcPr>
                </a:tc>
              </a:tr>
              <a:tr h="284040"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3333"/>
                    </a:solidFill>
                  </a:tcPr>
                </a:tc>
              </a:tr>
              <a:tr h="284040"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3333"/>
                    </a:solidFill>
                  </a:tcPr>
                </a:tc>
              </a:tr>
              <a:tr h="284040"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3333"/>
                    </a:solidFill>
                  </a:tcPr>
                </a:tc>
              </a:tr>
              <a:tr h="284040"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3333"/>
                    </a:solidFill>
                  </a:tcPr>
                </a:tc>
              </a:tr>
              <a:tr h="284040"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3333"/>
                    </a:solidFill>
                  </a:tcPr>
                </a:tc>
              </a:tr>
              <a:tr h="284040"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99ff66"/>
                    </a:solidFill>
                  </a:tcPr>
                </a:tc>
              </a:tr>
              <a:tr h="284040"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3333"/>
                    </a:solidFill>
                  </a:tcPr>
                </a:tc>
              </a:tr>
              <a:tr h="284040"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99ff66"/>
                    </a:solidFill>
                  </a:tcPr>
                </a:tc>
              </a:tr>
              <a:tr h="287280"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99ff66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ustomShape 1"/>
          <p:cNvSpPr/>
          <p:nvPr/>
        </p:nvSpPr>
        <p:spPr>
          <a:xfrm>
            <a:off x="504000" y="302760"/>
            <a:ext cx="9070200" cy="1257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marL="216000" indent="-215640" algn="ctr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Sémantika výrokové logiky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156" name="Table 2"/>
          <p:cNvGraphicFramePr/>
          <p:nvPr/>
        </p:nvGraphicFramePr>
        <p:xfrm>
          <a:off x="1149480" y="1874160"/>
          <a:ext cx="7544160" cy="2937960"/>
        </p:xfrm>
        <a:graphic>
          <a:graphicData uri="http://schemas.openxmlformats.org/drawingml/2006/table">
            <a:tbl>
              <a:tblPr/>
              <a:tblGrid>
                <a:gridCol w="640440"/>
                <a:gridCol w="710280"/>
                <a:gridCol w="1030680"/>
                <a:gridCol w="1270080"/>
                <a:gridCol w="1272240"/>
                <a:gridCol w="1268640"/>
                <a:gridCol w="1352160"/>
              </a:tblGrid>
              <a:tr h="595440">
                <a:tc>
                  <a:txBody>
                    <a:bodyPr lIns="90000" rIns="90000"/>
                    <a:p>
                      <a:pPr>
                        <a:lnSpc>
                          <a:spcPct val="93000"/>
                        </a:lnSpc>
                      </a:pP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r>
                        <a:rPr b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A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64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93000"/>
                        </a:lnSpc>
                      </a:pP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r>
                        <a:rPr b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B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93000"/>
                        </a:lnSpc>
                      </a:pP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Symbol"/>
                          <a:ea typeface="Symbol"/>
                        </a:rPr>
                        <a:t></a:t>
                      </a:r>
                      <a:r>
                        <a:rPr b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Symbol"/>
                        </a:rPr>
                        <a:t>A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93000"/>
                        </a:lnSpc>
                      </a:pPr>
                      <a:r>
                        <a:rPr b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A</a:t>
                      </a: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Symbol"/>
                          <a:ea typeface="Symbol"/>
                        </a:rPr>
                        <a:t></a:t>
                      </a: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Symbol"/>
                        </a:rPr>
                        <a:t> </a:t>
                      </a:r>
                      <a:r>
                        <a:rPr b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Symbol"/>
                        </a:rPr>
                        <a:t>B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93000"/>
                        </a:lnSpc>
                      </a:pPr>
                      <a:r>
                        <a:rPr b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A</a:t>
                      </a: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&amp; </a:t>
                      </a:r>
                      <a:r>
                        <a:rPr b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B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93000"/>
                        </a:lnSpc>
                      </a:pPr>
                      <a:r>
                        <a:rPr b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A</a:t>
                      </a: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r>
                        <a:rPr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Symbol"/>
                          <a:ea typeface="Symbol"/>
                        </a:rPr>
                        <a:t></a:t>
                      </a:r>
                      <a:r>
                        <a:rPr b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Symbol"/>
                        </a:rPr>
                        <a:t>B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93000"/>
                        </a:lnSpc>
                      </a:pPr>
                      <a:r>
                        <a:rPr b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A</a:t>
                      </a: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r>
                        <a:rPr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Symbol"/>
                          <a:ea typeface="Symbol"/>
                        </a:rPr>
                        <a:t></a:t>
                      </a:r>
                      <a:r>
                        <a:rPr b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Symbol"/>
                        </a:rPr>
                        <a:t>B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28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bbe0e3"/>
                    </a:solidFill>
                  </a:tcPr>
                </a:tc>
              </a:tr>
              <a:tr h="585360">
                <a:tc>
                  <a:txBody>
                    <a:bodyPr lIns="90000" rIns="90000"/>
                    <a:p>
                      <a:pPr>
                        <a:lnSpc>
                          <a:spcPct val="93000"/>
                        </a:lnSpc>
                      </a:pP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64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solidFill>
                      <a:srgbClr val="dac4db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93000"/>
                        </a:lnSpc>
                      </a:pP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solidFill>
                      <a:srgbClr val="dac4db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93000"/>
                        </a:lnSpc>
                      </a:pP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  </a:t>
                      </a: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90000" rIns="90000"/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90000" rIns="90000"/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90000" rIns="90000"/>
                    <a:p>
                      <a:pPr algn="ctr">
                        <a:lnSpc>
                          <a:spcPct val="93000"/>
                        </a:lnSpc>
                      </a:pPr>
                      <a:r>
                        <a:rPr i="1" lang="cs-CZ" sz="2800" spc="-1" strike="noStrike">
                          <a:solidFill>
                            <a:srgbClr val="003399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90000" rIns="90000"/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28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5360">
                <a:tc>
                  <a:txBody>
                    <a:bodyPr lIns="90000" rIns="90000"/>
                    <a:p>
                      <a:pPr>
                        <a:lnSpc>
                          <a:spcPct val="93000"/>
                        </a:lnSpc>
                      </a:pP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64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solidFill>
                      <a:srgbClr val="dac4db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93000"/>
                        </a:lnSpc>
                      </a:pP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solidFill>
                      <a:srgbClr val="dac4db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93000"/>
                        </a:lnSpc>
                      </a:pP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  </a:t>
                      </a: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90000" rIns="90000"/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90000" rIns="90000"/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90000" rIns="90000"/>
                    <a:p>
                      <a:pPr algn="ctr">
                        <a:lnSpc>
                          <a:spcPct val="93000"/>
                        </a:lnSpc>
                      </a:pPr>
                      <a:r>
                        <a:rPr i="1" lang="cs-CZ" sz="2800" spc="-1" strike="noStrike">
                          <a:solidFill>
                            <a:srgbClr val="003399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90000" rIns="90000"/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28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5360">
                <a:tc>
                  <a:txBody>
                    <a:bodyPr lIns="90000" rIns="90000"/>
                    <a:p>
                      <a:pPr>
                        <a:lnSpc>
                          <a:spcPct val="93000"/>
                        </a:lnSpc>
                      </a:pP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64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solidFill>
                      <a:srgbClr val="dac4db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93000"/>
                        </a:lnSpc>
                      </a:pP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solidFill>
                      <a:srgbClr val="dac4db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93000"/>
                        </a:lnSpc>
                      </a:pP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  </a:t>
                      </a: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90000" rIns="90000"/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90000" rIns="90000"/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90000" rIns="90000"/>
                    <a:p>
                      <a:pPr algn="ctr">
                        <a:lnSpc>
                          <a:spcPct val="93000"/>
                        </a:lnSpc>
                      </a:pPr>
                      <a:r>
                        <a:rPr i="1" lang="cs-CZ" sz="2800" spc="-1" strike="noStrike">
                          <a:solidFill>
                            <a:srgbClr val="003399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90000" rIns="90000"/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28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6800">
                <a:tc>
                  <a:txBody>
                    <a:bodyPr lIns="90000" rIns="90000"/>
                    <a:p>
                      <a:pPr>
                        <a:lnSpc>
                          <a:spcPct val="93000"/>
                        </a:lnSpc>
                      </a:pP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64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dac4db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93000"/>
                        </a:lnSpc>
                      </a:pP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dac4db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93000"/>
                        </a:lnSpc>
                      </a:pP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  </a:t>
                      </a: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90000" rIns="90000"/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90000" rIns="90000"/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90000" rIns="90000"/>
                    <a:p>
                      <a:pPr algn="ctr">
                        <a:lnSpc>
                          <a:spcPct val="93000"/>
                        </a:lnSpc>
                      </a:pPr>
                      <a:r>
                        <a:rPr i="1" lang="cs-CZ" sz="2800" spc="-1" strike="noStrike">
                          <a:solidFill>
                            <a:srgbClr val="003399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90000" rIns="90000"/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1" i="1" lang="cs-CZ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28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Základní funkce Booleovy algebry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58" name="" descr=""/>
          <p:cNvPicPr/>
          <p:nvPr/>
        </p:nvPicPr>
        <p:blipFill>
          <a:blip r:embed="rId1"/>
          <a:stretch/>
        </p:blipFill>
        <p:spPr>
          <a:xfrm>
            <a:off x="648000" y="1563480"/>
            <a:ext cx="8827560" cy="43401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Základní funkce Booleovy algebry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0" name="CustomShape 2"/>
          <p:cNvSpPr/>
          <p:nvPr/>
        </p:nvSpPr>
        <p:spPr>
          <a:xfrm>
            <a:off x="611280" y="1800000"/>
            <a:ext cx="8227440" cy="4524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457200" indent="-4568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Logický součin a&amp;b, a AND b,  a.b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Logický součet a v b, a OR b, a + b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Negace </a:t>
            </a:r>
            <a:r>
              <a:rPr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  <a:ea typeface="Symbol"/>
              </a:rPr>
              <a:t>a</a:t>
            </a:r>
            <a:r>
              <a:rPr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Symbol"/>
              </a:rPr>
              <a:t>, NOT a, a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Symbol"/>
              </a:rPr>
              <a:t> 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</a:pPr>
            <a:r>
              <a:rPr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Symbol"/>
              </a:rPr>
              <a:t> 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61" name="" descr=""/>
          <p:cNvPicPr/>
          <p:nvPr/>
        </p:nvPicPr>
        <p:blipFill>
          <a:blip r:embed="rId1"/>
          <a:stretch/>
        </p:blipFill>
        <p:spPr>
          <a:xfrm>
            <a:off x="7997760" y="1923480"/>
            <a:ext cx="1361880" cy="1676160"/>
          </a:xfrm>
          <a:prstGeom prst="rect">
            <a:avLst/>
          </a:prstGeom>
          <a:ln>
            <a:noFill/>
          </a:ln>
        </p:spPr>
      </p:pic>
      <p:pic>
        <p:nvPicPr>
          <p:cNvPr id="162" name="" descr=""/>
          <p:cNvPicPr/>
          <p:nvPr/>
        </p:nvPicPr>
        <p:blipFill>
          <a:blip r:embed="rId2"/>
          <a:stretch/>
        </p:blipFill>
        <p:spPr>
          <a:xfrm>
            <a:off x="8030520" y="3744000"/>
            <a:ext cx="1257120" cy="1685520"/>
          </a:xfrm>
          <a:prstGeom prst="rect">
            <a:avLst/>
          </a:prstGeom>
          <a:ln>
            <a:noFill/>
          </a:ln>
        </p:spPr>
      </p:pic>
      <p:pic>
        <p:nvPicPr>
          <p:cNvPr id="163" name="" descr=""/>
          <p:cNvPicPr/>
          <p:nvPr/>
        </p:nvPicPr>
        <p:blipFill>
          <a:blip r:embed="rId3"/>
          <a:stretch/>
        </p:blipFill>
        <p:spPr>
          <a:xfrm>
            <a:off x="4824000" y="5591160"/>
            <a:ext cx="894960" cy="11044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Základní zákony Booleovy algebry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457200" y="1600200"/>
            <a:ext cx="9190440" cy="588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342720" indent="-34236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Komutativní zákony</a:t>
            </a:r>
            <a:endParaRPr lang="cs-CZ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120">
              <a:lnSpc>
                <a:spcPct val="90000"/>
              </a:lnSpc>
              <a:buClr>
                <a:srgbClr val="000000"/>
              </a:buClr>
              <a:buFont typeface="Times New Roman"/>
              <a:buChar char="–"/>
            </a:pPr>
            <a:r>
              <a:rPr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+ b = b + a</a:t>
            </a:r>
            <a:endParaRPr lang="cs-CZ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120">
              <a:lnSpc>
                <a:spcPct val="90000"/>
              </a:lnSpc>
              <a:buClr>
                <a:srgbClr val="000000"/>
              </a:buClr>
              <a:buFont typeface="Times New Roman"/>
              <a:buChar char="–"/>
            </a:pPr>
            <a:r>
              <a:rPr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. b = b .a</a:t>
            </a:r>
            <a:endParaRPr lang="cs-CZ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Asociativní zákony</a:t>
            </a:r>
            <a:endParaRPr lang="cs-CZ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120">
              <a:lnSpc>
                <a:spcPct val="90000"/>
              </a:lnSpc>
              <a:buClr>
                <a:srgbClr val="000000"/>
              </a:buClr>
              <a:buFont typeface="Times New Roman"/>
              <a:buChar char="–"/>
            </a:pPr>
            <a:r>
              <a:rPr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(a + b) + c = a + (b + c)</a:t>
            </a:r>
            <a:endParaRPr lang="cs-CZ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120">
              <a:lnSpc>
                <a:spcPct val="90000"/>
              </a:lnSpc>
              <a:buClr>
                <a:srgbClr val="000000"/>
              </a:buClr>
              <a:buFont typeface="Times New Roman"/>
              <a:buChar char="–"/>
            </a:pPr>
            <a:r>
              <a:rPr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(a . b) . c = a . (b . c)</a:t>
            </a:r>
            <a:endParaRPr lang="cs-CZ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Distributivní zákony</a:t>
            </a:r>
            <a:endParaRPr lang="cs-CZ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120">
              <a:lnSpc>
                <a:spcPct val="90000"/>
              </a:lnSpc>
              <a:buClr>
                <a:srgbClr val="000000"/>
              </a:buClr>
              <a:buFont typeface="Times New Roman"/>
              <a:buChar char="–"/>
            </a:pPr>
            <a:r>
              <a:rPr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. (b + c) = ( a .b ) + (a . c)</a:t>
            </a:r>
            <a:endParaRPr lang="cs-CZ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120">
              <a:lnSpc>
                <a:spcPct val="90000"/>
              </a:lnSpc>
              <a:buClr>
                <a:srgbClr val="000000"/>
              </a:buClr>
              <a:buFont typeface="Times New Roman"/>
              <a:buChar char="–"/>
            </a:pPr>
            <a:r>
              <a:rPr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+ (b . c) = (a + b) . (a + c)</a:t>
            </a:r>
            <a:endParaRPr lang="cs-CZ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Zákony identity</a:t>
            </a:r>
            <a:endParaRPr lang="cs-CZ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120">
              <a:lnSpc>
                <a:spcPct val="90000"/>
              </a:lnSpc>
              <a:buClr>
                <a:srgbClr val="000000"/>
              </a:buClr>
              <a:buFont typeface="Times New Roman"/>
              <a:buChar char="–"/>
            </a:pPr>
            <a:r>
              <a:rPr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 + 0 = 0 + a = a</a:t>
            </a:r>
            <a:endParaRPr lang="cs-CZ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120">
              <a:lnSpc>
                <a:spcPct val="90000"/>
              </a:lnSpc>
              <a:buClr>
                <a:srgbClr val="000000"/>
              </a:buClr>
              <a:buFont typeface="Times New Roman"/>
              <a:buChar char="–"/>
            </a:pPr>
            <a:r>
              <a:rPr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. 1 = 1 . a = a</a:t>
            </a:r>
            <a:endParaRPr lang="cs-CZ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Zákony doplňku</a:t>
            </a:r>
            <a:endParaRPr lang="cs-CZ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120">
              <a:lnSpc>
                <a:spcPct val="90000"/>
              </a:lnSpc>
              <a:buClr>
                <a:srgbClr val="000000"/>
              </a:buClr>
              <a:buFont typeface="Times New Roman"/>
              <a:buChar char="–"/>
            </a:pPr>
            <a:r>
              <a:rPr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+ a = 1</a:t>
            </a:r>
            <a:endParaRPr lang="cs-CZ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120">
              <a:lnSpc>
                <a:spcPct val="90000"/>
              </a:lnSpc>
              <a:buClr>
                <a:srgbClr val="000000"/>
              </a:buClr>
              <a:buFont typeface="Times New Roman"/>
              <a:buChar char="–"/>
            </a:pPr>
            <a:r>
              <a:rPr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. a = 0</a:t>
            </a:r>
            <a:endParaRPr lang="cs-CZ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120">
              <a:lnSpc>
                <a:spcPct val="90000"/>
              </a:lnSpc>
              <a:buClr>
                <a:srgbClr val="000000"/>
              </a:buClr>
              <a:buFont typeface="Times New Roman"/>
              <a:buChar char="–"/>
            </a:pPr>
            <a:r>
              <a:rPr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cs-CZ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CustomShape 1"/>
          <p:cNvSpPr/>
          <p:nvPr/>
        </p:nvSpPr>
        <p:spPr>
          <a:xfrm>
            <a:off x="504000" y="301320"/>
            <a:ext cx="9071640" cy="2146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Jiná aplikace Booleovy algebry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sjednocení a průnik množin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67" name="" descr=""/>
          <p:cNvPicPr/>
          <p:nvPr/>
        </p:nvPicPr>
        <p:blipFill>
          <a:blip r:embed="rId1"/>
          <a:stretch/>
        </p:blipFill>
        <p:spPr>
          <a:xfrm>
            <a:off x="996480" y="3412080"/>
            <a:ext cx="7787520" cy="21319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Další zákony Booleovy algebry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9" name="CustomShape 2"/>
          <p:cNvSpPr/>
          <p:nvPr/>
        </p:nvSpPr>
        <p:spPr>
          <a:xfrm>
            <a:off x="457200" y="1600200"/>
            <a:ext cx="9190440" cy="588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342720" indent="-34236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Dominance nuly a jedničky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120">
              <a:lnSpc>
                <a:spcPct val="90000"/>
              </a:lnSpc>
              <a:buClr>
                <a:srgbClr val="000000"/>
              </a:buClr>
              <a:buFont typeface="Times New Roman"/>
              <a:buChar char="–"/>
            </a:pPr>
            <a:r>
              <a:rPr lang="cs-CZ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+ 1 = 1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120">
              <a:lnSpc>
                <a:spcPct val="90000"/>
              </a:lnSpc>
              <a:buClr>
                <a:srgbClr val="000000"/>
              </a:buClr>
              <a:buFont typeface="Times New Roman"/>
              <a:buChar char="–"/>
            </a:pPr>
            <a:r>
              <a:rPr lang="cs-CZ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. 0 = 0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Zákon absorbce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120">
              <a:lnSpc>
                <a:spcPct val="90000"/>
              </a:lnSpc>
              <a:buClr>
                <a:srgbClr val="000000"/>
              </a:buClr>
              <a:buFont typeface="Times New Roman"/>
              <a:buChar char="–"/>
            </a:pPr>
            <a:r>
              <a:rPr lang="cs-CZ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+ a = a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120">
              <a:lnSpc>
                <a:spcPct val="90000"/>
              </a:lnSpc>
              <a:buClr>
                <a:srgbClr val="000000"/>
              </a:buClr>
              <a:buFont typeface="Times New Roman"/>
              <a:buChar char="–"/>
            </a:pPr>
            <a:r>
              <a:rPr lang="cs-CZ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. a = a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Zákon dvojí negace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120">
              <a:lnSpc>
                <a:spcPct val="90000"/>
              </a:lnSpc>
              <a:buClr>
                <a:srgbClr val="000000"/>
              </a:buClr>
              <a:buFont typeface="Times New Roman"/>
              <a:buChar char="–"/>
            </a:pPr>
            <a:r>
              <a:rPr lang="cs-CZ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= a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 Morganova pravidla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3640">
              <a:lnSpc>
                <a:spcPct val="90000"/>
              </a:lnSpc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. b = a + b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3640">
              <a:lnSpc>
                <a:spcPct val="90000"/>
              </a:lnSpc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+ b = a . b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3640">
              <a:lnSpc>
                <a:spcPct val="90000"/>
              </a:lnSpc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120">
              <a:lnSpc>
                <a:spcPct val="90000"/>
              </a:lnSpc>
              <a:buClr>
                <a:srgbClr val="000000"/>
              </a:buClr>
              <a:buFont typeface="Times New Roman"/>
              <a:buChar char="–"/>
            </a:pPr>
            <a:r>
              <a:rPr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Application>LibreOffice/5.0.5.2$Windows_x86 LibreOffice_project/55b006a02d247b5f7215fc6ea0fde844b30035b3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2017-11-25T16:42:43Z</dcterms:created>
  <dc:language>cs-CZ</dc:language>
  <dcterms:modified xsi:type="dcterms:W3CDTF">2017-11-27T18:44:15Z</dcterms:modified>
  <cp:revision>3</cp:revision>
</cp:coreProperties>
</file>