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C0122-6C1B-4E6B-91FB-597AF5368EBE}" type="datetimeFigureOut">
              <a:rPr lang="cs-CZ" smtClean="0"/>
              <a:t>1.12.2017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9361B-6AF7-4BDE-884B-75F88CAE9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378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C0122-6C1B-4E6B-91FB-597AF5368EBE}" type="datetimeFigureOut">
              <a:rPr lang="cs-CZ" smtClean="0"/>
              <a:t>1.12.2017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9361B-6AF7-4BDE-884B-75F88CAE9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5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C0122-6C1B-4E6B-91FB-597AF5368EBE}" type="datetimeFigureOut">
              <a:rPr lang="cs-CZ" smtClean="0"/>
              <a:t>1.12.2017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9361B-6AF7-4BDE-884B-75F88CAE9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0419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C0122-6C1B-4E6B-91FB-597AF5368EBE}" type="datetimeFigureOut">
              <a:rPr lang="cs-CZ" smtClean="0"/>
              <a:t>1.12.2017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9361B-6AF7-4BDE-884B-75F88CAE9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269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C0122-6C1B-4E6B-91FB-597AF5368EBE}" type="datetimeFigureOut">
              <a:rPr lang="cs-CZ" smtClean="0"/>
              <a:t>1.12.2017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9361B-6AF7-4BDE-884B-75F88CAE9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7319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C0122-6C1B-4E6B-91FB-597AF5368EBE}" type="datetimeFigureOut">
              <a:rPr lang="cs-CZ" smtClean="0"/>
              <a:t>1.12.2017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9361B-6AF7-4BDE-884B-75F88CAE9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157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C0122-6C1B-4E6B-91FB-597AF5368EBE}" type="datetimeFigureOut">
              <a:rPr lang="cs-CZ" smtClean="0"/>
              <a:t>1.12.2017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9361B-6AF7-4BDE-884B-75F88CAE9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915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C0122-6C1B-4E6B-91FB-597AF5368EBE}" type="datetimeFigureOut">
              <a:rPr lang="cs-CZ" smtClean="0"/>
              <a:t>1.12.2017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9361B-6AF7-4BDE-884B-75F88CAE9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2493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C0122-6C1B-4E6B-91FB-597AF5368EBE}" type="datetimeFigureOut">
              <a:rPr lang="cs-CZ" smtClean="0"/>
              <a:t>1.12.2017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9361B-6AF7-4BDE-884B-75F88CAE9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7248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C0122-6C1B-4E6B-91FB-597AF5368EBE}" type="datetimeFigureOut">
              <a:rPr lang="cs-CZ" smtClean="0"/>
              <a:t>1.12.2017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9361B-6AF7-4BDE-884B-75F88CAE9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0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C0122-6C1B-4E6B-91FB-597AF5368EBE}" type="datetimeFigureOut">
              <a:rPr lang="cs-CZ" smtClean="0"/>
              <a:t>1.12.2017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9361B-6AF7-4BDE-884B-75F88CAE9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5967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C0122-6C1B-4E6B-91FB-597AF5368EBE}" type="datetimeFigureOut">
              <a:rPr lang="cs-CZ" smtClean="0"/>
              <a:t>1.12.2017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9361B-6AF7-4BDE-884B-75F88CAE9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58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Konverze Booleovských reprezentací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10966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Konverze obvod → rovnice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Převod provádíme od vstupů obvodu, popíšeme rovnice všech výstupů hradel a nakonec konečnou funkci posledního hradla. Příklad konverze jednoduchého obvodu je patrná z obrázku: </a:t>
            </a:r>
          </a:p>
          <a:p>
            <a:pPr marL="0" indent="0">
              <a:buNone/>
            </a:pPr>
            <a:r>
              <a:rPr lang="cs-CZ" b="1" dirty="0" smtClean="0"/>
              <a:t> 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717032"/>
            <a:ext cx="3838575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9761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Konverze rovnice → pravdivostní tabulka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Vytvoříme tabulku s počtem a označením vstupů odpovídajících proměnným rovnice. Potom z pravé strany rovnice odvodíme hodnoty výstupů tabulky. </a:t>
            </a:r>
          </a:p>
        </p:txBody>
      </p:sp>
    </p:spTree>
    <p:extLst>
      <p:ext uri="{BB962C8B-B14F-4D97-AF65-F5344CB8AC3E}">
        <p14:creationId xmlns:p14="http://schemas.microsoft.com/office/powerpoint/2010/main" val="1647318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Konverze pravdivostní tabulka → rovnice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Vytvoříme v tabulce součinové členy, ve kterých je výstupní funkce . Tyto součiny potom </a:t>
            </a:r>
            <a:r>
              <a:rPr lang="cs-CZ" dirty="0" smtClean="0"/>
              <a:t>sečteme: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789040"/>
            <a:ext cx="4219575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12641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Konverze obvod → pravdivostní tabulka a pravdivostní tabulka → obvod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Konverzi kombinačního obvodu do tvaru pravdivostní tabulky provedeme nejprve převodem obvodu do </a:t>
            </a:r>
            <a:r>
              <a:rPr lang="cs-CZ" dirty="0" err="1"/>
              <a:t>Booleových</a:t>
            </a:r>
            <a:r>
              <a:rPr lang="cs-CZ" dirty="0"/>
              <a:t> rovnic a potom převodem rovnic do pravdivostní tabulky. </a:t>
            </a:r>
          </a:p>
          <a:p>
            <a:r>
              <a:rPr lang="cs-CZ" dirty="0" smtClean="0"/>
              <a:t>Převod </a:t>
            </a:r>
            <a:r>
              <a:rPr lang="cs-CZ" dirty="0"/>
              <a:t>pravdivostní tabulky do logického obvodu provedeme postupnou konverzí pravdivostní tabulky do rovnic a potom rovnic do logického obvodu.</a:t>
            </a:r>
          </a:p>
        </p:txBody>
      </p:sp>
    </p:spTree>
    <p:extLst>
      <p:ext uri="{BB962C8B-B14F-4D97-AF65-F5344CB8AC3E}">
        <p14:creationId xmlns:p14="http://schemas.microsoft.com/office/powerpoint/2010/main" val="20980216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Převod pravdivostní tabulky do logického obvodu provedeme postupnou konverzí pravdivostní tabulky do rovnic a potom rovnic do logického obvodu.</a:t>
            </a:r>
          </a:p>
        </p:txBody>
      </p:sp>
    </p:spTree>
    <p:extLst>
      <p:ext uri="{BB962C8B-B14F-4D97-AF65-F5344CB8AC3E}">
        <p14:creationId xmlns:p14="http://schemas.microsoft.com/office/powerpoint/2010/main" val="39197277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988840"/>
            <a:ext cx="6943569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34644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44824"/>
            <a:ext cx="6995725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8946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63" y="1957388"/>
            <a:ext cx="4181475" cy="294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5076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Ekvivalence Booleovských funkcí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97152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Uvedli jsme několik </a:t>
            </a:r>
            <a:r>
              <a:rPr lang="cs-CZ" dirty="0"/>
              <a:t>možných reprezentací Booleovských funkcí. Standardní reprezentaci </a:t>
            </a:r>
            <a:r>
              <a:rPr lang="cs-CZ" dirty="0" smtClean="0"/>
              <a:t>představuje </a:t>
            </a:r>
            <a:r>
              <a:rPr lang="cs-CZ" dirty="0"/>
              <a:t>ale pouze pravdivostní tabulka. Pro </a:t>
            </a:r>
            <a:r>
              <a:rPr lang="cs-CZ" dirty="0" smtClean="0"/>
              <a:t>různé </a:t>
            </a:r>
            <a:r>
              <a:rPr lang="cs-CZ" dirty="0"/>
              <a:t>funkce existuje </a:t>
            </a:r>
            <a:r>
              <a:rPr lang="cs-CZ" dirty="0" smtClean="0"/>
              <a:t>řada </a:t>
            </a:r>
            <a:r>
              <a:rPr lang="cs-CZ" dirty="0"/>
              <a:t>možných rovnic a </a:t>
            </a:r>
            <a:r>
              <a:rPr lang="cs-CZ" dirty="0" smtClean="0"/>
              <a:t>řada </a:t>
            </a:r>
            <a:r>
              <a:rPr lang="cs-CZ" dirty="0"/>
              <a:t>možných </a:t>
            </a:r>
            <a:r>
              <a:rPr lang="cs-CZ" dirty="0" smtClean="0"/>
              <a:t>obvodů, </a:t>
            </a:r>
            <a:r>
              <a:rPr lang="cs-CZ" dirty="0"/>
              <a:t>ale existuje </a:t>
            </a:r>
            <a:r>
              <a:rPr lang="cs-CZ" i="1" dirty="0"/>
              <a:t>pouze jedna pravdivostní </a:t>
            </a:r>
            <a:r>
              <a:rPr lang="cs-CZ" dirty="0"/>
              <a:t>tabulka.  </a:t>
            </a:r>
            <a:endParaRPr lang="cs-CZ" dirty="0" smtClean="0"/>
          </a:p>
          <a:p>
            <a:r>
              <a:rPr lang="cs-CZ" dirty="0" smtClean="0"/>
              <a:t>Častou </a:t>
            </a:r>
            <a:r>
              <a:rPr lang="cs-CZ" dirty="0"/>
              <a:t>úlohou je porovnání Booleovských funkcí a rozhodnutí, jestli jsou ekvivalentní. </a:t>
            </a:r>
            <a:r>
              <a:rPr lang="cs-CZ" dirty="0" smtClean="0"/>
              <a:t>Někdy </a:t>
            </a:r>
            <a:r>
              <a:rPr lang="cs-CZ" dirty="0"/>
              <a:t>ani po úpravách pomocí </a:t>
            </a:r>
            <a:r>
              <a:rPr lang="cs-CZ" dirty="0" smtClean="0"/>
              <a:t>zákonů </a:t>
            </a:r>
            <a:r>
              <a:rPr lang="cs-CZ" dirty="0" err="1"/>
              <a:t>Booleovy</a:t>
            </a:r>
            <a:r>
              <a:rPr lang="cs-CZ" dirty="0"/>
              <a:t> algebry nejsme schopni rozhodnout, jestli jsou </a:t>
            </a:r>
            <a:r>
              <a:rPr lang="cs-CZ" dirty="0" smtClean="0"/>
              <a:t>dvě </a:t>
            </a:r>
            <a:r>
              <a:rPr lang="cs-CZ" dirty="0"/>
              <a:t>funkce ekvivalentní.   </a:t>
            </a:r>
          </a:p>
          <a:p>
            <a:r>
              <a:rPr lang="cs-CZ" dirty="0"/>
              <a:t>Jako </a:t>
            </a:r>
            <a:r>
              <a:rPr lang="cs-CZ" dirty="0" smtClean="0"/>
              <a:t>příklad </a:t>
            </a:r>
            <a:r>
              <a:rPr lang="cs-CZ" dirty="0"/>
              <a:t>uvedeme </a:t>
            </a:r>
            <a:r>
              <a:rPr lang="cs-CZ" dirty="0" smtClean="0"/>
              <a:t>dvě </a:t>
            </a:r>
            <a:r>
              <a:rPr lang="cs-CZ" dirty="0"/>
              <a:t>logické </a:t>
            </a:r>
            <a:r>
              <a:rPr lang="cs-CZ" dirty="0" smtClean="0"/>
              <a:t>funkce: </a:t>
            </a:r>
          </a:p>
          <a:p>
            <a:endParaRPr lang="cs-CZ" dirty="0"/>
          </a:p>
          <a:p>
            <a:r>
              <a:rPr lang="cs-CZ" i="1" dirty="0" smtClean="0"/>
              <a:t>Rozhodneme</a:t>
            </a:r>
            <a:r>
              <a:rPr lang="cs-CZ" i="1" dirty="0"/>
              <a:t>, jestli jsou ekvivalentní. Sestavíme pro </a:t>
            </a:r>
            <a:r>
              <a:rPr lang="cs-CZ" i="1" dirty="0" smtClean="0"/>
              <a:t>obě </a:t>
            </a:r>
            <a:r>
              <a:rPr lang="cs-CZ" i="1" dirty="0"/>
              <a:t>funkce pravdivostní tabulku 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Z </a:t>
            </a:r>
            <a:r>
              <a:rPr lang="cs-CZ" dirty="0"/>
              <a:t>odvozených pravdivostních tabulek je </a:t>
            </a:r>
            <a:r>
              <a:rPr lang="cs-CZ" dirty="0" smtClean="0"/>
              <a:t>zřejmé</a:t>
            </a:r>
            <a:r>
              <a:rPr lang="cs-CZ" dirty="0"/>
              <a:t>, že funkce </a:t>
            </a:r>
            <a:r>
              <a:rPr lang="cs-CZ" i="1" dirty="0"/>
              <a:t>jsou ekvivalentní. 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9788" y="3212976"/>
            <a:ext cx="3491880" cy="388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293096"/>
            <a:ext cx="280035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04756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Nevýhody tabulkové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Porovnání pravdivostních tabulek funguje </a:t>
            </a:r>
            <a:r>
              <a:rPr lang="cs-CZ" dirty="0" smtClean="0"/>
              <a:t>výborně </a:t>
            </a:r>
            <a:r>
              <a:rPr lang="cs-CZ" dirty="0"/>
              <a:t>pro </a:t>
            </a:r>
            <a:r>
              <a:rPr lang="cs-CZ" dirty="0" smtClean="0"/>
              <a:t>dvě </a:t>
            </a:r>
            <a:r>
              <a:rPr lang="cs-CZ" dirty="0"/>
              <a:t>až </a:t>
            </a:r>
            <a:r>
              <a:rPr lang="cs-CZ" dirty="0" smtClean="0"/>
              <a:t>tři </a:t>
            </a:r>
            <a:r>
              <a:rPr lang="cs-CZ" dirty="0"/>
              <a:t>vstupní </a:t>
            </a:r>
            <a:r>
              <a:rPr lang="cs-CZ" dirty="0" smtClean="0"/>
              <a:t>proměnné. </a:t>
            </a:r>
          </a:p>
          <a:p>
            <a:r>
              <a:rPr lang="cs-CZ" dirty="0" smtClean="0"/>
              <a:t>Proto </a:t>
            </a:r>
            <a:r>
              <a:rPr lang="cs-CZ" dirty="0"/>
              <a:t>je zcela legitimní otázka:  „existuje </a:t>
            </a:r>
            <a:r>
              <a:rPr lang="cs-CZ" dirty="0" smtClean="0"/>
              <a:t>nějaká kompaktnější </a:t>
            </a:r>
            <a:r>
              <a:rPr lang="cs-CZ" dirty="0"/>
              <a:t>a </a:t>
            </a:r>
            <a:r>
              <a:rPr lang="cs-CZ" dirty="0" smtClean="0"/>
              <a:t>přitom </a:t>
            </a:r>
            <a:r>
              <a:rPr lang="cs-CZ" dirty="0"/>
              <a:t>stále standardní </a:t>
            </a:r>
            <a:r>
              <a:rPr lang="cs-CZ" dirty="0" smtClean="0"/>
              <a:t>reprezentace </a:t>
            </a:r>
            <a:r>
              <a:rPr lang="cs-CZ" dirty="0" err="1"/>
              <a:t>Booleovy</a:t>
            </a:r>
            <a:r>
              <a:rPr lang="cs-CZ" dirty="0"/>
              <a:t> funkce“?  </a:t>
            </a:r>
          </a:p>
        </p:txBody>
      </p:sp>
    </p:spTree>
    <p:extLst>
      <p:ext uri="{BB962C8B-B14F-4D97-AF65-F5344CB8AC3E}">
        <p14:creationId xmlns:p14="http://schemas.microsoft.com/office/powerpoint/2010/main" val="1069734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reprezentací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/>
          </a:p>
          <a:p>
            <a:r>
              <a:rPr lang="cs-CZ" dirty="0" smtClean="0"/>
              <a:t>Booleovská </a:t>
            </a:r>
            <a:r>
              <a:rPr lang="cs-CZ" dirty="0"/>
              <a:t>funkce představuje </a:t>
            </a:r>
            <a:r>
              <a:rPr lang="cs-CZ" i="1" dirty="0"/>
              <a:t>mapování </a:t>
            </a:r>
            <a:r>
              <a:rPr lang="cs-CZ" dirty="0"/>
              <a:t>každé kombinace logických proměnných (vstupů) na hodnoty </a:t>
            </a:r>
            <a:r>
              <a:rPr lang="cs-CZ" b="1" dirty="0"/>
              <a:t>0 </a:t>
            </a:r>
            <a:r>
              <a:rPr lang="cs-CZ" dirty="0"/>
              <a:t>nebo </a:t>
            </a:r>
            <a:r>
              <a:rPr lang="cs-CZ" b="1" dirty="0"/>
              <a:t>1 </a:t>
            </a:r>
            <a:r>
              <a:rPr lang="cs-CZ" dirty="0"/>
              <a:t>(výstup). </a:t>
            </a:r>
            <a:endParaRPr lang="cs-CZ" dirty="0" smtClean="0"/>
          </a:p>
          <a:p>
            <a:r>
              <a:rPr lang="cs-CZ" dirty="0" smtClean="0"/>
              <a:t>Booleovské </a:t>
            </a:r>
            <a:r>
              <a:rPr lang="cs-CZ" dirty="0"/>
              <a:t>funkce můžeme popsat několika způsoby: </a:t>
            </a:r>
          </a:p>
          <a:p>
            <a:pPr marL="0" indent="0">
              <a:buNone/>
            </a:pPr>
            <a:r>
              <a:rPr lang="cs-CZ" dirty="0"/>
              <a:t>1. slovní popis </a:t>
            </a:r>
          </a:p>
          <a:p>
            <a:pPr marL="0" indent="0">
              <a:buNone/>
            </a:pPr>
            <a:r>
              <a:rPr lang="cs-CZ" dirty="0"/>
              <a:t>2. rovnice </a:t>
            </a:r>
          </a:p>
          <a:p>
            <a:pPr marL="0" indent="0">
              <a:buNone/>
            </a:pPr>
            <a:r>
              <a:rPr lang="cs-CZ" dirty="0"/>
              <a:t>3. pravdivostní tabulka </a:t>
            </a:r>
          </a:p>
          <a:p>
            <a:pPr marL="0" indent="0">
              <a:buNone/>
            </a:pPr>
            <a:r>
              <a:rPr lang="cs-CZ" dirty="0"/>
              <a:t>4. logický obvod.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44018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Kanonická forma, suma </a:t>
            </a:r>
            <a:r>
              <a:rPr lang="cs-CZ" dirty="0" err="1" smtClean="0"/>
              <a:t>minitermů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Klíčem je vytvoření </a:t>
            </a:r>
            <a:r>
              <a:rPr lang="cs-CZ" dirty="0"/>
              <a:t>standardní reprezentace, která popisuje pouze stavy, kdy je výstupní funkce rovna 1. </a:t>
            </a:r>
            <a:endParaRPr lang="cs-CZ" dirty="0" smtClean="0"/>
          </a:p>
          <a:p>
            <a:r>
              <a:rPr lang="cs-CZ" dirty="0" smtClean="0"/>
              <a:t>Rovnice                           reprezentuje skutečnost</a:t>
            </a:r>
            <a:r>
              <a:rPr lang="cs-CZ" dirty="0"/>
              <a:t>, kdy </a:t>
            </a:r>
            <a:r>
              <a:rPr lang="cs-CZ" dirty="0" smtClean="0"/>
              <a:t>Z = 1 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Tato </a:t>
            </a:r>
            <a:r>
              <a:rPr lang="cs-CZ" dirty="0"/>
              <a:t>reprezentace však není </a:t>
            </a:r>
            <a:r>
              <a:rPr lang="cs-CZ" dirty="0" smtClean="0"/>
              <a:t>jednoznačná</a:t>
            </a:r>
            <a:r>
              <a:rPr lang="cs-CZ" dirty="0"/>
              <a:t>, a proto není standardní.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212976"/>
            <a:ext cx="2252822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3769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Miniterm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Minterm</a:t>
            </a:r>
            <a:r>
              <a:rPr lang="cs-CZ" dirty="0"/>
              <a:t> logické funkce je </a:t>
            </a:r>
            <a:r>
              <a:rPr lang="cs-CZ" dirty="0" smtClean="0"/>
              <a:t>součinový člen</a:t>
            </a:r>
            <a:r>
              <a:rPr lang="cs-CZ" dirty="0"/>
              <a:t>, ve kterém jsou obsaženy všechny vstupní </a:t>
            </a:r>
            <a:r>
              <a:rPr lang="cs-CZ" dirty="0" smtClean="0"/>
              <a:t>proměnné buď přímé </a:t>
            </a:r>
            <a:r>
              <a:rPr lang="cs-CZ" dirty="0"/>
              <a:t>nebo negované. </a:t>
            </a:r>
          </a:p>
        </p:txBody>
      </p:sp>
    </p:spTree>
    <p:extLst>
      <p:ext uri="{BB962C8B-B14F-4D97-AF65-F5344CB8AC3E}">
        <p14:creationId xmlns:p14="http://schemas.microsoft.com/office/powerpoint/2010/main" val="10345507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Převod na </a:t>
            </a:r>
            <a:r>
              <a:rPr lang="cs-CZ" dirty="0" err="1" smtClean="0"/>
              <a:t>minitermy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</a:t>
            </a:r>
            <a:r>
              <a:rPr lang="cs-CZ" dirty="0" err="1" smtClean="0"/>
              <a:t>miniterm</a:t>
            </a:r>
            <a:r>
              <a:rPr lang="cs-CZ" dirty="0" smtClean="0"/>
              <a:t> převedeme člen </a:t>
            </a:r>
          </a:p>
          <a:p>
            <a:r>
              <a:rPr lang="cs-CZ" dirty="0" smtClean="0"/>
              <a:t>Doplníme proměnnou a 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6149" y="1628800"/>
            <a:ext cx="624069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852936"/>
            <a:ext cx="3733547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10160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Kompaktní vyjádření sumy </a:t>
            </a:r>
            <a:r>
              <a:rPr lang="cs-CZ" dirty="0" err="1" smtClean="0"/>
              <a:t>minitermů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Příklad: funkce </a:t>
            </a:r>
          </a:p>
          <a:p>
            <a:r>
              <a:rPr lang="cs-CZ" dirty="0" smtClean="0"/>
              <a:t>Převedena na sumu </a:t>
            </a:r>
            <a:r>
              <a:rPr lang="cs-CZ" dirty="0" err="1" smtClean="0"/>
              <a:t>minitermů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r>
              <a:rPr lang="cs-CZ" dirty="0" err="1" smtClean="0"/>
              <a:t>Minitermy</a:t>
            </a:r>
            <a:r>
              <a:rPr lang="cs-CZ" dirty="0" smtClean="0"/>
              <a:t> vyjádříme jako dvojková čísla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Kanonickou formu pak vyjádříme takto: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556792"/>
            <a:ext cx="3456384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780928"/>
            <a:ext cx="8776747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931421"/>
            <a:ext cx="6885336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1589" y="5634384"/>
            <a:ext cx="3500385" cy="746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50380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Převeďte na pravdivostní tabulku následující obvod 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1" y="2780928"/>
            <a:ext cx="3541759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97687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Převeďte do kanonické formy rovnici</a:t>
            </a:r>
          </a:p>
          <a:p>
            <a:pPr marL="0" indent="0">
              <a:buNone/>
            </a:pPr>
            <a:r>
              <a:rPr lang="cs-CZ" dirty="0" smtClean="0"/>
              <a:t>F(</a:t>
            </a:r>
            <a:r>
              <a:rPr lang="cs-CZ" dirty="0" err="1" smtClean="0"/>
              <a:t>a,b,c,d,e</a:t>
            </a:r>
            <a:r>
              <a:rPr lang="cs-CZ" dirty="0" smtClean="0"/>
              <a:t>) = </a:t>
            </a:r>
            <a:r>
              <a:rPr lang="cs-CZ" dirty="0" err="1" smtClean="0"/>
              <a:t>abcd</a:t>
            </a:r>
            <a:r>
              <a:rPr lang="cs-CZ" dirty="0" smtClean="0"/>
              <a:t> + </a:t>
            </a:r>
            <a:r>
              <a:rPr lang="cs-CZ" dirty="0" err="1" smtClean="0"/>
              <a:t>abcde</a:t>
            </a:r>
            <a:r>
              <a:rPr lang="cs-CZ" dirty="0" smtClean="0"/>
              <a:t> + </a:t>
            </a:r>
            <a:r>
              <a:rPr lang="cs-CZ" dirty="0" err="1" smtClean="0"/>
              <a:t>bcde</a:t>
            </a: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2915816" y="2348880"/>
            <a:ext cx="21602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3419872" y="2348880"/>
            <a:ext cx="21602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3995936" y="2328633"/>
            <a:ext cx="21602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4355976" y="2348880"/>
            <a:ext cx="21602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4141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Uvažujme </a:t>
            </a:r>
            <a:r>
              <a:rPr lang="cs-CZ" sz="2400" dirty="0" err="1" smtClean="0"/>
              <a:t>Booleovu</a:t>
            </a:r>
            <a:r>
              <a:rPr lang="cs-CZ" sz="2400" dirty="0" smtClean="0"/>
              <a:t> funkci s dvěma proměnnými </a:t>
            </a:r>
            <a:r>
              <a:rPr lang="cs-CZ" sz="2400" i="1" dirty="0" smtClean="0"/>
              <a:t>a </a:t>
            </a:r>
            <a:r>
              <a:rPr lang="cs-CZ" sz="2400" dirty="0" err="1" smtClean="0"/>
              <a:t>a</a:t>
            </a:r>
            <a:r>
              <a:rPr lang="cs-CZ" sz="2400" dirty="0" smtClean="0"/>
              <a:t> </a:t>
            </a:r>
            <a:r>
              <a:rPr lang="cs-CZ" sz="2400" i="1" dirty="0" smtClean="0"/>
              <a:t>b</a:t>
            </a:r>
            <a:r>
              <a:rPr lang="cs-CZ" sz="2400" dirty="0" smtClean="0"/>
              <a:t>. </a:t>
            </a:r>
          </a:p>
          <a:p>
            <a:r>
              <a:rPr lang="cs-CZ" sz="2400" dirty="0" smtClean="0"/>
              <a:t>Slovní popis může být: </a:t>
            </a:r>
          </a:p>
          <a:p>
            <a:pPr lvl="1"/>
            <a:r>
              <a:rPr lang="pl-PL" sz="2400" dirty="0" smtClean="0"/>
              <a:t>a) Hodnota výstupu Y je 1 jestli </a:t>
            </a:r>
            <a:r>
              <a:rPr lang="pl-PL" sz="2400" i="1" dirty="0" smtClean="0"/>
              <a:t>a </a:t>
            </a:r>
            <a:r>
              <a:rPr lang="pl-PL" sz="2400" dirty="0" smtClean="0"/>
              <a:t>je 0 a </a:t>
            </a:r>
            <a:r>
              <a:rPr lang="pl-PL" sz="2400" i="1" dirty="0" smtClean="0"/>
              <a:t>b </a:t>
            </a:r>
            <a:r>
              <a:rPr lang="pl-PL" sz="2400" dirty="0" smtClean="0"/>
              <a:t>je 0 nebo </a:t>
            </a:r>
            <a:r>
              <a:rPr lang="pl-PL" sz="2400" i="1" dirty="0" smtClean="0"/>
              <a:t>a </a:t>
            </a:r>
            <a:r>
              <a:rPr lang="pl-PL" sz="2400" dirty="0" smtClean="0"/>
              <a:t>je 0 a </a:t>
            </a:r>
            <a:r>
              <a:rPr lang="pl-PL" sz="2400" i="1" dirty="0" smtClean="0"/>
              <a:t>b </a:t>
            </a:r>
            <a:r>
              <a:rPr lang="pl-PL" sz="2400" dirty="0" smtClean="0"/>
              <a:t>je 1 </a:t>
            </a:r>
          </a:p>
          <a:p>
            <a:pPr lvl="1"/>
            <a:r>
              <a:rPr lang="pl-PL" sz="2400" dirty="0" smtClean="0"/>
              <a:t>b) Výstup Y je 1 když </a:t>
            </a:r>
            <a:r>
              <a:rPr lang="pl-PL" sz="2400" i="1" dirty="0" smtClean="0"/>
              <a:t>a </a:t>
            </a:r>
            <a:r>
              <a:rPr lang="pl-PL" sz="2400" dirty="0" smtClean="0"/>
              <a:t>je 0 bez ohledu na hodnotu </a:t>
            </a:r>
            <a:r>
              <a:rPr lang="pl-PL" sz="2400" i="1" dirty="0" smtClean="0"/>
              <a:t>b</a:t>
            </a:r>
            <a:r>
              <a:rPr lang="pl-PL" sz="2400" dirty="0" smtClean="0"/>
              <a:t>. </a:t>
            </a:r>
          </a:p>
          <a:p>
            <a:r>
              <a:rPr lang="cs-CZ" sz="2400" dirty="0" smtClean="0"/>
              <a:t>Potom bude popis pomocí rovnic následující: 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581128"/>
            <a:ext cx="2514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8769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Pravdivostní tabulka má tvar: 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Logické obvody jsou topologickým přepisem Booleovských rovnic: 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772816"/>
            <a:ext cx="942975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491038"/>
            <a:ext cx="5419725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5226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Repezentace</a:t>
            </a:r>
            <a:r>
              <a:rPr lang="cs-CZ" dirty="0" smtClean="0"/>
              <a:t> rovnicemi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V </a:t>
            </a:r>
            <a:r>
              <a:rPr lang="cs-CZ" dirty="0"/>
              <a:t>našem příkladu jsme viděli, že různé rovnice mohou reprezentovat stejnou funkci. Rovnice</a:t>
            </a:r>
          </a:p>
          <a:p>
            <a:pPr lvl="1"/>
            <a:r>
              <a:rPr lang="cs-CZ" dirty="0" smtClean="0"/>
              <a:t>                           reprezentuje </a:t>
            </a:r>
            <a:r>
              <a:rPr lang="cs-CZ" dirty="0"/>
              <a:t>stejnou funkci jako </a:t>
            </a:r>
            <a:endParaRPr lang="cs-CZ" dirty="0" smtClean="0"/>
          </a:p>
          <a:p>
            <a:pPr lvl="1"/>
            <a:r>
              <a:rPr lang="cs-CZ" i="1" dirty="0"/>
              <a:t> </a:t>
            </a:r>
            <a:r>
              <a:rPr lang="cs-CZ" i="1" dirty="0" smtClean="0"/>
              <a:t>                  </a:t>
            </a:r>
            <a:r>
              <a:rPr lang="cs-CZ" dirty="0" smtClean="0"/>
              <a:t>. </a:t>
            </a:r>
          </a:p>
          <a:p>
            <a:r>
              <a:rPr lang="cs-CZ" dirty="0" smtClean="0"/>
              <a:t>Výhodou </a:t>
            </a:r>
            <a:r>
              <a:rPr lang="cs-CZ" dirty="0" smtClean="0"/>
              <a:t>reprezentace Booleovských </a:t>
            </a:r>
            <a:r>
              <a:rPr lang="cs-CZ" dirty="0"/>
              <a:t>funkcí rovnicemi ve srovnání s jinými reprezentacemi je, že s nimi </a:t>
            </a:r>
            <a:r>
              <a:rPr lang="cs-CZ" dirty="0" smtClean="0"/>
              <a:t>můžeme snadno </a:t>
            </a:r>
            <a:r>
              <a:rPr lang="cs-CZ" dirty="0"/>
              <a:t>manipulovat s využitím zákonů </a:t>
            </a:r>
            <a:r>
              <a:rPr lang="cs-CZ" dirty="0" err="1"/>
              <a:t>Booleovy</a:t>
            </a:r>
            <a:r>
              <a:rPr lang="cs-CZ" dirty="0"/>
              <a:t> algebry. Můžeme je </a:t>
            </a:r>
            <a:r>
              <a:rPr lang="cs-CZ" dirty="0" smtClean="0"/>
              <a:t>zjednodušovat, dokazovat </a:t>
            </a:r>
            <a:r>
              <a:rPr lang="cs-CZ" dirty="0"/>
              <a:t>rovnost s jinou funkcí apod.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564903"/>
            <a:ext cx="170497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5851" y="3037609"/>
            <a:ext cx="1209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7400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Reprezentace obvodem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Dalším způsobem reprezentace </a:t>
            </a:r>
            <a:r>
              <a:rPr lang="cs-CZ" dirty="0" err="1"/>
              <a:t>Booleovy</a:t>
            </a:r>
            <a:r>
              <a:rPr lang="cs-CZ" dirty="0"/>
              <a:t> funkce je obvod vytvořený z logických hradel. Protože logická hradla mají definované přiřazení vstupních proměnných a výstupů jejich propojení do obvodu popisuje Booleovskou funkci. Výhodou logického obvodu je fyzická implementace </a:t>
            </a:r>
            <a:r>
              <a:rPr lang="cs-CZ" dirty="0" err="1"/>
              <a:t>Booleovy</a:t>
            </a:r>
            <a:r>
              <a:rPr lang="cs-CZ" dirty="0"/>
              <a:t> funkce; cílem návrhu logického obvodu je jeho fyzická realizace. Další výhodou grafického znázornění logického obvodu je usnadnění pochopení jeho činnosti. </a:t>
            </a:r>
          </a:p>
        </p:txBody>
      </p:sp>
    </p:spTree>
    <p:extLst>
      <p:ext uri="{BB962C8B-B14F-4D97-AF65-F5344CB8AC3E}">
        <p14:creationId xmlns:p14="http://schemas.microsoft.com/office/powerpoint/2010/main" val="3754663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Reprezentace pravdivostní tabulkou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Třetím způsobem reprezentace </a:t>
            </a:r>
            <a:r>
              <a:rPr lang="cs-CZ" dirty="0" err="1"/>
              <a:t>Booleovy</a:t>
            </a:r>
            <a:r>
              <a:rPr lang="cs-CZ" dirty="0"/>
              <a:t> funkce je pravdivostní tabulka. Levá část pravdivostní tabulky obsahuje seznam vstupních proměnných a uvádí všechny kombinace těchto proměnných. Každý řádek na jednu kombinaci. Kombinace vstupních řádků jsou řazeny vzestupně v binárním vyjádření. V pravé části jsou uváděny binární hodnoty </a:t>
            </a:r>
            <a:r>
              <a:rPr lang="cs-CZ" dirty="0" err="1"/>
              <a:t>Booleových</a:t>
            </a:r>
            <a:r>
              <a:rPr lang="cs-CZ" dirty="0"/>
              <a:t> funkcí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965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Konverze Booleovských reprezentací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88" y="1695450"/>
            <a:ext cx="4543425" cy="346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679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Konverze rovnice → obvod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Konverze mezi rovnicí a obvodem může být provedena přímou náhradou operací součinů hradly AND, součtů hradly OR a negací </a:t>
            </a:r>
            <a:r>
              <a:rPr lang="cs-CZ" dirty="0" err="1" smtClean="0"/>
              <a:t>inventory</a:t>
            </a:r>
            <a:r>
              <a:rPr lang="cs-CZ" dirty="0" smtClean="0"/>
              <a:t> </a:t>
            </a:r>
            <a:r>
              <a:rPr lang="cs-CZ" dirty="0"/>
              <a:t>NOT. </a:t>
            </a:r>
          </a:p>
        </p:txBody>
      </p:sp>
    </p:spTree>
    <p:extLst>
      <p:ext uri="{BB962C8B-B14F-4D97-AF65-F5344CB8AC3E}">
        <p14:creationId xmlns:p14="http://schemas.microsoft.com/office/powerpoint/2010/main" val="2735472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734</Words>
  <Application>Microsoft Office PowerPoint</Application>
  <PresentationFormat>Předvádění na obrazovce (4:3)</PresentationFormat>
  <Paragraphs>86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Motiv systému Office</vt:lpstr>
      <vt:lpstr>Konverze Booleovských reprezentací</vt:lpstr>
      <vt:lpstr>Typy reprezentací</vt:lpstr>
      <vt:lpstr>Příklad</vt:lpstr>
      <vt:lpstr>Příklad</vt:lpstr>
      <vt:lpstr>Repezentace rovnicemi</vt:lpstr>
      <vt:lpstr>Reprezentace obvodem</vt:lpstr>
      <vt:lpstr>Reprezentace pravdivostní tabulkou</vt:lpstr>
      <vt:lpstr>Konverze Booleovských reprezentací</vt:lpstr>
      <vt:lpstr>Konverze rovnice → obvod</vt:lpstr>
      <vt:lpstr>Konverze obvod → rovnice </vt:lpstr>
      <vt:lpstr>Konverze rovnice → pravdivostní tabulka </vt:lpstr>
      <vt:lpstr>Konverze pravdivostní tabulka → rovnice</vt:lpstr>
      <vt:lpstr>Konverze obvod → pravdivostní tabulka a pravdivostní tabulka → obvod</vt:lpstr>
      <vt:lpstr>Příklad</vt:lpstr>
      <vt:lpstr>Příklad</vt:lpstr>
      <vt:lpstr>Příklad</vt:lpstr>
      <vt:lpstr>Příklad</vt:lpstr>
      <vt:lpstr>Ekvivalence Booleovských funkcí</vt:lpstr>
      <vt:lpstr>Nevýhody tabulkové metody</vt:lpstr>
      <vt:lpstr>Kanonická forma, suma minitermů</vt:lpstr>
      <vt:lpstr>Miniterm</vt:lpstr>
      <vt:lpstr>Převod na minitermy</vt:lpstr>
      <vt:lpstr>Kompaktní vyjádření sumy minitermů</vt:lpstr>
      <vt:lpstr>Příklad</vt:lpstr>
      <vt:lpstr>Příklad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Konverze Booleovských reprezentací</dc:title>
  <dc:creator>sborovna</dc:creator>
  <cp:lastModifiedBy>sborovna</cp:lastModifiedBy>
  <cp:revision>7</cp:revision>
  <dcterms:created xsi:type="dcterms:W3CDTF">2017-11-30T11:57:46Z</dcterms:created>
  <dcterms:modified xsi:type="dcterms:W3CDTF">2017-12-01T10:53:28Z</dcterms:modified>
</cp:coreProperties>
</file>