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9.png" ContentType="image/png"/>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9040"/>
            <a:ext cx="907164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504000" y="4059360"/>
            <a:ext cx="907164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30" name="PlaceHolder 2"/>
          <p:cNvSpPr>
            <a:spLocks noGrp="1"/>
          </p:cNvSpPr>
          <p:nvPr>
            <p:ph type="body"/>
          </p:nvPr>
        </p:nvSpPr>
        <p:spPr>
          <a:xfrm>
            <a:off x="504000" y="176904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31" name="PlaceHolder 3"/>
          <p:cNvSpPr>
            <a:spLocks noGrp="1"/>
          </p:cNvSpPr>
          <p:nvPr>
            <p:ph type="body"/>
          </p:nvPr>
        </p:nvSpPr>
        <p:spPr>
          <a:xfrm>
            <a:off x="5152680" y="176904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32" name="PlaceHolder 4"/>
          <p:cNvSpPr>
            <a:spLocks noGrp="1"/>
          </p:cNvSpPr>
          <p:nvPr>
            <p:ph type="body"/>
          </p:nvPr>
        </p:nvSpPr>
        <p:spPr>
          <a:xfrm>
            <a:off x="5152680" y="405936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33" name="PlaceHolder 5"/>
          <p:cNvSpPr>
            <a:spLocks noGrp="1"/>
          </p:cNvSpPr>
          <p:nvPr>
            <p:ph type="body"/>
          </p:nvPr>
        </p:nvSpPr>
        <p:spPr>
          <a:xfrm>
            <a:off x="504000" y="405936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35" name="PlaceHolder 2"/>
          <p:cNvSpPr>
            <a:spLocks noGrp="1"/>
          </p:cNvSpPr>
          <p:nvPr>
            <p:ph type="body"/>
          </p:nvPr>
        </p:nvSpPr>
        <p:spPr>
          <a:xfrm>
            <a:off x="504000" y="1769040"/>
            <a:ext cx="9071640" cy="43844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36" name="PlaceHolder 3"/>
          <p:cNvSpPr>
            <a:spLocks noGrp="1"/>
          </p:cNvSpPr>
          <p:nvPr>
            <p:ph type="body"/>
          </p:nvPr>
        </p:nvSpPr>
        <p:spPr>
          <a:xfrm>
            <a:off x="504000" y="1769040"/>
            <a:ext cx="9071640" cy="43844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pic>
        <p:nvPicPr>
          <p:cNvPr id="37" name="" descr=""/>
          <p:cNvPicPr/>
          <p:nvPr/>
        </p:nvPicPr>
        <p:blipFill>
          <a:blip r:embed="rId2"/>
          <a:stretch/>
        </p:blipFill>
        <p:spPr>
          <a:xfrm>
            <a:off x="2292120" y="1768680"/>
            <a:ext cx="5495040" cy="4384440"/>
          </a:xfrm>
          <a:prstGeom prst="rect">
            <a:avLst/>
          </a:prstGeom>
          <a:ln>
            <a:noFill/>
          </a:ln>
        </p:spPr>
      </p:pic>
      <p:pic>
        <p:nvPicPr>
          <p:cNvPr id="38" name="" descr=""/>
          <p:cNvPicPr/>
          <p:nvPr/>
        </p:nvPicPr>
        <p:blipFill>
          <a:blip r:embed="rId3"/>
          <a:stretch/>
        </p:blipFill>
        <p:spPr>
          <a:xfrm>
            <a:off x="2292120" y="1768680"/>
            <a:ext cx="5495040" cy="43844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6" name="PlaceHolder 2"/>
          <p:cNvSpPr>
            <a:spLocks noGrp="1"/>
          </p:cNvSpPr>
          <p:nvPr>
            <p:ph type="subTitle"/>
          </p:nvPr>
        </p:nvSpPr>
        <p:spPr>
          <a:xfrm>
            <a:off x="504000" y="1769040"/>
            <a:ext cx="9071640" cy="4384440"/>
          </a:xfrm>
          <a:prstGeom prst="rect">
            <a:avLst/>
          </a:prstGeom>
        </p:spPr>
        <p:txBody>
          <a:bodyPr lIns="0" rIns="0" tIns="0" bIns="0" anchor="ctr"/>
          <a:p>
            <a:pPr algn="ctr"/>
            <a:endParaRPr lang="cs-CZ" sz="32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769040"/>
            <a:ext cx="9071640" cy="43844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10" name="PlaceHolder 2"/>
          <p:cNvSpPr>
            <a:spLocks noGrp="1"/>
          </p:cNvSpPr>
          <p:nvPr>
            <p:ph type="body"/>
          </p:nvPr>
        </p:nvSpPr>
        <p:spPr>
          <a:xfrm>
            <a:off x="504000" y="1769040"/>
            <a:ext cx="4426920" cy="43844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11" name="PlaceHolder 3"/>
          <p:cNvSpPr>
            <a:spLocks noGrp="1"/>
          </p:cNvSpPr>
          <p:nvPr>
            <p:ph type="body"/>
          </p:nvPr>
        </p:nvSpPr>
        <p:spPr>
          <a:xfrm>
            <a:off x="5152680" y="1769040"/>
            <a:ext cx="4426920" cy="43844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rIns="0" tIns="0" bIns="0" anchor="ctr"/>
          <a:p>
            <a:pPr algn="ctr"/>
            <a:endParaRPr lang="cs-CZ"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15" name="PlaceHolder 2"/>
          <p:cNvSpPr>
            <a:spLocks noGrp="1"/>
          </p:cNvSpPr>
          <p:nvPr>
            <p:ph type="body"/>
          </p:nvPr>
        </p:nvSpPr>
        <p:spPr>
          <a:xfrm>
            <a:off x="504000" y="176904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16" name="PlaceHolder 3"/>
          <p:cNvSpPr>
            <a:spLocks noGrp="1"/>
          </p:cNvSpPr>
          <p:nvPr>
            <p:ph type="body"/>
          </p:nvPr>
        </p:nvSpPr>
        <p:spPr>
          <a:xfrm>
            <a:off x="504000" y="405936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17" name="PlaceHolder 4"/>
          <p:cNvSpPr>
            <a:spLocks noGrp="1"/>
          </p:cNvSpPr>
          <p:nvPr>
            <p:ph type="body"/>
          </p:nvPr>
        </p:nvSpPr>
        <p:spPr>
          <a:xfrm>
            <a:off x="5152680" y="1769040"/>
            <a:ext cx="4426920" cy="43844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19" name="PlaceHolder 2"/>
          <p:cNvSpPr>
            <a:spLocks noGrp="1"/>
          </p:cNvSpPr>
          <p:nvPr>
            <p:ph type="body"/>
          </p:nvPr>
        </p:nvSpPr>
        <p:spPr>
          <a:xfrm>
            <a:off x="504000" y="1769040"/>
            <a:ext cx="4426920" cy="43844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20" name="PlaceHolder 3"/>
          <p:cNvSpPr>
            <a:spLocks noGrp="1"/>
          </p:cNvSpPr>
          <p:nvPr>
            <p:ph type="body"/>
          </p:nvPr>
        </p:nvSpPr>
        <p:spPr>
          <a:xfrm>
            <a:off x="5152680" y="176904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21" name="PlaceHolder 4"/>
          <p:cNvSpPr>
            <a:spLocks noGrp="1"/>
          </p:cNvSpPr>
          <p:nvPr>
            <p:ph type="body"/>
          </p:nvPr>
        </p:nvSpPr>
        <p:spPr>
          <a:xfrm>
            <a:off x="5152680" y="405936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rIns="0" tIns="0" bIns="0" anchor="ctr"/>
          <a:p>
            <a:pPr algn="ctr"/>
            <a:endParaRPr lang="cs-CZ" sz="4400" spc="-1" strike="noStrike">
              <a:solidFill>
                <a:srgbClr val="000000"/>
              </a:solidFill>
              <a:uFill>
                <a:solidFill>
                  <a:srgbClr val="ffffff"/>
                </a:solidFill>
              </a:uFill>
              <a:latin typeface="Arial"/>
            </a:endParaRPr>
          </a:p>
        </p:txBody>
      </p:sp>
      <p:sp>
        <p:nvSpPr>
          <p:cNvPr id="23" name="PlaceHolder 2"/>
          <p:cNvSpPr>
            <a:spLocks noGrp="1"/>
          </p:cNvSpPr>
          <p:nvPr>
            <p:ph type="body"/>
          </p:nvPr>
        </p:nvSpPr>
        <p:spPr>
          <a:xfrm>
            <a:off x="504000" y="176904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24" name="PlaceHolder 3"/>
          <p:cNvSpPr>
            <a:spLocks noGrp="1"/>
          </p:cNvSpPr>
          <p:nvPr>
            <p:ph type="body"/>
          </p:nvPr>
        </p:nvSpPr>
        <p:spPr>
          <a:xfrm>
            <a:off x="5152680" y="1769040"/>
            <a:ext cx="442692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
        <p:nvSpPr>
          <p:cNvPr id="25" name="PlaceHolder 4"/>
          <p:cNvSpPr>
            <a:spLocks noGrp="1"/>
          </p:cNvSpPr>
          <p:nvPr>
            <p:ph type="body"/>
          </p:nvPr>
        </p:nvSpPr>
        <p:spPr>
          <a:xfrm>
            <a:off x="504000" y="4059360"/>
            <a:ext cx="9071640" cy="2091240"/>
          </a:xfrm>
          <a:prstGeom prst="rect">
            <a:avLst/>
          </a:prstGeom>
        </p:spPr>
        <p:txBody>
          <a:bodyPr lIns="0" rIns="0" tIns="0" bIns="0"/>
          <a:p>
            <a:endParaRPr lang="cs-CZ"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p>
            <a:pPr algn="ctr"/>
            <a:r>
              <a:rPr lang="cs-CZ" sz="4400" spc="-1" strike="noStrike">
                <a:solidFill>
                  <a:srgbClr val="000000"/>
                </a:solidFill>
                <a:uFill>
                  <a:solidFill>
                    <a:srgbClr val="ffffff"/>
                  </a:solidFill>
                </a:uFill>
                <a:latin typeface="Arial"/>
              </a:rPr>
              <a:t>Klikněte pro úpravu formátu textu nadpisu</a:t>
            </a:r>
            <a:endParaRPr lang="cs-CZ"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504000" y="1769040"/>
            <a:ext cx="9071640" cy="4384440"/>
          </a:xfrm>
          <a:prstGeom prst="rect">
            <a:avLst/>
          </a:prstGeom>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Klikněte pro úpravu formátu textu osnovy</a:t>
            </a:r>
            <a:endParaRPr lang="cs-CZ"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cs-CZ" sz="2800" spc="-1" strike="noStrike">
                <a:solidFill>
                  <a:srgbClr val="000000"/>
                </a:solidFill>
                <a:uFill>
                  <a:solidFill>
                    <a:srgbClr val="ffffff"/>
                  </a:solidFill>
                </a:uFill>
                <a:latin typeface="Arial"/>
              </a:rPr>
              <a:t>Druhá úroveň</a:t>
            </a:r>
            <a:endParaRPr lang="cs-CZ"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cs-CZ" sz="2400" spc="-1" strike="noStrike">
                <a:solidFill>
                  <a:srgbClr val="000000"/>
                </a:solidFill>
                <a:uFill>
                  <a:solidFill>
                    <a:srgbClr val="ffffff"/>
                  </a:solidFill>
                </a:uFill>
                <a:latin typeface="Arial"/>
              </a:rPr>
              <a:t>Třetí úroveň</a:t>
            </a:r>
            <a:endParaRPr lang="cs-CZ"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cs-CZ" sz="2000" spc="-1" strike="noStrike">
                <a:solidFill>
                  <a:srgbClr val="000000"/>
                </a:solidFill>
                <a:uFill>
                  <a:solidFill>
                    <a:srgbClr val="ffffff"/>
                  </a:solidFill>
                </a:uFill>
                <a:latin typeface="Arial"/>
              </a:rPr>
              <a:t>Čtvrtá úroveň osnovy</a:t>
            </a:r>
            <a:endParaRPr lang="cs-CZ"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cs-CZ" sz="2000" spc="-1" strike="noStrike">
                <a:solidFill>
                  <a:srgbClr val="000000"/>
                </a:solidFill>
                <a:uFill>
                  <a:solidFill>
                    <a:srgbClr val="ffffff"/>
                  </a:solidFill>
                </a:uFill>
                <a:latin typeface="Arial"/>
              </a:rPr>
              <a:t>Pátá úroveň osnovy</a:t>
            </a:r>
            <a:endParaRPr lang="cs-CZ"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cs-CZ" sz="2000" spc="-1" strike="noStrike">
                <a:solidFill>
                  <a:srgbClr val="000000"/>
                </a:solidFill>
                <a:uFill>
                  <a:solidFill>
                    <a:srgbClr val="ffffff"/>
                  </a:solidFill>
                </a:uFill>
                <a:latin typeface="Arial"/>
              </a:rPr>
              <a:t>Šestá úroveň</a:t>
            </a:r>
            <a:endParaRPr lang="cs-CZ"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cs-CZ" sz="2000" spc="-1" strike="noStrike">
                <a:solidFill>
                  <a:srgbClr val="000000"/>
                </a:solidFill>
                <a:uFill>
                  <a:solidFill>
                    <a:srgbClr val="ffffff"/>
                  </a:solidFill>
                </a:uFill>
                <a:latin typeface="Arial"/>
              </a:rPr>
              <a:t>Sedmá úroveň</a:t>
            </a:r>
            <a:endParaRPr lang="cs-CZ" sz="2000" spc="-1" strike="noStrike">
              <a:solidFill>
                <a:srgbClr val="000000"/>
              </a:solidFill>
              <a:uFill>
                <a:solidFill>
                  <a:srgbClr val="ffffff"/>
                </a:solidFill>
              </a:uFill>
              <a:latin typeface="Arial"/>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p>
            <a:r>
              <a:rPr lang="cs-CZ" sz="1400" spc="-1" strike="noStrike">
                <a:solidFill>
                  <a:srgbClr val="000000"/>
                </a:solidFill>
                <a:uFill>
                  <a:solidFill>
                    <a:srgbClr val="ffffff"/>
                  </a:solidFill>
                </a:uFill>
                <a:latin typeface="Times New Roman"/>
              </a:rPr>
              <a:t>&lt;datum/čas&gt;</a:t>
            </a:r>
            <a:endParaRPr lang="cs-CZ" sz="1400" spc="-1" strike="noStrike">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p>
            <a:pPr algn="ctr"/>
            <a:r>
              <a:rPr lang="cs-CZ" sz="1400" spc="-1" strike="noStrike">
                <a:solidFill>
                  <a:srgbClr val="000000"/>
                </a:solidFill>
                <a:uFill>
                  <a:solidFill>
                    <a:srgbClr val="ffffff"/>
                  </a:solidFill>
                </a:uFill>
                <a:latin typeface="Times New Roman"/>
              </a:rPr>
              <a:t>&lt;zápatí&gt;</a:t>
            </a:r>
            <a:endParaRPr lang="cs-CZ" sz="1400" spc="-1" strike="noStrike">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7227360" y="6887160"/>
            <a:ext cx="2348280" cy="521280"/>
          </a:xfrm>
          <a:prstGeom prst="rect">
            <a:avLst/>
          </a:prstGeom>
        </p:spPr>
        <p:txBody>
          <a:bodyPr lIns="0" rIns="0" tIns="0" bIns="0"/>
          <a:p>
            <a:pPr algn="r"/>
            <a:fld id="{330C9893-D49E-487B-A2B8-2EC10C9518EE}" type="slidenum">
              <a:rPr lang="cs-CZ" sz="1400" spc="-1" strike="noStrike">
                <a:solidFill>
                  <a:srgbClr val="000000"/>
                </a:solidFill>
                <a:uFill>
                  <a:solidFill>
                    <a:srgbClr val="ffffff"/>
                  </a:solidFill>
                </a:uFill>
                <a:latin typeface="Times New Roman"/>
              </a:rPr>
              <a:t>&lt;číslo&gt;</a:t>
            </a:fld>
            <a:endParaRPr lang="cs-CZ"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png"/><Relationship Id="rId3"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8.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3.xml"/>
</Relationships>
</file>

<file path=ppt/slides/_rels/slide19.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2.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Běžná pravděpodobnostní rozdělení</a:t>
            </a:r>
            <a:endParaRPr lang="cs-CZ" sz="4400" spc="-1" strike="noStrike">
              <a:solidFill>
                <a:srgbClr val="000000"/>
              </a:solidFill>
              <a:uFill>
                <a:solidFill>
                  <a:srgbClr val="ffffff"/>
                </a:solidFill>
              </a:uFill>
              <a:latin typeface="Arial"/>
            </a:endParaRPr>
          </a:p>
        </p:txBody>
      </p:sp>
      <p:sp>
        <p:nvSpPr>
          <p:cNvPr id="40" name="TextShape 2"/>
          <p:cNvSpPr txBox="1"/>
          <p:nvPr/>
        </p:nvSpPr>
        <p:spPr>
          <a:xfrm>
            <a:off x="504000" y="1769040"/>
            <a:ext cx="9071640" cy="4384440"/>
          </a:xfrm>
          <a:prstGeom prst="rect">
            <a:avLst/>
          </a:prstGeom>
          <a:noFill/>
          <a:ln>
            <a:noFill/>
          </a:ln>
        </p:spPr>
        <p:txBody>
          <a:bodyPr lIns="0" rIns="0" tIns="0" bIns="0" anchor="ctr"/>
          <a:p>
            <a:pPr algn="ctr"/>
            <a:endParaRPr lang="cs-CZ" sz="3200" spc="-1" strike="noStrike">
              <a:solidFill>
                <a:srgbClr val="000000"/>
              </a:solidFill>
              <a:uFill>
                <a:solidFill>
                  <a:srgbClr val="ffffff"/>
                </a:solidFill>
              </a:uFill>
              <a:latin typeface="Arial"/>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9"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Hustota pravděpodobnosti</a:t>
            </a:r>
            <a:endParaRPr lang="cs-CZ" sz="4400" spc="-1" strike="noStrike">
              <a:solidFill>
                <a:srgbClr val="000000"/>
              </a:solidFill>
              <a:uFill>
                <a:solidFill>
                  <a:srgbClr val="ffffff"/>
                </a:solidFill>
              </a:uFill>
              <a:latin typeface="Arial"/>
            </a:endParaRPr>
          </a:p>
        </p:txBody>
      </p:sp>
      <p:pic>
        <p:nvPicPr>
          <p:cNvPr id="60" name="" descr=""/>
          <p:cNvPicPr/>
          <p:nvPr/>
        </p:nvPicPr>
        <p:blipFill>
          <a:blip r:embed="rId1"/>
          <a:stretch/>
        </p:blipFill>
        <p:spPr>
          <a:xfrm>
            <a:off x="1008000" y="1872000"/>
            <a:ext cx="4910040" cy="1368000"/>
          </a:xfrm>
          <a:prstGeom prst="rect">
            <a:avLst/>
          </a:prstGeom>
          <a:ln>
            <a:noFill/>
          </a:ln>
        </p:spPr>
      </p:pic>
      <p:pic>
        <p:nvPicPr>
          <p:cNvPr id="61" name="" descr=""/>
          <p:cNvPicPr/>
          <p:nvPr/>
        </p:nvPicPr>
        <p:blipFill>
          <a:blip r:embed="rId2"/>
          <a:stretch/>
        </p:blipFill>
        <p:spPr>
          <a:xfrm>
            <a:off x="1740600" y="3504600"/>
            <a:ext cx="7072920" cy="3335400"/>
          </a:xfrm>
          <a:prstGeom prst="rect">
            <a:avLst/>
          </a:prstGeom>
          <a:ln>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Distribuční funkce</a:t>
            </a:r>
            <a:endParaRPr lang="cs-CZ" sz="4400" spc="-1" strike="noStrike">
              <a:solidFill>
                <a:srgbClr val="000000"/>
              </a:solidFill>
              <a:uFill>
                <a:solidFill>
                  <a:srgbClr val="ffffff"/>
                </a:solidFill>
              </a:uFill>
              <a:latin typeface="Arial"/>
            </a:endParaRPr>
          </a:p>
        </p:txBody>
      </p:sp>
      <p:pic>
        <p:nvPicPr>
          <p:cNvPr id="63" name="" descr=""/>
          <p:cNvPicPr/>
          <p:nvPr/>
        </p:nvPicPr>
        <p:blipFill>
          <a:blip r:embed="rId1"/>
          <a:stretch/>
        </p:blipFill>
        <p:spPr>
          <a:xfrm>
            <a:off x="1224000" y="1501560"/>
            <a:ext cx="5496480" cy="1522440"/>
          </a:xfrm>
          <a:prstGeom prst="rect">
            <a:avLst/>
          </a:prstGeom>
          <a:ln>
            <a:noFill/>
          </a:ln>
        </p:spPr>
      </p:pic>
      <p:pic>
        <p:nvPicPr>
          <p:cNvPr id="64" name="" descr=""/>
          <p:cNvPicPr/>
          <p:nvPr/>
        </p:nvPicPr>
        <p:blipFill>
          <a:blip r:embed="rId2"/>
          <a:stretch/>
        </p:blipFill>
        <p:spPr>
          <a:xfrm>
            <a:off x="1368000" y="3240000"/>
            <a:ext cx="6968160" cy="3528000"/>
          </a:xfrm>
          <a:prstGeom prst="rect">
            <a:avLst/>
          </a:prstGeom>
          <a:ln>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5"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Vlatnosti</a:t>
            </a:r>
            <a:endParaRPr lang="cs-CZ" sz="4400" spc="-1" strike="noStrike">
              <a:solidFill>
                <a:srgbClr val="000000"/>
              </a:solidFill>
              <a:uFill>
                <a:solidFill>
                  <a:srgbClr val="ffffff"/>
                </a:solidFill>
              </a:uFill>
              <a:latin typeface="Arial"/>
            </a:endParaRPr>
          </a:p>
        </p:txBody>
      </p:sp>
      <p:sp>
        <p:nvSpPr>
          <p:cNvPr id="66" name="TextShape 2"/>
          <p:cNvSpPr txBox="1"/>
          <p:nvPr/>
        </p:nvSpPr>
        <p:spPr>
          <a:xfrm>
            <a:off x="504000" y="176904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Střední hodnota E(X) = 1/</a:t>
            </a:r>
            <a:r>
              <a:rPr lang="cs-CZ" sz="3200" spc="-1" strike="noStrike">
                <a:solidFill>
                  <a:srgbClr val="000000"/>
                </a:solidFill>
                <a:uFill>
                  <a:solidFill>
                    <a:srgbClr val="ffffff"/>
                  </a:solidFill>
                </a:uFill>
                <a:latin typeface="Arial"/>
                <a:ea typeface="Arial"/>
              </a:rPr>
              <a:t>λ</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ea typeface="Arial"/>
              </a:rPr>
              <a:t>Rozptyl D(X)= 1/λ</a:t>
            </a:r>
            <a:r>
              <a:rPr lang="cs-CZ" sz="3200" spc="-1" strike="noStrike" baseline="33000">
                <a:solidFill>
                  <a:srgbClr val="000000"/>
                </a:solidFill>
                <a:uFill>
                  <a:solidFill>
                    <a:srgbClr val="ffffff"/>
                  </a:solidFill>
                </a:uFill>
                <a:latin typeface="Arial"/>
                <a:ea typeface="Arial"/>
              </a:rPr>
              <a:t>2</a:t>
            </a:r>
            <a:endParaRPr lang="cs-CZ" sz="3200" spc="-1" strike="noStrike">
              <a:solidFill>
                <a:srgbClr val="000000"/>
              </a:solidFill>
              <a:uFill>
                <a:solidFill>
                  <a:srgbClr val="ffffff"/>
                </a:solidFill>
              </a:uFill>
              <a:latin typeface="Arial"/>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7"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Příklad</a:t>
            </a:r>
            <a:endParaRPr lang="cs-CZ" sz="4400" spc="-1" strike="noStrike">
              <a:solidFill>
                <a:srgbClr val="000000"/>
              </a:solidFill>
              <a:uFill>
                <a:solidFill>
                  <a:srgbClr val="ffffff"/>
                </a:solidFill>
              </a:uFill>
              <a:latin typeface="Arial"/>
            </a:endParaRPr>
          </a:p>
        </p:txBody>
      </p:sp>
      <p:sp>
        <p:nvSpPr>
          <p:cNvPr id="68" name="TextShape 2"/>
          <p:cNvSpPr txBox="1"/>
          <p:nvPr/>
        </p:nvSpPr>
        <p:spPr>
          <a:xfrm>
            <a:off x="504000" y="176904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Doba čekání hosta na pivo je v restauraci U Lva průměrně 5 minut. Určete:</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a) hustotu pravděpodobnosti náhodné veličiny, která je dána dobou čekání na pivo</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b) pravděpodobnost, že budeme čekat na pivo déle než 12 minut</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c) dobu čekání, během které bude zákazník obsloužen s pravděpodobností 0,9</a:t>
            </a:r>
            <a:endParaRPr lang="cs-CZ" sz="3200" spc="-1" strike="noStrike">
              <a:solidFill>
                <a:srgbClr val="000000"/>
              </a:solidFill>
              <a:uFill>
                <a:solidFill>
                  <a:srgbClr val="ffffff"/>
                </a:solidFill>
              </a:uFill>
              <a:latin typeface="Arial"/>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9"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Řešení</a:t>
            </a:r>
            <a:endParaRPr lang="cs-CZ" sz="4400" spc="-1" strike="noStrike">
              <a:solidFill>
                <a:srgbClr val="000000"/>
              </a:solidFill>
              <a:uFill>
                <a:solidFill>
                  <a:srgbClr val="ffffff"/>
                </a:solidFill>
              </a:uFill>
              <a:latin typeface="Arial"/>
            </a:endParaRPr>
          </a:p>
        </p:txBody>
      </p:sp>
      <p:pic>
        <p:nvPicPr>
          <p:cNvPr id="70" name="" descr=""/>
          <p:cNvPicPr/>
          <p:nvPr/>
        </p:nvPicPr>
        <p:blipFill>
          <a:blip r:embed="rId1"/>
          <a:stretch/>
        </p:blipFill>
        <p:spPr>
          <a:xfrm>
            <a:off x="1267560" y="1563480"/>
            <a:ext cx="7327800" cy="498852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1"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Řešení</a:t>
            </a:r>
            <a:endParaRPr lang="cs-CZ" sz="4400" spc="-1" strike="noStrike">
              <a:solidFill>
                <a:srgbClr val="000000"/>
              </a:solidFill>
              <a:uFill>
                <a:solidFill>
                  <a:srgbClr val="ffffff"/>
                </a:solidFill>
              </a:uFill>
              <a:latin typeface="Arial"/>
            </a:endParaRPr>
          </a:p>
        </p:txBody>
      </p:sp>
      <p:pic>
        <p:nvPicPr>
          <p:cNvPr id="72" name="" descr=""/>
          <p:cNvPicPr/>
          <p:nvPr/>
        </p:nvPicPr>
        <p:blipFill>
          <a:blip r:embed="rId1"/>
          <a:stretch/>
        </p:blipFill>
        <p:spPr>
          <a:xfrm>
            <a:off x="1296000" y="2207160"/>
            <a:ext cx="7635240" cy="254484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3"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Řešení</a:t>
            </a:r>
            <a:endParaRPr lang="cs-CZ" sz="4400" spc="-1" strike="noStrike">
              <a:solidFill>
                <a:srgbClr val="000000"/>
              </a:solidFill>
              <a:uFill>
                <a:solidFill>
                  <a:srgbClr val="ffffff"/>
                </a:solidFill>
              </a:uFill>
              <a:latin typeface="Arial"/>
            </a:endParaRPr>
          </a:p>
        </p:txBody>
      </p:sp>
      <p:pic>
        <p:nvPicPr>
          <p:cNvPr id="74" name="" descr=""/>
          <p:cNvPicPr/>
          <p:nvPr/>
        </p:nvPicPr>
        <p:blipFill>
          <a:blip r:embed="rId1"/>
          <a:stretch/>
        </p:blipFill>
        <p:spPr>
          <a:xfrm>
            <a:off x="1296000" y="1563480"/>
            <a:ext cx="6120000" cy="506160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5"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Normální (Gaussovo) rozdělení</a:t>
            </a:r>
            <a:endParaRPr lang="cs-CZ" sz="4400" spc="-1" strike="noStrike">
              <a:solidFill>
                <a:srgbClr val="000000"/>
              </a:solidFill>
              <a:uFill>
                <a:solidFill>
                  <a:srgbClr val="ffffff"/>
                </a:solidFill>
              </a:uFill>
              <a:latin typeface="Arial"/>
            </a:endParaRPr>
          </a:p>
        </p:txBody>
      </p:sp>
      <p:sp>
        <p:nvSpPr>
          <p:cNvPr id="76" name="TextShape 2"/>
          <p:cNvSpPr txBox="1"/>
          <p:nvPr/>
        </p:nvSpPr>
        <p:spPr>
          <a:xfrm>
            <a:off x="504000" y="1769040"/>
            <a:ext cx="9072000" cy="550296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Označováno též obecné normální rozdělení či Gaussovo rozdělení (v anglicky psané literatuře nazývané rozdělení zvonovitého tvaru - bell curve).</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nejčastěji se vyskytuje</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mnoho jiných rozdělení se mu blíží</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řada jiných rozdělení se jím dá nahradit</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Je výslednicí velkého počtu na sobě nezávislých náhodných jevů</a:t>
            </a:r>
            <a:endParaRPr lang="cs-CZ" sz="32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7"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Hustota pravděpodobnosti</a:t>
            </a:r>
            <a:endParaRPr lang="cs-CZ" sz="4400" spc="-1" strike="noStrike">
              <a:solidFill>
                <a:srgbClr val="000000"/>
              </a:solidFill>
              <a:uFill>
                <a:solidFill>
                  <a:srgbClr val="ffffff"/>
                </a:solidFill>
              </a:uFill>
              <a:latin typeface="Arial"/>
            </a:endParaRPr>
          </a:p>
        </p:txBody>
      </p:sp>
      <p:pic>
        <p:nvPicPr>
          <p:cNvPr id="78" name="" descr=""/>
          <p:cNvPicPr/>
          <p:nvPr/>
        </p:nvPicPr>
        <p:blipFill>
          <a:blip r:embed="rId1"/>
          <a:stretch/>
        </p:blipFill>
        <p:spPr>
          <a:xfrm>
            <a:off x="864000" y="2117520"/>
            <a:ext cx="8093520" cy="349848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Distribuční funkce</a:t>
            </a:r>
            <a:endParaRPr lang="cs-CZ" sz="4400" spc="-1" strike="noStrike">
              <a:solidFill>
                <a:srgbClr val="000000"/>
              </a:solidFill>
              <a:uFill>
                <a:solidFill>
                  <a:srgbClr val="ffffff"/>
                </a:solidFill>
              </a:uFill>
              <a:latin typeface="Arial"/>
            </a:endParaRPr>
          </a:p>
        </p:txBody>
      </p:sp>
      <p:pic>
        <p:nvPicPr>
          <p:cNvPr id="80" name="" descr=""/>
          <p:cNvPicPr/>
          <p:nvPr/>
        </p:nvPicPr>
        <p:blipFill>
          <a:blip r:embed="rId1"/>
          <a:stretch/>
        </p:blipFill>
        <p:spPr>
          <a:xfrm>
            <a:off x="1196280" y="2448000"/>
            <a:ext cx="7731720" cy="295236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Rovnoměrné rozdělení</a:t>
            </a:r>
            <a:endParaRPr lang="cs-CZ" sz="4400" spc="-1" strike="noStrike">
              <a:solidFill>
                <a:srgbClr val="000000"/>
              </a:solidFill>
              <a:uFill>
                <a:solidFill>
                  <a:srgbClr val="ffffff"/>
                </a:solidFill>
              </a:uFill>
              <a:latin typeface="Arial"/>
            </a:endParaRPr>
          </a:p>
        </p:txBody>
      </p:sp>
      <p:sp>
        <p:nvSpPr>
          <p:cNvPr id="42" name="TextShape 2"/>
          <p:cNvSpPr txBox="1"/>
          <p:nvPr/>
        </p:nvSpPr>
        <p:spPr>
          <a:xfrm>
            <a:off x="504000" y="176904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Toto rozdělení má spojitá náhodná veličina X, jejíž realizace vyplňují interval konečné délky a mají stejnou možnost výskytu (např. doba čekání na autobus, na výrobek u automatické linky, ...).</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 </a:t>
            </a:r>
            <a:endParaRPr lang="cs-CZ" sz="3200" spc="-1" strike="noStrike">
              <a:solidFill>
                <a:srgbClr val="000000"/>
              </a:solidFill>
              <a:uFill>
                <a:solidFill>
                  <a:srgbClr val="ffffff"/>
                </a:solidFill>
              </a:uFill>
              <a:latin typeface="Arial"/>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Příklad</a:t>
            </a:r>
            <a:endParaRPr lang="cs-CZ" sz="4400" spc="-1" strike="noStrike">
              <a:solidFill>
                <a:srgbClr val="000000"/>
              </a:solidFill>
              <a:uFill>
                <a:solidFill>
                  <a:srgbClr val="ffffff"/>
                </a:solidFill>
              </a:uFill>
              <a:latin typeface="Arial"/>
            </a:endParaRPr>
          </a:p>
        </p:txBody>
      </p:sp>
      <p:sp>
        <p:nvSpPr>
          <p:cNvPr id="82" name="TextShape 2"/>
          <p:cNvSpPr txBox="1"/>
          <p:nvPr/>
        </p:nvSpPr>
        <p:spPr>
          <a:xfrm>
            <a:off x="504000" y="176904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V rádiu hlásili, že zítřejší teplota bude přibližně 10 stupňů s rozptylem +-9. Jaká je pravděpodobnost, že teplota nabude hodnoty </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a) menší než 16,</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b) větší než 10,</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c) v mezích od 7 do 22?</a:t>
            </a:r>
            <a:endParaRPr lang="cs-CZ" sz="3200" spc="-1" strike="noStrike">
              <a:solidFill>
                <a:srgbClr val="000000"/>
              </a:solidFill>
              <a:uFill>
                <a:solidFill>
                  <a:srgbClr val="ffffff"/>
                </a:solidFill>
              </a:uFill>
              <a:latin typeface="Arial"/>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3"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Řešení</a:t>
            </a:r>
            <a:endParaRPr lang="cs-CZ" sz="4400" spc="-1" strike="noStrike">
              <a:solidFill>
                <a:srgbClr val="000000"/>
              </a:solidFill>
              <a:uFill>
                <a:solidFill>
                  <a:srgbClr val="ffffff"/>
                </a:solidFill>
              </a:uFill>
              <a:latin typeface="Arial"/>
            </a:endParaRPr>
          </a:p>
        </p:txBody>
      </p:sp>
      <p:sp>
        <p:nvSpPr>
          <p:cNvPr id="84" name="TextShape 2"/>
          <p:cNvSpPr txBox="1"/>
          <p:nvPr/>
        </p:nvSpPr>
        <p:spPr>
          <a:xfrm>
            <a:off x="76320" y="1584000"/>
            <a:ext cx="9355680" cy="5544000"/>
          </a:xfrm>
          <a:prstGeom prst="rect">
            <a:avLst/>
          </a:prstGeom>
          <a:noFill/>
          <a:ln>
            <a:noFill/>
          </a:ln>
        </p:spPr>
        <p:txBody>
          <a:bodyPr lIns="90000" rIns="90000" tIns="45000" bIns="45000"/>
          <a:p>
            <a:endParaRPr lang="cs-CZ" sz="1800" spc="-1" strike="noStrike">
              <a:solidFill>
                <a:srgbClr val="000000"/>
              </a:solidFill>
              <a:uFill>
                <a:solidFill>
                  <a:srgbClr val="ffffff"/>
                </a:solidFill>
              </a:uFill>
              <a:latin typeface="Arial"/>
            </a:endParaRPr>
          </a:p>
          <a:p>
            <a:r>
              <a:rPr lang="cs-CZ" sz="2400" spc="-1" strike="noStrike">
                <a:solidFill>
                  <a:srgbClr val="000000"/>
                </a:solidFill>
                <a:uFill>
                  <a:solidFill>
                    <a:srgbClr val="ffffff"/>
                  </a:solidFill>
                </a:uFill>
                <a:latin typeface="Arial"/>
              </a:rPr>
              <a:t>Zjistit, čemu je rovna distribuční funkce pro hodnotu 16 můžeme několika způsoby. Máme-li k dispozici např. program Excel, můžeme hodnotu vypočíst pomocí předdefinované funkce NORMDIST:</a:t>
            </a:r>
            <a:endParaRPr lang="cs-CZ" sz="1800" spc="-1" strike="noStrike">
              <a:solidFill>
                <a:srgbClr val="000000"/>
              </a:solidFill>
              <a:uFill>
                <a:solidFill>
                  <a:srgbClr val="ffffff"/>
                </a:solidFill>
              </a:uFill>
              <a:latin typeface="Arial"/>
            </a:endParaRPr>
          </a:p>
          <a:p>
            <a:r>
              <a:rPr lang="cs-CZ" sz="2400" spc="-1" strike="noStrike">
                <a:solidFill>
                  <a:srgbClr val="000000"/>
                </a:solidFill>
                <a:uFill>
                  <a:solidFill>
                    <a:srgbClr val="ffffff"/>
                  </a:solidFill>
                </a:uFill>
                <a:latin typeface="Arial"/>
              </a:rPr>
              <a:t>P(X &lt; 16) = F{16) = NORMDIST(16;10;3;1) = 0,97725</a:t>
            </a:r>
            <a:endParaRPr lang="cs-CZ" sz="1800" spc="-1" strike="noStrike">
              <a:solidFill>
                <a:srgbClr val="000000"/>
              </a:solidFill>
              <a:uFill>
                <a:solidFill>
                  <a:srgbClr val="ffffff"/>
                </a:solidFill>
              </a:uFill>
              <a:latin typeface="Arial"/>
            </a:endParaRPr>
          </a:p>
          <a:p>
            <a:r>
              <a:rPr lang="cs-CZ" sz="2400" spc="-1" strike="noStrike">
                <a:solidFill>
                  <a:srgbClr val="000000"/>
                </a:solidFill>
                <a:uFill>
                  <a:solidFill>
                    <a:srgbClr val="ffffff"/>
                  </a:solidFill>
                </a:uFill>
                <a:latin typeface="Arial"/>
              </a:rPr>
              <a:t>První parametr v závorce je hodnota, jejíž distribuční funkci počítáme, druhý je střední hodnota daného normálního rozdělení, třetí parametr je směrodatná odchylka daného rozdělení a poslední parametr je pravdivostní hodnota 1, kterou zadáme vždy, když chceme vypočítat hodnotu distribuční funkce.</a:t>
            </a:r>
            <a:endParaRPr lang="cs-CZ" sz="1800" spc="-1" strike="noStrike">
              <a:solidFill>
                <a:srgbClr val="000000"/>
              </a:solidFill>
              <a:uFill>
                <a:solidFill>
                  <a:srgbClr val="ffffff"/>
                </a:solidFill>
              </a:uFill>
              <a:latin typeface="Arial"/>
            </a:endParaRPr>
          </a:p>
          <a:p>
            <a:r>
              <a:rPr lang="cs-CZ" sz="2400" spc="-1" strike="noStrike">
                <a:solidFill>
                  <a:srgbClr val="000000"/>
                </a:solidFill>
                <a:uFill>
                  <a:solidFill>
                    <a:srgbClr val="ffffff"/>
                  </a:solidFill>
                </a:uFill>
                <a:latin typeface="Arial"/>
              </a:rPr>
              <a:t>b) P(X &gt; 10) = P(10 &lt; X &lt; ∞) = 1 - F(10) =1 - NORMDIST(10;10;3;1) = 0,5</a:t>
            </a:r>
            <a:endParaRPr lang="cs-CZ" sz="1800" spc="-1" strike="noStrike">
              <a:solidFill>
                <a:srgbClr val="000000"/>
              </a:solidFill>
              <a:uFill>
                <a:solidFill>
                  <a:srgbClr val="ffffff"/>
                </a:solidFill>
              </a:uFill>
              <a:latin typeface="Arial"/>
            </a:endParaRPr>
          </a:p>
          <a:p>
            <a:r>
              <a:rPr lang="cs-CZ" sz="2400" spc="-1" strike="noStrike">
                <a:solidFill>
                  <a:srgbClr val="000000"/>
                </a:solidFill>
                <a:uFill>
                  <a:solidFill>
                    <a:srgbClr val="ffffff"/>
                  </a:solidFill>
                </a:uFill>
                <a:latin typeface="Arial"/>
              </a:rPr>
              <a:t>c)  P(7 &lt; X &lt; 22) = NORMDIST(22;10;3;1) - NORMDIST(7;10;3;1) = 0,8413</a:t>
            </a:r>
            <a:endParaRPr lang="cs-CZ" sz="1800" spc="-1" strike="noStrike">
              <a:solidFill>
                <a:srgbClr val="000000"/>
              </a:solidFill>
              <a:uFill>
                <a:solidFill>
                  <a:srgbClr val="ffffff"/>
                </a:solidFill>
              </a:uFill>
              <a:latin typeface="Arial"/>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Pearsonovo rozdělení </a:t>
            </a:r>
            <a:r>
              <a:rPr lang="cs-CZ" sz="4400" spc="-1" strike="noStrike">
                <a:solidFill>
                  <a:srgbClr val="000000"/>
                </a:solidFill>
                <a:uFill>
                  <a:solidFill>
                    <a:srgbClr val="ffffff"/>
                  </a:solidFill>
                </a:uFill>
                <a:latin typeface="Arial"/>
                <a:ea typeface="Arial"/>
              </a:rPr>
              <a:t>χ</a:t>
            </a:r>
            <a:r>
              <a:rPr lang="cs-CZ" sz="4400" spc="-1" strike="noStrike">
                <a:solidFill>
                  <a:srgbClr val="000000"/>
                </a:solidFill>
                <a:uFill>
                  <a:solidFill>
                    <a:srgbClr val="ffffff"/>
                  </a:solidFill>
                </a:uFill>
                <a:latin typeface="Arial"/>
                <a:ea typeface="Arial"/>
              </a:rPr>
              <a:t>2 (chí kvadrát)</a:t>
            </a:r>
            <a:endParaRPr lang="cs-CZ" sz="4400" spc="-1" strike="noStrike">
              <a:solidFill>
                <a:srgbClr val="000000"/>
              </a:solidFill>
              <a:uFill>
                <a:solidFill>
                  <a:srgbClr val="ffffff"/>
                </a:solidFill>
              </a:uFill>
              <a:latin typeface="Arial"/>
            </a:endParaRPr>
          </a:p>
        </p:txBody>
      </p:sp>
      <p:sp>
        <p:nvSpPr>
          <p:cNvPr id="86" name="TextShape 2"/>
          <p:cNvSpPr txBox="1"/>
          <p:nvPr/>
        </p:nvSpPr>
        <p:spPr>
          <a:xfrm>
            <a:off x="216000" y="518400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Hodnoty rozdělení chí kvadrát lze nalézt v tabulkách, či je počítat pomocí programů jako je MS Excel.</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K čemu je to dobré se dovíte v roce 2018.</a:t>
            </a:r>
            <a:endParaRPr lang="cs-CZ" sz="3200" spc="-1" strike="noStrike">
              <a:solidFill>
                <a:srgbClr val="000000"/>
              </a:solidFill>
              <a:uFill>
                <a:solidFill>
                  <a:srgbClr val="ffffff"/>
                </a:solidFill>
              </a:uFill>
              <a:latin typeface="Arial"/>
            </a:endParaRPr>
          </a:p>
        </p:txBody>
      </p:sp>
      <p:pic>
        <p:nvPicPr>
          <p:cNvPr id="87" name="" descr=""/>
          <p:cNvPicPr/>
          <p:nvPr/>
        </p:nvPicPr>
        <p:blipFill>
          <a:blip r:embed="rId1"/>
          <a:stretch/>
        </p:blipFill>
        <p:spPr>
          <a:xfrm>
            <a:off x="357480" y="1604160"/>
            <a:ext cx="11428560" cy="3579840"/>
          </a:xfrm>
          <a:prstGeom prst="rect">
            <a:avLst/>
          </a:prstGeom>
          <a:ln>
            <a:noFill/>
          </a:ln>
        </p:spPr>
      </p:pic>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Rovnoměrné rozdělení</a:t>
            </a:r>
            <a:endParaRPr lang="cs-CZ" sz="4400" spc="-1" strike="noStrike">
              <a:solidFill>
                <a:srgbClr val="000000"/>
              </a:solidFill>
              <a:uFill>
                <a:solidFill>
                  <a:srgbClr val="ffffff"/>
                </a:solidFill>
              </a:uFill>
              <a:latin typeface="Arial"/>
            </a:endParaRPr>
          </a:p>
        </p:txBody>
      </p:sp>
      <p:sp>
        <p:nvSpPr>
          <p:cNvPr id="44" name="TextShape 2"/>
          <p:cNvSpPr txBox="1"/>
          <p:nvPr/>
        </p:nvSpPr>
        <p:spPr>
          <a:xfrm>
            <a:off x="504000" y="176904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Náhodná veličina X má rovnoměrné rozdělení R(a,b) právě tehdy, když je hustota pravděpodobnosti určena vztahem:</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 </a:t>
            </a:r>
            <a:endParaRPr lang="cs-CZ" sz="3200" spc="-1" strike="noStrike">
              <a:solidFill>
                <a:srgbClr val="000000"/>
              </a:solidFill>
              <a:uFill>
                <a:solidFill>
                  <a:srgbClr val="ffffff"/>
                </a:solidFill>
              </a:uFill>
              <a:latin typeface="Arial"/>
            </a:endParaRPr>
          </a:p>
        </p:txBody>
      </p:sp>
      <p:pic>
        <p:nvPicPr>
          <p:cNvPr id="45" name="" descr=""/>
          <p:cNvPicPr/>
          <p:nvPr/>
        </p:nvPicPr>
        <p:blipFill>
          <a:blip r:embed="rId1"/>
          <a:stretch/>
        </p:blipFill>
        <p:spPr>
          <a:xfrm>
            <a:off x="1800000" y="3738600"/>
            <a:ext cx="6928200" cy="2309400"/>
          </a:xfrm>
          <a:prstGeom prst="rect">
            <a:avLst/>
          </a:prstGeom>
          <a:ln>
            <a:noFill/>
          </a:ln>
        </p:spPr>
      </p:pic>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Graf hustoty pravděpodobnosti</a:t>
            </a:r>
            <a:endParaRPr lang="cs-CZ" sz="4400" spc="-1" strike="noStrike">
              <a:solidFill>
                <a:srgbClr val="000000"/>
              </a:solidFill>
              <a:uFill>
                <a:solidFill>
                  <a:srgbClr val="ffffff"/>
                </a:solidFill>
              </a:uFill>
              <a:latin typeface="Arial"/>
            </a:endParaRPr>
          </a:p>
        </p:txBody>
      </p:sp>
      <p:pic>
        <p:nvPicPr>
          <p:cNvPr id="47" name="" descr=""/>
          <p:cNvPicPr/>
          <p:nvPr/>
        </p:nvPicPr>
        <p:blipFill>
          <a:blip r:embed="rId1"/>
          <a:stretch/>
        </p:blipFill>
        <p:spPr>
          <a:xfrm>
            <a:off x="2016000" y="2057040"/>
            <a:ext cx="6187320" cy="2982960"/>
          </a:xfrm>
          <a:prstGeom prst="rect">
            <a:avLst/>
          </a:prstGeom>
          <a:ln>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Distribuční funkce</a:t>
            </a:r>
            <a:endParaRPr lang="cs-CZ" sz="4400" spc="-1" strike="noStrike">
              <a:solidFill>
                <a:srgbClr val="000000"/>
              </a:solidFill>
              <a:uFill>
                <a:solidFill>
                  <a:srgbClr val="ffffff"/>
                </a:solidFill>
              </a:uFill>
              <a:latin typeface="Arial"/>
            </a:endParaRPr>
          </a:p>
        </p:txBody>
      </p:sp>
      <p:pic>
        <p:nvPicPr>
          <p:cNvPr id="49" name="" descr=""/>
          <p:cNvPicPr/>
          <p:nvPr/>
        </p:nvPicPr>
        <p:blipFill>
          <a:blip r:embed="rId1"/>
          <a:stretch/>
        </p:blipFill>
        <p:spPr>
          <a:xfrm>
            <a:off x="2160000" y="2232000"/>
            <a:ext cx="6191280" cy="2880000"/>
          </a:xfrm>
          <a:prstGeom prst="rect">
            <a:avLst/>
          </a:prstGeom>
          <a:ln>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Graf distribuční funkce</a:t>
            </a:r>
            <a:endParaRPr lang="cs-CZ" sz="4400" spc="-1" strike="noStrike">
              <a:solidFill>
                <a:srgbClr val="000000"/>
              </a:solidFill>
              <a:uFill>
                <a:solidFill>
                  <a:srgbClr val="ffffff"/>
                </a:solidFill>
              </a:uFill>
              <a:latin typeface="Arial"/>
            </a:endParaRPr>
          </a:p>
        </p:txBody>
      </p:sp>
      <p:pic>
        <p:nvPicPr>
          <p:cNvPr id="51" name="" descr=""/>
          <p:cNvPicPr/>
          <p:nvPr/>
        </p:nvPicPr>
        <p:blipFill>
          <a:blip r:embed="rId1"/>
          <a:stretch/>
        </p:blipFill>
        <p:spPr>
          <a:xfrm>
            <a:off x="1656000" y="2115360"/>
            <a:ext cx="7450920" cy="3860640"/>
          </a:xfrm>
          <a:prstGeom prst="rect">
            <a:avLst/>
          </a:prstGeom>
          <a:ln>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2"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Příklad</a:t>
            </a:r>
            <a:endParaRPr lang="cs-CZ" sz="4400" spc="-1" strike="noStrike">
              <a:solidFill>
                <a:srgbClr val="000000"/>
              </a:solidFill>
              <a:uFill>
                <a:solidFill>
                  <a:srgbClr val="ffffff"/>
                </a:solidFill>
              </a:uFill>
              <a:latin typeface="Arial"/>
            </a:endParaRPr>
          </a:p>
        </p:txBody>
      </p:sp>
      <p:sp>
        <p:nvSpPr>
          <p:cNvPr id="53" name="TextShape 2"/>
          <p:cNvSpPr txBox="1"/>
          <p:nvPr/>
        </p:nvSpPr>
        <p:spPr>
          <a:xfrm>
            <a:off x="504000" y="176904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Tramvajová linka číslo 8 odjíždí v dopoledních hodinách ze zastávky každých 10 minut. Vypočtěte pravděpodobnost, že na ni budete dopoledne čekat déle než 7 minut.</a:t>
            </a:r>
            <a:endParaRPr lang="cs-CZ" sz="3200" spc="-1" strike="noStrike">
              <a:solidFill>
                <a:srgbClr val="000000"/>
              </a:solidFill>
              <a:uFill>
                <a:solidFill>
                  <a:srgbClr val="ffffff"/>
                </a:solidFill>
              </a:uFill>
              <a:latin typeface="Arial"/>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Řešení</a:t>
            </a:r>
            <a:endParaRPr lang="cs-CZ" sz="4400" spc="-1" strike="noStrike">
              <a:solidFill>
                <a:srgbClr val="000000"/>
              </a:solidFill>
              <a:uFill>
                <a:solidFill>
                  <a:srgbClr val="ffffff"/>
                </a:solidFill>
              </a:uFill>
              <a:latin typeface="Arial"/>
            </a:endParaRPr>
          </a:p>
        </p:txBody>
      </p:sp>
      <p:sp>
        <p:nvSpPr>
          <p:cNvPr id="55" name="TextShape 2"/>
          <p:cNvSpPr txBox="1"/>
          <p:nvPr/>
        </p:nvSpPr>
        <p:spPr>
          <a:xfrm>
            <a:off x="504000" y="176904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Doba čekání je náhodná veličina X, která má rovnoměrné rozdělení pravděpodobnosti - v našem případě R(0,10). Distribuční funkce má tedy tvar:</a:t>
            </a:r>
            <a:endParaRPr lang="cs-CZ" sz="3200" spc="-1" strike="noStrike">
              <a:solidFill>
                <a:srgbClr val="000000"/>
              </a:solidFill>
              <a:uFill>
                <a:solidFill>
                  <a:srgbClr val="ffffff"/>
                </a:solidFill>
              </a:uFill>
              <a:latin typeface="Arial"/>
            </a:endParaRPr>
          </a:p>
        </p:txBody>
      </p:sp>
      <p:pic>
        <p:nvPicPr>
          <p:cNvPr id="56" name="" descr=""/>
          <p:cNvPicPr/>
          <p:nvPr/>
        </p:nvPicPr>
        <p:blipFill>
          <a:blip r:embed="rId1"/>
          <a:stretch/>
        </p:blipFill>
        <p:spPr>
          <a:xfrm>
            <a:off x="1152000" y="3600000"/>
            <a:ext cx="6811560" cy="3096000"/>
          </a:xfrm>
          <a:prstGeom prst="rect">
            <a:avLst/>
          </a:prstGeom>
          <a:ln>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7" name="TextShape 1"/>
          <p:cNvSpPr txBox="1"/>
          <p:nvPr/>
        </p:nvSpPr>
        <p:spPr>
          <a:xfrm>
            <a:off x="504000" y="301320"/>
            <a:ext cx="9071640" cy="1262160"/>
          </a:xfrm>
          <a:prstGeom prst="rect">
            <a:avLst/>
          </a:prstGeom>
          <a:noFill/>
          <a:ln>
            <a:noFill/>
          </a:ln>
        </p:spPr>
        <p:txBody>
          <a:bodyPr lIns="0" rIns="0" tIns="0" bIns="0" anchor="ctr"/>
          <a:p>
            <a:pPr algn="ctr"/>
            <a:r>
              <a:rPr lang="cs-CZ" sz="4400" spc="-1" strike="noStrike">
                <a:solidFill>
                  <a:srgbClr val="000000"/>
                </a:solidFill>
                <a:uFill>
                  <a:solidFill>
                    <a:srgbClr val="ffffff"/>
                  </a:solidFill>
                </a:uFill>
                <a:latin typeface="Arial"/>
              </a:rPr>
              <a:t>Exponenciální rozdělení</a:t>
            </a:r>
            <a:endParaRPr lang="cs-CZ" sz="4400" spc="-1" strike="noStrike">
              <a:solidFill>
                <a:srgbClr val="000000"/>
              </a:solidFill>
              <a:uFill>
                <a:solidFill>
                  <a:srgbClr val="ffffff"/>
                </a:solidFill>
              </a:uFill>
              <a:latin typeface="Arial"/>
            </a:endParaRPr>
          </a:p>
        </p:txBody>
      </p:sp>
      <p:sp>
        <p:nvSpPr>
          <p:cNvPr id="58" name="TextShape 2"/>
          <p:cNvSpPr txBox="1"/>
          <p:nvPr/>
        </p:nvSpPr>
        <p:spPr>
          <a:xfrm>
            <a:off x="504000" y="1769040"/>
            <a:ext cx="9071640" cy="4384440"/>
          </a:xfrm>
          <a:prstGeom prst="rect">
            <a:avLst/>
          </a:prstGeom>
          <a:noFill/>
          <a:ln>
            <a:noFill/>
          </a:ln>
        </p:spPr>
        <p:txBody>
          <a:bodyPr lIns="0" rIns="0" tIns="0" bIns="0"/>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Toto rozdělení má spojitá náhodná veličina X, která představuje dobu čekání do nastoupení (poissonovského) náhodného jevu, nebo délku intervalu (časového nebo délkového) mezi takovými dvěma jevy (např. doba čekání na obsluhu, vzdálenost mezi dvěma poškozenými místy na silnici).</a:t>
            </a:r>
            <a:endParaRPr lang="cs-CZ" sz="32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lang="cs-CZ" sz="3200" spc="-1" strike="noStrike">
                <a:solidFill>
                  <a:srgbClr val="000000"/>
                </a:solidFill>
                <a:uFill>
                  <a:solidFill>
                    <a:srgbClr val="ffffff"/>
                  </a:solidFill>
                </a:uFill>
                <a:latin typeface="Arial"/>
              </a:rPr>
              <a:t>Závisí na parametru </a:t>
            </a:r>
            <a:r>
              <a:rPr lang="cs-CZ" sz="3200" spc="-1" strike="noStrike">
                <a:solidFill>
                  <a:srgbClr val="000000"/>
                </a:solidFill>
                <a:uFill>
                  <a:solidFill>
                    <a:srgbClr val="ffffff"/>
                  </a:solidFill>
                </a:uFill>
                <a:latin typeface="Arial"/>
                <a:ea typeface="Arial"/>
              </a:rPr>
              <a:t>λ</a:t>
            </a:r>
            <a:r>
              <a:rPr lang="cs-CZ" sz="3200" spc="-1" strike="noStrike">
                <a:solidFill>
                  <a:srgbClr val="000000"/>
                </a:solidFill>
                <a:uFill>
                  <a:solidFill>
                    <a:srgbClr val="ffffff"/>
                  </a:solidFill>
                </a:uFill>
                <a:latin typeface="Arial"/>
              </a:rPr>
              <a:t>, což je převrácená hodnota střední hodnoty doby čekání do nastoupení sledovaného jevu.</a:t>
            </a:r>
            <a:endParaRPr lang="cs-CZ" sz="3200" spc="-1" strike="noStrike">
              <a:solidFill>
                <a:srgbClr val="000000"/>
              </a:solidFill>
              <a:uFill>
                <a:solidFill>
                  <a:srgbClr val="ffffff"/>
                </a:solidFill>
              </a:uFill>
              <a:latin typeface="Arial"/>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7</TotalTime>
  <Application>LibreOffice/5.0.5.2$Windows_x86 LibreOffice_project/55b006a02d247b5f7215fc6ea0fde844b30035b3</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2017-12-07T17:55:47Z</dcterms:created>
  <dc:language>cs-CZ</dc:language>
  <dcterms:modified xsi:type="dcterms:W3CDTF">2017-12-07T18:18:26Z</dcterms:modified>
  <cp:revision>1</cp:revision>
</cp:coreProperties>
</file>