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307" r:id="rId4"/>
    <p:sldId id="312" r:id="rId5"/>
    <p:sldId id="313" r:id="rId6"/>
    <p:sldId id="257" r:id="rId7"/>
    <p:sldId id="258" r:id="rId8"/>
    <p:sldId id="309" r:id="rId9"/>
    <p:sldId id="311" r:id="rId10"/>
    <p:sldId id="310" r:id="rId11"/>
    <p:sldId id="308" r:id="rId12"/>
    <p:sldId id="259" r:id="rId13"/>
    <p:sldId id="260" r:id="rId14"/>
    <p:sldId id="261" r:id="rId15"/>
    <p:sldId id="305" r:id="rId16"/>
    <p:sldId id="262" r:id="rId17"/>
    <p:sldId id="263" r:id="rId18"/>
    <p:sldId id="264" r:id="rId19"/>
    <p:sldId id="265" r:id="rId20"/>
    <p:sldId id="268" r:id="rId21"/>
    <p:sldId id="267" r:id="rId22"/>
    <p:sldId id="269" r:id="rId23"/>
    <p:sldId id="314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0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4. 1. 2018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0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8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Test dobré shody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cs-CZ" dirty="0"/>
              <a:t> </a:t>
            </a:r>
            <a:r>
              <a:rPr lang="el-GR" dirty="0">
                <a:latin typeface="Times New Roman"/>
                <a:cs typeface="Times New Roman"/>
              </a:rPr>
              <a:t>χ</a:t>
            </a:r>
            <a:r>
              <a:rPr lang="cs-CZ" baseline="30000" dirty="0">
                <a:latin typeface="Times New Roman"/>
                <a:cs typeface="Times New Roman"/>
              </a:rPr>
              <a:t>2</a:t>
            </a:r>
            <a:r>
              <a:rPr lang="cs-CZ" dirty="0">
                <a:latin typeface="Times New Roman"/>
                <a:cs typeface="Times New Roman"/>
              </a:rPr>
              <a:t> dobré shody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Pokud t padne do W, považujeme hypotézu o shodě empirického a teoretického rozložení za vyvrácenou.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306481"/>
              </p:ext>
            </p:extLst>
          </p:nvPr>
        </p:nvGraphicFramePr>
        <p:xfrm>
          <a:off x="971600" y="3198521"/>
          <a:ext cx="6011863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Rovnice" r:id="rId3" imgW="1523880" imgH="241200" progId="Equation.3">
                  <p:embed/>
                </p:oleObj>
              </mc:Choice>
              <mc:Fallback>
                <p:oleObj name="Rovnice" r:id="rId3" imgW="1523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198521"/>
                        <a:ext cx="6011863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693115"/>
              </p:ext>
            </p:extLst>
          </p:nvPr>
        </p:nvGraphicFramePr>
        <p:xfrm>
          <a:off x="971600" y="1575799"/>
          <a:ext cx="3958034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5" name="Rovnice" r:id="rId5" imgW="1002960" imgH="495000" progId="Equation.3">
                  <p:embed/>
                </p:oleObj>
              </mc:Choice>
              <mc:Fallback>
                <p:oleObj name="Rovnice" r:id="rId5" imgW="10029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575799"/>
                        <a:ext cx="3958034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892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(Empirické) Předpoklady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teoretické četnosti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by měly být  větší než 1 v každé třídě</a:t>
            </a:r>
          </a:p>
          <a:p>
            <a:pPr algn="just">
              <a:spcBef>
                <a:spcPct val="50000"/>
              </a:spcBef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teoretické četnosti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by měly být  větší než 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 80%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tříd.</a:t>
            </a:r>
          </a:p>
          <a:p>
            <a:pPr algn="just">
              <a:spcBef>
                <a:spcPct val="50000"/>
              </a:spcBef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Nevyhovují-li některé četnosti této podmínce, lze dosáhnout jejího splnění sloučením několika sousedních tříd (tím se sníží počet stupňů volnosti, neboť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je rovno počtu tříd po sloučení).</a:t>
            </a:r>
          </a:p>
          <a:p>
            <a:pPr algn="just">
              <a:spcBef>
                <a:spcPct val="50000"/>
              </a:spcBef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Slučujeme skupiny nějak příbuzné, věcně spolu související.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73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Příklad 1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Firma chce uvést na trh nový výrobek ve čtyřech různých provedeních designu a předpokládá, že zájem o jednotlivé druhy designu (označme je A,B,C,D) bude následující. Design A 35% všech zájemců o tento typ výrobku, design B 10%, design C 5% a design D 50%  zájemců. Pro potvrzení svého předpokladu provedla firma průzkum, ze kterého vyplynulo, že z 300 potencionálních zájemců o tento výrobek by zájem o design A projevilo 110 zájemců, o design B 20 zájemců, o design C 10 zájemců a o design D 160 zájemců. Ověřte na 5% hladině významnosti, zda tyto zjištěné výsledky potvrzují předpoklad firmy.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ešení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Počet tříd r=4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Teoretické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prvděpodobnosti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p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1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0,35,                    p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2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0,1, p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3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0,05, p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4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0,5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Skutečné četnosti: n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=110, n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=20, n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=10, n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=160, n=300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Teoretické četnosti: 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=300.0,35=105, 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=300.0,1=30, 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=300.0,05=15, 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=300.0,5=150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Empirické předpoklady splněny, použijeme test dobré shody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ešení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848" y="1225875"/>
            <a:ext cx="8229600" cy="578924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Testové kritérium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Kritický obor: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Hypotézu na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hladin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ýz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ítáme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125211"/>
              </p:ext>
            </p:extLst>
          </p:nvPr>
        </p:nvGraphicFramePr>
        <p:xfrm>
          <a:off x="1023755" y="1857065"/>
          <a:ext cx="6483325" cy="1890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Rovnice" r:id="rId3" imgW="2654280" imgH="939600" progId="Equation.3">
                  <p:embed/>
                </p:oleObj>
              </mc:Choice>
              <mc:Fallback>
                <p:oleObj name="Rovnice" r:id="rId3" imgW="2654280" imgH="939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755" y="1857065"/>
                        <a:ext cx="6483325" cy="189083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705640"/>
              </p:ext>
            </p:extLst>
          </p:nvPr>
        </p:nvGraphicFramePr>
        <p:xfrm>
          <a:off x="3125011" y="3886814"/>
          <a:ext cx="5526437" cy="705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Rovnice" r:id="rId5" imgW="1638000" imgH="253800" progId="Equation.3">
                  <p:embed/>
                </p:oleObj>
              </mc:Choice>
              <mc:Fallback>
                <p:oleObj name="Rovnice" r:id="rId5" imgW="163800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011" y="3886814"/>
                        <a:ext cx="5526437" cy="70559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877412"/>
              </p:ext>
            </p:extLst>
          </p:nvPr>
        </p:nvGraphicFramePr>
        <p:xfrm>
          <a:off x="2641307" y="4645743"/>
          <a:ext cx="336073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Rovnice" r:id="rId7" imgW="952200" imgH="253800" progId="Equation.3">
                  <p:embed/>
                </p:oleObj>
              </mc:Choice>
              <mc:Fallback>
                <p:oleObj name="Rovnice" r:id="rId7" imgW="95220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307" y="4645743"/>
                        <a:ext cx="3360738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010961"/>
              </p:ext>
            </p:extLst>
          </p:nvPr>
        </p:nvGraphicFramePr>
        <p:xfrm>
          <a:off x="6178973" y="4684855"/>
          <a:ext cx="134461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Rovnice" r:id="rId9" imgW="380880" imgH="177480" progId="Equation.3">
                  <p:embed/>
                </p:oleObj>
              </mc:Choice>
              <mc:Fallback>
                <p:oleObj name="Rovnice" r:id="rId9" imgW="38088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8973" y="4684855"/>
                        <a:ext cx="1344613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60417" name="Picture 1" descr="C:\Documents and Settings\KMS\Dokumenty\Jana\výuka\kvantilchi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6192688" cy="6336704"/>
          </a:xfrm>
          <a:prstGeom prst="rect">
            <a:avLst/>
          </a:prstGeom>
          <a:noFill/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484659"/>
            <a:ext cx="3733800" cy="21907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Příklad 2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úřadu byl sledován počet občanů přicházejících s žádostmi v průběhu rozšířených úředních hodin pro veřejnost. Pro zjištění rovnoměrnosti využití těchto hodin pro veřejnost byly během jednoho úředního dne zjištěny tyto údaje </a:t>
            </a:r>
          </a:p>
          <a:p>
            <a:endParaRPr lang="cs-CZ" dirty="0" smtClean="0"/>
          </a:p>
          <a:p>
            <a:pPr lvl="0"/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Lze na základě těchto dat učinit závěr, že zákazníci přicházejí v průběhu dne na úřad rovnoměrně?(Otestujte na 5% hladině významnosti)</a:t>
            </a:r>
            <a:r>
              <a:rPr lang="cs-CZ" dirty="0" smtClean="0"/>
              <a:t>                                                         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43608" y="3573017"/>
          <a:ext cx="6912768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152128"/>
                <a:gridCol w="1080121"/>
                <a:gridCol w="1224135"/>
                <a:gridCol w="1152128"/>
                <a:gridCol w="1152128"/>
              </a:tblGrid>
              <a:tr h="7516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doba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9-11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11-13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13-15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15-17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17-19</a:t>
                      </a:r>
                    </a:p>
                  </a:txBody>
                  <a:tcPr marL="68580" marR="68580" marT="0" marB="0"/>
                </a:tc>
              </a:tr>
              <a:tr h="400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počet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44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ešení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Teoretické pravděpodobnosti: p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1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0,2 p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2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0,2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3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0,2  p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4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0,2  p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5 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0,2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Skutečné četnosti: 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36, 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40, 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27,  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39, 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44, n=186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Teoretické četnosti: 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= 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= 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= o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=37,2</a:t>
            </a:r>
            <a:endParaRPr lang="cs-CZ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Ř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ešení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zjištěná data neprokázala (na 5% hladině významnosti)  nerovnoměrnost příchodu občanů na úřad v průběhu úředních hodin pro veřejnost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164326"/>
              </p:ext>
            </p:extLst>
          </p:nvPr>
        </p:nvGraphicFramePr>
        <p:xfrm>
          <a:off x="827584" y="1647134"/>
          <a:ext cx="7092280" cy="1898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Rovnice" r:id="rId3" imgW="2755800" imgH="965160" progId="Equation.3">
                  <p:embed/>
                </p:oleObj>
              </mc:Choice>
              <mc:Fallback>
                <p:oleObj name="Rovnice" r:id="rId3" imgW="2755800" imgH="965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47134"/>
                        <a:ext cx="7092280" cy="189893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547859"/>
              </p:ext>
            </p:extLst>
          </p:nvPr>
        </p:nvGraphicFramePr>
        <p:xfrm>
          <a:off x="863887" y="3542874"/>
          <a:ext cx="1907913" cy="490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Rovnice" r:id="rId5" imgW="583920" imgH="203040" progId="Equation.3">
                  <p:embed/>
                </p:oleObj>
              </mc:Choice>
              <mc:Fallback>
                <p:oleObj name="Rovnice" r:id="rId5" imgW="5839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887" y="3542874"/>
                        <a:ext cx="1907913" cy="4906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254531"/>
              </p:ext>
            </p:extLst>
          </p:nvPr>
        </p:nvGraphicFramePr>
        <p:xfrm>
          <a:off x="827584" y="3932772"/>
          <a:ext cx="5508103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Rovnice" r:id="rId7" imgW="1663560" imgH="253800" progId="Equation.3">
                  <p:embed/>
                </p:oleObj>
              </mc:Choice>
              <mc:Fallback>
                <p:oleObj name="Rovnice" r:id="rId7" imgW="166356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932772"/>
                        <a:ext cx="5508103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193681"/>
              </p:ext>
            </p:extLst>
          </p:nvPr>
        </p:nvGraphicFramePr>
        <p:xfrm>
          <a:off x="869809" y="4629692"/>
          <a:ext cx="340518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Rovnice" r:id="rId9" imgW="965160" imgH="253800" progId="Equation.3">
                  <p:embed/>
                </p:oleObj>
              </mc:Choice>
              <mc:Fallback>
                <p:oleObj name="Rovnice" r:id="rId9" imgW="96516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809" y="4629692"/>
                        <a:ext cx="3405188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182307"/>
              </p:ext>
            </p:extLst>
          </p:nvPr>
        </p:nvGraphicFramePr>
        <p:xfrm>
          <a:off x="4463980" y="4665877"/>
          <a:ext cx="134461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7" name="Rovnice" r:id="rId11" imgW="380880" imgH="177480" progId="Equation.3">
                  <p:embed/>
                </p:oleObj>
              </mc:Choice>
              <mc:Fallback>
                <p:oleObj name="Rovnice" r:id="rId11" imgW="38088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980" y="4665877"/>
                        <a:ext cx="1344612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Příklad 3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následující tabulce je uveden počet kazů na kusu látky vždy o rozměru 1m</a:t>
            </a:r>
            <a:r>
              <a:rPr lang="cs-CZ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. Prozkoumáno bylo celkem 20m</a:t>
            </a:r>
            <a:r>
              <a:rPr lang="cs-CZ" baseline="30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Rozhodněte, zda je možno počet kazů na 1 m</a:t>
            </a:r>
            <a:r>
              <a:rPr lang="cs-CZ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látky považovat za náhodnou veličinu, která se řídí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exponenci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álním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rozdělením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0" y="4716512"/>
          <a:ext cx="9144000" cy="1293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672"/>
                <a:gridCol w="720080"/>
                <a:gridCol w="708248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Počet kazů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7</a:t>
                      </a:r>
                      <a:endParaRPr lang="cs-CZ" sz="2000" dirty="0"/>
                    </a:p>
                  </a:txBody>
                  <a:tcPr/>
                </a:tc>
              </a:tr>
              <a:tr h="897156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Počet kusů o velikosti 1m</a:t>
                      </a:r>
                      <a:r>
                        <a:rPr lang="cs-CZ" sz="2000" baseline="30000" dirty="0" smtClean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dobré shody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Aproximace empirického rozdělení teoretickým</a:t>
            </a:r>
          </a:p>
          <a:p>
            <a:r>
              <a:rPr lang="cs-CZ" dirty="0" smtClean="0"/>
              <a:t>Otázka: Odpovídá četnost českých obcí s počtem obyvatel v určitém intervalu nějakému teoretickému rozdělení?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040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Teoretické pravděpodobnosti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Nemáme informaci o parametru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λ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Musíme ho odhadnout jako střední hodnotu skutečné veličiny </a:t>
            </a:r>
          </a:p>
          <a:p>
            <a:pPr fontAlgn="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E(X)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 (2*0+3*1+2*2+4*3+2*4+2*5+4*6+1*7)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(2+3+2+4+2+2+4+1) = 68/20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~ 3,4</a:t>
            </a:r>
            <a:endParaRPr lang="cs-CZ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678655"/>
              </p:ext>
            </p:extLst>
          </p:nvPr>
        </p:nvGraphicFramePr>
        <p:xfrm>
          <a:off x="1769268" y="2132856"/>
          <a:ext cx="5605463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Rovnice" r:id="rId3" imgW="1892160" imgH="419040" progId="Equation.3">
                  <p:embed/>
                </p:oleObj>
              </mc:Choice>
              <mc:Fallback>
                <p:oleObj name="Rovnice" r:id="rId3" imgW="189216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9268" y="2132856"/>
                        <a:ext cx="5605463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0" y="476672"/>
          <a:ext cx="9144000" cy="645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39144"/>
                <a:gridCol w="1800200"/>
                <a:gridCol w="1656184"/>
                <a:gridCol w="1619672"/>
              </a:tblGrid>
              <a:tr h="21933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Počet kazů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Teoretické pravděpodobnosti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Teoretické četnosti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Sloučené teoretické četnosti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Sloučené empirické četnosti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0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0,033373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0,66746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0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0,113469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2,26938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0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0,192898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3,85796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6,7948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0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0,218617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4,37234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0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0,185825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3,7165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8,08884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0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0,126361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2,52722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0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0,071604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1,43208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60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0,057853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1,15706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5,11636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/>
                <a:cs typeface="Times New Roman"/>
              </a:rPr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5% hladině významnosti nelze zamítnout hypotézu o tom, že data pochází z exponenciálního rozdělení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650975"/>
              </p:ext>
            </p:extLst>
          </p:nvPr>
        </p:nvGraphicFramePr>
        <p:xfrm>
          <a:off x="971600" y="1343373"/>
          <a:ext cx="6629024" cy="1887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Rovnice" r:id="rId3" imgW="2590560" imgH="965160" progId="Equation.3">
                  <p:embed/>
                </p:oleObj>
              </mc:Choice>
              <mc:Fallback>
                <p:oleObj name="Rovnice" r:id="rId3" imgW="2590560" imgH="965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343373"/>
                        <a:ext cx="6629024" cy="188771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971600" y="3429000"/>
          <a:ext cx="731520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Rovnice" r:id="rId5" imgW="2209680" imgH="253800" progId="Equation.3">
                  <p:embed/>
                </p:oleObj>
              </mc:Choice>
              <mc:Fallback>
                <p:oleObj name="Rovnice" r:id="rId5" imgW="2209680" imgH="253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429000"/>
                        <a:ext cx="7315200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841070"/>
              </p:ext>
            </p:extLst>
          </p:nvPr>
        </p:nvGraphicFramePr>
        <p:xfrm>
          <a:off x="1054866" y="4197209"/>
          <a:ext cx="3254648" cy="757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Rovnice" r:id="rId7" imgW="952200" imgH="253800" progId="Equation.3">
                  <p:embed/>
                </p:oleObj>
              </mc:Choice>
              <mc:Fallback>
                <p:oleObj name="Rovnice" r:id="rId7" imgW="95220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866" y="4197209"/>
                        <a:ext cx="3254648" cy="75745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709446"/>
              </p:ext>
            </p:extLst>
          </p:nvPr>
        </p:nvGraphicFramePr>
        <p:xfrm>
          <a:off x="4863058" y="4367138"/>
          <a:ext cx="1344612" cy="503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Rovnice" r:id="rId9" imgW="380880" imgH="177480" progId="Equation.3">
                  <p:embed/>
                </p:oleObj>
              </mc:Choice>
              <mc:Fallback>
                <p:oleObj name="Rovnice" r:id="rId9" imgW="38088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3058" y="4367138"/>
                        <a:ext cx="1344612" cy="5034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s výškou populace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404937"/>
            <a:ext cx="6219825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01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ze cvičení 18.12.2017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8402"/>
            <a:ext cx="9144000" cy="372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377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Naměřené výšky populace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1404025"/>
            <a:ext cx="2520280" cy="531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496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Zdalipak</a:t>
            </a:r>
            <a:r>
              <a:rPr lang="en-US" dirty="0" smtClean="0"/>
              <a:t> je to norm</a:t>
            </a:r>
            <a:r>
              <a:rPr lang="cs-CZ" dirty="0" err="1" smtClean="0"/>
              <a:t>ální</a:t>
            </a:r>
            <a:r>
              <a:rPr lang="cs-CZ" dirty="0" smtClean="0"/>
              <a:t> rozdělení?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2060848"/>
            <a:ext cx="814387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515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Test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cs-CZ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dobré shody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Testem ověřujeme shodu mezi empirickým a teoretickým rozdělením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Obor hodnot náhodné veličiny rozdělíme do r≥2 disjunktních tříd (kategorií)</a:t>
            </a:r>
          </a:p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…..teoretická pravděpodobnost, že náhodná veličina nabude hodnoty z j-té třídy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cs-CZ" dirty="0" smtClean="0"/>
              <a:t> </a:t>
            </a:r>
            <a:r>
              <a:rPr lang="el-GR" dirty="0" smtClean="0">
                <a:latin typeface="Times New Roman"/>
                <a:cs typeface="Times New Roman"/>
              </a:rPr>
              <a:t>χ</a:t>
            </a:r>
            <a:r>
              <a:rPr lang="cs-CZ" baseline="30000" dirty="0" smtClean="0">
                <a:latin typeface="Times New Roman"/>
                <a:cs typeface="Times New Roman"/>
              </a:rPr>
              <a:t>2</a:t>
            </a:r>
            <a:r>
              <a:rPr lang="cs-CZ" dirty="0" smtClean="0">
                <a:latin typeface="Times New Roman"/>
                <a:cs typeface="Times New Roman"/>
              </a:rPr>
              <a:t> dobré shody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empirické (skutečně zjištěné) četnosti</a:t>
            </a:r>
          </a:p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….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teoretické (očekávané) četnosti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=n</a:t>
            </a:r>
            <a:r>
              <a:rPr lang="el-GR" i="1" dirty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j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Testové kritérium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722194"/>
              </p:ext>
            </p:extLst>
          </p:nvPr>
        </p:nvGraphicFramePr>
        <p:xfrm>
          <a:off x="3995936" y="2639343"/>
          <a:ext cx="3958034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Rovnice" r:id="rId3" imgW="1002960" imgH="495000" progId="Equation.3">
                  <p:embed/>
                </p:oleObj>
              </mc:Choice>
              <mc:Fallback>
                <p:oleObj name="Rovnice" r:id="rId3" imgW="100296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2639343"/>
                        <a:ext cx="3958034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Test</a:t>
            </a:r>
            <a:r>
              <a:rPr lang="cs-CZ" dirty="0"/>
              <a:t> </a:t>
            </a:r>
            <a:r>
              <a:rPr lang="el-GR" dirty="0">
                <a:latin typeface="Times New Roman"/>
                <a:cs typeface="Times New Roman"/>
              </a:rPr>
              <a:t>χ</a:t>
            </a:r>
            <a:r>
              <a:rPr lang="cs-CZ" baseline="30000" dirty="0">
                <a:latin typeface="Times New Roman"/>
                <a:cs typeface="Times New Roman"/>
              </a:rPr>
              <a:t>2</a:t>
            </a:r>
            <a:r>
              <a:rPr lang="cs-CZ" dirty="0">
                <a:latin typeface="Times New Roman"/>
                <a:cs typeface="Times New Roman"/>
              </a:rPr>
              <a:t> dobré shody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…počet odhadovaných parametrů teoretického rozdělení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r…počet tříd pro dělení hodnot náhodné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veličiny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…povolená (tolerovaná) nepřesnost (číslo od 0 do 1)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zýváme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hladina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výzmanosti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Kritický obor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887753"/>
              </p:ext>
            </p:extLst>
          </p:nvPr>
        </p:nvGraphicFramePr>
        <p:xfrm>
          <a:off x="2267744" y="5396049"/>
          <a:ext cx="6011863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5" name="Rovnice" r:id="rId3" imgW="1523880" imgH="241200" progId="Equation.3">
                  <p:embed/>
                </p:oleObj>
              </mc:Choice>
              <mc:Fallback>
                <p:oleObj name="Rovnice" r:id="rId3" imgW="1523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5396049"/>
                        <a:ext cx="6011863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477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172" y="273684"/>
            <a:ext cx="8228763" cy="1144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99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Pearsonovo</a:t>
            </a:r>
            <a:r>
              <a:rPr lang="cs-CZ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rozdělení </a:t>
            </a:r>
            <a:r>
              <a:rPr lang="cs-CZ" sz="399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χ2 (chí kvadrát)</a:t>
            </a:r>
            <a:endParaRPr lang="cs-CZ" sz="399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195931" y="4702697"/>
            <a:ext cx="8228763" cy="397706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391867" indent="-2939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Hodnoty rozdělení chí kvadrát lze nalézt v tabulkách, či je počítat pomocí programů jako je MS Excel</a:t>
            </a:r>
            <a:r>
              <a:rPr lang="cs-CZ" sz="2903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  <a:endParaRPr lang="cs-CZ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7" name="Obrázek 86"/>
          <p:cNvPicPr/>
          <p:nvPr/>
        </p:nvPicPr>
        <p:blipFill>
          <a:blip r:embed="rId2"/>
          <a:stretch/>
        </p:blipFill>
        <p:spPr>
          <a:xfrm>
            <a:off x="324266" y="1455472"/>
            <a:ext cx="10366694" cy="324722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2470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</TotalTime>
  <Words>671</Words>
  <Application>Microsoft Office PowerPoint</Application>
  <PresentationFormat>Předvádění na obrazovce (4:3)</PresentationFormat>
  <Paragraphs>179</Paragraphs>
  <Slides>23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Motiv sady Office</vt:lpstr>
      <vt:lpstr>Rovnice</vt:lpstr>
      <vt:lpstr>Test dobré shody</vt:lpstr>
      <vt:lpstr>Test dobré shody</vt:lpstr>
      <vt:lpstr>Příklad ze cvičení 18.12.2017</vt:lpstr>
      <vt:lpstr>Příklad</vt:lpstr>
      <vt:lpstr>Zdalipak je to normální rozdělení?</vt:lpstr>
      <vt:lpstr>Test χ2 dobré shody </vt:lpstr>
      <vt:lpstr>Test χ2 dobré shody</vt:lpstr>
      <vt:lpstr>Test χ2 dobré shody</vt:lpstr>
      <vt:lpstr>Prezentace aplikace PowerPoint</vt:lpstr>
      <vt:lpstr>Test χ2 dobré shody</vt:lpstr>
      <vt:lpstr>(Empirické) Předpoklady</vt:lpstr>
      <vt:lpstr>Příklad 1</vt:lpstr>
      <vt:lpstr>Řešení</vt:lpstr>
      <vt:lpstr>Řešení</vt:lpstr>
      <vt:lpstr> </vt:lpstr>
      <vt:lpstr>Příklad 2</vt:lpstr>
      <vt:lpstr>Řešení</vt:lpstr>
      <vt:lpstr>Řešení</vt:lpstr>
      <vt:lpstr>Příklad 3</vt:lpstr>
      <vt:lpstr>Řešení</vt:lpstr>
      <vt:lpstr>Řešení</vt:lpstr>
      <vt:lpstr>Řešení</vt:lpstr>
      <vt:lpstr>Příklad s výškou populace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dobré shody a testy nezávislosti</dc:title>
  <dc:creator>student</dc:creator>
  <cp:lastModifiedBy>Microsoft</cp:lastModifiedBy>
  <cp:revision>226</cp:revision>
  <dcterms:modified xsi:type="dcterms:W3CDTF">2018-01-04T16:08:22Z</dcterms:modified>
</cp:coreProperties>
</file>