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23"/>
  </p:notes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57" r:id="rId9"/>
    <p:sldId id="260" r:id="rId10"/>
    <p:sldId id="263" r:id="rId11"/>
    <p:sldId id="264" r:id="rId12"/>
    <p:sldId id="294" r:id="rId13"/>
    <p:sldId id="265" r:id="rId14"/>
    <p:sldId id="266" r:id="rId15"/>
    <p:sldId id="267" r:id="rId16"/>
    <p:sldId id="268" r:id="rId17"/>
    <p:sldId id="295" r:id="rId18"/>
    <p:sldId id="297" r:id="rId19"/>
    <p:sldId id="296" r:id="rId20"/>
    <p:sldId id="298" r:id="rId21"/>
    <p:sldId id="299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ECA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BB292F0-08C4-4735-B856-E3D57F311C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5138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0C0FD2-C1FE-4150-A0A0-BB03A6BAAA30}" type="slidenum">
              <a:rPr lang="cs-CZ" altLang="cs-CZ" smtClean="0"/>
              <a:pPr eaLnBrk="1" hangingPunct="1"/>
              <a:t>2</a:t>
            </a:fld>
            <a:endParaRPr lang="cs-CZ" altLang="cs-CZ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E840F1-6596-4A96-8848-51C2513EF9D6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3AAFD0-DD51-4859-B084-03849DCD8240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1F294D-B1A2-450A-9EFE-7985FC0C8AC0}" type="slidenum">
              <a:rPr lang="cs-CZ" altLang="cs-CZ" smtClean="0"/>
              <a:pPr eaLnBrk="1" hangingPunct="1"/>
              <a:t>5</a:t>
            </a:fld>
            <a:endParaRPr lang="cs-CZ" altLang="cs-CZ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5B95F0-D5ED-4AF2-952F-E878BE8F1587}" type="slidenum">
              <a:rPr lang="cs-CZ" altLang="cs-CZ" smtClean="0"/>
              <a:pPr eaLnBrk="1" hangingPunct="1"/>
              <a:t>6</a:t>
            </a:fld>
            <a:endParaRPr lang="cs-CZ" altLang="cs-CZ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Relace, funkce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69A1D-AF45-4691-AB36-8875975B435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88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Relace, funkce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64E979-F024-4F97-AA20-6B925A677E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76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Relace, funkce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D72417-F607-4C7E-A16A-0E86A55C5DF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795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Relace, funkce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16FA2-8714-4077-A7FA-B7172CD725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1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Relace, funkce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601-9195-4AD5-89E7-902F91AEB36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47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Relace, funkce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825C35-F69E-4F13-89BD-AA79D610B3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13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Relace, funkce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268079-BD49-400C-A200-87AEC9F1D2D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15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Relace, funkce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44838-FAC6-49EC-ACCE-1739460825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Relace, funkce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C8BB13-E689-4F94-AA4C-904C3AEA4E9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69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Relace, funkce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C0A72-968E-48D2-B08E-7C9F5B707E8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76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Relace, funkce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69916-0A21-4BFD-8BF3-5A5EF7033C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98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Relace, funkce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29591-7112-484C-AD9C-E69E735EBD7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22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Relace, funkce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D2E077-064E-4620-BB3B-259D98B999E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0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MNOŽINY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942263" cy="720725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Surjekce, injekce, bijekce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28775"/>
            <a:ext cx="8448675" cy="4752975"/>
          </a:xfrm>
          <a:noFill/>
        </p:spPr>
        <p:txBody>
          <a:bodyPr lIns="90000" tIns="46800" rIns="90000" bIns="46800"/>
          <a:lstStyle/>
          <a:p>
            <a:pPr eaLnBrk="1" hangingPunct="1"/>
            <a:r>
              <a:rPr lang="cs-CZ" altLang="cs-CZ" sz="2800" dirty="0" smtClean="0"/>
              <a:t>Zobrazení f : A </a:t>
            </a:r>
            <a:r>
              <a:rPr lang="cs-CZ" altLang="cs-CZ" sz="2800" dirty="0" smtClean="0">
                <a:sym typeface="Symbol" pitchFamily="18" charset="2"/>
              </a:rPr>
              <a:t></a:t>
            </a:r>
            <a:r>
              <a:rPr lang="cs-CZ" altLang="cs-CZ" sz="2800" dirty="0" smtClean="0"/>
              <a:t> B je </a:t>
            </a:r>
            <a:r>
              <a:rPr lang="cs-CZ" altLang="cs-CZ" sz="2800" dirty="0" err="1" smtClean="0"/>
              <a:t>surjekce</a:t>
            </a:r>
            <a:r>
              <a:rPr lang="cs-CZ" altLang="cs-CZ" sz="2800" dirty="0" smtClean="0"/>
              <a:t> (zobrazení A na B), jestliže k libovolnému b </a:t>
            </a:r>
            <a:r>
              <a:rPr lang="cs-CZ" altLang="cs-CZ" sz="2800" dirty="0" smtClean="0">
                <a:sym typeface="Symbol" pitchFamily="18" charset="2"/>
              </a:rPr>
              <a:t></a:t>
            </a:r>
            <a:r>
              <a:rPr lang="cs-CZ" altLang="cs-CZ" sz="2800" dirty="0" smtClean="0"/>
              <a:t> B existuje a </a:t>
            </a:r>
            <a:r>
              <a:rPr lang="cs-CZ" altLang="cs-CZ" sz="2800" dirty="0" smtClean="0">
                <a:sym typeface="Symbol" pitchFamily="18" charset="2"/>
              </a:rPr>
              <a:t></a:t>
            </a:r>
            <a:r>
              <a:rPr lang="cs-CZ" altLang="cs-CZ" sz="2800" dirty="0" smtClean="0"/>
              <a:t> A takový, že f(a)=b</a:t>
            </a:r>
            <a:r>
              <a:rPr lang="cs-CZ" altLang="cs-CZ" sz="2800" dirty="0" smtClean="0"/>
              <a:t>.</a:t>
            </a:r>
          </a:p>
          <a:p>
            <a:pPr eaLnBrk="1" hangingPunct="1"/>
            <a:r>
              <a:rPr lang="cs-CZ" altLang="cs-CZ" sz="2800" dirty="0" smtClean="0"/>
              <a:t>Zobrazení </a:t>
            </a:r>
            <a:r>
              <a:rPr lang="cs-CZ" altLang="cs-CZ" sz="2800" dirty="0" smtClean="0"/>
              <a:t>f : A </a:t>
            </a:r>
            <a:r>
              <a:rPr lang="cs-CZ" altLang="cs-CZ" sz="2800" dirty="0" smtClean="0">
                <a:sym typeface="Symbol" pitchFamily="18" charset="2"/>
              </a:rPr>
              <a:t></a:t>
            </a:r>
            <a:r>
              <a:rPr lang="cs-CZ" altLang="cs-CZ" sz="2800" dirty="0" smtClean="0"/>
              <a:t> B je </a:t>
            </a:r>
            <a:r>
              <a:rPr lang="en-US" altLang="cs-CZ" sz="2800" dirty="0" smtClean="0"/>
              <a:t>in</a:t>
            </a:r>
            <a:r>
              <a:rPr lang="cs-CZ" altLang="cs-CZ" sz="2800" dirty="0" err="1" smtClean="0"/>
              <a:t>jekce</a:t>
            </a:r>
            <a:r>
              <a:rPr lang="cs-CZ" altLang="cs-CZ" sz="2800" dirty="0" smtClean="0"/>
              <a:t> (</a:t>
            </a:r>
            <a:r>
              <a:rPr lang="en-US" altLang="cs-CZ" sz="2800" dirty="0" smtClean="0"/>
              <a:t>prost</a:t>
            </a:r>
            <a:r>
              <a:rPr lang="cs-CZ" altLang="cs-CZ" sz="2800" dirty="0" smtClean="0"/>
              <a:t>é zobrazení A do B), jestliže pro všechna </a:t>
            </a:r>
            <a:r>
              <a:rPr lang="cs-CZ" altLang="cs-CZ" sz="2800" dirty="0" err="1" smtClean="0"/>
              <a:t>a</a:t>
            </a:r>
            <a:r>
              <a:rPr lang="cs-CZ" altLang="cs-CZ" sz="2800" dirty="0" err="1" smtClean="0">
                <a:sym typeface="Symbol" pitchFamily="18" charset="2"/>
              </a:rPr>
              <a:t></a:t>
            </a:r>
            <a:r>
              <a:rPr lang="cs-CZ" altLang="cs-CZ" sz="2800" dirty="0" err="1" smtClean="0"/>
              <a:t>A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b</a:t>
            </a:r>
            <a:r>
              <a:rPr lang="cs-CZ" altLang="cs-CZ" sz="2800" dirty="0" err="1" smtClean="0">
                <a:sym typeface="Symbol" pitchFamily="18" charset="2"/>
              </a:rPr>
              <a:t>A</a:t>
            </a:r>
            <a:r>
              <a:rPr lang="cs-CZ" altLang="cs-CZ" sz="2800" dirty="0" smtClean="0"/>
              <a:t> taková, že a </a:t>
            </a:r>
            <a:r>
              <a:rPr lang="cs-CZ" altLang="cs-CZ" sz="2800" dirty="0" smtClean="0">
                <a:sym typeface="Symbol" pitchFamily="18" charset="2"/>
              </a:rPr>
              <a:t></a:t>
            </a:r>
            <a:r>
              <a:rPr lang="cs-CZ" altLang="cs-CZ" sz="2800" dirty="0" smtClean="0"/>
              <a:t> b platí, že f(a) </a:t>
            </a:r>
            <a:r>
              <a:rPr lang="cs-CZ" altLang="cs-CZ" sz="2800" dirty="0" smtClean="0">
                <a:sym typeface="Symbol" pitchFamily="18" charset="2"/>
              </a:rPr>
              <a:t></a:t>
            </a:r>
            <a:r>
              <a:rPr lang="cs-CZ" altLang="cs-CZ" sz="2800" dirty="0" smtClean="0"/>
              <a:t> f(b). </a:t>
            </a:r>
          </a:p>
          <a:p>
            <a:pPr eaLnBrk="1" hangingPunct="1"/>
            <a:r>
              <a:rPr lang="cs-CZ" altLang="cs-CZ" sz="2800" dirty="0" smtClean="0"/>
              <a:t>Zobrazení </a:t>
            </a:r>
            <a:r>
              <a:rPr lang="cs-CZ" altLang="cs-CZ" sz="2800" dirty="0" smtClean="0"/>
              <a:t>f : A </a:t>
            </a:r>
            <a:r>
              <a:rPr lang="cs-CZ" altLang="cs-CZ" sz="2800" dirty="0" smtClean="0">
                <a:sym typeface="Symbol" pitchFamily="18" charset="2"/>
              </a:rPr>
              <a:t></a:t>
            </a:r>
            <a:r>
              <a:rPr lang="cs-CZ" altLang="cs-CZ" sz="2800" dirty="0" smtClean="0"/>
              <a:t> B je bijekce (</a:t>
            </a:r>
            <a:r>
              <a:rPr lang="en-US" altLang="cs-CZ" sz="2800" dirty="0" smtClean="0"/>
              <a:t>prost</a:t>
            </a:r>
            <a:r>
              <a:rPr lang="cs-CZ" altLang="cs-CZ" sz="2800" dirty="0" smtClean="0"/>
              <a:t>é zobrazení A na B), jestliže f je </a:t>
            </a:r>
            <a:r>
              <a:rPr lang="cs-CZ" altLang="cs-CZ" sz="2800" dirty="0" err="1" smtClean="0"/>
              <a:t>surjekce</a:t>
            </a:r>
            <a:r>
              <a:rPr lang="cs-CZ" altLang="cs-CZ" sz="2800" dirty="0" smtClean="0"/>
              <a:t> a injekce.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4000" dirty="0" smtClean="0"/>
              <a:t>Mohutnost množin</a:t>
            </a:r>
            <a:endParaRPr lang="cs-CZ" altLang="cs-CZ" sz="40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362950" cy="5113337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cs-CZ" dirty="0" smtClean="0">
                <a:sym typeface="Symbol" pitchFamily="18" charset="2"/>
              </a:rPr>
              <a:t>Příklad: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ym typeface="Symbol" pitchFamily="18" charset="2"/>
              </a:rPr>
              <a:t>	</a:t>
            </a:r>
            <a:r>
              <a:rPr lang="cs-CZ" dirty="0" err="1" smtClean="0">
                <a:sym typeface="Symbol" pitchFamily="18" charset="2"/>
              </a:rPr>
              <a:t>surjekce</a:t>
            </a:r>
            <a:r>
              <a:rPr lang="cs-CZ" dirty="0" smtClean="0">
                <a:sym typeface="Symbol" pitchFamily="18" charset="2"/>
              </a:rPr>
              <a:t>	</a:t>
            </a:r>
            <a:r>
              <a:rPr lang="cs-CZ" dirty="0" smtClean="0">
                <a:sym typeface="Symbol" pitchFamily="18" charset="2"/>
              </a:rPr>
              <a:t>          injekce</a:t>
            </a:r>
            <a:r>
              <a:rPr lang="cs-CZ" dirty="0" smtClean="0">
                <a:sym typeface="Symbol" pitchFamily="18" charset="2"/>
              </a:rPr>
              <a:t>		bijekce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ym typeface="Symbol" pitchFamily="18" charset="2"/>
              </a:rPr>
              <a:t>	{1 2 3 4 5</a:t>
            </a:r>
            <a:r>
              <a:rPr lang="cs-CZ" dirty="0" smtClean="0">
                <a:sym typeface="Symbol" pitchFamily="18" charset="2"/>
              </a:rPr>
              <a:t>}   </a:t>
            </a:r>
            <a:r>
              <a:rPr lang="cs-CZ" dirty="0" smtClean="0">
                <a:sym typeface="Symbol" pitchFamily="18" charset="2"/>
              </a:rPr>
              <a:t>	{</a:t>
            </a:r>
            <a:r>
              <a:rPr lang="en-US" dirty="0" smtClean="0">
                <a:sym typeface="Symbol" pitchFamily="18" charset="2"/>
              </a:rPr>
              <a:t>2</a:t>
            </a:r>
            <a:r>
              <a:rPr lang="cs-CZ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3</a:t>
            </a:r>
            <a:r>
              <a:rPr lang="cs-CZ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4</a:t>
            </a:r>
            <a:r>
              <a:rPr lang="cs-CZ" dirty="0" smtClean="0">
                <a:sym typeface="Symbol" pitchFamily="18" charset="2"/>
              </a:rPr>
              <a:t> }</a:t>
            </a:r>
            <a:r>
              <a:rPr lang="en-US" dirty="0" smtClean="0">
                <a:sym typeface="Symbol" pitchFamily="18" charset="2"/>
              </a:rPr>
              <a:t>	</a:t>
            </a:r>
            <a:r>
              <a:rPr lang="cs-CZ" dirty="0" smtClean="0">
                <a:sym typeface="Symbol" pitchFamily="18" charset="2"/>
              </a:rPr>
              <a:t>	{1 2 3 4 5} </a:t>
            </a:r>
            <a:endParaRPr lang="en-US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ym typeface="Symbol" pitchFamily="18" charset="2"/>
              </a:rPr>
              <a:t>	</a:t>
            </a:r>
            <a:endParaRPr lang="cs-CZ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ym typeface="Symbol" pitchFamily="18" charset="2"/>
              </a:rPr>
              <a:t>       { </a:t>
            </a:r>
            <a:r>
              <a:rPr lang="cs-CZ" dirty="0" smtClean="0">
                <a:sym typeface="Symbol" pitchFamily="18" charset="2"/>
              </a:rPr>
              <a:t>2 3 4 }</a:t>
            </a:r>
            <a:r>
              <a:rPr lang="en-US" dirty="0" smtClean="0">
                <a:sym typeface="Symbol" pitchFamily="18" charset="2"/>
              </a:rPr>
              <a:t>	</a:t>
            </a:r>
            <a:r>
              <a:rPr lang="cs-CZ" dirty="0" smtClean="0">
                <a:sym typeface="Symbol" pitchFamily="18" charset="2"/>
              </a:rPr>
              <a:t>	{1 2 3 4 5}	</a:t>
            </a:r>
            <a:r>
              <a:rPr lang="cs-CZ" dirty="0" smtClean="0">
                <a:sym typeface="Symbol" pitchFamily="18" charset="2"/>
              </a:rPr>
              <a:t>            {</a:t>
            </a:r>
            <a:r>
              <a:rPr lang="cs-CZ" dirty="0" smtClean="0">
                <a:sym typeface="Symbol" pitchFamily="18" charset="2"/>
              </a:rPr>
              <a:t>1 2 3 4 5} </a:t>
            </a:r>
            <a:endParaRPr lang="en-US" dirty="0" smtClean="0">
              <a:sym typeface="Symbol" pitchFamily="18" charset="2"/>
            </a:endParaRPr>
          </a:p>
          <a:p>
            <a:pPr>
              <a:defRPr/>
            </a:pPr>
            <a:r>
              <a:rPr lang="en-US" dirty="0" err="1" smtClean="0">
                <a:sym typeface="Symbol" pitchFamily="18" charset="2"/>
              </a:rPr>
              <a:t>Existuje</a:t>
            </a:r>
            <a:r>
              <a:rPr lang="cs-CZ" dirty="0" err="1" smtClean="0">
                <a:sym typeface="Symbol" pitchFamily="18" charset="2"/>
              </a:rPr>
              <a:t>-li</a:t>
            </a:r>
            <a:r>
              <a:rPr lang="cs-CZ" dirty="0" smtClean="0">
                <a:sym typeface="Symbol" pitchFamily="18" charset="2"/>
              </a:rPr>
              <a:t> mezi množinami A, B bijekce, pak říkáme, že mají stejnou </a:t>
            </a:r>
            <a:r>
              <a:rPr lang="cs-CZ" dirty="0" smtClean="0">
                <a:sym typeface="Symbol" pitchFamily="18" charset="2"/>
              </a:rPr>
              <a:t>mohutnost (kardinalitu)</a:t>
            </a:r>
          </a:p>
          <a:p>
            <a:pPr>
              <a:defRPr/>
            </a:pPr>
            <a:r>
              <a:rPr lang="cs-CZ" dirty="0" smtClean="0">
                <a:sym typeface="Symbol" pitchFamily="18" charset="2"/>
              </a:rPr>
              <a:t>U konečných množin je to totéž, jako stejný počet prvků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016000" y="3074988"/>
            <a:ext cx="71438" cy="1116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1089025" y="2992438"/>
            <a:ext cx="576263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1306513" y="3027363"/>
            <a:ext cx="142875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>
            <a:off x="1809750" y="3028950"/>
            <a:ext cx="215900" cy="1162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1833563" y="3016250"/>
            <a:ext cx="504825" cy="1162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3381375" y="2992438"/>
            <a:ext cx="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3754438" y="3003550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076700" y="3028950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6130925" y="3028950"/>
            <a:ext cx="0" cy="1162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6502400" y="3052763"/>
            <a:ext cx="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6826250" y="3052763"/>
            <a:ext cx="0" cy="1162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7199313" y="3028950"/>
            <a:ext cx="0" cy="1162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7508875" y="3040063"/>
            <a:ext cx="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  <p:bldP spid="14342" grpId="0" animBg="1"/>
      <p:bldP spid="14343" grpId="0" animBg="1"/>
      <p:bldP spid="14343" grpId="1" animBg="1"/>
      <p:bldP spid="14344" grpId="0" animBg="1"/>
      <p:bldP spid="14344" grpId="1" animBg="1"/>
      <p:bldP spid="14345" grpId="0" animBg="1"/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animBg="1"/>
      <p:bldP spid="143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113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Mohutnost, </a:t>
            </a:r>
            <a:r>
              <a:rPr lang="cs-CZ" altLang="cs-CZ" dirty="0" smtClean="0"/>
              <a:t>spočetné množiny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00213"/>
            <a:ext cx="8497888" cy="4167187"/>
          </a:xfrm>
        </p:spPr>
        <p:txBody>
          <a:bodyPr/>
          <a:lstStyle/>
          <a:p>
            <a:r>
              <a:rPr lang="cs-CZ" altLang="cs-CZ" sz="2800" dirty="0" smtClean="0"/>
              <a:t>Mohutnost </a:t>
            </a:r>
            <a:r>
              <a:rPr lang="cs-CZ" altLang="cs-CZ" sz="2800" i="1" dirty="0" smtClean="0"/>
              <a:t>A </a:t>
            </a:r>
            <a:r>
              <a:rPr lang="cs-CZ" altLang="cs-CZ" sz="2800" dirty="0" smtClean="0"/>
              <a:t>značíme </a:t>
            </a:r>
            <a:r>
              <a:rPr lang="en-US" altLang="cs-CZ" sz="2800" dirty="0" smtClean="0"/>
              <a:t>|</a:t>
            </a:r>
            <a:r>
              <a:rPr lang="en-US" altLang="cs-CZ" sz="2800" i="1" dirty="0" smtClean="0"/>
              <a:t>A</a:t>
            </a:r>
            <a:r>
              <a:rPr lang="en-US" altLang="cs-CZ" sz="2800" dirty="0" smtClean="0"/>
              <a:t>|.</a:t>
            </a:r>
            <a:endParaRPr lang="en-US" altLang="cs-CZ" sz="2400" dirty="0" smtClean="0"/>
          </a:p>
          <a:p>
            <a:r>
              <a:rPr lang="en-US" altLang="cs-CZ" sz="2800" dirty="0" smtClean="0"/>
              <a:t>|</a:t>
            </a:r>
            <a:r>
              <a:rPr lang="en-US" altLang="cs-CZ" sz="2800" i="1" dirty="0" smtClean="0"/>
              <a:t>A| = |B|</a:t>
            </a:r>
            <a:r>
              <a:rPr lang="en-US" altLang="cs-CZ" sz="2800" dirty="0" smtClean="0"/>
              <a:t> </a:t>
            </a:r>
            <a:r>
              <a:rPr lang="cs-CZ" altLang="cs-CZ" sz="2800" dirty="0" smtClean="0"/>
              <a:t>právě když existuje </a:t>
            </a:r>
            <a:r>
              <a:rPr lang="cs-CZ" altLang="cs-CZ" sz="2800" i="1" dirty="0" smtClean="0"/>
              <a:t>bijekce</a:t>
            </a:r>
            <a:r>
              <a:rPr lang="cs-CZ" altLang="cs-CZ" sz="2800" dirty="0" smtClean="0"/>
              <a:t> </a:t>
            </a:r>
            <a:r>
              <a:rPr lang="cs-CZ" altLang="cs-CZ" sz="2800" i="1" dirty="0" smtClean="0"/>
              <a:t>f</a:t>
            </a:r>
            <a:r>
              <a:rPr lang="cs-CZ" altLang="cs-CZ" sz="2800" dirty="0" smtClean="0"/>
              <a:t>: </a:t>
            </a:r>
            <a:r>
              <a:rPr lang="cs-CZ" altLang="cs-CZ" sz="2800" i="1" dirty="0" smtClean="0"/>
              <a:t>A </a:t>
            </a:r>
            <a:r>
              <a:rPr lang="cs-CZ" altLang="cs-CZ" sz="2800" dirty="0" smtClean="0">
                <a:sym typeface="Symbol" pitchFamily="18" charset="2"/>
              </a:rPr>
              <a:t> </a:t>
            </a:r>
            <a:r>
              <a:rPr lang="cs-CZ" altLang="cs-CZ" sz="2800" i="1" dirty="0" smtClean="0">
                <a:sym typeface="Symbol" pitchFamily="18" charset="2"/>
              </a:rPr>
              <a:t>B</a:t>
            </a:r>
          </a:p>
          <a:p>
            <a:r>
              <a:rPr lang="en-US" altLang="cs-CZ" sz="2800" dirty="0" smtClean="0"/>
              <a:t>|</a:t>
            </a:r>
            <a:r>
              <a:rPr lang="en-US" altLang="cs-CZ" sz="2800" i="1" dirty="0" smtClean="0"/>
              <a:t>A| </a:t>
            </a:r>
            <a:r>
              <a:rPr lang="en-US" altLang="cs-CZ" sz="2800" dirty="0" smtClean="0">
                <a:sym typeface="Symbol" pitchFamily="18" charset="2"/>
              </a:rPr>
              <a:t></a:t>
            </a:r>
            <a:r>
              <a:rPr lang="en-US" altLang="cs-CZ" sz="2800" i="1" dirty="0" smtClean="0"/>
              <a:t> |B|</a:t>
            </a:r>
            <a:r>
              <a:rPr lang="en-US" altLang="cs-CZ" sz="2800" dirty="0" smtClean="0"/>
              <a:t> </a:t>
            </a:r>
            <a:r>
              <a:rPr lang="cs-CZ" altLang="cs-CZ" sz="2800" dirty="0" smtClean="0"/>
              <a:t>právě když existuje </a:t>
            </a:r>
            <a:r>
              <a:rPr lang="cs-CZ" altLang="cs-CZ" sz="2800" i="1" dirty="0" smtClean="0"/>
              <a:t>injekce</a:t>
            </a:r>
            <a:r>
              <a:rPr lang="cs-CZ" altLang="cs-CZ" sz="2800" dirty="0" smtClean="0"/>
              <a:t> </a:t>
            </a:r>
            <a:r>
              <a:rPr lang="cs-CZ" altLang="cs-CZ" sz="2800" i="1" dirty="0" smtClean="0"/>
              <a:t>f</a:t>
            </a:r>
            <a:r>
              <a:rPr lang="cs-CZ" altLang="cs-CZ" sz="2800" dirty="0" smtClean="0"/>
              <a:t>: </a:t>
            </a:r>
            <a:r>
              <a:rPr lang="cs-CZ" altLang="cs-CZ" sz="2800" i="1" dirty="0" smtClean="0"/>
              <a:t>A </a:t>
            </a:r>
            <a:r>
              <a:rPr lang="cs-CZ" altLang="cs-CZ" sz="2800" dirty="0" smtClean="0">
                <a:sym typeface="Symbol" pitchFamily="18" charset="2"/>
              </a:rPr>
              <a:t> </a:t>
            </a:r>
            <a:r>
              <a:rPr lang="cs-CZ" altLang="cs-CZ" sz="2800" i="1" dirty="0" smtClean="0">
                <a:sym typeface="Symbol" pitchFamily="18" charset="2"/>
              </a:rPr>
              <a:t>B</a:t>
            </a:r>
            <a:endParaRPr lang="cs-CZ" altLang="cs-CZ" sz="2800" i="1" dirty="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57200"/>
            <a:ext cx="8147050" cy="73977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dirty="0" smtClean="0"/>
              <a:t>Mohutnost, </a:t>
            </a:r>
            <a:r>
              <a:rPr lang="cs-CZ" altLang="cs-CZ" sz="4000" dirty="0" smtClean="0"/>
              <a:t>spočetné množiny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1341438"/>
            <a:ext cx="8893175" cy="5111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sym typeface="Symbol" pitchFamily="18" charset="2"/>
              </a:rPr>
              <a:t>Množina A, která má stejnou kardinalitu jako množina N přirozených čísel, se nazývá spočetná.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sym typeface="Symbol" pitchFamily="18" charset="2"/>
              </a:rPr>
              <a:t>Příklad: množina sudých přirozených čísel S je spočetná. </a:t>
            </a:r>
            <a:endParaRPr lang="cs-CZ" sz="28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sym typeface="Symbol" pitchFamily="18" charset="2"/>
              </a:rPr>
              <a:t>Jeden </a:t>
            </a:r>
            <a:r>
              <a:rPr lang="cs-CZ" sz="2800" dirty="0" smtClean="0">
                <a:sym typeface="Symbol" pitchFamily="18" charset="2"/>
              </a:rPr>
              <a:t>z paradoxů </a:t>
            </a:r>
            <a:r>
              <a:rPr lang="cs-CZ" sz="2800" dirty="0" err="1" smtClean="0">
                <a:sym typeface="Symbol" pitchFamily="18" charset="2"/>
              </a:rPr>
              <a:t>Cantorovy</a:t>
            </a:r>
            <a:r>
              <a:rPr lang="cs-CZ" sz="2800" dirty="0" smtClean="0">
                <a:sym typeface="Symbol" pitchFamily="18" charset="2"/>
              </a:rPr>
              <a:t> teorie množin: </a:t>
            </a:r>
            <a:br>
              <a:rPr lang="cs-CZ" sz="2800" dirty="0" smtClean="0">
                <a:sym typeface="Symbol" pitchFamily="18" charset="2"/>
              </a:rPr>
            </a:br>
            <a:r>
              <a:rPr lang="cs-CZ" sz="2800" dirty="0" smtClean="0">
                <a:sym typeface="Symbol" pitchFamily="18" charset="2"/>
              </a:rPr>
              <a:t>S  N (vlastní podmnožina) a přitom kardinalita obou množin je stejná: </a:t>
            </a:r>
            <a:r>
              <a:rPr lang="en-US" sz="2800" dirty="0" smtClean="0">
                <a:sym typeface="Symbol" pitchFamily="18" charset="2"/>
              </a:rPr>
              <a:t>|</a:t>
            </a:r>
            <a:r>
              <a:rPr lang="cs-CZ" sz="2800" dirty="0" smtClean="0">
                <a:sym typeface="Symbol" pitchFamily="18" charset="2"/>
              </a:rPr>
              <a:t>S</a:t>
            </a:r>
            <a:r>
              <a:rPr lang="en-US" sz="2800" dirty="0" smtClean="0">
                <a:sym typeface="Symbol" pitchFamily="18" charset="2"/>
              </a:rPr>
              <a:t>|</a:t>
            </a:r>
            <a:r>
              <a:rPr lang="cs-CZ" sz="2800" dirty="0" smtClean="0">
                <a:sym typeface="Symbol" pitchFamily="18" charset="2"/>
              </a:rPr>
              <a:t> = </a:t>
            </a:r>
            <a:r>
              <a:rPr lang="en-US" sz="2800" dirty="0" smtClean="0">
                <a:sym typeface="Symbol" pitchFamily="18" charset="2"/>
              </a:rPr>
              <a:t>|</a:t>
            </a:r>
            <a:r>
              <a:rPr lang="cs-CZ" sz="2800" dirty="0" smtClean="0">
                <a:sym typeface="Symbol" pitchFamily="18" charset="2"/>
              </a:rPr>
              <a:t>N</a:t>
            </a:r>
            <a:r>
              <a:rPr lang="en-US" sz="2800" dirty="0" smtClean="0">
                <a:sym typeface="Symbol" pitchFamily="18" charset="2"/>
              </a:rPr>
              <a:t>|</a:t>
            </a:r>
            <a:endParaRPr lang="cs-CZ" sz="2800" dirty="0" smtClean="0">
              <a:sym typeface="Symbol" pitchFamily="18" charset="2"/>
            </a:endParaRPr>
          </a:p>
          <a:p>
            <a:pPr>
              <a:defRPr/>
            </a:pPr>
            <a:r>
              <a:rPr lang="cs-CZ" sz="2800" dirty="0" smtClean="0">
                <a:sym typeface="Symbol" pitchFamily="18" charset="2"/>
              </a:rPr>
              <a:t>Množina celých čísel Z je spočetná: </a:t>
            </a:r>
            <a:r>
              <a:rPr lang="en-US" sz="2800" dirty="0" smtClean="0">
                <a:sym typeface="Symbol" pitchFamily="18" charset="2"/>
              </a:rPr>
              <a:t>|</a:t>
            </a:r>
            <a:r>
              <a:rPr lang="cs-CZ" sz="2800" dirty="0" smtClean="0">
                <a:sym typeface="Symbol" pitchFamily="18" charset="2"/>
              </a:rPr>
              <a:t>Z</a:t>
            </a:r>
            <a:r>
              <a:rPr lang="en-US" sz="2800" dirty="0" smtClean="0">
                <a:sym typeface="Symbol" pitchFamily="18" charset="2"/>
              </a:rPr>
              <a:t>|</a:t>
            </a:r>
            <a:r>
              <a:rPr lang="cs-CZ" sz="2800" dirty="0" smtClean="0">
                <a:sym typeface="Symbol" pitchFamily="18" charset="2"/>
              </a:rPr>
              <a:t> = </a:t>
            </a:r>
            <a:r>
              <a:rPr lang="en-US" sz="2800" dirty="0" smtClean="0">
                <a:sym typeface="Symbol" pitchFamily="18" charset="2"/>
              </a:rPr>
              <a:t>|</a:t>
            </a:r>
            <a:r>
              <a:rPr lang="cs-CZ" sz="2800" dirty="0" smtClean="0">
                <a:sym typeface="Symbol" pitchFamily="18" charset="2"/>
              </a:rPr>
              <a:t>N</a:t>
            </a:r>
            <a:r>
              <a:rPr lang="en-US" sz="2800" dirty="0" smtClean="0">
                <a:sym typeface="Symbol" pitchFamily="18" charset="2"/>
              </a:rPr>
              <a:t>| </a:t>
            </a:r>
            <a:endParaRPr lang="cs-CZ" sz="2800" dirty="0" smtClean="0">
              <a:sym typeface="Symbol" pitchFamily="18" charset="2"/>
            </a:endParaRPr>
          </a:p>
          <a:p>
            <a:pPr>
              <a:defRPr/>
            </a:pP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147050" cy="576263"/>
          </a:xfrm>
        </p:spPr>
        <p:txBody>
          <a:bodyPr/>
          <a:lstStyle/>
          <a:p>
            <a:pPr eaLnBrk="1" hangingPunct="1"/>
            <a:r>
              <a:rPr lang="cs-CZ" altLang="cs-CZ" sz="2800" dirty="0" smtClean="0">
                <a:sym typeface="Symbol" pitchFamily="18" charset="2"/>
              </a:rPr>
              <a:t>Množina racionálních čísel </a:t>
            </a:r>
            <a:r>
              <a:rPr lang="en-US" altLang="cs-CZ" sz="2800" dirty="0" smtClean="0">
                <a:sym typeface="Symbol" pitchFamily="18" charset="2"/>
              </a:rPr>
              <a:t>Q</a:t>
            </a:r>
            <a:r>
              <a:rPr lang="cs-CZ" altLang="cs-CZ" sz="2800" dirty="0" smtClean="0">
                <a:sym typeface="Symbol" pitchFamily="18" charset="2"/>
              </a:rPr>
              <a:t> je rovněž spočetná. </a:t>
            </a:r>
          </a:p>
        </p:txBody>
      </p:sp>
      <p:graphicFrame>
        <p:nvGraphicFramePr>
          <p:cNvPr id="16388" name="Group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740701431"/>
              </p:ext>
            </p:extLst>
          </p:nvPr>
        </p:nvGraphicFramePr>
        <p:xfrm>
          <a:off x="2483768" y="1700808"/>
          <a:ext cx="3816350" cy="3455990"/>
        </p:xfrm>
        <a:graphic>
          <a:graphicData uri="http://schemas.openxmlformats.org/drawingml/2006/table">
            <a:tbl>
              <a:tblPr/>
              <a:tblGrid>
                <a:gridCol w="546100"/>
                <a:gridCol w="544512"/>
                <a:gridCol w="544513"/>
                <a:gridCol w="546100"/>
                <a:gridCol w="544512"/>
                <a:gridCol w="544513"/>
                <a:gridCol w="546100"/>
              </a:tblGrid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72" name="Line 70"/>
          <p:cNvSpPr>
            <a:spLocks noChangeShapeType="1"/>
          </p:cNvSpPr>
          <p:nvPr/>
        </p:nvSpPr>
        <p:spPr bwMode="auto">
          <a:xfrm flipV="1">
            <a:off x="5076825" y="2205038"/>
            <a:ext cx="215900" cy="2159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lIns="90000" tIns="46800" rIns="90000" bIns="46800"/>
          <a:lstStyle/>
          <a:p>
            <a:endParaRPr lang="cs-CZ"/>
          </a:p>
        </p:txBody>
      </p:sp>
      <p:sp>
        <p:nvSpPr>
          <p:cNvPr id="25673" name="Line 71"/>
          <p:cNvSpPr>
            <a:spLocks noChangeShapeType="1"/>
          </p:cNvSpPr>
          <p:nvPr/>
        </p:nvSpPr>
        <p:spPr bwMode="auto">
          <a:xfrm flipV="1">
            <a:off x="5076825" y="2205038"/>
            <a:ext cx="215900" cy="2159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lIns="90000" tIns="46800" rIns="90000" bIns="46800"/>
          <a:lstStyle/>
          <a:p>
            <a:endParaRPr lang="cs-CZ"/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2915816" y="1988840"/>
            <a:ext cx="21602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2915816" y="2060848"/>
            <a:ext cx="260412" cy="2521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2915816" y="2492896"/>
            <a:ext cx="0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3023828" y="2492896"/>
            <a:ext cx="260412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3491880" y="2060848"/>
            <a:ext cx="216024" cy="2521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3995936" y="1988840"/>
            <a:ext cx="21602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>
            <a:off x="3995936" y="2060848"/>
            <a:ext cx="216024" cy="2521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H="1">
            <a:off x="3491880" y="2492896"/>
            <a:ext cx="216024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>
            <a:off x="2915816" y="3068960"/>
            <a:ext cx="216024" cy="2160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dirty="0" smtClean="0"/>
              <a:t>Mohutnost, </a:t>
            </a:r>
            <a:r>
              <a:rPr lang="cs-CZ" altLang="cs-CZ" sz="3600" dirty="0" smtClean="0"/>
              <a:t>nespočetné množiny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36295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ym typeface="Symbol" pitchFamily="18" charset="2"/>
              </a:rPr>
              <a:t>Existují však nespočetné množiny: nejmenší z nich je množina reálných čísel </a:t>
            </a:r>
            <a:r>
              <a:rPr lang="en-US" altLang="cs-CZ" sz="2400" dirty="0" smtClean="0">
                <a:latin typeface="Greek Diner Inline TT" pitchFamily="34" charset="0"/>
                <a:sym typeface="Symbol" pitchFamily="18" charset="2"/>
              </a:rPr>
              <a:t>R</a:t>
            </a:r>
            <a:endParaRPr lang="cs-CZ" altLang="cs-CZ" sz="2400" dirty="0" smtClean="0">
              <a:latin typeface="Greek Diner Inline TT" pitchFamily="34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ym typeface="Symbol" pitchFamily="18" charset="2"/>
              </a:rPr>
              <a:t>Již v intervalu 0,1 je reálných čísel „více než“ je všech </a:t>
            </a:r>
            <a:r>
              <a:rPr lang="cs-CZ" altLang="cs-CZ" sz="2400" dirty="0" smtClean="0">
                <a:sym typeface="Symbol" pitchFamily="18" charset="2"/>
              </a:rPr>
              <a:t>přirozených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err="1" smtClean="0">
                <a:sym typeface="Symbol" pitchFamily="18" charset="2"/>
              </a:rPr>
              <a:t>Cantorův</a:t>
            </a:r>
            <a:r>
              <a:rPr lang="cs-CZ" altLang="cs-CZ" sz="2400" dirty="0" smtClean="0">
                <a:sym typeface="Symbol" pitchFamily="18" charset="2"/>
              </a:rPr>
              <a:t> </a:t>
            </a:r>
            <a:r>
              <a:rPr lang="cs-CZ" altLang="cs-CZ" sz="2400" dirty="0" smtClean="0">
                <a:sym typeface="Symbol" pitchFamily="18" charset="2"/>
              </a:rPr>
              <a:t>diagonální důkaz: Kdyby bylo v tomto intervalu čísel </a:t>
            </a:r>
            <a:r>
              <a:rPr lang="en-US" altLang="cs-CZ" sz="2400" dirty="0" smtClean="0">
                <a:latin typeface="Greek Diner Inline TT" pitchFamily="34" charset="0"/>
                <a:sym typeface="Symbol" pitchFamily="18" charset="2"/>
              </a:rPr>
              <a:t>R</a:t>
            </a:r>
            <a:r>
              <a:rPr lang="cs-CZ" altLang="cs-CZ" sz="2400" dirty="0" smtClean="0">
                <a:sym typeface="Symbol" pitchFamily="18" charset="2"/>
              </a:rPr>
              <a:t>  spočetně mnoho, pak by šly uspořádat do posloupnosti první (1.), druhé (2.), třetí (3.),…, a každé z nich je tvaru 0,i</a:t>
            </a:r>
            <a:r>
              <a:rPr lang="cs-CZ" altLang="cs-CZ" sz="2400" baseline="-25000" dirty="0" smtClean="0">
                <a:sym typeface="Symbol" pitchFamily="18" charset="2"/>
              </a:rPr>
              <a:t>n1</a:t>
            </a:r>
            <a:r>
              <a:rPr lang="cs-CZ" altLang="cs-CZ" sz="2400" dirty="0" smtClean="0">
                <a:sym typeface="Symbol" pitchFamily="18" charset="2"/>
              </a:rPr>
              <a:t>i</a:t>
            </a:r>
            <a:r>
              <a:rPr lang="cs-CZ" altLang="cs-CZ" sz="2400" baseline="-25000" dirty="0" smtClean="0">
                <a:sym typeface="Symbol" pitchFamily="18" charset="2"/>
              </a:rPr>
              <a:t>n2</a:t>
            </a:r>
            <a:r>
              <a:rPr lang="cs-CZ" altLang="cs-CZ" sz="2400" dirty="0" smtClean="0">
                <a:sym typeface="Symbol" pitchFamily="18" charset="2"/>
              </a:rPr>
              <a:t>i</a:t>
            </a:r>
            <a:r>
              <a:rPr lang="cs-CZ" altLang="cs-CZ" sz="2400" baseline="-25000" dirty="0" smtClean="0">
                <a:sym typeface="Symbol" pitchFamily="18" charset="2"/>
              </a:rPr>
              <a:t>n3</a:t>
            </a:r>
            <a:r>
              <a:rPr lang="cs-CZ" altLang="cs-CZ" sz="2400" dirty="0" smtClean="0">
                <a:sym typeface="Symbol" pitchFamily="18" charset="2"/>
              </a:rPr>
              <a:t>…, kde i</a:t>
            </a:r>
            <a:r>
              <a:rPr lang="cs-CZ" altLang="cs-CZ" sz="2400" baseline="-25000" dirty="0" smtClean="0">
                <a:sym typeface="Symbol" pitchFamily="18" charset="2"/>
              </a:rPr>
              <a:t>n1</a:t>
            </a:r>
            <a:r>
              <a:rPr lang="cs-CZ" altLang="cs-CZ" sz="2400" dirty="0" smtClean="0">
                <a:sym typeface="Symbol" pitchFamily="18" charset="2"/>
              </a:rPr>
              <a:t>i</a:t>
            </a:r>
            <a:r>
              <a:rPr lang="cs-CZ" altLang="cs-CZ" sz="2400" baseline="-25000" dirty="0" smtClean="0">
                <a:sym typeface="Symbol" pitchFamily="18" charset="2"/>
              </a:rPr>
              <a:t>n2</a:t>
            </a:r>
            <a:r>
              <a:rPr lang="cs-CZ" altLang="cs-CZ" sz="2400" dirty="0" smtClean="0">
                <a:sym typeface="Symbol" pitchFamily="18" charset="2"/>
              </a:rPr>
              <a:t>i</a:t>
            </a:r>
            <a:r>
              <a:rPr lang="cs-CZ" altLang="cs-CZ" sz="2400" baseline="-25000" dirty="0" smtClean="0">
                <a:sym typeface="Symbol" pitchFamily="18" charset="2"/>
              </a:rPr>
              <a:t>n3</a:t>
            </a:r>
            <a:r>
              <a:rPr lang="cs-CZ" altLang="cs-CZ" sz="2400" dirty="0" smtClean="0">
                <a:sym typeface="Symbol" pitchFamily="18" charset="2"/>
              </a:rPr>
              <a:t>… je desetinný rozvoj n-</a:t>
            </a:r>
            <a:r>
              <a:rPr lang="cs-CZ" altLang="cs-CZ" sz="2400" dirty="0" err="1" smtClean="0">
                <a:sym typeface="Symbol" pitchFamily="18" charset="2"/>
              </a:rPr>
              <a:t>tého</a:t>
            </a:r>
            <a:r>
              <a:rPr lang="cs-CZ" altLang="cs-CZ" sz="2400" dirty="0" smtClean="0">
                <a:sym typeface="Symbol" pitchFamily="18" charset="2"/>
              </a:rPr>
              <a:t> čísla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ym typeface="Symbol" pitchFamily="18" charset="2"/>
              </a:rPr>
              <a:t>Nyní v každé z posloupností desetinných míst i</a:t>
            </a:r>
            <a:r>
              <a:rPr lang="cs-CZ" altLang="cs-CZ" sz="2400" baseline="-25000" dirty="0" smtClean="0">
                <a:sym typeface="Symbol" pitchFamily="18" charset="2"/>
              </a:rPr>
              <a:t>n1</a:t>
            </a:r>
            <a:r>
              <a:rPr lang="cs-CZ" altLang="cs-CZ" sz="2400" dirty="0" smtClean="0">
                <a:sym typeface="Symbol" pitchFamily="18" charset="2"/>
              </a:rPr>
              <a:t>i</a:t>
            </a:r>
            <a:r>
              <a:rPr lang="cs-CZ" altLang="cs-CZ" sz="2400" baseline="-25000" dirty="0" smtClean="0">
                <a:sym typeface="Symbol" pitchFamily="18" charset="2"/>
              </a:rPr>
              <a:t>n2</a:t>
            </a:r>
            <a:r>
              <a:rPr lang="cs-CZ" altLang="cs-CZ" sz="2400" dirty="0" smtClean="0">
                <a:sym typeface="Symbol" pitchFamily="18" charset="2"/>
              </a:rPr>
              <a:t>i</a:t>
            </a:r>
            <a:r>
              <a:rPr lang="cs-CZ" altLang="cs-CZ" sz="2400" baseline="-25000" dirty="0" smtClean="0">
                <a:sym typeface="Symbol" pitchFamily="18" charset="2"/>
              </a:rPr>
              <a:t>n3</a:t>
            </a:r>
            <a:r>
              <a:rPr lang="cs-CZ" altLang="cs-CZ" sz="2400" dirty="0" smtClean="0">
                <a:sym typeface="Symbol" pitchFamily="18" charset="2"/>
              </a:rPr>
              <a:t>… přičteme vždy 1 k číslu na diagonále, tj. u prvního čísla k prvnímu desetinnému číslu, u druhého k druhému desetinnému číslu, atd. Dostaneme číslo, které v původní uspořádané posloupnosti nebylo: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ym typeface="Symbol" pitchFamily="18" charset="2"/>
              </a:rPr>
              <a:t>0,i</a:t>
            </a:r>
            <a:r>
              <a:rPr lang="cs-CZ" altLang="cs-CZ" sz="2400" baseline="-25000" dirty="0" smtClean="0">
                <a:sym typeface="Symbol" pitchFamily="18" charset="2"/>
              </a:rPr>
              <a:t>11</a:t>
            </a:r>
            <a:r>
              <a:rPr lang="cs-CZ" altLang="cs-CZ" sz="2400" dirty="0" smtClean="0">
                <a:sym typeface="Symbol" pitchFamily="18" charset="2"/>
              </a:rPr>
              <a:t>+1 i</a:t>
            </a:r>
            <a:r>
              <a:rPr lang="cs-CZ" altLang="cs-CZ" sz="2400" baseline="-25000" dirty="0" smtClean="0">
                <a:sym typeface="Symbol" pitchFamily="18" charset="2"/>
              </a:rPr>
              <a:t>22</a:t>
            </a:r>
            <a:r>
              <a:rPr lang="cs-CZ" altLang="cs-CZ" sz="2400" dirty="0" smtClean="0">
                <a:sym typeface="Symbol" pitchFamily="18" charset="2"/>
              </a:rPr>
              <a:t>+1 i</a:t>
            </a:r>
            <a:r>
              <a:rPr lang="cs-CZ" altLang="cs-CZ" sz="2400" baseline="-25000" dirty="0" smtClean="0">
                <a:sym typeface="Symbol" pitchFamily="18" charset="2"/>
              </a:rPr>
              <a:t>33</a:t>
            </a:r>
            <a:r>
              <a:rPr lang="cs-CZ" altLang="cs-CZ" sz="2400" dirty="0" smtClean="0">
                <a:sym typeface="Symbol" pitchFamily="18" charset="2"/>
              </a:rPr>
              <a:t>+1 i</a:t>
            </a:r>
            <a:r>
              <a:rPr lang="cs-CZ" altLang="cs-CZ" sz="2400" baseline="-25000" dirty="0" smtClean="0">
                <a:sym typeface="Symbol" pitchFamily="18" charset="2"/>
              </a:rPr>
              <a:t>44</a:t>
            </a:r>
            <a:r>
              <a:rPr lang="cs-CZ" altLang="cs-CZ" sz="2400" dirty="0" smtClean="0">
                <a:sym typeface="Symbol" pitchFamily="18" charset="2"/>
              </a:rPr>
              <a:t>+1 i</a:t>
            </a:r>
            <a:r>
              <a:rPr lang="cs-CZ" altLang="cs-CZ" sz="2400" baseline="-25000" dirty="0" smtClean="0">
                <a:sym typeface="Symbol" pitchFamily="18" charset="2"/>
              </a:rPr>
              <a:t>55</a:t>
            </a:r>
            <a:r>
              <a:rPr lang="cs-CZ" altLang="cs-CZ" sz="2400" dirty="0" smtClean="0">
                <a:sym typeface="Symbol" pitchFamily="18" charset="2"/>
              </a:rPr>
              <a:t>+1 …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604250" cy="720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 err="1" smtClean="0"/>
              <a:t>Cantorův</a:t>
            </a:r>
            <a:r>
              <a:rPr lang="cs-CZ" altLang="cs-CZ" sz="2800" dirty="0" smtClean="0"/>
              <a:t> diagonální důkaz nespočetnosti reálných čísel v intervalu </a:t>
            </a:r>
            <a:r>
              <a:rPr lang="cs-CZ" altLang="cs-CZ" sz="2800" dirty="0" smtClean="0">
                <a:sym typeface="Symbol" pitchFamily="18" charset="2"/>
              </a:rPr>
              <a:t>0,1. 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8244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mtClean="0">
                <a:sym typeface="Symbol" pitchFamily="18" charset="2"/>
              </a:rPr>
              <a:t>		1	2	3	4	5	6	7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mtClean="0">
                <a:sym typeface="Symbol" pitchFamily="18" charset="2"/>
              </a:rPr>
              <a:t>1	  i</a:t>
            </a:r>
            <a:r>
              <a:rPr lang="cs-CZ" altLang="cs-CZ" baseline="-25000" smtClean="0">
                <a:sym typeface="Symbol" pitchFamily="18" charset="2"/>
              </a:rPr>
              <a:t>11	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12	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13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14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15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16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17</a:t>
            </a:r>
            <a:endParaRPr lang="cs-CZ" altLang="cs-CZ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mtClean="0">
                <a:sym typeface="Symbol" pitchFamily="18" charset="2"/>
              </a:rPr>
              <a:t>2	  i</a:t>
            </a:r>
            <a:r>
              <a:rPr lang="cs-CZ" altLang="cs-CZ" baseline="-25000" smtClean="0">
                <a:sym typeface="Symbol" pitchFamily="18" charset="2"/>
              </a:rPr>
              <a:t>21	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22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23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24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25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26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27</a:t>
            </a:r>
            <a:endParaRPr lang="cs-CZ" altLang="cs-CZ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mtClean="0">
                <a:sym typeface="Symbol" pitchFamily="18" charset="2"/>
              </a:rPr>
              <a:t>3	  i</a:t>
            </a:r>
            <a:r>
              <a:rPr lang="cs-CZ" altLang="cs-CZ" baseline="-25000" smtClean="0">
                <a:sym typeface="Symbol" pitchFamily="18" charset="2"/>
              </a:rPr>
              <a:t>31	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32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33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34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35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36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37</a:t>
            </a:r>
            <a:endParaRPr lang="cs-CZ" altLang="cs-CZ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mtClean="0">
                <a:sym typeface="Symbol" pitchFamily="18" charset="2"/>
              </a:rPr>
              <a:t>4	  i</a:t>
            </a:r>
            <a:r>
              <a:rPr lang="cs-CZ" altLang="cs-CZ" baseline="-25000" smtClean="0">
                <a:sym typeface="Symbol" pitchFamily="18" charset="2"/>
              </a:rPr>
              <a:t>41	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42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43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44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45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46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47</a:t>
            </a:r>
            <a:endParaRPr lang="cs-CZ" altLang="cs-CZ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mtClean="0">
                <a:sym typeface="Symbol" pitchFamily="18" charset="2"/>
              </a:rPr>
              <a:t>5	  i</a:t>
            </a:r>
            <a:r>
              <a:rPr lang="cs-CZ" altLang="cs-CZ" baseline="-25000" smtClean="0">
                <a:sym typeface="Symbol" pitchFamily="18" charset="2"/>
              </a:rPr>
              <a:t>51	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52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53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54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55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56	 </a:t>
            </a:r>
            <a:r>
              <a:rPr lang="cs-CZ" altLang="cs-CZ" smtClean="0">
                <a:sym typeface="Symbol" pitchFamily="18" charset="2"/>
              </a:rPr>
              <a:t>i</a:t>
            </a:r>
            <a:r>
              <a:rPr lang="cs-CZ" altLang="cs-CZ" baseline="-25000" smtClean="0">
                <a:sym typeface="Symbol" pitchFamily="18" charset="2"/>
              </a:rPr>
              <a:t>57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mtClean="0">
                <a:sym typeface="Symbol" pitchFamily="18" charset="2"/>
              </a:rPr>
              <a:t>….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mtClean="0">
                <a:sym typeface="Symbol" pitchFamily="18" charset="2"/>
              </a:rPr>
              <a:t>Nové číslo, které v tabulce není: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mtClean="0">
                <a:sym typeface="Symbol" pitchFamily="18" charset="2"/>
              </a:rPr>
              <a:t>0,i</a:t>
            </a:r>
            <a:r>
              <a:rPr lang="cs-CZ" altLang="cs-CZ" baseline="-25000" smtClean="0">
                <a:sym typeface="Symbol" pitchFamily="18" charset="2"/>
              </a:rPr>
              <a:t>11</a:t>
            </a:r>
            <a:r>
              <a:rPr lang="cs-CZ" altLang="cs-CZ" smtClean="0">
                <a:sym typeface="Symbol" pitchFamily="18" charset="2"/>
              </a:rPr>
              <a:t>+1 i</a:t>
            </a:r>
            <a:r>
              <a:rPr lang="cs-CZ" altLang="cs-CZ" baseline="-25000" smtClean="0">
                <a:sym typeface="Symbol" pitchFamily="18" charset="2"/>
              </a:rPr>
              <a:t>22</a:t>
            </a:r>
            <a:r>
              <a:rPr lang="cs-CZ" altLang="cs-CZ" smtClean="0">
                <a:sym typeface="Symbol" pitchFamily="18" charset="2"/>
              </a:rPr>
              <a:t>+1 i</a:t>
            </a:r>
            <a:r>
              <a:rPr lang="cs-CZ" altLang="cs-CZ" baseline="-25000" smtClean="0">
                <a:sym typeface="Symbol" pitchFamily="18" charset="2"/>
              </a:rPr>
              <a:t>33</a:t>
            </a:r>
            <a:r>
              <a:rPr lang="cs-CZ" altLang="cs-CZ" smtClean="0">
                <a:sym typeface="Symbol" pitchFamily="18" charset="2"/>
              </a:rPr>
              <a:t>+1 i</a:t>
            </a:r>
            <a:r>
              <a:rPr lang="cs-CZ" altLang="cs-CZ" baseline="-25000" smtClean="0">
                <a:sym typeface="Symbol" pitchFamily="18" charset="2"/>
              </a:rPr>
              <a:t>44</a:t>
            </a:r>
            <a:r>
              <a:rPr lang="cs-CZ" altLang="cs-CZ" smtClean="0">
                <a:sym typeface="Symbol" pitchFamily="18" charset="2"/>
              </a:rPr>
              <a:t>+1 i</a:t>
            </a:r>
            <a:r>
              <a:rPr lang="cs-CZ" altLang="cs-CZ" baseline="-25000" smtClean="0">
                <a:sym typeface="Symbol" pitchFamily="18" charset="2"/>
              </a:rPr>
              <a:t>55</a:t>
            </a:r>
            <a:r>
              <a:rPr lang="cs-CZ" altLang="cs-CZ" smtClean="0">
                <a:sym typeface="Symbol" pitchFamily="18" charset="2"/>
              </a:rPr>
              <a:t>+1 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kontinua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9663" y="1700808"/>
            <a:ext cx="8229600" cy="4525963"/>
          </a:xfrm>
        </p:spPr>
        <p:txBody>
          <a:bodyPr/>
          <a:lstStyle/>
          <a:p>
            <a:r>
              <a:rPr lang="cs-CZ" dirty="0" smtClean="0"/>
              <a:t>Mohutnost spočetných množin někdy značíme symbolem </a:t>
            </a:r>
            <a:r>
              <a:rPr lang="cs-CZ" dirty="0" smtClean="0">
                <a:effectLst/>
              </a:rPr>
              <a:t>ℵ </a:t>
            </a:r>
            <a:r>
              <a:rPr lang="cs-CZ" dirty="0" smtClean="0"/>
              <a:t>       </a:t>
            </a:r>
          </a:p>
          <a:p>
            <a:r>
              <a:rPr lang="cs-CZ" dirty="0" smtClean="0">
                <a:effectLst/>
              </a:rPr>
              <a:t>ℵ  (alef) </a:t>
            </a:r>
            <a:r>
              <a:rPr lang="cs-CZ" dirty="0" smtClean="0"/>
              <a:t>je písmeno (A) hebrejské abecedy  </a:t>
            </a:r>
          </a:p>
          <a:p>
            <a:r>
              <a:rPr lang="cs-CZ" dirty="0" smtClean="0"/>
              <a:t>Mohutnost množiny reálných čísel (kontinuum) někdy značíme </a:t>
            </a:r>
            <a:r>
              <a:rPr lang="cs-CZ" dirty="0" smtClean="0">
                <a:effectLst/>
              </a:rPr>
              <a:t>ℵ </a:t>
            </a:r>
            <a:r>
              <a:rPr lang="cs-CZ" baseline="-25000" dirty="0" smtClean="0">
                <a:effectLst/>
              </a:rPr>
              <a:t>1</a:t>
            </a:r>
            <a:endParaRPr lang="cs-CZ" baseline="-25000" dirty="0" smtClean="0"/>
          </a:p>
          <a:p>
            <a:r>
              <a:rPr lang="cs-CZ" dirty="0" smtClean="0"/>
              <a:t>Určitě platí </a:t>
            </a:r>
            <a:r>
              <a:rPr lang="cs-CZ" dirty="0" smtClean="0">
                <a:effectLst/>
              </a:rPr>
              <a:t>ℵ</a:t>
            </a:r>
            <a:r>
              <a:rPr lang="cs-CZ" baseline="-25000" dirty="0" smtClean="0">
                <a:effectLst/>
              </a:rPr>
              <a:t>1</a:t>
            </a:r>
            <a:r>
              <a:rPr lang="cs-CZ" dirty="0" smtClean="0"/>
              <a:t> = 2</a:t>
            </a:r>
            <a:r>
              <a:rPr lang="cs-CZ" dirty="0" smtClean="0">
                <a:effectLst/>
              </a:rPr>
              <a:t> </a:t>
            </a:r>
            <a:r>
              <a:rPr lang="cs-CZ" baseline="30000" dirty="0" smtClean="0">
                <a:effectLst/>
              </a:rPr>
              <a:t>ℵ 0</a:t>
            </a:r>
            <a:endParaRPr lang="cs-CZ" baseline="30000" dirty="0" smtClean="0"/>
          </a:p>
          <a:p>
            <a:r>
              <a:rPr lang="cs-CZ" dirty="0" smtClean="0"/>
              <a:t>Otázkou je, zda mohou existovat množiny, jejichž mohutnost je mezi </a:t>
            </a:r>
            <a:r>
              <a:rPr lang="cs-CZ" dirty="0" smtClean="0">
                <a:effectLst/>
              </a:rPr>
              <a:t>ℵ</a:t>
            </a:r>
            <a:r>
              <a:rPr lang="cs-CZ" baseline="-25000" dirty="0" smtClean="0">
                <a:effectLst/>
              </a:rPr>
              <a:t>0</a:t>
            </a:r>
            <a:r>
              <a:rPr lang="cs-CZ" dirty="0" smtClean="0"/>
              <a:t> a </a:t>
            </a:r>
            <a:r>
              <a:rPr lang="cs-CZ" dirty="0" smtClean="0">
                <a:effectLst/>
              </a:rPr>
              <a:t>ℵ </a:t>
            </a:r>
            <a:r>
              <a:rPr lang="cs-CZ" baseline="-25000" dirty="0" smtClean="0">
                <a:effectLst/>
              </a:rPr>
              <a:t>1</a:t>
            </a:r>
            <a:endParaRPr lang="cs-CZ" baseline="-25000" dirty="0"/>
          </a:p>
        </p:txBody>
      </p:sp>
      <p:sp>
        <p:nvSpPr>
          <p:cNvPr id="6" name="AutoShape 2" descr="Výsledek obrázku pro ale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145259" y="3249702"/>
            <a:ext cx="305809" cy="3095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740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kontinua, další formulace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Neexistuje nekonečná podmnožina reálné přímky, kterou by nešlo jednoznačně zobrazit buď na celou přímku, nebo na množinu přirozených čísel.</a:t>
            </a:r>
          </a:p>
          <a:p>
            <a:r>
              <a:rPr lang="cs-CZ" dirty="0" smtClean="0"/>
              <a:t>Mohutnost množiny reálných čísel je nejmenší nespočetná mohutnost.</a:t>
            </a:r>
          </a:p>
          <a:p>
            <a:r>
              <a:rPr lang="cs-CZ" dirty="0" smtClean="0">
                <a:effectLst/>
              </a:rPr>
              <a:t>2 </a:t>
            </a:r>
            <a:r>
              <a:rPr lang="cs-CZ" baseline="30000" dirty="0" smtClean="0">
                <a:effectLst/>
              </a:rPr>
              <a:t>ℵ 0</a:t>
            </a:r>
            <a:r>
              <a:rPr lang="cs-CZ" dirty="0" smtClean="0">
                <a:effectLst/>
              </a:rPr>
              <a:t> = ℵ </a:t>
            </a:r>
            <a:r>
              <a:rPr lang="cs-CZ" baseline="-25000" dirty="0" smtClean="0">
                <a:effectLst/>
              </a:rPr>
              <a:t>1</a:t>
            </a:r>
            <a:endParaRPr lang="cs-CZ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2697835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kontinua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Poprvé formuloval Georg </a:t>
            </a:r>
            <a:r>
              <a:rPr lang="cs-CZ" dirty="0" err="1" smtClean="0"/>
              <a:t>Cantor</a:t>
            </a:r>
            <a:r>
              <a:rPr lang="cs-CZ" dirty="0" smtClean="0"/>
              <a:t> v dopise ze dne 5.11.1882</a:t>
            </a:r>
          </a:p>
          <a:p>
            <a:r>
              <a:rPr lang="cs-CZ" dirty="0" smtClean="0"/>
              <a:t>V jiném dopise píše, že doufá, že se mu důkaz podaří uskutečnit během 14ti dnů.</a:t>
            </a:r>
          </a:p>
          <a:p>
            <a:r>
              <a:rPr lang="cs-CZ" dirty="0" smtClean="0"/>
              <a:t>Problém zůstal nevyřešený ještě 80 let.</a:t>
            </a:r>
          </a:p>
        </p:txBody>
      </p:sp>
      <p:sp>
        <p:nvSpPr>
          <p:cNvPr id="6" name="AutoShape 2" descr="Výsledek obrázku pro georg can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4" descr="Výsledek obrázku pro georg canto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6" descr="Výsledek obrázku pro georg can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9160" name="Picture 8" descr="Výsledek obrázku pro georg can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365104"/>
            <a:ext cx="148308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3131840" y="4653136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Georg </a:t>
            </a:r>
            <a:r>
              <a:rPr lang="cs-CZ" i="1" dirty="0" err="1" smtClean="0"/>
              <a:t>Cantor</a:t>
            </a:r>
            <a:endParaRPr lang="cs-CZ" i="1" dirty="0" smtClean="0"/>
          </a:p>
          <a:p>
            <a:r>
              <a:rPr lang="cs-CZ" i="1" dirty="0" smtClean="0"/>
              <a:t>*  1845 Petrohrad</a:t>
            </a:r>
          </a:p>
          <a:p>
            <a:r>
              <a:rPr lang="cs-CZ" i="1" dirty="0" smtClean="0"/>
              <a:t>†  1918 Halle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6197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pPr eaLnBrk="1" hangingPunct="1"/>
            <a:r>
              <a:rPr lang="cs-CZ" altLang="cs-CZ" smtClean="0"/>
              <a:t>Co je to množina?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12875"/>
            <a:ext cx="8964612" cy="50403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Množina je soubor prvků a je svými prvky plně</a:t>
            </a:r>
            <a:br>
              <a:rPr lang="cs-CZ" altLang="cs-CZ" sz="2800" dirty="0" smtClean="0"/>
            </a:br>
            <a:r>
              <a:rPr lang="cs-CZ" altLang="cs-CZ" sz="2800" dirty="0" smtClean="0"/>
              <a:t>	určena</a:t>
            </a:r>
            <a:r>
              <a:rPr lang="en-US" altLang="cs-CZ" sz="2800" dirty="0" smtClean="0"/>
              <a:t>;</a:t>
            </a: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Množinu </a:t>
            </a:r>
            <a:r>
              <a:rPr lang="cs-CZ" altLang="cs-CZ" sz="2800" dirty="0" smtClean="0"/>
              <a:t>s prvky </a:t>
            </a:r>
            <a:r>
              <a:rPr lang="cs-CZ" altLang="cs-CZ" sz="2800" i="1" dirty="0" smtClean="0"/>
              <a:t>a, b, c </a:t>
            </a:r>
            <a:r>
              <a:rPr lang="cs-CZ" altLang="cs-CZ" sz="2800" dirty="0" smtClean="0"/>
              <a:t>značíme: {</a:t>
            </a:r>
            <a:r>
              <a:rPr lang="cs-CZ" altLang="cs-CZ" sz="2800" i="1" dirty="0" smtClean="0"/>
              <a:t>a, b, c</a:t>
            </a:r>
            <a:r>
              <a:rPr lang="en-US" altLang="cs-CZ" sz="2800" dirty="0" smtClean="0"/>
              <a:t>}</a:t>
            </a: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Důležité je, že u každého prvku univerza jsme jednoznačně schopni určit, zda do množiny patří, nebo nepatří.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Prvkem </a:t>
            </a:r>
            <a:r>
              <a:rPr lang="cs-CZ" altLang="cs-CZ" sz="2800" dirty="0" smtClean="0"/>
              <a:t>množiny může být opět </a:t>
            </a:r>
            <a:r>
              <a:rPr lang="cs-CZ" altLang="cs-CZ" sz="2800" dirty="0" smtClean="0"/>
              <a:t>množina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Množina </a:t>
            </a:r>
            <a:r>
              <a:rPr lang="cs-CZ" altLang="cs-CZ" sz="2800" dirty="0" smtClean="0"/>
              <a:t>nemusí mít žádné prvky</a:t>
            </a:r>
            <a:r>
              <a:rPr lang="cs-CZ" altLang="cs-CZ" sz="2800" b="1" i="1" dirty="0" smtClean="0"/>
              <a:t> </a:t>
            </a:r>
            <a:r>
              <a:rPr lang="cs-CZ" altLang="cs-CZ" sz="2800" dirty="0" smtClean="0"/>
              <a:t>(značíme </a:t>
            </a:r>
            <a:r>
              <a:rPr lang="cs-CZ" altLang="cs-CZ" sz="2800" dirty="0" smtClean="0"/>
              <a:t>ᴓ</a:t>
            </a:r>
            <a:r>
              <a:rPr lang="cs-CZ" altLang="cs-CZ" sz="2800" dirty="0" smtClean="0">
                <a:sym typeface="Symbol" pitchFamily="18" charset="2"/>
              </a:rPr>
              <a:t>).</a:t>
            </a: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sym typeface="Symbol" pitchFamily="18" charset="2"/>
              </a:rPr>
              <a:t>Množiny </a:t>
            </a:r>
            <a:r>
              <a:rPr lang="cs-CZ" altLang="cs-CZ" sz="2800" dirty="0" smtClean="0">
                <a:sym typeface="Symbol" pitchFamily="18" charset="2"/>
              </a:rPr>
              <a:t>jsou identické, právě když mají stejné </a:t>
            </a:r>
            <a:r>
              <a:rPr lang="cs-CZ" altLang="cs-CZ" sz="2800" dirty="0" smtClean="0">
                <a:sym typeface="Symbol" pitchFamily="18" charset="2"/>
              </a:rPr>
              <a:t>prvky.</a:t>
            </a:r>
            <a:endParaRPr lang="cs-CZ" altLang="cs-CZ" sz="2400" i="1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kontinua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roce 1900 zařadil tento problém David </a:t>
            </a:r>
            <a:r>
              <a:rPr lang="cs-CZ" dirty="0" err="1" smtClean="0"/>
              <a:t>Hilbert</a:t>
            </a:r>
            <a:r>
              <a:rPr lang="cs-CZ" dirty="0" smtClean="0"/>
              <a:t> na první místo mezi 23 dosud neřešenými problémy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07904" y="4077072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David </a:t>
            </a:r>
            <a:r>
              <a:rPr lang="cs-CZ" i="1" dirty="0" err="1" smtClean="0"/>
              <a:t>Hilbert</a:t>
            </a:r>
            <a:endParaRPr lang="cs-CZ" i="1" dirty="0" smtClean="0"/>
          </a:p>
          <a:p>
            <a:r>
              <a:rPr lang="cs-CZ" i="1" dirty="0" smtClean="0"/>
              <a:t>*  1862 Královec</a:t>
            </a:r>
          </a:p>
          <a:p>
            <a:r>
              <a:rPr lang="cs-CZ" i="1" dirty="0" smtClean="0"/>
              <a:t>†  1943 </a:t>
            </a:r>
            <a:r>
              <a:rPr lang="cs-CZ" i="1" dirty="0" err="1" smtClean="0"/>
              <a:t>Gotingen</a:t>
            </a:r>
            <a:endParaRPr lang="cs-CZ" i="1" dirty="0"/>
          </a:p>
        </p:txBody>
      </p:sp>
      <p:pic>
        <p:nvPicPr>
          <p:cNvPr id="50178" name="Picture 2" descr="Hilb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12976"/>
            <a:ext cx="2143125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644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kontinua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roce 1963 ukázali Paul </a:t>
            </a:r>
            <a:r>
              <a:rPr lang="cs-CZ" dirty="0" err="1" smtClean="0"/>
              <a:t>Cohen</a:t>
            </a:r>
            <a:r>
              <a:rPr lang="cs-CZ" dirty="0" smtClean="0"/>
              <a:t> a Petr </a:t>
            </a:r>
            <a:r>
              <a:rPr lang="cs-CZ" dirty="0" err="1" smtClean="0"/>
              <a:t>Vopěnka</a:t>
            </a:r>
            <a:r>
              <a:rPr lang="cs-CZ" dirty="0" smtClean="0"/>
              <a:t>, že hypotéza kontinua je nezávislá na </a:t>
            </a:r>
            <a:r>
              <a:rPr lang="cs-CZ" dirty="0" err="1" smtClean="0"/>
              <a:t>Zernel</a:t>
            </a:r>
            <a:r>
              <a:rPr lang="cs-CZ" dirty="0" smtClean="0"/>
              <a:t> </a:t>
            </a:r>
            <a:r>
              <a:rPr lang="cs-CZ" dirty="0" err="1" smtClean="0"/>
              <a:t>Frankeovy</a:t>
            </a:r>
            <a:r>
              <a:rPr lang="cs-CZ" dirty="0" smtClean="0"/>
              <a:t> (tedy běžně přijímané) teorie množin.</a:t>
            </a:r>
          </a:p>
          <a:p>
            <a:r>
              <a:rPr lang="cs-CZ" dirty="0" smtClean="0"/>
              <a:t>Je to tedy příklad tvrzení, o kterém se nemůžeme dovědět, zda je pravdivé, či nepravdivé</a:t>
            </a:r>
          </a:p>
          <a:p>
            <a:endParaRPr lang="cs-CZ" dirty="0"/>
          </a:p>
        </p:txBody>
      </p:sp>
      <p:pic>
        <p:nvPicPr>
          <p:cNvPr id="51202" name="Picture 2" descr="Výsledek obrázk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157192"/>
            <a:ext cx="99381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763688" y="5379603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Paul </a:t>
            </a:r>
            <a:r>
              <a:rPr lang="cs-CZ" i="1" dirty="0" err="1" smtClean="0"/>
              <a:t>Cohen</a:t>
            </a:r>
            <a:endParaRPr lang="cs-CZ" i="1" dirty="0" smtClean="0"/>
          </a:p>
          <a:p>
            <a:r>
              <a:rPr lang="cs-CZ" i="1" dirty="0" smtClean="0"/>
              <a:t>*  1934 New Jersey</a:t>
            </a:r>
          </a:p>
          <a:p>
            <a:r>
              <a:rPr lang="cs-CZ" i="1" dirty="0" smtClean="0"/>
              <a:t>†  2007 </a:t>
            </a:r>
            <a:r>
              <a:rPr lang="cs-CZ" i="1" dirty="0" err="1" smtClean="0"/>
              <a:t>Standford</a:t>
            </a:r>
            <a:endParaRPr lang="cs-CZ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4355976" y="5379603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Petr </a:t>
            </a:r>
            <a:r>
              <a:rPr lang="cs-CZ" i="1" dirty="0" err="1" smtClean="0"/>
              <a:t>Vopěnka</a:t>
            </a:r>
            <a:endParaRPr lang="cs-CZ" i="1" dirty="0" smtClean="0"/>
          </a:p>
          <a:p>
            <a:r>
              <a:rPr lang="cs-CZ" i="1" dirty="0" smtClean="0"/>
              <a:t>*  1935 Praha</a:t>
            </a:r>
          </a:p>
          <a:p>
            <a:r>
              <a:rPr lang="cs-CZ" i="1" dirty="0" smtClean="0"/>
              <a:t>†  2015 Praha</a:t>
            </a:r>
          </a:p>
          <a:p>
            <a:r>
              <a:rPr lang="cs-CZ" i="1" dirty="0" smtClean="0"/>
              <a:t>1990-1992 ministr školství ČR</a:t>
            </a:r>
            <a:endParaRPr lang="cs-CZ" i="1" dirty="0"/>
          </a:p>
        </p:txBody>
      </p:sp>
      <p:pic>
        <p:nvPicPr>
          <p:cNvPr id="51204" name="Picture 4" descr="Výsledek obrázku pro petr vop&amp;ecaron;n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903595"/>
            <a:ext cx="1347650" cy="162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366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35975" cy="10271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sz="4000" smtClean="0"/>
              <a:t>Mno</a:t>
            </a:r>
            <a:r>
              <a:rPr lang="cs-CZ" altLang="cs-CZ" sz="4000" smtClean="0"/>
              <a:t>žinové operace </a:t>
            </a:r>
            <a:br>
              <a:rPr lang="cs-CZ" altLang="cs-CZ" sz="4000" smtClean="0"/>
            </a:br>
            <a:r>
              <a:rPr lang="cs-CZ" altLang="cs-CZ" sz="3200" smtClean="0"/>
              <a:t>(vytvářejí z množin nové množiny)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700213"/>
            <a:ext cx="8785225" cy="41671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dirty="0" smtClean="0"/>
              <a:t>Sjednocení: A </a:t>
            </a:r>
            <a:r>
              <a:rPr lang="cs-CZ" sz="2800" dirty="0" smtClean="0">
                <a:sym typeface="Symbol" pitchFamily="18" charset="2"/>
              </a:rPr>
              <a:t> B = {</a:t>
            </a:r>
            <a:r>
              <a:rPr lang="cs-CZ" sz="2800" i="1" dirty="0" smtClean="0">
                <a:sym typeface="Symbol" pitchFamily="18" charset="2"/>
              </a:rPr>
              <a:t>x</a:t>
            </a:r>
            <a:r>
              <a:rPr lang="cs-CZ" sz="2800" dirty="0" smtClean="0">
                <a:sym typeface="Symbol" pitchFamily="18" charset="2"/>
              </a:rPr>
              <a:t> | </a:t>
            </a:r>
            <a:r>
              <a:rPr lang="cs-CZ" sz="2800" i="1" dirty="0" err="1" smtClean="0">
                <a:sym typeface="Symbol" pitchFamily="18" charset="2"/>
              </a:rPr>
              <a:t>x</a:t>
            </a:r>
            <a:r>
              <a:rPr lang="cs-CZ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sym typeface="Symbol" pitchFamily="18" charset="2"/>
              </a:rPr>
              <a:t> A </a:t>
            </a:r>
            <a:r>
              <a:rPr lang="cs-CZ" sz="2800" i="1" dirty="0" smtClean="0">
                <a:sym typeface="Symbol" pitchFamily="18" charset="2"/>
              </a:rPr>
              <a:t>nebo x </a:t>
            </a:r>
            <a:r>
              <a:rPr lang="cs-CZ" sz="2800" dirty="0" smtClean="0">
                <a:sym typeface="Symbol" pitchFamily="18" charset="2"/>
              </a:rPr>
              <a:t> B}</a:t>
            </a:r>
          </a:p>
          <a:p>
            <a:pPr lvl="1" eaLnBrk="1" hangingPunct="1">
              <a:defRPr/>
            </a:pPr>
            <a:r>
              <a:rPr lang="cs-CZ" sz="2400" dirty="0" smtClean="0">
                <a:sym typeface="Symbol" pitchFamily="18" charset="2"/>
              </a:rPr>
              <a:t>{</a:t>
            </a:r>
            <a:r>
              <a:rPr lang="cs-CZ" sz="2400" i="1" dirty="0" smtClean="0">
                <a:sym typeface="Symbol" pitchFamily="18" charset="2"/>
              </a:rPr>
              <a:t>a, b, c</a:t>
            </a:r>
            <a:r>
              <a:rPr lang="cs-CZ" sz="2400" dirty="0" smtClean="0">
                <a:sym typeface="Symbol" pitchFamily="18" charset="2"/>
              </a:rPr>
              <a:t>}  {</a:t>
            </a:r>
            <a:r>
              <a:rPr lang="cs-CZ" sz="2400" i="1" dirty="0" smtClean="0">
                <a:sym typeface="Symbol" pitchFamily="18" charset="2"/>
              </a:rPr>
              <a:t>a, d</a:t>
            </a:r>
            <a:r>
              <a:rPr lang="cs-CZ" sz="2400" dirty="0" smtClean="0">
                <a:sym typeface="Symbol" pitchFamily="18" charset="2"/>
              </a:rPr>
              <a:t>} = {</a:t>
            </a:r>
            <a:r>
              <a:rPr lang="cs-CZ" sz="2400" i="1" dirty="0" smtClean="0">
                <a:sym typeface="Symbol" pitchFamily="18" charset="2"/>
              </a:rPr>
              <a:t>a, b, c, d</a:t>
            </a:r>
            <a:r>
              <a:rPr lang="cs-CZ" sz="2400" dirty="0" smtClean="0">
                <a:sym typeface="Symbol" pitchFamily="18" charset="2"/>
              </a:rPr>
              <a:t>}</a:t>
            </a:r>
          </a:p>
          <a:p>
            <a:pPr lvl="1" eaLnBrk="1" hangingPunct="1">
              <a:defRPr/>
            </a:pPr>
            <a:r>
              <a:rPr lang="cs-CZ" sz="2400" dirty="0" smtClean="0">
                <a:sym typeface="Symbol" pitchFamily="18" charset="2"/>
              </a:rPr>
              <a:t>{sudá čísla}  {lichá čísla} = {přirozená </a:t>
            </a:r>
            <a:r>
              <a:rPr lang="cs-CZ" sz="2400" dirty="0" smtClean="0">
                <a:sym typeface="Symbol" pitchFamily="18" charset="2"/>
              </a:rPr>
              <a:t>čísla}</a:t>
            </a:r>
            <a:endParaRPr lang="cs-CZ" sz="2400" i="1" dirty="0" smtClean="0">
              <a:sym typeface="Symbol" pitchFamily="18" charset="2"/>
            </a:endParaRPr>
          </a:p>
          <a:p>
            <a:pPr eaLnBrk="1" hangingPunct="1">
              <a:defRPr/>
            </a:pPr>
            <a:r>
              <a:rPr lang="cs-CZ" sz="2800" dirty="0" err="1" smtClean="0">
                <a:sym typeface="Symbol" pitchFamily="18" charset="2"/>
              </a:rPr>
              <a:t>U</a:t>
            </a:r>
            <a:r>
              <a:rPr lang="cs-CZ" sz="2800" baseline="-25000" dirty="0" err="1" smtClean="0">
                <a:sym typeface="Symbol" pitchFamily="18" charset="2"/>
              </a:rPr>
              <a:t>iI</a:t>
            </a:r>
            <a:r>
              <a:rPr lang="cs-CZ" sz="2800" baseline="-25000" dirty="0" smtClean="0">
                <a:sym typeface="Symbol" pitchFamily="18" charset="2"/>
              </a:rPr>
              <a:t> </a:t>
            </a:r>
            <a:r>
              <a:rPr lang="cs-CZ" sz="2800" dirty="0" err="1" smtClean="0">
                <a:sym typeface="Symbol" pitchFamily="18" charset="2"/>
              </a:rPr>
              <a:t>A</a:t>
            </a:r>
            <a:r>
              <a:rPr lang="cs-CZ" sz="2800" baseline="-25000" dirty="0" err="1" smtClean="0">
                <a:sym typeface="Symbol" pitchFamily="18" charset="2"/>
              </a:rPr>
              <a:t>i</a:t>
            </a:r>
            <a:r>
              <a:rPr lang="cs-CZ" sz="2800" baseline="-25000" dirty="0" smtClean="0">
                <a:sym typeface="Symbol" pitchFamily="18" charset="2"/>
              </a:rPr>
              <a:t> </a:t>
            </a:r>
            <a:r>
              <a:rPr lang="cs-CZ" sz="2800" dirty="0" smtClean="0">
                <a:sym typeface="Symbol" pitchFamily="18" charset="2"/>
              </a:rPr>
              <a:t>= {x | x  </a:t>
            </a:r>
            <a:r>
              <a:rPr lang="cs-CZ" sz="2800" dirty="0" err="1" smtClean="0">
                <a:sym typeface="Symbol" pitchFamily="18" charset="2"/>
              </a:rPr>
              <a:t>A</a:t>
            </a:r>
            <a:r>
              <a:rPr lang="cs-CZ" sz="2800" baseline="-25000" dirty="0" err="1" smtClean="0">
                <a:sym typeface="Symbol" pitchFamily="18" charset="2"/>
              </a:rPr>
              <a:t>i</a:t>
            </a:r>
            <a:r>
              <a:rPr lang="cs-CZ" sz="2800" dirty="0" smtClean="0">
                <a:sym typeface="Symbol" pitchFamily="18" charset="2"/>
              </a:rPr>
              <a:t> pro nějaké i  I</a:t>
            </a:r>
            <a:r>
              <a:rPr lang="cs-CZ" sz="2800" dirty="0" smtClean="0">
                <a:sym typeface="Symbol" pitchFamily="18" charset="2"/>
              </a:rPr>
              <a:t>}</a:t>
            </a:r>
            <a:endParaRPr lang="cs-CZ" sz="28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35975" cy="10271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sz="4000" smtClean="0"/>
              <a:t>Mno</a:t>
            </a:r>
            <a:r>
              <a:rPr lang="cs-CZ" altLang="cs-CZ" sz="4000" smtClean="0"/>
              <a:t>žinové operace </a:t>
            </a:r>
            <a:br>
              <a:rPr lang="cs-CZ" altLang="cs-CZ" sz="4000" smtClean="0"/>
            </a:br>
            <a:r>
              <a:rPr lang="cs-CZ" altLang="cs-CZ" sz="3200" smtClean="0"/>
              <a:t>(vytvářejí z množin nové množiny)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700213"/>
            <a:ext cx="8785225" cy="41671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dirty="0" smtClean="0"/>
              <a:t>Průnik: A </a:t>
            </a:r>
            <a:r>
              <a:rPr lang="cs-CZ" sz="2800" dirty="0" smtClean="0">
                <a:sym typeface="Symbol" pitchFamily="18" charset="2"/>
              </a:rPr>
              <a:t> B = {x | x  A </a:t>
            </a:r>
            <a:r>
              <a:rPr lang="cs-CZ" sz="2800" dirty="0" err="1" smtClean="0">
                <a:sym typeface="Symbol" pitchFamily="18" charset="2"/>
              </a:rPr>
              <a:t>a</a:t>
            </a:r>
            <a:r>
              <a:rPr lang="cs-CZ" sz="2800" dirty="0" smtClean="0">
                <a:sym typeface="Symbol" pitchFamily="18" charset="2"/>
              </a:rPr>
              <a:t> x  B</a:t>
            </a:r>
            <a:r>
              <a:rPr lang="cs-CZ" sz="2800" dirty="0" smtClean="0">
                <a:sym typeface="Symbol" pitchFamily="18" charset="2"/>
              </a:rPr>
              <a:t>}</a:t>
            </a:r>
          </a:p>
          <a:p>
            <a:pPr lvl="1">
              <a:defRPr/>
            </a:pPr>
            <a:r>
              <a:rPr lang="cs-CZ" sz="2000" dirty="0" smtClean="0">
                <a:sym typeface="Symbol" pitchFamily="18" charset="2"/>
              </a:rPr>
              <a:t>{a, b, c}  {a, d} = {a}</a:t>
            </a:r>
          </a:p>
          <a:p>
            <a:pPr lvl="1">
              <a:defRPr/>
            </a:pPr>
            <a:r>
              <a:rPr lang="cs-CZ" sz="2400" dirty="0" smtClean="0">
                <a:sym typeface="Symbol" pitchFamily="18" charset="2"/>
              </a:rPr>
              <a:t>{</a:t>
            </a:r>
            <a:r>
              <a:rPr lang="cs-CZ" sz="2400" dirty="0" smtClean="0">
                <a:sym typeface="Symbol" pitchFamily="18" charset="2"/>
              </a:rPr>
              <a:t>sudá čísla}  {lichá čísla} = </a:t>
            </a:r>
            <a:r>
              <a:rPr lang="cs-CZ" altLang="cs-CZ" sz="2400" dirty="0"/>
              <a:t>ᴓ </a:t>
            </a:r>
            <a:endParaRPr lang="cs-CZ" altLang="cs-CZ" sz="2400" dirty="0" smtClean="0"/>
          </a:p>
          <a:p>
            <a:pPr>
              <a:defRPr/>
            </a:pPr>
            <a:r>
              <a:rPr lang="cs-CZ" sz="4000" dirty="0" smtClean="0">
                <a:sym typeface="Symbol" pitchFamily="18" charset="2"/>
              </a:rPr>
              <a:t></a:t>
            </a:r>
            <a:r>
              <a:rPr lang="cs-CZ" sz="3200" baseline="-25000" dirty="0" smtClean="0">
                <a:sym typeface="Symbol" pitchFamily="18" charset="2"/>
              </a:rPr>
              <a:t>iI </a:t>
            </a:r>
            <a:r>
              <a:rPr lang="cs-CZ" sz="3200" dirty="0" err="1" smtClean="0">
                <a:sym typeface="Symbol" pitchFamily="18" charset="2"/>
              </a:rPr>
              <a:t>A</a:t>
            </a:r>
            <a:r>
              <a:rPr lang="cs-CZ" sz="3200" baseline="-25000" dirty="0" err="1" smtClean="0">
                <a:sym typeface="Symbol" pitchFamily="18" charset="2"/>
              </a:rPr>
              <a:t>i</a:t>
            </a:r>
            <a:r>
              <a:rPr lang="cs-CZ" sz="3200" baseline="-25000" dirty="0" smtClean="0">
                <a:sym typeface="Symbol" pitchFamily="18" charset="2"/>
              </a:rPr>
              <a:t> </a:t>
            </a:r>
            <a:r>
              <a:rPr lang="cs-CZ" sz="3200" dirty="0" smtClean="0">
                <a:sym typeface="Symbol" pitchFamily="18" charset="2"/>
              </a:rPr>
              <a:t>= {x | x  </a:t>
            </a:r>
            <a:r>
              <a:rPr lang="cs-CZ" sz="3200" dirty="0" err="1" smtClean="0">
                <a:sym typeface="Symbol" pitchFamily="18" charset="2"/>
              </a:rPr>
              <a:t>A</a:t>
            </a:r>
            <a:r>
              <a:rPr lang="cs-CZ" sz="3200" baseline="-25000" dirty="0" err="1" smtClean="0">
                <a:sym typeface="Symbol" pitchFamily="18" charset="2"/>
              </a:rPr>
              <a:t>i</a:t>
            </a:r>
            <a:r>
              <a:rPr lang="cs-CZ" sz="3200" dirty="0" smtClean="0">
                <a:sym typeface="Symbol" pitchFamily="18" charset="2"/>
              </a:rPr>
              <a:t> pro každé i  I</a:t>
            </a:r>
            <a:r>
              <a:rPr lang="cs-CZ" sz="3200" dirty="0" smtClean="0">
                <a:sym typeface="Symbol" pitchFamily="18" charset="2"/>
              </a:rPr>
              <a:t>}</a:t>
            </a:r>
            <a:endParaRPr lang="cs-CZ" sz="32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eaLnBrk="1" hangingPunct="1"/>
            <a:r>
              <a:rPr lang="cs-CZ" altLang="cs-CZ" smtClean="0"/>
              <a:t>Vztahy mezi množinami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713788" cy="48244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dirty="0" smtClean="0"/>
              <a:t>Množina A je podmnožinou množiny B, značíme </a:t>
            </a:r>
            <a:br>
              <a:rPr lang="cs-CZ" sz="2800" dirty="0" smtClean="0"/>
            </a:br>
            <a:r>
              <a:rPr lang="cs-CZ" sz="2800" dirty="0" smtClean="0"/>
              <a:t>A </a:t>
            </a:r>
            <a:r>
              <a:rPr lang="cs-CZ" sz="2800" dirty="0" smtClean="0">
                <a:sym typeface="Symbol" pitchFamily="18" charset="2"/>
              </a:rPr>
              <a:t> B, právě když každý prvek A je také prvkem B.</a:t>
            </a:r>
          </a:p>
          <a:p>
            <a:pPr eaLnBrk="1" hangingPunct="1">
              <a:defRPr/>
            </a:pPr>
            <a:r>
              <a:rPr lang="cs-CZ" sz="2800" dirty="0" smtClean="0"/>
              <a:t>Množina </a:t>
            </a:r>
            <a:r>
              <a:rPr lang="cs-CZ" sz="2800" dirty="0" smtClean="0"/>
              <a:t>A je </a:t>
            </a:r>
            <a:r>
              <a:rPr lang="en-US" sz="2800" dirty="0" err="1" smtClean="0"/>
              <a:t>vlastn</a:t>
            </a:r>
            <a:r>
              <a:rPr lang="cs-CZ" sz="2800" dirty="0" smtClean="0"/>
              <a:t>í</a:t>
            </a:r>
            <a:r>
              <a:rPr lang="en-US" sz="2800" dirty="0" smtClean="0"/>
              <a:t> </a:t>
            </a:r>
            <a:r>
              <a:rPr lang="cs-CZ" sz="2800" dirty="0" smtClean="0"/>
              <a:t>podmnožinou množiny B, značíme A </a:t>
            </a:r>
            <a:r>
              <a:rPr lang="cs-CZ" sz="2800" dirty="0" smtClean="0">
                <a:sym typeface="Symbol" pitchFamily="18" charset="2"/>
              </a:rPr>
              <a:t> B, právě když každý prvek A je také prvkem B a ne naopak</a:t>
            </a:r>
            <a:r>
              <a:rPr lang="cs-CZ" sz="2800" dirty="0" smtClean="0">
                <a:sym typeface="Symbol" pitchFamily="18" charset="2"/>
              </a:rPr>
              <a:t>.</a:t>
            </a:r>
          </a:p>
          <a:p>
            <a:pPr lvl="1">
              <a:defRPr/>
            </a:pPr>
            <a:r>
              <a:rPr lang="en-US" sz="2000" dirty="0" smtClean="0">
                <a:sym typeface="Symbol" pitchFamily="18" charset="2"/>
              </a:rPr>
              <a:t>{</a:t>
            </a:r>
            <a:r>
              <a:rPr lang="en-US" sz="2000" dirty="0" smtClean="0">
                <a:sym typeface="Symbol" pitchFamily="18" charset="2"/>
              </a:rPr>
              <a:t>a} </a:t>
            </a:r>
            <a:r>
              <a:rPr lang="cs-CZ" sz="2000" dirty="0" smtClean="0">
                <a:sym typeface="Symbol" pitchFamily="18" charset="2"/>
              </a:rPr>
              <a:t></a:t>
            </a:r>
            <a:r>
              <a:rPr lang="en-US" sz="2000" dirty="0" smtClean="0">
                <a:sym typeface="Symbol" pitchFamily="18" charset="2"/>
              </a:rPr>
              <a:t> {a} </a:t>
            </a:r>
            <a:r>
              <a:rPr lang="cs-CZ" sz="2000" dirty="0" smtClean="0">
                <a:sym typeface="Symbol" pitchFamily="18" charset="2"/>
              </a:rPr>
              <a:t></a:t>
            </a:r>
            <a:r>
              <a:rPr lang="en-US" sz="2000" dirty="0" smtClean="0">
                <a:sym typeface="Symbol" pitchFamily="18" charset="2"/>
              </a:rPr>
              <a:t> {a, b}  {{a, b}}</a:t>
            </a:r>
            <a:r>
              <a:rPr lang="cs-CZ" sz="2000" dirty="0" smtClean="0">
                <a:sym typeface="Symbol" pitchFamily="18" charset="2"/>
              </a:rPr>
              <a:t> </a:t>
            </a:r>
          </a:p>
          <a:p>
            <a:pPr eaLnBrk="1" hangingPunct="1">
              <a:defRPr/>
            </a:pPr>
            <a:r>
              <a:rPr lang="cs-CZ" sz="2800" dirty="0" smtClean="0"/>
              <a:t>Platí: A </a:t>
            </a:r>
            <a:r>
              <a:rPr lang="cs-CZ" sz="2800" dirty="0" smtClean="0">
                <a:sym typeface="Symbol" pitchFamily="18" charset="2"/>
              </a:rPr>
              <a:t> B, právě když </a:t>
            </a:r>
            <a:r>
              <a:rPr lang="cs-CZ" sz="2800" dirty="0" smtClean="0"/>
              <a:t>A </a:t>
            </a:r>
            <a:r>
              <a:rPr lang="cs-CZ" sz="2800" dirty="0" smtClean="0">
                <a:sym typeface="Symbol" pitchFamily="18" charset="2"/>
              </a:rPr>
              <a:t> B a </a:t>
            </a:r>
            <a:r>
              <a:rPr lang="cs-CZ" sz="2800" dirty="0" err="1" smtClean="0"/>
              <a:t>A</a:t>
            </a:r>
            <a:r>
              <a:rPr lang="cs-CZ" sz="2800" dirty="0" smtClean="0"/>
              <a:t> </a:t>
            </a:r>
            <a:r>
              <a:rPr lang="cs-CZ" sz="2800" dirty="0" smtClean="0">
                <a:sym typeface="Symbol" pitchFamily="18" charset="2"/>
              </a:rPr>
              <a:t> B</a:t>
            </a:r>
          </a:p>
          <a:p>
            <a:pPr eaLnBrk="1" hangingPunct="1">
              <a:defRPr/>
            </a:pPr>
            <a:r>
              <a:rPr lang="cs-CZ" sz="2800" dirty="0" smtClean="0"/>
              <a:t>Platí: </a:t>
            </a:r>
            <a:endParaRPr lang="cs-CZ" sz="2800" dirty="0" smtClean="0"/>
          </a:p>
          <a:p>
            <a:pPr lvl="1">
              <a:defRPr/>
            </a:pPr>
            <a:r>
              <a:rPr lang="cs-CZ" sz="2400" dirty="0" smtClean="0"/>
              <a:t>A </a:t>
            </a:r>
            <a:r>
              <a:rPr lang="cs-CZ" sz="2400" dirty="0" smtClean="0">
                <a:sym typeface="Symbol" pitchFamily="18" charset="2"/>
              </a:rPr>
              <a:t> B, právě když </a:t>
            </a:r>
            <a:r>
              <a:rPr lang="cs-CZ" sz="2400" dirty="0" smtClean="0"/>
              <a:t>A </a:t>
            </a:r>
            <a:r>
              <a:rPr lang="cs-CZ" sz="2400" dirty="0" smtClean="0">
                <a:sym typeface="Symbol" pitchFamily="18" charset="2"/>
              </a:rPr>
              <a:t> B = </a:t>
            </a:r>
            <a:r>
              <a:rPr lang="cs-CZ" sz="2400" dirty="0" smtClean="0">
                <a:sym typeface="Symbol" pitchFamily="18" charset="2"/>
              </a:rPr>
              <a:t>B</a:t>
            </a:r>
          </a:p>
          <a:p>
            <a:pPr lvl="1">
              <a:defRPr/>
            </a:pPr>
            <a:r>
              <a:rPr lang="cs-CZ" sz="2400" dirty="0"/>
              <a:t>A </a:t>
            </a:r>
            <a:r>
              <a:rPr lang="cs-CZ" sz="2400" dirty="0">
                <a:sym typeface="Symbol" pitchFamily="18" charset="2"/>
              </a:rPr>
              <a:t> </a:t>
            </a:r>
            <a:r>
              <a:rPr lang="cs-CZ" sz="2400" dirty="0" smtClean="0">
                <a:sym typeface="Symbol" pitchFamily="18" charset="2"/>
              </a:rPr>
              <a:t>B, právě </a:t>
            </a:r>
            <a:r>
              <a:rPr lang="cs-CZ" sz="2400" dirty="0" smtClean="0">
                <a:sym typeface="Symbol" pitchFamily="18" charset="2"/>
              </a:rPr>
              <a:t>když </a:t>
            </a:r>
            <a:r>
              <a:rPr lang="cs-CZ" sz="2400" dirty="0" smtClean="0"/>
              <a:t>A </a:t>
            </a:r>
            <a:r>
              <a:rPr lang="cs-CZ" sz="2400" dirty="0" smtClean="0">
                <a:sym typeface="Symbol" pitchFamily="18" charset="2"/>
              </a:rPr>
              <a:t> B = </a:t>
            </a:r>
            <a:r>
              <a:rPr lang="cs-CZ" sz="2400" dirty="0" smtClean="0">
                <a:sym typeface="Symbol" pitchFamily="18" charset="2"/>
              </a:rPr>
              <a:t>A</a:t>
            </a:r>
            <a:endParaRPr lang="cs-CZ" sz="24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35975" cy="7397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Další m</a:t>
            </a:r>
            <a:r>
              <a:rPr lang="en-US" altLang="cs-CZ" smtClean="0"/>
              <a:t>no</a:t>
            </a:r>
            <a:r>
              <a:rPr lang="cs-CZ" altLang="cs-CZ" smtClean="0"/>
              <a:t>žinové operace </a:t>
            </a:r>
            <a:endParaRPr lang="cs-CZ" altLang="cs-CZ" sz="360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557338"/>
            <a:ext cx="8640763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 smtClean="0">
                <a:sym typeface="Symbol" pitchFamily="18" charset="2"/>
              </a:rPr>
              <a:t>Rozdíl: A \ B = {x | x  A </a:t>
            </a:r>
            <a:r>
              <a:rPr lang="cs-CZ" altLang="cs-CZ" sz="2800" dirty="0" err="1" smtClean="0">
                <a:sym typeface="Symbol" pitchFamily="18" charset="2"/>
              </a:rPr>
              <a:t>a</a:t>
            </a:r>
            <a:r>
              <a:rPr lang="cs-CZ" altLang="cs-CZ" sz="2800" dirty="0" smtClean="0">
                <a:sym typeface="Symbol" pitchFamily="18" charset="2"/>
              </a:rPr>
              <a:t> x  </a:t>
            </a:r>
            <a:r>
              <a:rPr lang="cs-CZ" altLang="cs-CZ" sz="2800" dirty="0" smtClean="0">
                <a:sym typeface="Symbol" pitchFamily="18" charset="2"/>
              </a:rPr>
              <a:t>B}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sym typeface="Symbol" pitchFamily="18" charset="2"/>
              </a:rPr>
              <a:t>Kartézský </a:t>
            </a:r>
            <a:r>
              <a:rPr lang="cs-CZ" altLang="cs-CZ" sz="2800" dirty="0" smtClean="0">
                <a:sym typeface="Symbol" pitchFamily="18" charset="2"/>
              </a:rPr>
              <a:t>součin: A  B = {</a:t>
            </a:r>
            <a:r>
              <a:rPr lang="cs-CZ" altLang="cs-CZ" sz="2800" dirty="0" err="1" smtClean="0">
                <a:sym typeface="Symbol" pitchFamily="18" charset="2"/>
              </a:rPr>
              <a:t>a,b</a:t>
            </a:r>
            <a:r>
              <a:rPr lang="cs-CZ" altLang="cs-CZ" sz="2800" dirty="0" smtClean="0">
                <a:sym typeface="Symbol" pitchFamily="18" charset="2"/>
              </a:rPr>
              <a:t> | </a:t>
            </a:r>
            <a:r>
              <a:rPr lang="cs-CZ" altLang="cs-CZ" sz="2800" dirty="0" err="1" smtClean="0">
                <a:sym typeface="Symbol" pitchFamily="18" charset="2"/>
              </a:rPr>
              <a:t>aA</a:t>
            </a:r>
            <a:r>
              <a:rPr lang="cs-CZ" altLang="cs-CZ" sz="2800" dirty="0" smtClean="0">
                <a:sym typeface="Symbol" pitchFamily="18" charset="2"/>
              </a:rPr>
              <a:t>, </a:t>
            </a:r>
            <a:r>
              <a:rPr lang="cs-CZ" altLang="cs-CZ" sz="2800" dirty="0" err="1" smtClean="0">
                <a:sym typeface="Symbol" pitchFamily="18" charset="2"/>
              </a:rPr>
              <a:t>bB</a:t>
            </a:r>
            <a:r>
              <a:rPr lang="cs-CZ" altLang="cs-CZ" sz="2800" dirty="0" smtClean="0">
                <a:sym typeface="Symbol" pitchFamily="18" charset="2"/>
              </a:rPr>
              <a:t>},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sym typeface="Symbol" pitchFamily="18" charset="2"/>
              </a:rPr>
              <a:t>kde </a:t>
            </a:r>
            <a:r>
              <a:rPr lang="cs-CZ" altLang="cs-CZ" sz="2400" dirty="0" err="1" smtClean="0">
                <a:sym typeface="Symbol" pitchFamily="18" charset="2"/>
              </a:rPr>
              <a:t>a,b</a:t>
            </a:r>
            <a:r>
              <a:rPr lang="cs-CZ" altLang="cs-CZ" sz="2400" dirty="0" smtClean="0">
                <a:sym typeface="Symbol" pitchFamily="18" charset="2"/>
              </a:rPr>
              <a:t> je uspořádaná dvojice (záleží na pořadí)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dirty="0" smtClean="0">
                <a:sym typeface="Symbol" pitchFamily="18" charset="2"/>
              </a:rPr>
              <a:t> 	</a:t>
            </a:r>
            <a:r>
              <a:rPr lang="cs-CZ" altLang="cs-CZ" sz="2800" dirty="0" smtClean="0">
                <a:sym typeface="Symbol" pitchFamily="18" charset="2"/>
              </a:rPr>
              <a:t>	Platí</a:t>
            </a:r>
            <a:r>
              <a:rPr lang="cs-CZ" altLang="cs-CZ" sz="2800" dirty="0" smtClean="0">
                <a:sym typeface="Symbol" pitchFamily="18" charset="2"/>
              </a:rPr>
              <a:t>: </a:t>
            </a:r>
            <a:r>
              <a:rPr lang="cs-CZ" altLang="cs-CZ" sz="2800" dirty="0" err="1" smtClean="0">
                <a:sym typeface="Symbol" pitchFamily="18" charset="2"/>
              </a:rPr>
              <a:t>a,b</a:t>
            </a:r>
            <a:r>
              <a:rPr lang="cs-CZ" altLang="cs-CZ" sz="2800" dirty="0" smtClean="0">
                <a:sym typeface="Symbol" pitchFamily="18" charset="2"/>
              </a:rPr>
              <a:t> = </a:t>
            </a:r>
            <a:r>
              <a:rPr lang="cs-CZ" altLang="cs-CZ" sz="2800" dirty="0" err="1" smtClean="0">
                <a:sym typeface="Symbol" pitchFamily="18" charset="2"/>
              </a:rPr>
              <a:t>c,d</a:t>
            </a:r>
            <a:r>
              <a:rPr lang="cs-CZ" altLang="cs-CZ" sz="2800" dirty="0" smtClean="0">
                <a:sym typeface="Symbol" pitchFamily="18" charset="2"/>
              </a:rPr>
              <a:t> právě když a = c, b = 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dirty="0" smtClean="0">
                <a:sym typeface="Symbol" pitchFamily="18" charset="2"/>
              </a:rPr>
              <a:t> 	</a:t>
            </a:r>
            <a:r>
              <a:rPr lang="cs-CZ" altLang="cs-CZ" sz="2800" dirty="0" smtClean="0">
                <a:sym typeface="Symbol" pitchFamily="18" charset="2"/>
              </a:rPr>
              <a:t>	Ale</a:t>
            </a:r>
            <a:r>
              <a:rPr lang="cs-CZ" altLang="cs-CZ" sz="2800" dirty="0" smtClean="0">
                <a:sym typeface="Symbol" pitchFamily="18" charset="2"/>
              </a:rPr>
              <a:t>: </a:t>
            </a:r>
            <a:r>
              <a:rPr lang="cs-CZ" altLang="cs-CZ" sz="2800" dirty="0" err="1" smtClean="0">
                <a:sym typeface="Symbol" pitchFamily="18" charset="2"/>
              </a:rPr>
              <a:t>a,b</a:t>
            </a:r>
            <a:r>
              <a:rPr lang="cs-CZ" altLang="cs-CZ" sz="2800" dirty="0" smtClean="0">
                <a:sym typeface="Symbol" pitchFamily="18" charset="2"/>
              </a:rPr>
              <a:t>  </a:t>
            </a:r>
            <a:r>
              <a:rPr lang="cs-CZ" altLang="cs-CZ" sz="2800" dirty="0" err="1" smtClean="0">
                <a:sym typeface="Symbol" pitchFamily="18" charset="2"/>
              </a:rPr>
              <a:t>b,a</a:t>
            </a:r>
            <a:r>
              <a:rPr lang="cs-CZ" altLang="cs-CZ" sz="2800" dirty="0" smtClean="0">
                <a:sym typeface="Symbol" pitchFamily="18" charset="2"/>
              </a:rPr>
              <a:t>, ačkoliv {</a:t>
            </a:r>
            <a:r>
              <a:rPr lang="cs-CZ" altLang="cs-CZ" sz="2800" dirty="0" err="1" smtClean="0">
                <a:sym typeface="Symbol" pitchFamily="18" charset="2"/>
              </a:rPr>
              <a:t>a,b</a:t>
            </a:r>
            <a:r>
              <a:rPr lang="cs-CZ" altLang="cs-CZ" sz="2800" dirty="0" smtClean="0">
                <a:sym typeface="Symbol" pitchFamily="18" charset="2"/>
              </a:rPr>
              <a:t>} = {</a:t>
            </a:r>
            <a:r>
              <a:rPr lang="cs-CZ" altLang="cs-CZ" sz="2800" dirty="0" err="1" smtClean="0">
                <a:sym typeface="Symbol" pitchFamily="18" charset="2"/>
              </a:rPr>
              <a:t>b,a</a:t>
            </a:r>
            <a:r>
              <a:rPr lang="cs-CZ" altLang="cs-CZ" sz="2800" dirty="0" smtClean="0">
                <a:sym typeface="Symbol" pitchFamily="18" charset="2"/>
              </a:rPr>
              <a:t>} !!!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sym typeface="Symbol" pitchFamily="18" charset="2"/>
              </a:rPr>
              <a:t>Zobecnění: A  …  A množina </a:t>
            </a:r>
            <a:r>
              <a:rPr lang="cs-CZ" altLang="cs-CZ" sz="2800" dirty="0" smtClean="0">
                <a:sym typeface="Symbol" pitchFamily="18" charset="2"/>
              </a:rPr>
              <a:t>n-</a:t>
            </a:r>
            <a:r>
              <a:rPr lang="cs-CZ" altLang="cs-CZ" sz="2800" dirty="0" err="1" smtClean="0">
                <a:sym typeface="Symbol" pitchFamily="18" charset="2"/>
              </a:rPr>
              <a:t>tic</a:t>
            </a:r>
            <a:r>
              <a:rPr lang="cs-CZ" altLang="cs-CZ" sz="2800" dirty="0" smtClean="0">
                <a:sym typeface="Symbol" pitchFamily="18" charset="2"/>
              </a:rPr>
              <a:t> prvků z A, </a:t>
            </a:r>
            <a:r>
              <a:rPr lang="cs-CZ" altLang="cs-CZ" sz="2800" dirty="0" smtClean="0">
                <a:sym typeface="Symbol" pitchFamily="18" charset="2"/>
              </a:rPr>
              <a:t/>
            </a:r>
            <a:br>
              <a:rPr lang="cs-CZ" altLang="cs-CZ" sz="2800" dirty="0" smtClean="0">
                <a:sym typeface="Symbol" pitchFamily="18" charset="2"/>
              </a:rPr>
            </a:br>
            <a:r>
              <a:rPr lang="cs-CZ" altLang="cs-CZ" sz="2800" dirty="0" smtClean="0">
                <a:sym typeface="Symbol" pitchFamily="18" charset="2"/>
              </a:rPr>
              <a:t>značíme také </a:t>
            </a:r>
            <a:r>
              <a:rPr lang="cs-CZ" altLang="cs-CZ" sz="2800" dirty="0" err="1" smtClean="0">
                <a:sym typeface="Symbol" pitchFamily="18" charset="2"/>
              </a:rPr>
              <a:t>A</a:t>
            </a:r>
            <a:r>
              <a:rPr lang="cs-CZ" altLang="cs-CZ" sz="2800" baseline="30000" dirty="0" err="1" smtClean="0">
                <a:sym typeface="Symbol" pitchFamily="18" charset="2"/>
              </a:rPr>
              <a:t>n</a:t>
            </a:r>
            <a:endParaRPr lang="cs-CZ" altLang="cs-CZ" sz="2800" baseline="300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35975" cy="884238"/>
          </a:xfrm>
        </p:spPr>
        <p:txBody>
          <a:bodyPr/>
          <a:lstStyle/>
          <a:p>
            <a:pPr eaLnBrk="1" hangingPunct="1"/>
            <a:r>
              <a:rPr lang="cs-CZ" altLang="cs-CZ" smtClean="0"/>
              <a:t>Další m</a:t>
            </a:r>
            <a:r>
              <a:rPr lang="en-US" altLang="cs-CZ" smtClean="0"/>
              <a:t>no</a:t>
            </a:r>
            <a:r>
              <a:rPr lang="cs-CZ" altLang="cs-CZ" smtClean="0"/>
              <a:t>žinové operace </a:t>
            </a:r>
            <a:endParaRPr lang="cs-CZ" altLang="cs-CZ" sz="360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700213"/>
            <a:ext cx="8785225" cy="416718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dirty="0" smtClean="0">
                <a:sym typeface="Symbol" pitchFamily="18" charset="2"/>
              </a:rPr>
              <a:t>Potenční množina: 2</a:t>
            </a:r>
            <a:r>
              <a:rPr lang="cs-CZ" altLang="cs-CZ" baseline="30000" dirty="0" smtClean="0">
                <a:sym typeface="Symbol" pitchFamily="18" charset="2"/>
              </a:rPr>
              <a:t>A</a:t>
            </a:r>
            <a:r>
              <a:rPr lang="cs-CZ" altLang="cs-CZ" dirty="0" smtClean="0">
                <a:sym typeface="Symbol" pitchFamily="18" charset="2"/>
              </a:rPr>
              <a:t> = {B | B  A}, značíme také P(A</a:t>
            </a:r>
            <a:r>
              <a:rPr lang="cs-CZ" altLang="cs-CZ" dirty="0" smtClean="0">
                <a:sym typeface="Symbol" pitchFamily="18" charset="2"/>
              </a:rPr>
              <a:t>)</a:t>
            </a:r>
          </a:p>
          <a:p>
            <a:pPr lvl="1"/>
            <a:r>
              <a:rPr lang="cs-CZ" altLang="cs-CZ" dirty="0" smtClean="0">
                <a:sym typeface="Symbol" pitchFamily="18" charset="2"/>
              </a:rPr>
              <a:t>2</a:t>
            </a:r>
            <a:r>
              <a:rPr lang="cs-CZ" altLang="cs-CZ" baseline="30000" dirty="0" smtClean="0">
                <a:sym typeface="Symbol" pitchFamily="18" charset="2"/>
              </a:rPr>
              <a:t>{</a:t>
            </a:r>
            <a:r>
              <a:rPr lang="cs-CZ" altLang="cs-CZ" baseline="30000" dirty="0" err="1" smtClean="0">
                <a:sym typeface="Symbol" pitchFamily="18" charset="2"/>
              </a:rPr>
              <a:t>a,b</a:t>
            </a:r>
            <a:r>
              <a:rPr lang="cs-CZ" altLang="cs-CZ" baseline="30000" dirty="0" smtClean="0">
                <a:sym typeface="Symbol" pitchFamily="18" charset="2"/>
              </a:rPr>
              <a:t>} </a:t>
            </a:r>
            <a:r>
              <a:rPr lang="cs-CZ" altLang="cs-CZ" dirty="0" smtClean="0">
                <a:sym typeface="Symbol" pitchFamily="18" charset="2"/>
              </a:rPr>
              <a:t>= {, {a}, {b}, {</a:t>
            </a:r>
            <a:r>
              <a:rPr lang="cs-CZ" altLang="cs-CZ" dirty="0" err="1" smtClean="0">
                <a:sym typeface="Symbol" pitchFamily="18" charset="2"/>
              </a:rPr>
              <a:t>a,b</a:t>
            </a:r>
            <a:r>
              <a:rPr lang="cs-CZ" altLang="cs-CZ" dirty="0" smtClean="0">
                <a:sym typeface="Symbol" pitchFamily="18" charset="2"/>
              </a:rPr>
              <a:t>}}</a:t>
            </a:r>
          </a:p>
          <a:p>
            <a:pPr lvl="1"/>
            <a:r>
              <a:rPr lang="cs-CZ" altLang="cs-CZ" dirty="0" smtClean="0">
                <a:sym typeface="Symbol" pitchFamily="18" charset="2"/>
              </a:rPr>
              <a:t>2</a:t>
            </a:r>
            <a:r>
              <a:rPr lang="cs-CZ" altLang="cs-CZ" baseline="30000" dirty="0" smtClean="0">
                <a:sym typeface="Symbol" pitchFamily="18" charset="2"/>
              </a:rPr>
              <a:t>{</a:t>
            </a:r>
            <a:r>
              <a:rPr lang="cs-CZ" altLang="cs-CZ" baseline="30000" dirty="0" err="1" smtClean="0">
                <a:sym typeface="Symbol" pitchFamily="18" charset="2"/>
              </a:rPr>
              <a:t>a,b,c</a:t>
            </a:r>
            <a:r>
              <a:rPr lang="cs-CZ" altLang="cs-CZ" baseline="30000" dirty="0" smtClean="0">
                <a:sym typeface="Symbol" pitchFamily="18" charset="2"/>
              </a:rPr>
              <a:t>} </a:t>
            </a:r>
            <a:r>
              <a:rPr lang="cs-CZ" altLang="cs-CZ" dirty="0" smtClean="0">
                <a:sym typeface="Symbol" pitchFamily="18" charset="2"/>
              </a:rPr>
              <a:t>= {, {a}, {b}, {c}, {</a:t>
            </a:r>
            <a:r>
              <a:rPr lang="cs-CZ" altLang="cs-CZ" dirty="0" err="1" smtClean="0">
                <a:sym typeface="Symbol" pitchFamily="18" charset="2"/>
              </a:rPr>
              <a:t>a,b</a:t>
            </a:r>
            <a:r>
              <a:rPr lang="cs-CZ" altLang="cs-CZ" dirty="0" smtClean="0">
                <a:sym typeface="Symbol" pitchFamily="18" charset="2"/>
              </a:rPr>
              <a:t>}, {</a:t>
            </a:r>
            <a:r>
              <a:rPr lang="cs-CZ" altLang="cs-CZ" dirty="0" err="1" smtClean="0">
                <a:sym typeface="Symbol" pitchFamily="18" charset="2"/>
              </a:rPr>
              <a:t>a,c</a:t>
            </a:r>
            <a:r>
              <a:rPr lang="cs-CZ" altLang="cs-CZ" dirty="0" smtClean="0">
                <a:sym typeface="Symbol" pitchFamily="18" charset="2"/>
              </a:rPr>
              <a:t>}, {</a:t>
            </a:r>
            <a:r>
              <a:rPr lang="cs-CZ" altLang="cs-CZ" dirty="0" err="1" smtClean="0">
                <a:sym typeface="Symbol" pitchFamily="18" charset="2"/>
              </a:rPr>
              <a:t>b,c</a:t>
            </a:r>
            <a:r>
              <a:rPr lang="cs-CZ" altLang="cs-CZ" dirty="0" smtClean="0">
                <a:sym typeface="Symbol" pitchFamily="18" charset="2"/>
              </a:rPr>
              <a:t>}, {</a:t>
            </a:r>
            <a:r>
              <a:rPr lang="cs-CZ" altLang="cs-CZ" dirty="0" err="1" smtClean="0">
                <a:sym typeface="Symbol" pitchFamily="18" charset="2"/>
              </a:rPr>
              <a:t>a,b,c</a:t>
            </a:r>
            <a:r>
              <a:rPr lang="cs-CZ" altLang="cs-CZ" dirty="0" smtClean="0">
                <a:sym typeface="Symbol" pitchFamily="18" charset="2"/>
              </a:rPr>
              <a:t>}}</a:t>
            </a:r>
          </a:p>
          <a:p>
            <a:pPr lvl="1"/>
            <a:r>
              <a:rPr lang="cs-CZ" altLang="cs-CZ" dirty="0" smtClean="0">
                <a:sym typeface="Symbol" pitchFamily="18" charset="2"/>
              </a:rPr>
              <a:t>	Je-li </a:t>
            </a:r>
            <a:r>
              <a:rPr lang="cs-CZ" altLang="cs-CZ" dirty="0" smtClean="0">
                <a:sym typeface="Symbol" pitchFamily="18" charset="2"/>
              </a:rPr>
              <a:t>|A| počet prvků (kardinalita) množiny A, pak 2</a:t>
            </a:r>
            <a:r>
              <a:rPr lang="cs-CZ" altLang="cs-CZ" baseline="30000" dirty="0" smtClean="0">
                <a:sym typeface="Symbol" pitchFamily="18" charset="2"/>
              </a:rPr>
              <a:t>A </a:t>
            </a:r>
            <a:r>
              <a:rPr lang="cs-CZ" altLang="cs-CZ" dirty="0" smtClean="0">
                <a:sym typeface="Symbol" pitchFamily="18" charset="2"/>
              </a:rPr>
              <a:t>má 2</a:t>
            </a:r>
            <a:r>
              <a:rPr lang="cs-CZ" altLang="cs-CZ" baseline="30000" dirty="0" smtClean="0">
                <a:sym typeface="Symbol" pitchFamily="18" charset="2"/>
              </a:rPr>
              <a:t>|A| </a:t>
            </a:r>
            <a:r>
              <a:rPr lang="cs-CZ" altLang="cs-CZ" dirty="0" smtClean="0">
                <a:sym typeface="Symbol" pitchFamily="18" charset="2"/>
              </a:rPr>
              <a:t>prvků (proto takové značení</a:t>
            </a:r>
            <a:r>
              <a:rPr lang="cs-CZ" altLang="cs-CZ" dirty="0" smtClean="0">
                <a:sym typeface="Symbol" pitchFamily="18" charset="2"/>
              </a:rPr>
              <a:t>)</a:t>
            </a:r>
            <a:endParaRPr lang="cs-CZ" altLang="cs-CZ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Relace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600200"/>
            <a:ext cx="8856663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Relace mezi množinami A, B je podmnožina Kartézského součinu A </a:t>
            </a:r>
            <a:r>
              <a:rPr lang="cs-CZ" altLang="cs-CZ" b="1" dirty="0" smtClean="0">
                <a:sym typeface="Symbol" pitchFamily="18" charset="2"/>
              </a:rPr>
              <a:t></a:t>
            </a:r>
            <a:r>
              <a:rPr lang="cs-CZ" altLang="cs-CZ" dirty="0" smtClean="0">
                <a:sym typeface="Symbol" pitchFamily="18" charset="2"/>
              </a:rPr>
              <a:t> B.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sym typeface="Symbol" pitchFamily="18" charset="2"/>
              </a:rPr>
              <a:t>Kartézský součin </a:t>
            </a:r>
            <a:r>
              <a:rPr lang="cs-CZ" altLang="cs-CZ" dirty="0" smtClean="0"/>
              <a:t>A </a:t>
            </a:r>
            <a:r>
              <a:rPr lang="cs-CZ" altLang="cs-CZ" b="1" dirty="0" smtClean="0">
                <a:sym typeface="Symbol" pitchFamily="18" charset="2"/>
              </a:rPr>
              <a:t></a:t>
            </a:r>
            <a:r>
              <a:rPr lang="cs-CZ" altLang="cs-CZ" dirty="0" smtClean="0">
                <a:sym typeface="Symbol" pitchFamily="18" charset="2"/>
              </a:rPr>
              <a:t> B je množina všech  uspořádaných dvojic </a:t>
            </a:r>
            <a:r>
              <a:rPr lang="cs-CZ" altLang="cs-CZ" b="1" dirty="0" smtClean="0">
                <a:sym typeface="Symbol" pitchFamily="18" charset="2"/>
              </a:rPr>
              <a:t></a:t>
            </a:r>
            <a:r>
              <a:rPr lang="cs-CZ" altLang="cs-CZ" dirty="0" smtClean="0">
                <a:sym typeface="Symbol" pitchFamily="18" charset="2"/>
              </a:rPr>
              <a:t>a, b</a:t>
            </a:r>
            <a:r>
              <a:rPr lang="cs-CZ" altLang="cs-CZ" b="1" dirty="0" smtClean="0">
                <a:sym typeface="Symbol" pitchFamily="18" charset="2"/>
              </a:rPr>
              <a:t></a:t>
            </a:r>
            <a:r>
              <a:rPr lang="cs-CZ" altLang="cs-CZ" dirty="0" smtClean="0">
                <a:sym typeface="Symbol" pitchFamily="18" charset="2"/>
              </a:rPr>
              <a:t>, kde </a:t>
            </a:r>
            <a:r>
              <a:rPr lang="cs-CZ" altLang="cs-CZ" dirty="0" err="1" smtClean="0">
                <a:sym typeface="Symbol" pitchFamily="18" charset="2"/>
              </a:rPr>
              <a:t>a</a:t>
            </a:r>
            <a:r>
              <a:rPr lang="cs-CZ" altLang="cs-CZ" b="1" dirty="0" err="1" smtClean="0">
                <a:sym typeface="Symbol" pitchFamily="18" charset="2"/>
              </a:rPr>
              <a:t></a:t>
            </a:r>
            <a:r>
              <a:rPr lang="cs-CZ" altLang="cs-CZ" dirty="0" err="1" smtClean="0">
                <a:sym typeface="Symbol" pitchFamily="18" charset="2"/>
              </a:rPr>
              <a:t>A</a:t>
            </a:r>
            <a:r>
              <a:rPr lang="cs-CZ" altLang="cs-CZ" dirty="0" smtClean="0">
                <a:sym typeface="Symbol" pitchFamily="18" charset="2"/>
              </a:rPr>
              <a:t>, </a:t>
            </a:r>
            <a:r>
              <a:rPr lang="cs-CZ" altLang="cs-CZ" dirty="0" err="1" smtClean="0">
                <a:sym typeface="Symbol" pitchFamily="18" charset="2"/>
              </a:rPr>
              <a:t>b</a:t>
            </a:r>
            <a:r>
              <a:rPr lang="cs-CZ" altLang="cs-CZ" b="1" dirty="0" err="1" smtClean="0">
                <a:sym typeface="Symbol" pitchFamily="18" charset="2"/>
              </a:rPr>
              <a:t></a:t>
            </a:r>
            <a:r>
              <a:rPr lang="cs-CZ" altLang="cs-CZ" dirty="0" err="1" smtClean="0">
                <a:sym typeface="Symbol" pitchFamily="18" charset="2"/>
              </a:rPr>
              <a:t>B</a:t>
            </a:r>
            <a:endParaRPr lang="cs-CZ" altLang="cs-CZ" dirty="0" smtClean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smtClean="0">
                <a:sym typeface="Symbol" pitchFamily="18" charset="2"/>
              </a:rPr>
              <a:t>(Binární) relace R</a:t>
            </a:r>
            <a:r>
              <a:rPr lang="cs-CZ" altLang="cs-CZ" baseline="30000" dirty="0" smtClean="0">
                <a:sym typeface="Symbol" pitchFamily="18" charset="2"/>
              </a:rPr>
              <a:t>2</a:t>
            </a:r>
            <a:r>
              <a:rPr lang="cs-CZ" altLang="cs-CZ" dirty="0" smtClean="0">
                <a:sym typeface="Symbol" pitchFamily="18" charset="2"/>
              </a:rPr>
              <a:t> na množině M je podmnožina Kartézského součinu M </a:t>
            </a:r>
            <a:r>
              <a:rPr lang="cs-CZ" altLang="cs-CZ" b="1" dirty="0" smtClean="0">
                <a:sym typeface="Symbol" pitchFamily="18" charset="2"/>
              </a:rPr>
              <a:t></a:t>
            </a:r>
            <a:r>
              <a:rPr lang="cs-CZ" altLang="cs-CZ" dirty="0" smtClean="0">
                <a:sym typeface="Symbol" pitchFamily="18" charset="2"/>
              </a:rPr>
              <a:t> M: </a:t>
            </a:r>
            <a:br>
              <a:rPr lang="cs-CZ" altLang="cs-CZ" dirty="0" smtClean="0">
                <a:sym typeface="Symbol" pitchFamily="18" charset="2"/>
              </a:rPr>
            </a:br>
            <a:r>
              <a:rPr lang="cs-CZ" altLang="cs-CZ" dirty="0" smtClean="0">
                <a:sym typeface="Symbol" pitchFamily="18" charset="2"/>
              </a:rPr>
              <a:t>R</a:t>
            </a:r>
            <a:r>
              <a:rPr lang="cs-CZ" altLang="cs-CZ" baseline="30000" dirty="0" smtClean="0">
                <a:sym typeface="Symbol" pitchFamily="18" charset="2"/>
              </a:rPr>
              <a:t>2</a:t>
            </a:r>
            <a:r>
              <a:rPr lang="cs-CZ" altLang="cs-CZ" dirty="0" smtClean="0">
                <a:sym typeface="Symbol" pitchFamily="18" charset="2"/>
              </a:rPr>
              <a:t> </a:t>
            </a:r>
            <a:r>
              <a:rPr lang="cs-CZ" altLang="cs-CZ" b="1" dirty="0" smtClean="0">
                <a:sym typeface="Symbol" pitchFamily="18" charset="2"/>
              </a:rPr>
              <a:t></a:t>
            </a:r>
            <a:r>
              <a:rPr lang="cs-CZ" altLang="cs-CZ" dirty="0" smtClean="0">
                <a:sym typeface="Symbol" pitchFamily="18" charset="2"/>
              </a:rPr>
              <a:t> M </a:t>
            </a:r>
            <a:r>
              <a:rPr lang="cs-CZ" altLang="cs-CZ" b="1" dirty="0" smtClean="0">
                <a:sym typeface="Symbol" pitchFamily="18" charset="2"/>
              </a:rPr>
              <a:t></a:t>
            </a:r>
            <a:r>
              <a:rPr lang="cs-CZ" altLang="cs-CZ" dirty="0" smtClean="0">
                <a:sym typeface="Symbol" pitchFamily="18" charset="2"/>
              </a:rPr>
              <a:t> M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sym typeface="Symbol" pitchFamily="18" charset="2"/>
              </a:rPr>
              <a:t>n-</a:t>
            </a:r>
            <a:r>
              <a:rPr lang="cs-CZ" altLang="cs-CZ" dirty="0" err="1" smtClean="0">
                <a:sym typeface="Symbol" pitchFamily="18" charset="2"/>
              </a:rPr>
              <a:t>ární</a:t>
            </a:r>
            <a:r>
              <a:rPr lang="cs-CZ" altLang="cs-CZ" dirty="0" smtClean="0">
                <a:sym typeface="Symbol" pitchFamily="18" charset="2"/>
              </a:rPr>
              <a:t> relace </a:t>
            </a:r>
            <a:r>
              <a:rPr lang="cs-CZ" altLang="cs-CZ" dirty="0" err="1" smtClean="0">
                <a:sym typeface="Symbol" pitchFamily="18" charset="2"/>
              </a:rPr>
              <a:t>R</a:t>
            </a:r>
            <a:r>
              <a:rPr lang="cs-CZ" altLang="cs-CZ" baseline="30000" dirty="0" err="1" smtClean="0">
                <a:sym typeface="Symbol" pitchFamily="18" charset="2"/>
              </a:rPr>
              <a:t>n</a:t>
            </a:r>
            <a:r>
              <a:rPr lang="cs-CZ" altLang="cs-CZ" dirty="0" smtClean="0">
                <a:sym typeface="Symbol" pitchFamily="18" charset="2"/>
              </a:rPr>
              <a:t> na množině M: </a:t>
            </a:r>
            <a:r>
              <a:rPr lang="cs-CZ" altLang="cs-CZ" dirty="0" err="1" smtClean="0">
                <a:sym typeface="Symbol" pitchFamily="18" charset="2"/>
              </a:rPr>
              <a:t>R</a:t>
            </a:r>
            <a:r>
              <a:rPr lang="cs-CZ" altLang="cs-CZ" baseline="30000" dirty="0" err="1" smtClean="0">
                <a:sym typeface="Symbol" pitchFamily="18" charset="2"/>
              </a:rPr>
              <a:t>n</a:t>
            </a:r>
            <a:r>
              <a:rPr lang="cs-CZ" altLang="cs-CZ" dirty="0" smtClean="0">
                <a:sym typeface="Symbol" pitchFamily="18" charset="2"/>
              </a:rPr>
              <a:t> </a:t>
            </a:r>
            <a:r>
              <a:rPr lang="cs-CZ" altLang="cs-CZ" b="1" dirty="0" smtClean="0">
                <a:sym typeface="Symbol" pitchFamily="18" charset="2"/>
              </a:rPr>
              <a:t></a:t>
            </a:r>
            <a:r>
              <a:rPr lang="cs-CZ" altLang="cs-CZ" dirty="0" smtClean="0">
                <a:sym typeface="Symbol" pitchFamily="18" charset="2"/>
              </a:rPr>
              <a:t> M </a:t>
            </a:r>
            <a:r>
              <a:rPr lang="cs-CZ" altLang="cs-CZ" b="1" dirty="0" smtClean="0">
                <a:sym typeface="Symbol" pitchFamily="18" charset="2"/>
              </a:rPr>
              <a:t></a:t>
            </a:r>
            <a:r>
              <a:rPr lang="cs-CZ" altLang="cs-CZ" dirty="0" smtClean="0">
                <a:sym typeface="Symbol" pitchFamily="18" charset="2"/>
              </a:rPr>
              <a:t>...</a:t>
            </a:r>
            <a:r>
              <a:rPr lang="cs-CZ" altLang="cs-CZ" b="1" dirty="0" smtClean="0">
                <a:sym typeface="Symbol" pitchFamily="18" charset="2"/>
              </a:rPr>
              <a:t></a:t>
            </a:r>
            <a:r>
              <a:rPr lang="cs-CZ" altLang="cs-CZ" dirty="0" smtClean="0">
                <a:sym typeface="Symbol" pitchFamily="18" charset="2"/>
              </a:rPr>
              <a:t> 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>
                <a:sym typeface="Symbol" pitchFamily="18" charset="2"/>
              </a:rPr>
              <a:t> 								      n krát </a:t>
            </a:r>
          </a:p>
        </p:txBody>
      </p:sp>
      <p:sp>
        <p:nvSpPr>
          <p:cNvPr id="7172" name="AutoShape 4"/>
          <p:cNvSpPr>
            <a:spLocks/>
          </p:cNvSpPr>
          <p:nvPr/>
        </p:nvSpPr>
        <p:spPr bwMode="auto">
          <a:xfrm rot="-5400000">
            <a:off x="7737475" y="4806951"/>
            <a:ext cx="90487" cy="1331912"/>
          </a:xfrm>
          <a:prstGeom prst="leftBrace">
            <a:avLst>
              <a:gd name="adj1" fmla="val 1226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8075612" cy="8636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Funkce</a:t>
            </a:r>
            <a:r>
              <a:rPr lang="cs-CZ" sz="4000" dirty="0" smtClean="0"/>
              <a:t> (zobrazení)</a:t>
            </a:r>
            <a:endParaRPr lang="en-US" sz="4000" dirty="0" smtClean="0">
              <a:sym typeface="Symbol" pitchFamily="18" charset="2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8893175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 smtClean="0">
                <a:sym typeface="Symbol" pitchFamily="18" charset="2"/>
              </a:rPr>
              <a:t>n-</a:t>
            </a:r>
            <a:r>
              <a:rPr lang="cs-CZ" altLang="cs-CZ" sz="2800" dirty="0" err="1" smtClean="0">
                <a:sym typeface="Symbol" pitchFamily="18" charset="2"/>
              </a:rPr>
              <a:t>ární</a:t>
            </a:r>
            <a:r>
              <a:rPr lang="cs-CZ" altLang="cs-CZ" sz="2800" dirty="0" smtClean="0">
                <a:sym typeface="Symbol" pitchFamily="18" charset="2"/>
              </a:rPr>
              <a:t> funkce f na množině M je speciální zprava jednoznačná (n+1)-</a:t>
            </a:r>
            <a:r>
              <a:rPr lang="cs-CZ" altLang="cs-CZ" sz="2800" dirty="0" err="1" smtClean="0">
                <a:sym typeface="Symbol" pitchFamily="18" charset="2"/>
              </a:rPr>
              <a:t>ární</a:t>
            </a:r>
            <a:r>
              <a:rPr lang="cs-CZ" altLang="cs-CZ" sz="2800" dirty="0" smtClean="0">
                <a:sym typeface="Symbol" pitchFamily="18" charset="2"/>
              </a:rPr>
              <a:t> relace f  M ... M</a:t>
            </a:r>
            <a:r>
              <a:rPr lang="cs-CZ" altLang="cs-CZ" sz="2800" dirty="0" smtClean="0">
                <a:sym typeface="Symbol" pitchFamily="18" charset="2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>
                <a:sym typeface="Symbol" pitchFamily="18" charset="2"/>
              </a:rPr>
              <a:t>Úplná funkce</a:t>
            </a:r>
            <a:r>
              <a:rPr lang="cs-CZ" altLang="cs-CZ" sz="2800" dirty="0" smtClean="0">
                <a:sym typeface="Symbol" pitchFamily="18" charset="2"/>
              </a:rPr>
              <a:t>: ke každé n-</a:t>
            </a:r>
            <a:r>
              <a:rPr lang="cs-CZ" altLang="cs-CZ" sz="2800" dirty="0" err="1" smtClean="0">
                <a:sym typeface="Symbol" pitchFamily="18" charset="2"/>
              </a:rPr>
              <a:t>tici</a:t>
            </a:r>
            <a:r>
              <a:rPr lang="cs-CZ" altLang="cs-CZ" sz="2800" dirty="0" smtClean="0">
                <a:sym typeface="Symbol" pitchFamily="18" charset="2"/>
              </a:rPr>
              <a:t> prvků </a:t>
            </a:r>
            <a:r>
              <a:rPr lang="cs-CZ" altLang="cs-CZ" sz="2800" u="sng" dirty="0" err="1" smtClean="0">
                <a:sym typeface="Symbol" pitchFamily="18" charset="2"/>
              </a:rPr>
              <a:t>a</a:t>
            </a:r>
            <a:r>
              <a:rPr lang="cs-CZ" altLang="cs-CZ" sz="2800" dirty="0" err="1" smtClean="0">
                <a:sym typeface="Symbol" pitchFamily="18" charset="2"/>
              </a:rPr>
              <a:t>M</a:t>
            </a:r>
            <a:r>
              <a:rPr lang="cs-CZ" altLang="cs-CZ" sz="2800" dirty="0" smtClean="0">
                <a:sym typeface="Symbol" pitchFamily="18" charset="2"/>
              </a:rPr>
              <a:t>...M existuje nanejvýš právě prvek </a:t>
            </a:r>
            <a:r>
              <a:rPr lang="cs-CZ" altLang="cs-CZ" sz="2800" dirty="0" err="1" smtClean="0">
                <a:sym typeface="Symbol" pitchFamily="18" charset="2"/>
              </a:rPr>
              <a:t>bM</a:t>
            </a:r>
            <a:r>
              <a:rPr lang="cs-CZ" altLang="cs-CZ" sz="2800" dirty="0" smtClean="0">
                <a:sym typeface="Symbol" pitchFamily="18" charset="2"/>
              </a:rPr>
              <a:t>.		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>
                <a:sym typeface="Symbol" pitchFamily="18" charset="2"/>
              </a:rPr>
              <a:t>Parciální funkce: </a:t>
            </a:r>
            <a:r>
              <a:rPr lang="cs-CZ" altLang="cs-CZ" sz="2800" dirty="0" smtClean="0">
                <a:sym typeface="Symbol" pitchFamily="18" charset="2"/>
              </a:rPr>
              <a:t>ke každé n-</a:t>
            </a:r>
            <a:r>
              <a:rPr lang="cs-CZ" altLang="cs-CZ" sz="2800" dirty="0" err="1" smtClean="0">
                <a:sym typeface="Symbol" pitchFamily="18" charset="2"/>
              </a:rPr>
              <a:t>tici</a:t>
            </a:r>
            <a:r>
              <a:rPr lang="cs-CZ" altLang="cs-CZ" sz="2800" dirty="0" smtClean="0">
                <a:sym typeface="Symbol" pitchFamily="18" charset="2"/>
              </a:rPr>
              <a:t> prvků </a:t>
            </a:r>
            <a:r>
              <a:rPr lang="cs-CZ" altLang="cs-CZ" sz="2800" u="sng" dirty="0" err="1" smtClean="0">
                <a:sym typeface="Symbol" pitchFamily="18" charset="2"/>
              </a:rPr>
              <a:t>a</a:t>
            </a:r>
            <a:r>
              <a:rPr lang="cs-CZ" altLang="cs-CZ" sz="2800" dirty="0" err="1" smtClean="0">
                <a:sym typeface="Symbol" pitchFamily="18" charset="2"/>
              </a:rPr>
              <a:t>M</a:t>
            </a:r>
            <a:r>
              <a:rPr lang="cs-CZ" altLang="cs-CZ" sz="2800" dirty="0" smtClean="0">
                <a:sym typeface="Symbol" pitchFamily="18" charset="2"/>
              </a:rPr>
              <a:t>...M existuje nanejvýš jeden prvek </a:t>
            </a:r>
            <a:r>
              <a:rPr lang="cs-CZ" altLang="cs-CZ" sz="2800" dirty="0" err="1" smtClean="0">
                <a:sym typeface="Symbol" pitchFamily="18" charset="2"/>
              </a:rPr>
              <a:t>bM</a:t>
            </a:r>
            <a:r>
              <a:rPr lang="cs-CZ" altLang="cs-CZ" sz="2800" dirty="0" smtClean="0">
                <a:sym typeface="Symbol" pitchFamily="18" charset="2"/>
              </a:rPr>
              <a:t>.		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>
                <a:sym typeface="Symbol" pitchFamily="18" charset="2"/>
              </a:rPr>
              <a:t>Značíme f: M ... M  M, místo f(</a:t>
            </a:r>
            <a:r>
              <a:rPr lang="cs-CZ" altLang="cs-CZ" sz="2800" u="sng" dirty="0" err="1" smtClean="0">
                <a:sym typeface="Symbol" pitchFamily="18" charset="2"/>
              </a:rPr>
              <a:t>a</a:t>
            </a:r>
            <a:r>
              <a:rPr lang="cs-CZ" altLang="cs-CZ" sz="2800" dirty="0" err="1" smtClean="0">
                <a:sym typeface="Symbol" pitchFamily="18" charset="2"/>
              </a:rPr>
              <a:t>,b</a:t>
            </a:r>
            <a:r>
              <a:rPr lang="cs-CZ" altLang="cs-CZ" sz="2800" dirty="0" smtClean="0">
                <a:sym typeface="Symbol" pitchFamily="18" charset="2"/>
              </a:rPr>
              <a:t>) píšeme f(</a:t>
            </a:r>
            <a:r>
              <a:rPr lang="cs-CZ" altLang="cs-CZ" sz="2800" u="sng" dirty="0" smtClean="0">
                <a:sym typeface="Symbol" pitchFamily="18" charset="2"/>
              </a:rPr>
              <a:t>a</a:t>
            </a:r>
            <a:r>
              <a:rPr lang="cs-CZ" altLang="cs-CZ" sz="2800" dirty="0" smtClean="0">
                <a:sym typeface="Symbol" pitchFamily="18" charset="2"/>
              </a:rPr>
              <a:t>)=b.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>
                <a:sym typeface="Symbol" pitchFamily="18" charset="2"/>
              </a:rPr>
              <a:t>Množinu M ... M nazýváme definiční obor (doména) funkce f, množinu M pak obor hodnot (</a:t>
            </a:r>
            <a:r>
              <a:rPr lang="cs-CZ" altLang="cs-CZ" sz="2800" dirty="0" err="1" smtClean="0">
                <a:sym typeface="Symbol" pitchFamily="18" charset="2"/>
              </a:rPr>
              <a:t>range</a:t>
            </a:r>
            <a:r>
              <a:rPr lang="cs-CZ" altLang="cs-CZ" sz="2800" dirty="0" smtClean="0">
                <a:sym typeface="Symbol" pitchFamily="18" charset="2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</TotalTime>
  <Words>1005</Words>
  <Application>Microsoft Office PowerPoint</Application>
  <PresentationFormat>Předvádění na obrazovce (4:3)</PresentationFormat>
  <Paragraphs>170</Paragraphs>
  <Slides>21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Wingdings</vt:lpstr>
      <vt:lpstr>Arial Black</vt:lpstr>
      <vt:lpstr>Times New Roman</vt:lpstr>
      <vt:lpstr>Symbol</vt:lpstr>
      <vt:lpstr>Greek Diner Inline TT</vt:lpstr>
      <vt:lpstr>Motiv systému Office</vt:lpstr>
      <vt:lpstr>MNOŽINY</vt:lpstr>
      <vt:lpstr>Co je to množina?</vt:lpstr>
      <vt:lpstr>Množinové operace  (vytvářejí z množin nové množiny)</vt:lpstr>
      <vt:lpstr>Množinové operace  (vytvářejí z množin nové množiny)</vt:lpstr>
      <vt:lpstr>Vztahy mezi množinami</vt:lpstr>
      <vt:lpstr>Další množinové operace </vt:lpstr>
      <vt:lpstr>Další množinové operace </vt:lpstr>
      <vt:lpstr>Relace</vt:lpstr>
      <vt:lpstr>Funkce (zobrazení)</vt:lpstr>
      <vt:lpstr>Surjekce, injekce, bijekce</vt:lpstr>
      <vt:lpstr>Mohutnost množin</vt:lpstr>
      <vt:lpstr>Mohutnost, spočetné množiny</vt:lpstr>
      <vt:lpstr>Mohutnost, spočetné množiny</vt:lpstr>
      <vt:lpstr>Množina racionálních čísel Q je rovněž spočetná. </vt:lpstr>
      <vt:lpstr>Mohutnost, nespočetné množiny</vt:lpstr>
      <vt:lpstr>Cantorův diagonální důkaz nespočetnosti reálných čísel v intervalu 0,1. </vt:lpstr>
      <vt:lpstr>Hypotéza kontinua</vt:lpstr>
      <vt:lpstr>Hypotéza kontinua, další formulace</vt:lpstr>
      <vt:lpstr>Hypotéza kontinua</vt:lpstr>
      <vt:lpstr>Hypotéza kontinua</vt:lpstr>
      <vt:lpstr>Hypotéza kontinua</vt:lpstr>
    </vt:vector>
  </TitlesOfParts>
  <Company>VSB-TU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logiky</dc:title>
  <dc:creator>duz48</dc:creator>
  <cp:lastModifiedBy>sborovna</cp:lastModifiedBy>
  <cp:revision>38</cp:revision>
  <dcterms:created xsi:type="dcterms:W3CDTF">2006-03-17T09:13:32Z</dcterms:created>
  <dcterms:modified xsi:type="dcterms:W3CDTF">2017-10-31T10:56:35Z</dcterms:modified>
</cp:coreProperties>
</file>