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notesMasterIdLst>
    <p:notesMasterId r:id="rId22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386" y="13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komentářů</a:t>
            </a:r>
          </a:p>
        </p:txBody>
      </p:sp>
      <p:sp>
        <p:nvSpPr>
          <p:cNvPr id="184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&lt;záhlaví&gt;</a:t>
            </a:r>
          </a:p>
        </p:txBody>
      </p:sp>
      <p:sp>
        <p:nvSpPr>
          <p:cNvPr id="185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&lt;datum/čas&gt;</a:t>
            </a:r>
          </a:p>
        </p:txBody>
      </p:sp>
      <p:sp>
        <p:nvSpPr>
          <p:cNvPr id="186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&lt;zápatí&gt;</a:t>
            </a:r>
          </a:p>
        </p:txBody>
      </p:sp>
      <p:sp>
        <p:nvSpPr>
          <p:cNvPr id="187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9BC97EBD-D9A7-47DC-8828-0BECED161424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97965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CustomShape 1"/>
          <p:cNvSpPr/>
          <p:nvPr/>
        </p:nvSpPr>
        <p:spPr>
          <a:xfrm>
            <a:off x="4280040" y="10156680"/>
            <a:ext cx="3277440" cy="53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08F1A43D-97BB-4DFC-AF13-8E244F26338D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LGC Sans"/>
              </a:rPr>
              <a:t>1</a:t>
            </a:fld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2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640" cy="481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4" name="TextShape 2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10255886-6FFC-4B18-9602-B31F019063CA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4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CustomShape 1"/>
          <p:cNvSpPr/>
          <p:nvPr/>
        </p:nvSpPr>
        <p:spPr>
          <a:xfrm>
            <a:off x="4280040" y="10156680"/>
            <a:ext cx="3277440" cy="53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50638398-DA11-4804-BD7F-18838F0F50E3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LGC Sans"/>
              </a:rPr>
              <a:t>11</a:t>
            </a:fld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6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640" cy="4720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CustomShape 1"/>
          <p:cNvSpPr/>
          <p:nvPr/>
        </p:nvSpPr>
        <p:spPr>
          <a:xfrm>
            <a:off x="4280040" y="10156680"/>
            <a:ext cx="3277440" cy="53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47B8F623-7F53-44CA-9C66-7BB7B13DE387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LGC Sans"/>
              </a:rPr>
              <a:t>12</a:t>
            </a:fld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8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640" cy="4720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CustomShape 1"/>
          <p:cNvSpPr/>
          <p:nvPr/>
        </p:nvSpPr>
        <p:spPr>
          <a:xfrm>
            <a:off x="4280040" y="10156680"/>
            <a:ext cx="3277440" cy="53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B79EA6B0-E147-4199-BC8B-A312274ABAB8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LGC Sans"/>
              </a:rPr>
              <a:t>13</a:t>
            </a:fld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0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640" cy="4720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CustomShape 1"/>
          <p:cNvSpPr/>
          <p:nvPr/>
        </p:nvSpPr>
        <p:spPr>
          <a:xfrm>
            <a:off x="4280040" y="10156680"/>
            <a:ext cx="3277440" cy="53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04B74D1C-6F74-4CBC-9B53-5F68CB08B5A5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LGC Sans"/>
              </a:rPr>
              <a:t>14</a:t>
            </a:fld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2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640" cy="4720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CustomShape 1"/>
          <p:cNvSpPr/>
          <p:nvPr/>
        </p:nvSpPr>
        <p:spPr>
          <a:xfrm>
            <a:off x="4280040" y="10156680"/>
            <a:ext cx="3277440" cy="53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E1BA5B39-B281-4F43-B5B2-C5A187CF1C69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LGC Sans"/>
              </a:rPr>
              <a:t>15</a:t>
            </a:fld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4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640" cy="4720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CustomShape 1"/>
          <p:cNvSpPr/>
          <p:nvPr/>
        </p:nvSpPr>
        <p:spPr>
          <a:xfrm>
            <a:off x="4280040" y="10156680"/>
            <a:ext cx="3277440" cy="53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028EE6C8-792A-491A-94E9-456C44391179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LGC Sans"/>
              </a:rPr>
              <a:t>16</a:t>
            </a:fld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6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640" cy="4720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Obrázek 69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1" name="Obrázek 70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9" name="Obrázek 108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10" name="Obrázek 109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5" name="Obrázek 144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46" name="Obrázek 145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81" name="Obrázek 180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82" name="Obrázek 181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3280" y="301680"/>
            <a:ext cx="9068760" cy="1259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756000" y="2348280"/>
            <a:ext cx="8568000" cy="16200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Klepnutím lze upravit styl předlohy nadpisů.</a:t>
            </a:r>
          </a:p>
        </p:txBody>
      </p:sp>
      <p:sp>
        <p:nvSpPr>
          <p:cNvPr id="73" name="PlaceHolder 2"/>
          <p:cNvSpPr>
            <a:spLocks noGrp="1"/>
          </p:cNvSpPr>
          <p:nvPr>
            <p:ph type="dt"/>
          </p:nvPr>
        </p:nvSpPr>
        <p:spPr>
          <a:xfrm>
            <a:off x="503280" y="6886440"/>
            <a:ext cx="2345760" cy="5184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ftr"/>
          </p:nvPr>
        </p:nvSpPr>
        <p:spPr>
          <a:xfrm>
            <a:off x="3448080" y="6886440"/>
            <a:ext cx="3193200" cy="5184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sldNum"/>
          </p:nvPr>
        </p:nvSpPr>
        <p:spPr>
          <a:xfrm>
            <a:off x="7226280" y="6886440"/>
            <a:ext cx="2345760" cy="5184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fld id="{ED12585C-54F7-4DBE-8ABB-A1F3AA11CE7E}" type="slidenum"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‹#›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9.xml"/><Relationship Id="rId4" Type="http://schemas.openxmlformats.org/officeDocument/2006/relationships/image" Target="../media/image2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215640" y="2987640"/>
            <a:ext cx="9070200" cy="117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LGC Sans"/>
              </a:rPr>
              <a:t>Pravděpodobnost a statistika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9" name="CustomShape 2"/>
          <p:cNvSpPr/>
          <p:nvPr/>
        </p:nvSpPr>
        <p:spPr>
          <a:xfrm>
            <a:off x="503280" y="1814400"/>
            <a:ext cx="9070200" cy="489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CustomShape 1"/>
          <p:cNvSpPr/>
          <p:nvPr/>
        </p:nvSpPr>
        <p:spPr>
          <a:xfrm>
            <a:off x="1105920" y="3674880"/>
            <a:ext cx="7824240" cy="1256040"/>
          </a:xfrm>
          <a:prstGeom prst="rect">
            <a:avLst/>
          </a:prstGeom>
          <a:solidFill>
            <a:schemeClr val="bg1"/>
          </a:solidFill>
          <a:ln w="2844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0" name="CustomShape 2"/>
          <p:cNvSpPr/>
          <p:nvPr/>
        </p:nvSpPr>
        <p:spPr>
          <a:xfrm>
            <a:off x="4963320" y="3858480"/>
            <a:ext cx="396720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kombinace bez opakování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kombinační číslo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1" name="CustomShape 3"/>
          <p:cNvSpPr/>
          <p:nvPr/>
        </p:nvSpPr>
        <p:spPr>
          <a:xfrm>
            <a:off x="-40320" y="6311880"/>
            <a:ext cx="73814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Pravděpodobnost, že náhodně vybereme určitou k-tici tedy je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2" name="CustomShape 4"/>
          <p:cNvSpPr/>
          <p:nvPr/>
        </p:nvSpPr>
        <p:spPr>
          <a:xfrm>
            <a:off x="276480" y="1478520"/>
            <a:ext cx="9527400" cy="92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Nezáleží-li nám na pořadí ve výběru k prvků z n-členné množiny, považujeme všechny k-tice se stejnými prvky v různém pořadí za rovnocenné. Takových k-tic je pro každý výběr prvků k!. Vydělíme tedy ještě počet variací bez opakování k! :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3" name="CustomShape 5"/>
          <p:cNvSpPr/>
          <p:nvPr/>
        </p:nvSpPr>
        <p:spPr>
          <a:xfrm>
            <a:off x="219600" y="230760"/>
            <a:ext cx="964908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Neuspořádaný výběr bez opakování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14" name="Obrázek 313"/>
          <p:cNvPicPr/>
          <p:nvPr/>
        </p:nvPicPr>
        <p:blipFill>
          <a:blip r:embed="rId2"/>
          <a:stretch/>
        </p:blipFill>
        <p:spPr>
          <a:xfrm>
            <a:off x="1193760" y="3619440"/>
            <a:ext cx="3645000" cy="1308240"/>
          </a:xfrm>
          <a:prstGeom prst="rect">
            <a:avLst/>
          </a:prstGeom>
          <a:ln>
            <a:noFill/>
          </a:ln>
        </p:spPr>
      </p:pic>
      <p:pic>
        <p:nvPicPr>
          <p:cNvPr id="315" name="Obrázek 314"/>
          <p:cNvPicPr/>
          <p:nvPr/>
        </p:nvPicPr>
        <p:blipFill>
          <a:blip r:embed="rId3"/>
          <a:stretch/>
        </p:blipFill>
        <p:spPr>
          <a:xfrm>
            <a:off x="7048440" y="5994360"/>
            <a:ext cx="2984400" cy="914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CustomShape 1"/>
          <p:cNvSpPr/>
          <p:nvPr/>
        </p:nvSpPr>
        <p:spPr>
          <a:xfrm>
            <a:off x="503280" y="301680"/>
            <a:ext cx="907020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LGC Sans"/>
              </a:rPr>
              <a:t>Karl Friedrich Gauss 1777-1855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17" name="Picture 2"/>
          <p:cNvPicPr/>
          <p:nvPr/>
        </p:nvPicPr>
        <p:blipFill>
          <a:blip r:embed="rId3"/>
          <a:stretch/>
        </p:blipFill>
        <p:spPr>
          <a:xfrm>
            <a:off x="768240" y="1768320"/>
            <a:ext cx="3896640" cy="4988880"/>
          </a:xfrm>
          <a:prstGeom prst="rect">
            <a:avLst/>
          </a:prstGeom>
          <a:ln>
            <a:noFill/>
          </a:ln>
        </p:spPr>
      </p:pic>
      <p:sp>
        <p:nvSpPr>
          <p:cNvPr id="318" name="CustomShape 2"/>
          <p:cNvSpPr/>
          <p:nvPr/>
        </p:nvSpPr>
        <p:spPr>
          <a:xfrm>
            <a:off x="5151600" y="1768320"/>
            <a:ext cx="4425120" cy="489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CustomShape 1"/>
          <p:cNvSpPr/>
          <p:nvPr/>
        </p:nvSpPr>
        <p:spPr>
          <a:xfrm>
            <a:off x="503280" y="301680"/>
            <a:ext cx="907020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LGC Sans"/>
              </a:rPr>
              <a:t>Pravděpodobnosti při hodu kostkou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20" name="Picture 3"/>
          <p:cNvPicPr/>
          <p:nvPr/>
        </p:nvPicPr>
        <p:blipFill>
          <a:blip r:embed="rId3"/>
          <a:stretch/>
        </p:blipFill>
        <p:spPr>
          <a:xfrm>
            <a:off x="3597120" y="2514600"/>
            <a:ext cx="4141080" cy="3425040"/>
          </a:xfrm>
          <a:prstGeom prst="rect">
            <a:avLst/>
          </a:prstGeom>
          <a:ln>
            <a:noFill/>
          </a:ln>
        </p:spPr>
      </p:pic>
      <p:pic>
        <p:nvPicPr>
          <p:cNvPr id="321" name="Picture 4"/>
          <p:cNvPicPr/>
          <p:nvPr/>
        </p:nvPicPr>
        <p:blipFill>
          <a:blip r:embed="rId4"/>
          <a:stretch/>
        </p:blipFill>
        <p:spPr>
          <a:xfrm>
            <a:off x="2462040" y="2409840"/>
            <a:ext cx="3837960" cy="3349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CustomShape 1"/>
          <p:cNvSpPr/>
          <p:nvPr/>
        </p:nvSpPr>
        <p:spPr>
          <a:xfrm>
            <a:off x="503280" y="307800"/>
            <a:ext cx="9070200" cy="125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LGC Sans"/>
              </a:rPr>
              <a:t>Pravděpodobnosti při hodu 2 kostkami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23" name="Picture 3"/>
          <p:cNvPicPr/>
          <p:nvPr/>
        </p:nvPicPr>
        <p:blipFill>
          <a:blip r:embed="rId3"/>
          <a:stretch/>
        </p:blipFill>
        <p:spPr>
          <a:xfrm>
            <a:off x="1800360" y="2230560"/>
            <a:ext cx="5712840" cy="3528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CustomShape 1"/>
          <p:cNvSpPr/>
          <p:nvPr/>
        </p:nvSpPr>
        <p:spPr>
          <a:xfrm>
            <a:off x="503280" y="307800"/>
            <a:ext cx="9070200" cy="125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LGC Sans"/>
              </a:rPr>
              <a:t>Pravděpodobnost při hodu 3 kostkami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25" name="Picture 3"/>
          <p:cNvPicPr/>
          <p:nvPr/>
        </p:nvPicPr>
        <p:blipFill>
          <a:blip r:embed="rId3"/>
          <a:stretch/>
        </p:blipFill>
        <p:spPr>
          <a:xfrm>
            <a:off x="2160720" y="2509920"/>
            <a:ext cx="5118840" cy="3429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CustomShape 1"/>
          <p:cNvSpPr/>
          <p:nvPr/>
        </p:nvSpPr>
        <p:spPr>
          <a:xfrm>
            <a:off x="503280" y="301680"/>
            <a:ext cx="907020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LGC Sans"/>
              </a:rPr>
              <a:t>Pravděpodobnosti při „hodu nekonečně mnoha“ kostkami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7" name="CustomShape 2"/>
          <p:cNvSpPr/>
          <p:nvPr/>
        </p:nvSpPr>
        <p:spPr>
          <a:xfrm>
            <a:off x="5151600" y="1768320"/>
            <a:ext cx="4425120" cy="489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28" name="Obrázek 327"/>
          <p:cNvPicPr/>
          <p:nvPr/>
        </p:nvPicPr>
        <p:blipFill>
          <a:blip r:embed="rId3"/>
          <a:stretch/>
        </p:blipFill>
        <p:spPr>
          <a:xfrm>
            <a:off x="1008000" y="1768320"/>
            <a:ext cx="6336000" cy="3535920"/>
          </a:xfrm>
          <a:prstGeom prst="rect">
            <a:avLst/>
          </a:prstGeom>
          <a:ln>
            <a:noFill/>
          </a:ln>
        </p:spPr>
      </p:pic>
      <p:pic>
        <p:nvPicPr>
          <p:cNvPr id="329" name="Obrázek 328"/>
          <p:cNvPicPr/>
          <p:nvPr/>
        </p:nvPicPr>
        <p:blipFill>
          <a:blip r:embed="rId4"/>
          <a:stretch/>
        </p:blipFill>
        <p:spPr>
          <a:xfrm>
            <a:off x="4176000" y="5584680"/>
            <a:ext cx="5500440" cy="1543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CustomShape 1"/>
          <p:cNvSpPr/>
          <p:nvPr/>
        </p:nvSpPr>
        <p:spPr>
          <a:xfrm>
            <a:off x="503280" y="301680"/>
            <a:ext cx="907020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LGC Sans"/>
              </a:rPr>
              <a:t>Různá normální rozdělení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1" name="CustomShape 2"/>
          <p:cNvSpPr/>
          <p:nvPr/>
        </p:nvSpPr>
        <p:spPr>
          <a:xfrm>
            <a:off x="5151600" y="1768320"/>
            <a:ext cx="4425120" cy="489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Obrázek 331"/>
          <p:cNvPicPr/>
          <p:nvPr/>
        </p:nvPicPr>
        <p:blipFill>
          <a:blip r:embed="rId3"/>
          <a:stretch/>
        </p:blipFill>
        <p:spPr>
          <a:xfrm>
            <a:off x="1085400" y="1656000"/>
            <a:ext cx="8330040" cy="4896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503280" y="301680"/>
            <a:ext cx="9068760" cy="1259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Pravděpodobnost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1" name="TextShape 2"/>
          <p:cNvSpPr txBox="1"/>
          <p:nvPr/>
        </p:nvSpPr>
        <p:spPr>
          <a:xfrm>
            <a:off x="503280" y="1768320"/>
            <a:ext cx="9289080" cy="2947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marL="285840" indent="-2854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Pravděpodobnost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náhodného jevu je číslo, které je mírou očekávatelnosti výskytu jevu. Náhodným jevem rozumíme opakovatelnou činnost prováděnou za stejných (nebo přibližně stejných) podmínek, jejíž výsledek je nejistý a závisí na náhodě. Příklady mohou být například házení kostkou, střelba do terče nebo losování loterie. 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Rozvoj teorie pravděpodobnosti probíhal od 17. století, zpočátku inspirován hlavně hazardními hrami. Za její počátek se považuje slavná výměna dopisů mezi matematiky Blaisem Pascalem a Pierrem Fermatem zahájená roku 1654. Šlo jim tehdy o otázku, jak spravedlivě rozdělit bank mezi hráče, jestliže série hazardních her musela být předčasně přerušena. Dalším stimulem pak byl rozvoj pojišťovnictví.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2" name="CustomShape 3"/>
          <p:cNvSpPr/>
          <p:nvPr/>
        </p:nvSpPr>
        <p:spPr>
          <a:xfrm>
            <a:off x="1296000" y="4290840"/>
            <a:ext cx="2376000" cy="3024000"/>
          </a:xfrm>
          <a:prstGeom prst="rect">
            <a:avLst/>
          </a:prstGeom>
          <a:solidFill>
            <a:schemeClr val="bg1"/>
          </a:solidFill>
          <a:ln w="19080">
            <a:solidFill>
              <a:srgbClr val="8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93" name="Picture 83"/>
          <p:cNvPicPr/>
          <p:nvPr/>
        </p:nvPicPr>
        <p:blipFill>
          <a:blip r:embed="rId2"/>
          <a:stretch/>
        </p:blipFill>
        <p:spPr>
          <a:xfrm>
            <a:off x="1367280" y="4363920"/>
            <a:ext cx="2231640" cy="2447640"/>
          </a:xfrm>
          <a:prstGeom prst="rect">
            <a:avLst/>
          </a:prstGeom>
          <a:ln>
            <a:noFill/>
          </a:ln>
        </p:spPr>
      </p:pic>
      <p:sp>
        <p:nvSpPr>
          <p:cNvPr id="194" name="CustomShape 4"/>
          <p:cNvSpPr/>
          <p:nvPr/>
        </p:nvSpPr>
        <p:spPr>
          <a:xfrm>
            <a:off x="1686960" y="6740280"/>
            <a:ext cx="147816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Blaise Pascal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1623 - 1262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5" name="CustomShape 5"/>
          <p:cNvSpPr/>
          <p:nvPr/>
        </p:nvSpPr>
        <p:spPr>
          <a:xfrm>
            <a:off x="5776200" y="4363920"/>
            <a:ext cx="2015640" cy="3024000"/>
          </a:xfrm>
          <a:prstGeom prst="rect">
            <a:avLst/>
          </a:prstGeom>
          <a:solidFill>
            <a:schemeClr val="bg1"/>
          </a:solidFill>
          <a:ln w="19080">
            <a:solidFill>
              <a:srgbClr val="8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96" name="Picture 84"/>
          <p:cNvPicPr/>
          <p:nvPr/>
        </p:nvPicPr>
        <p:blipFill>
          <a:blip r:embed="rId3"/>
          <a:stretch/>
        </p:blipFill>
        <p:spPr>
          <a:xfrm>
            <a:off x="5847840" y="4437000"/>
            <a:ext cx="1872720" cy="2447640"/>
          </a:xfrm>
          <a:prstGeom prst="rect">
            <a:avLst/>
          </a:prstGeom>
          <a:ln>
            <a:noFill/>
          </a:ln>
        </p:spPr>
      </p:pic>
      <p:sp>
        <p:nvSpPr>
          <p:cNvPr id="197" name="CustomShape 6"/>
          <p:cNvSpPr/>
          <p:nvPr/>
        </p:nvSpPr>
        <p:spPr>
          <a:xfrm>
            <a:off x="5878440" y="6843600"/>
            <a:ext cx="178128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Pierre de Fermat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1601 - 1665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Shape 1"/>
          <p:cNvSpPr txBox="1"/>
          <p:nvPr/>
        </p:nvSpPr>
        <p:spPr>
          <a:xfrm>
            <a:off x="503280" y="301680"/>
            <a:ext cx="9068760" cy="1259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Pravděpodobnost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9" name="TextShape 2"/>
          <p:cNvSpPr txBox="1"/>
          <p:nvPr/>
        </p:nvSpPr>
        <p:spPr>
          <a:xfrm>
            <a:off x="431640" y="2051640"/>
            <a:ext cx="9504720" cy="51843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JEV - množina některých možných výsledků náhodného experimentu </a:t>
            </a: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Blip>
                <a:blip r:embed="rId2"/>
              </a:buBlip>
            </a:pPr>
            <a:r>
              <a:rPr lang="cs-CZ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Jev 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jistý  </a:t>
            </a:r>
            <a:endParaRPr lang="cs-CZ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Blip>
                <a:blip r:embed="rId2"/>
              </a:buBlip>
            </a:pPr>
            <a:r>
              <a:rPr lang="cs-CZ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Jev nemožný</a:t>
            </a:r>
          </a:p>
          <a:p>
            <a:pPr marL="216000" indent="-216000">
              <a:lnSpc>
                <a:spcPct val="100000"/>
              </a:lnSpc>
              <a:buBlip>
                <a:blip r:embed="rId2"/>
              </a:buBlip>
            </a:pPr>
            <a:r>
              <a:rPr lang="cs-CZ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Jev náhodný</a:t>
            </a:r>
            <a:endParaRPr lang="cs-CZ" sz="28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Blip>
                <a:blip r:embed="rId2"/>
              </a:buBlip>
            </a:pP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Shape 1"/>
          <p:cNvSpPr txBox="1"/>
          <p:nvPr/>
        </p:nvSpPr>
        <p:spPr>
          <a:xfrm>
            <a:off x="503280" y="301680"/>
            <a:ext cx="9068760" cy="1259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Klasická definice pravděpodobnosti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1" name="TextShape 2"/>
          <p:cNvSpPr txBox="1"/>
          <p:nvPr/>
        </p:nvSpPr>
        <p:spPr>
          <a:xfrm>
            <a:off x="503280" y="1768320"/>
            <a:ext cx="9289080" cy="2947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just">
              <a:lnSpc>
                <a:spcPct val="100000"/>
              </a:lnSpc>
            </a:pPr>
            <a:r>
              <a:rPr lang="cs-CZ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Buď </a:t>
            </a:r>
            <a:r>
              <a:rPr lang="cs-CZ" sz="36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</a:t>
            </a:r>
            <a:r>
              <a:rPr lang="cs-CZ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množina elementárních jevů (tedy takových, které nelze složit z jiných a které jsou zcela rovnocenné) o </a:t>
            </a:r>
            <a:r>
              <a:rPr lang="cs-CZ" sz="36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</a:t>
            </a:r>
            <a:r>
              <a:rPr lang="cs-CZ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prvcích. Pravděpodobnost výskytu jevu </a:t>
            </a:r>
            <a:r>
              <a:rPr lang="cs-CZ" sz="36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</a:t>
            </a:r>
            <a:r>
              <a:rPr lang="cs-CZ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který je složen z </a:t>
            </a:r>
            <a:r>
              <a:rPr lang="cs-CZ" sz="36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</a:t>
            </a:r>
            <a:r>
              <a:rPr lang="cs-CZ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elementárních jevů je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2" name="Obrázek 201"/>
          <p:cNvPicPr/>
          <p:nvPr/>
        </p:nvPicPr>
        <p:blipFill>
          <a:blip r:embed="rId3"/>
          <a:stretch/>
        </p:blipFill>
        <p:spPr>
          <a:xfrm>
            <a:off x="3670200" y="4495680"/>
            <a:ext cx="2616120" cy="1359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673920" y="1623960"/>
            <a:ext cx="6350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r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1 )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4" name="CustomShape 2"/>
          <p:cNvSpPr/>
          <p:nvPr/>
        </p:nvSpPr>
        <p:spPr>
          <a:xfrm>
            <a:off x="673920" y="2064960"/>
            <a:ext cx="6350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r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2 )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" name="CustomShape 3"/>
          <p:cNvSpPr/>
          <p:nvPr/>
        </p:nvSpPr>
        <p:spPr>
          <a:xfrm>
            <a:off x="1546920" y="2589840"/>
            <a:ext cx="8016840" cy="6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Kde S je jev, který nastane při každém náhodném pokusu a 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0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jev, který nenastane nikdy.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6" name="CustomShape 4"/>
          <p:cNvSpPr/>
          <p:nvPr/>
        </p:nvSpPr>
        <p:spPr>
          <a:xfrm>
            <a:off x="673920" y="3368520"/>
            <a:ext cx="6350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r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3 )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7" name="CustomShape 5"/>
          <p:cNvSpPr/>
          <p:nvPr/>
        </p:nvSpPr>
        <p:spPr>
          <a:xfrm>
            <a:off x="673920" y="5792400"/>
            <a:ext cx="6350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r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5 )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CustomShape 6"/>
          <p:cNvSpPr/>
          <p:nvPr/>
        </p:nvSpPr>
        <p:spPr>
          <a:xfrm>
            <a:off x="1546920" y="3858480"/>
            <a:ext cx="8016840" cy="6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Kde pod sjednocením jevů rozumíme „nastane A“ nebo „nastane B“. Jevy musí být disjunktní, tedy A a B nemohou nastat současně.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CustomShape 7"/>
          <p:cNvSpPr/>
          <p:nvPr/>
        </p:nvSpPr>
        <p:spPr>
          <a:xfrm>
            <a:off x="673920" y="6313680"/>
            <a:ext cx="6350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r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6 )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0" name="CustomShape 8"/>
          <p:cNvSpPr/>
          <p:nvPr/>
        </p:nvSpPr>
        <p:spPr>
          <a:xfrm>
            <a:off x="1546920" y="6724800"/>
            <a:ext cx="8016840" cy="6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Tj. pravděpodobnost, že nastane doplněk A do B je rovna rozdílu pravděpodobností B a A.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1" name="CustomShape 9"/>
          <p:cNvSpPr/>
          <p:nvPr/>
        </p:nvSpPr>
        <p:spPr>
          <a:xfrm>
            <a:off x="673920" y="4672440"/>
            <a:ext cx="6350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r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4 )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2" name="CustomShape 10"/>
          <p:cNvSpPr/>
          <p:nvPr/>
        </p:nvSpPr>
        <p:spPr>
          <a:xfrm>
            <a:off x="1546920" y="4660200"/>
            <a:ext cx="80168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Pravděpodobnost, že ve dvou nezávislých pokusech nastanou jevy A a B je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3" name="CustomShape 11"/>
          <p:cNvSpPr/>
          <p:nvPr/>
        </p:nvSpPr>
        <p:spPr>
          <a:xfrm>
            <a:off x="503280" y="301680"/>
            <a:ext cx="906876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Základní vlastnosti pravděpodobnosti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4" name="Obrázek 213"/>
          <p:cNvPicPr/>
          <p:nvPr/>
        </p:nvPicPr>
        <p:blipFill>
          <a:blip r:embed="rId2"/>
          <a:stretch/>
        </p:blipFill>
        <p:spPr>
          <a:xfrm>
            <a:off x="1536840" y="1612800"/>
            <a:ext cx="1816200" cy="419040"/>
          </a:xfrm>
          <a:prstGeom prst="rect">
            <a:avLst/>
          </a:prstGeom>
          <a:ln>
            <a:noFill/>
          </a:ln>
        </p:spPr>
      </p:pic>
      <p:pic>
        <p:nvPicPr>
          <p:cNvPr id="215" name="Obrázek 214"/>
          <p:cNvPicPr/>
          <p:nvPr/>
        </p:nvPicPr>
        <p:blipFill>
          <a:blip r:embed="rId3"/>
          <a:stretch/>
        </p:blipFill>
        <p:spPr>
          <a:xfrm>
            <a:off x="1549440" y="2044800"/>
            <a:ext cx="3797280" cy="444600"/>
          </a:xfrm>
          <a:prstGeom prst="rect">
            <a:avLst/>
          </a:prstGeom>
          <a:ln>
            <a:noFill/>
          </a:ln>
        </p:spPr>
      </p:pic>
      <p:pic>
        <p:nvPicPr>
          <p:cNvPr id="216" name="Obrázek 215"/>
          <p:cNvPicPr/>
          <p:nvPr/>
        </p:nvPicPr>
        <p:blipFill>
          <a:blip r:embed="rId4"/>
          <a:stretch/>
        </p:blipFill>
        <p:spPr>
          <a:xfrm>
            <a:off x="1536840" y="3340080"/>
            <a:ext cx="4838760" cy="419040"/>
          </a:xfrm>
          <a:prstGeom prst="rect">
            <a:avLst/>
          </a:prstGeom>
          <a:ln>
            <a:noFill/>
          </a:ln>
        </p:spPr>
      </p:pic>
      <p:pic>
        <p:nvPicPr>
          <p:cNvPr id="217" name="Obrázek 216"/>
          <p:cNvPicPr/>
          <p:nvPr/>
        </p:nvPicPr>
        <p:blipFill>
          <a:blip r:embed="rId5"/>
          <a:stretch/>
        </p:blipFill>
        <p:spPr>
          <a:xfrm>
            <a:off x="1625760" y="5765760"/>
            <a:ext cx="4483080" cy="419040"/>
          </a:xfrm>
          <a:prstGeom prst="rect">
            <a:avLst/>
          </a:prstGeom>
          <a:ln>
            <a:noFill/>
          </a:ln>
        </p:spPr>
      </p:pic>
      <p:pic>
        <p:nvPicPr>
          <p:cNvPr id="218" name="Obrázek 217"/>
          <p:cNvPicPr/>
          <p:nvPr/>
        </p:nvPicPr>
        <p:blipFill>
          <a:blip r:embed="rId6"/>
          <a:stretch/>
        </p:blipFill>
        <p:spPr>
          <a:xfrm>
            <a:off x="1625760" y="6286680"/>
            <a:ext cx="6654960" cy="419040"/>
          </a:xfrm>
          <a:prstGeom prst="rect">
            <a:avLst/>
          </a:prstGeom>
          <a:ln>
            <a:noFill/>
          </a:ln>
        </p:spPr>
      </p:pic>
      <p:pic>
        <p:nvPicPr>
          <p:cNvPr id="219" name="Obrázek 218"/>
          <p:cNvPicPr/>
          <p:nvPr/>
        </p:nvPicPr>
        <p:blipFill>
          <a:blip r:embed="rId7"/>
          <a:stretch/>
        </p:blipFill>
        <p:spPr>
          <a:xfrm>
            <a:off x="2413080" y="5092560"/>
            <a:ext cx="3149640" cy="419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/>
          <p:cNvSpPr/>
          <p:nvPr/>
        </p:nvSpPr>
        <p:spPr>
          <a:xfrm>
            <a:off x="720000" y="2555640"/>
            <a:ext cx="8097480" cy="6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Házejme dvěma kostkami. Jaké je pravděpodobnost, že součet bude roven pěti? A sedmi?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1" name="CustomShape 2"/>
          <p:cNvSpPr/>
          <p:nvPr/>
        </p:nvSpPr>
        <p:spPr>
          <a:xfrm>
            <a:off x="720000" y="3636000"/>
            <a:ext cx="8097480" cy="92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 osudí je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bílých koulí a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černých. Taháme postupně tři koule a už je nevracíme zpět (tedy se celkový počet koulí v osudí zmenšuje). Určeme pravděpodobnost, že všechny vytažené koule jsou bílé.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2" name="CustomShape 3"/>
          <p:cNvSpPr/>
          <p:nvPr/>
        </p:nvSpPr>
        <p:spPr>
          <a:xfrm>
            <a:off x="864000" y="5292000"/>
            <a:ext cx="8097480" cy="119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 osudí je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bílých koulí a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černých. Taháme postupně tři koule a už je nevracíme zpět (tedy se celkový počet koulí v osudí zmenšuje). Určeme pravděpodobnost, že vytažené koule jsou dvě bílé a jedna černá, přičemž nám nezáleží na tom, v jakém pořadí jsme je vytáhli.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3" name="CustomShape 4"/>
          <p:cNvSpPr/>
          <p:nvPr/>
        </p:nvSpPr>
        <p:spPr>
          <a:xfrm>
            <a:off x="503280" y="301680"/>
            <a:ext cx="906876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Příklady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2420280" y="2696760"/>
            <a:ext cx="4590000" cy="939240"/>
          </a:xfrm>
          <a:prstGeom prst="rect">
            <a:avLst/>
          </a:prstGeom>
          <a:solidFill>
            <a:schemeClr val="bg1"/>
          </a:solidFill>
          <a:ln w="2844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5" name="CustomShape 2"/>
          <p:cNvSpPr/>
          <p:nvPr/>
        </p:nvSpPr>
        <p:spPr>
          <a:xfrm>
            <a:off x="4167000" y="3065760"/>
            <a:ext cx="30150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variace s opakováním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186552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7" name="CustomShape 4"/>
          <p:cNvSpPr/>
          <p:nvPr/>
        </p:nvSpPr>
        <p:spPr>
          <a:xfrm>
            <a:off x="305748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8" name="CustomShape 5"/>
          <p:cNvSpPr/>
          <p:nvPr/>
        </p:nvSpPr>
        <p:spPr>
          <a:xfrm>
            <a:off x="424764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9" name="CustomShape 6"/>
          <p:cNvSpPr/>
          <p:nvPr/>
        </p:nvSpPr>
        <p:spPr>
          <a:xfrm>
            <a:off x="543744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0" name="CustomShape 7"/>
          <p:cNvSpPr/>
          <p:nvPr/>
        </p:nvSpPr>
        <p:spPr>
          <a:xfrm>
            <a:off x="6867360" y="4703400"/>
            <a:ext cx="285840" cy="532440"/>
          </a:xfrm>
          <a:prstGeom prst="ellipse">
            <a:avLst/>
          </a:prstGeom>
          <a:solidFill>
            <a:schemeClr val="tx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1" name="CustomShape 8"/>
          <p:cNvSpPr/>
          <p:nvPr/>
        </p:nvSpPr>
        <p:spPr>
          <a:xfrm>
            <a:off x="7185960" y="4703400"/>
            <a:ext cx="285840" cy="532440"/>
          </a:xfrm>
          <a:prstGeom prst="ellipse">
            <a:avLst/>
          </a:prstGeom>
          <a:solidFill>
            <a:schemeClr val="tx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2" name="CustomShape 9"/>
          <p:cNvSpPr/>
          <p:nvPr/>
        </p:nvSpPr>
        <p:spPr>
          <a:xfrm>
            <a:off x="7502760" y="4703400"/>
            <a:ext cx="285840" cy="532440"/>
          </a:xfrm>
          <a:prstGeom prst="ellipse">
            <a:avLst/>
          </a:prstGeom>
          <a:solidFill>
            <a:schemeClr val="tx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3" name="CustomShape 10"/>
          <p:cNvSpPr/>
          <p:nvPr/>
        </p:nvSpPr>
        <p:spPr>
          <a:xfrm>
            <a:off x="1865520" y="4653000"/>
            <a:ext cx="1110960" cy="55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 různých čísel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4" name="CustomShape 11"/>
          <p:cNvSpPr/>
          <p:nvPr/>
        </p:nvSpPr>
        <p:spPr>
          <a:xfrm>
            <a:off x="3057480" y="4653000"/>
            <a:ext cx="1110960" cy="55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 různých čísel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5" name="CustomShape 12"/>
          <p:cNvSpPr/>
          <p:nvPr/>
        </p:nvSpPr>
        <p:spPr>
          <a:xfrm>
            <a:off x="4247640" y="4653000"/>
            <a:ext cx="1110960" cy="55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 různých čísel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6" name="CustomShape 13"/>
          <p:cNvSpPr/>
          <p:nvPr/>
        </p:nvSpPr>
        <p:spPr>
          <a:xfrm>
            <a:off x="5437440" y="4653000"/>
            <a:ext cx="1110960" cy="55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 různých čísel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7" name="CustomShape 14"/>
          <p:cNvSpPr/>
          <p:nvPr/>
        </p:nvSpPr>
        <p:spPr>
          <a:xfrm>
            <a:off x="210348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8" name="CustomShape 15"/>
          <p:cNvSpPr/>
          <p:nvPr/>
        </p:nvSpPr>
        <p:spPr>
          <a:xfrm>
            <a:off x="2896560" y="52884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9" name="CustomShape 16"/>
          <p:cNvSpPr/>
          <p:nvPr/>
        </p:nvSpPr>
        <p:spPr>
          <a:xfrm>
            <a:off x="3295440" y="544068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0" name="CustomShape 17"/>
          <p:cNvSpPr/>
          <p:nvPr/>
        </p:nvSpPr>
        <p:spPr>
          <a:xfrm>
            <a:off x="4088160" y="52812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1" name="CustomShape 18"/>
          <p:cNvSpPr/>
          <p:nvPr/>
        </p:nvSpPr>
        <p:spPr>
          <a:xfrm>
            <a:off x="440676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2" name="CustomShape 19"/>
          <p:cNvSpPr/>
          <p:nvPr/>
        </p:nvSpPr>
        <p:spPr>
          <a:xfrm>
            <a:off x="5199480" y="52884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3" name="CustomShape 20"/>
          <p:cNvSpPr/>
          <p:nvPr/>
        </p:nvSpPr>
        <p:spPr>
          <a:xfrm>
            <a:off x="559692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4" name="CustomShape 21"/>
          <p:cNvSpPr/>
          <p:nvPr/>
        </p:nvSpPr>
        <p:spPr>
          <a:xfrm>
            <a:off x="6389640" y="52884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5" name="CustomShape 22"/>
          <p:cNvSpPr/>
          <p:nvPr/>
        </p:nvSpPr>
        <p:spPr>
          <a:xfrm>
            <a:off x="559692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6" name="CustomShape 23"/>
          <p:cNvSpPr/>
          <p:nvPr/>
        </p:nvSpPr>
        <p:spPr>
          <a:xfrm>
            <a:off x="789840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= n</a:t>
            </a:r>
            <a:r>
              <a:rPr lang="cs-CZ" sz="1800" b="1" strike="noStrike" spc="-1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7" name="CustomShape 24"/>
          <p:cNvSpPr/>
          <p:nvPr/>
        </p:nvSpPr>
        <p:spPr>
          <a:xfrm>
            <a:off x="38520" y="6630480"/>
            <a:ext cx="778068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Pravděpodobnost, že náhodně vybereme jednu určitou k-tici tedy je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8" name="CustomShape 25"/>
          <p:cNvSpPr/>
          <p:nvPr/>
        </p:nvSpPr>
        <p:spPr>
          <a:xfrm>
            <a:off x="276480" y="1478520"/>
            <a:ext cx="9527400" cy="6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Buď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množina o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prvcích. Vyberme z množiny postupně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prvků tak, že můžeme vybírat vícekrát ten samý (vracíme prvky do množiny). Počet různých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-tic, které takto lze dostat, je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9" name="CustomShape 26"/>
          <p:cNvSpPr/>
          <p:nvPr/>
        </p:nvSpPr>
        <p:spPr>
          <a:xfrm>
            <a:off x="503280" y="301680"/>
            <a:ext cx="906876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Uspořádaný výběr s opakováním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50" name="Obrázek 249"/>
          <p:cNvPicPr/>
          <p:nvPr/>
        </p:nvPicPr>
        <p:blipFill>
          <a:blip r:embed="rId2"/>
          <a:stretch/>
        </p:blipFill>
        <p:spPr>
          <a:xfrm>
            <a:off x="2730600" y="2666880"/>
            <a:ext cx="1015920" cy="990720"/>
          </a:xfrm>
          <a:prstGeom prst="rect">
            <a:avLst/>
          </a:prstGeom>
          <a:ln>
            <a:noFill/>
          </a:ln>
        </p:spPr>
      </p:pic>
      <p:pic>
        <p:nvPicPr>
          <p:cNvPr id="251" name="Obrázek 250"/>
          <p:cNvPicPr/>
          <p:nvPr/>
        </p:nvPicPr>
        <p:blipFill>
          <a:blip r:embed="rId3"/>
          <a:stretch/>
        </p:blipFill>
        <p:spPr>
          <a:xfrm>
            <a:off x="7912080" y="6337440"/>
            <a:ext cx="1879560" cy="914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>
            <a:off x="2091240" y="2801520"/>
            <a:ext cx="5727600" cy="1121400"/>
          </a:xfrm>
          <a:prstGeom prst="rect">
            <a:avLst/>
          </a:prstGeom>
          <a:solidFill>
            <a:schemeClr val="bg1"/>
          </a:solidFill>
          <a:ln w="2844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3" name="CustomShape 2"/>
          <p:cNvSpPr/>
          <p:nvPr/>
        </p:nvSpPr>
        <p:spPr>
          <a:xfrm>
            <a:off x="4723560" y="3144600"/>
            <a:ext cx="30150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variace bez opakování 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4" name="CustomShape 3"/>
          <p:cNvSpPr/>
          <p:nvPr/>
        </p:nvSpPr>
        <p:spPr>
          <a:xfrm>
            <a:off x="186552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5" name="CustomShape 4"/>
          <p:cNvSpPr/>
          <p:nvPr/>
        </p:nvSpPr>
        <p:spPr>
          <a:xfrm>
            <a:off x="305748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6" name="CustomShape 5"/>
          <p:cNvSpPr/>
          <p:nvPr/>
        </p:nvSpPr>
        <p:spPr>
          <a:xfrm>
            <a:off x="424764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7" name="CustomShape 6"/>
          <p:cNvSpPr/>
          <p:nvPr/>
        </p:nvSpPr>
        <p:spPr>
          <a:xfrm>
            <a:off x="543744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8" name="CustomShape 7"/>
          <p:cNvSpPr/>
          <p:nvPr/>
        </p:nvSpPr>
        <p:spPr>
          <a:xfrm>
            <a:off x="6867360" y="4703400"/>
            <a:ext cx="285840" cy="532440"/>
          </a:xfrm>
          <a:prstGeom prst="ellipse">
            <a:avLst/>
          </a:prstGeom>
          <a:solidFill>
            <a:schemeClr val="tx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9" name="CustomShape 8"/>
          <p:cNvSpPr/>
          <p:nvPr/>
        </p:nvSpPr>
        <p:spPr>
          <a:xfrm>
            <a:off x="7185960" y="4703400"/>
            <a:ext cx="285840" cy="532440"/>
          </a:xfrm>
          <a:prstGeom prst="ellipse">
            <a:avLst/>
          </a:prstGeom>
          <a:solidFill>
            <a:schemeClr val="tx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0" name="CustomShape 9"/>
          <p:cNvSpPr/>
          <p:nvPr/>
        </p:nvSpPr>
        <p:spPr>
          <a:xfrm>
            <a:off x="7502760" y="4703400"/>
            <a:ext cx="285840" cy="532440"/>
          </a:xfrm>
          <a:prstGeom prst="ellipse">
            <a:avLst/>
          </a:prstGeom>
          <a:solidFill>
            <a:schemeClr val="tx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1" name="CustomShape 10"/>
          <p:cNvSpPr/>
          <p:nvPr/>
        </p:nvSpPr>
        <p:spPr>
          <a:xfrm>
            <a:off x="1865520" y="4653000"/>
            <a:ext cx="1110960" cy="55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 různých prvků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2" name="CustomShape 11"/>
          <p:cNvSpPr/>
          <p:nvPr/>
        </p:nvSpPr>
        <p:spPr>
          <a:xfrm>
            <a:off x="3057480" y="4574160"/>
            <a:ext cx="1110960" cy="78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n-1 různých prvků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3" name="CustomShape 12"/>
          <p:cNvSpPr/>
          <p:nvPr/>
        </p:nvSpPr>
        <p:spPr>
          <a:xfrm>
            <a:off x="4247640" y="4574160"/>
            <a:ext cx="1110960" cy="78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n-2 různých prvků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4" name="CustomShape 13"/>
          <p:cNvSpPr/>
          <p:nvPr/>
        </p:nvSpPr>
        <p:spPr>
          <a:xfrm>
            <a:off x="5437440" y="4574160"/>
            <a:ext cx="1110960" cy="78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n-3 různých prvků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5" name="CustomShape 14"/>
          <p:cNvSpPr/>
          <p:nvPr/>
        </p:nvSpPr>
        <p:spPr>
          <a:xfrm>
            <a:off x="210348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6" name="CustomShape 15"/>
          <p:cNvSpPr/>
          <p:nvPr/>
        </p:nvSpPr>
        <p:spPr>
          <a:xfrm>
            <a:off x="2896560" y="52884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7" name="CustomShape 16"/>
          <p:cNvSpPr/>
          <p:nvPr/>
        </p:nvSpPr>
        <p:spPr>
          <a:xfrm>
            <a:off x="3295440" y="544068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(n-1)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8" name="CustomShape 17"/>
          <p:cNvSpPr/>
          <p:nvPr/>
        </p:nvSpPr>
        <p:spPr>
          <a:xfrm>
            <a:off x="4088160" y="52812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9" name="CustomShape 18"/>
          <p:cNvSpPr/>
          <p:nvPr/>
        </p:nvSpPr>
        <p:spPr>
          <a:xfrm>
            <a:off x="440676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(n-2)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0" name="CustomShape 19"/>
          <p:cNvSpPr/>
          <p:nvPr/>
        </p:nvSpPr>
        <p:spPr>
          <a:xfrm>
            <a:off x="5199480" y="52884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1" name="CustomShape 20"/>
          <p:cNvSpPr/>
          <p:nvPr/>
        </p:nvSpPr>
        <p:spPr>
          <a:xfrm>
            <a:off x="6389640" y="52884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2" name="CustomShape 21"/>
          <p:cNvSpPr/>
          <p:nvPr/>
        </p:nvSpPr>
        <p:spPr>
          <a:xfrm>
            <a:off x="559692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(n-3)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3" name="CustomShape 22"/>
          <p:cNvSpPr/>
          <p:nvPr/>
        </p:nvSpPr>
        <p:spPr>
          <a:xfrm>
            <a:off x="7103520" y="5447520"/>
            <a:ext cx="297648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= (n-1)(n-2) … (n-k+1)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4" name="CustomShape 23"/>
          <p:cNvSpPr/>
          <p:nvPr/>
        </p:nvSpPr>
        <p:spPr>
          <a:xfrm>
            <a:off x="38520" y="6630480"/>
            <a:ext cx="778068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Pravděpodobnost, že náhodně vybereme určitou k-tici tedy je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5" name="CustomShape 24"/>
          <p:cNvSpPr/>
          <p:nvPr/>
        </p:nvSpPr>
        <p:spPr>
          <a:xfrm>
            <a:off x="276480" y="1478520"/>
            <a:ext cx="9527400" cy="6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Buď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množina o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prvcích. Vyberme z množiny postupně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prvků, ale podruhé ho již vytáhnout nelze (nevracíme prvky do množiny). 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6" name="CustomShape 25"/>
          <p:cNvSpPr/>
          <p:nvPr/>
        </p:nvSpPr>
        <p:spPr>
          <a:xfrm>
            <a:off x="503280" y="301680"/>
            <a:ext cx="906876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Uspořádaný výběr bez opakování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77" name="Obrázek 276"/>
          <p:cNvPicPr/>
          <p:nvPr/>
        </p:nvPicPr>
        <p:blipFill>
          <a:blip r:embed="rId2"/>
          <a:stretch/>
        </p:blipFill>
        <p:spPr>
          <a:xfrm>
            <a:off x="2336760" y="2666880"/>
            <a:ext cx="1841400" cy="1308240"/>
          </a:xfrm>
          <a:prstGeom prst="rect">
            <a:avLst/>
          </a:prstGeom>
          <a:ln>
            <a:noFill/>
          </a:ln>
        </p:spPr>
      </p:pic>
      <p:pic>
        <p:nvPicPr>
          <p:cNvPr id="278" name="Obrázek 277"/>
          <p:cNvPicPr/>
          <p:nvPr/>
        </p:nvPicPr>
        <p:blipFill>
          <a:blip r:embed="rId3"/>
          <a:stretch/>
        </p:blipFill>
        <p:spPr>
          <a:xfrm>
            <a:off x="7251840" y="6388200"/>
            <a:ext cx="2641680" cy="914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CustomShape 1"/>
          <p:cNvSpPr/>
          <p:nvPr/>
        </p:nvSpPr>
        <p:spPr>
          <a:xfrm>
            <a:off x="2738880" y="3158640"/>
            <a:ext cx="3969000" cy="369000"/>
          </a:xfrm>
          <a:prstGeom prst="rect">
            <a:avLst/>
          </a:prstGeom>
          <a:solidFill>
            <a:schemeClr val="bg1"/>
          </a:solidFill>
          <a:ln w="2844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0" name="CustomShape 2"/>
          <p:cNvSpPr/>
          <p:nvPr/>
        </p:nvSpPr>
        <p:spPr>
          <a:xfrm>
            <a:off x="4088160" y="3144600"/>
            <a:ext cx="30150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permutace 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1" name="CustomShape 3"/>
          <p:cNvSpPr/>
          <p:nvPr/>
        </p:nvSpPr>
        <p:spPr>
          <a:xfrm>
            <a:off x="123048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2" name="CustomShape 4"/>
          <p:cNvSpPr/>
          <p:nvPr/>
        </p:nvSpPr>
        <p:spPr>
          <a:xfrm>
            <a:off x="242208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3" name="CustomShape 5"/>
          <p:cNvSpPr/>
          <p:nvPr/>
        </p:nvSpPr>
        <p:spPr>
          <a:xfrm>
            <a:off x="361224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CustomShape 6"/>
          <p:cNvSpPr/>
          <p:nvPr/>
        </p:nvSpPr>
        <p:spPr>
          <a:xfrm>
            <a:off x="480240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5" name="CustomShape 7"/>
          <p:cNvSpPr/>
          <p:nvPr/>
        </p:nvSpPr>
        <p:spPr>
          <a:xfrm>
            <a:off x="6231960" y="4703400"/>
            <a:ext cx="285840" cy="532440"/>
          </a:xfrm>
          <a:prstGeom prst="ellipse">
            <a:avLst/>
          </a:prstGeom>
          <a:solidFill>
            <a:schemeClr val="tx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6" name="CustomShape 8"/>
          <p:cNvSpPr/>
          <p:nvPr/>
        </p:nvSpPr>
        <p:spPr>
          <a:xfrm>
            <a:off x="6550560" y="4703400"/>
            <a:ext cx="285840" cy="532440"/>
          </a:xfrm>
          <a:prstGeom prst="ellipse">
            <a:avLst/>
          </a:prstGeom>
          <a:solidFill>
            <a:schemeClr val="tx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7" name="CustomShape 9"/>
          <p:cNvSpPr/>
          <p:nvPr/>
        </p:nvSpPr>
        <p:spPr>
          <a:xfrm>
            <a:off x="6867360" y="4703400"/>
            <a:ext cx="285840" cy="532440"/>
          </a:xfrm>
          <a:prstGeom prst="ellipse">
            <a:avLst/>
          </a:prstGeom>
          <a:solidFill>
            <a:schemeClr val="tx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8" name="CustomShape 10"/>
          <p:cNvSpPr/>
          <p:nvPr/>
        </p:nvSpPr>
        <p:spPr>
          <a:xfrm>
            <a:off x="1230480" y="4653000"/>
            <a:ext cx="1110960" cy="55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 různých prvků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9" name="CustomShape 11"/>
          <p:cNvSpPr/>
          <p:nvPr/>
        </p:nvSpPr>
        <p:spPr>
          <a:xfrm>
            <a:off x="2422080" y="4574160"/>
            <a:ext cx="1110960" cy="78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n-1 různých prvků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0" name="CustomShape 12"/>
          <p:cNvSpPr/>
          <p:nvPr/>
        </p:nvSpPr>
        <p:spPr>
          <a:xfrm>
            <a:off x="3612240" y="4574160"/>
            <a:ext cx="1110960" cy="78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n-2 různých prvků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1" name="CustomShape 13"/>
          <p:cNvSpPr/>
          <p:nvPr/>
        </p:nvSpPr>
        <p:spPr>
          <a:xfrm>
            <a:off x="4802400" y="4574160"/>
            <a:ext cx="1110960" cy="78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n-3 různých prvků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2" name="CustomShape 14"/>
          <p:cNvSpPr/>
          <p:nvPr/>
        </p:nvSpPr>
        <p:spPr>
          <a:xfrm>
            <a:off x="146844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3" name="CustomShape 15"/>
          <p:cNvSpPr/>
          <p:nvPr/>
        </p:nvSpPr>
        <p:spPr>
          <a:xfrm>
            <a:off x="2261160" y="52884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4" name="CustomShape 16"/>
          <p:cNvSpPr/>
          <p:nvPr/>
        </p:nvSpPr>
        <p:spPr>
          <a:xfrm>
            <a:off x="2660040" y="544068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(n-1)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5" name="CustomShape 17"/>
          <p:cNvSpPr/>
          <p:nvPr/>
        </p:nvSpPr>
        <p:spPr>
          <a:xfrm>
            <a:off x="3453120" y="52812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6" name="CustomShape 18"/>
          <p:cNvSpPr/>
          <p:nvPr/>
        </p:nvSpPr>
        <p:spPr>
          <a:xfrm>
            <a:off x="377136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(n-2)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7" name="CustomShape 19"/>
          <p:cNvSpPr/>
          <p:nvPr/>
        </p:nvSpPr>
        <p:spPr>
          <a:xfrm>
            <a:off x="4564440" y="52884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8" name="CustomShape 20"/>
          <p:cNvSpPr/>
          <p:nvPr/>
        </p:nvSpPr>
        <p:spPr>
          <a:xfrm>
            <a:off x="496152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9" name="CustomShape 21"/>
          <p:cNvSpPr/>
          <p:nvPr/>
        </p:nvSpPr>
        <p:spPr>
          <a:xfrm>
            <a:off x="5754240" y="5288400"/>
            <a:ext cx="39708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0" name="CustomShape 22"/>
          <p:cNvSpPr/>
          <p:nvPr/>
        </p:nvSpPr>
        <p:spPr>
          <a:xfrm>
            <a:off x="4961520" y="5447520"/>
            <a:ext cx="79416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(n-3)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1" name="CustomShape 23"/>
          <p:cNvSpPr/>
          <p:nvPr/>
        </p:nvSpPr>
        <p:spPr>
          <a:xfrm>
            <a:off x="6468480" y="5447520"/>
            <a:ext cx="297648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= (n-1)(n-2) … 2.1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2" name="CustomShape 24"/>
          <p:cNvSpPr/>
          <p:nvPr/>
        </p:nvSpPr>
        <p:spPr>
          <a:xfrm>
            <a:off x="355320" y="6630480"/>
            <a:ext cx="778068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Pravděpodobnost, že náhodně vybereme určitou k-tici tedy je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3" name="CustomShape 25"/>
          <p:cNvSpPr/>
          <p:nvPr/>
        </p:nvSpPr>
        <p:spPr>
          <a:xfrm>
            <a:off x="276480" y="1478520"/>
            <a:ext cx="9527400" cy="6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Buď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množina o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prvcích. Vyberme z množiny postupně všech n prvků a podruhé nevracíme prvky do množiny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4" name="CustomShape 26"/>
          <p:cNvSpPr/>
          <p:nvPr/>
        </p:nvSpPr>
        <p:spPr>
          <a:xfrm>
            <a:off x="7341840" y="4781160"/>
            <a:ext cx="203400" cy="37836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5" name="CustomShape 27"/>
          <p:cNvSpPr/>
          <p:nvPr/>
        </p:nvSpPr>
        <p:spPr>
          <a:xfrm>
            <a:off x="7341840" y="4717800"/>
            <a:ext cx="1110960" cy="55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>
              <a:lnSpc>
                <a:spcPct val="100000"/>
              </a:lnSpc>
            </a:pPr>
            <a:r>
              <a:rPr lang="cs-CZ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 zbylý prvek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6" name="CustomShape 28"/>
          <p:cNvSpPr/>
          <p:nvPr/>
        </p:nvSpPr>
        <p:spPr>
          <a:xfrm>
            <a:off x="219600" y="230760"/>
            <a:ext cx="964908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Uspořádaný výběr všech prvků bez opakování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07" name="Obrázek 306"/>
          <p:cNvPicPr/>
          <p:nvPr/>
        </p:nvPicPr>
        <p:blipFill>
          <a:blip r:embed="rId2"/>
          <a:stretch/>
        </p:blipFill>
        <p:spPr>
          <a:xfrm>
            <a:off x="2984400" y="3035160"/>
            <a:ext cx="546120" cy="546120"/>
          </a:xfrm>
          <a:prstGeom prst="rect">
            <a:avLst/>
          </a:prstGeom>
          <a:ln>
            <a:noFill/>
          </a:ln>
        </p:spPr>
      </p:pic>
      <p:pic>
        <p:nvPicPr>
          <p:cNvPr id="308" name="Obrázek 307"/>
          <p:cNvPicPr/>
          <p:nvPr/>
        </p:nvPicPr>
        <p:blipFill>
          <a:blip r:embed="rId3"/>
          <a:stretch/>
        </p:blipFill>
        <p:spPr>
          <a:xfrm>
            <a:off x="7569360" y="6311880"/>
            <a:ext cx="1727280" cy="914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715</Words>
  <Application>Microsoft Office PowerPoint</Application>
  <PresentationFormat>Vlastní</PresentationFormat>
  <Paragraphs>103</Paragraphs>
  <Slides>16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5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Office Theme</vt:lpstr>
      <vt:lpstr>Office Theme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Normální (Gaussovo) rozdělení</dc:title>
  <dc:creator>sborovna</dc:creator>
  <cp:lastModifiedBy>sborovna</cp:lastModifiedBy>
  <cp:revision>6</cp:revision>
  <dcterms:modified xsi:type="dcterms:W3CDTF">2017-11-24T07:13:59Z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7</vt:i4>
  </property>
  <property fmtid="{D5CDD505-2E9C-101B-9397-08002B2CF9AE}" pid="8" name="PresentationFormat">
    <vt:lpwstr>Vlastní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