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7" r:id="rId9"/>
    <p:sldId id="262" r:id="rId10"/>
    <p:sldId id="263" r:id="rId11"/>
    <p:sldId id="264" r:id="rId12"/>
    <p:sldId id="265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300" r:id="rId45"/>
    <p:sldId id="302" r:id="rId46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6" autoAdjust="0"/>
    <p:restoredTop sz="94434" autoAdjust="0"/>
  </p:normalViewPr>
  <p:slideViewPr>
    <p:cSldViewPr snapToGrid="0">
      <p:cViewPr varScale="1">
        <p:scale>
          <a:sx n="64" d="100"/>
          <a:sy n="64" d="100"/>
        </p:scale>
        <p:origin x="630" y="66"/>
      </p:cViewPr>
      <p:guideLst/>
    </p:cSldViewPr>
  </p:slideViewPr>
  <p:outlineViewPr>
    <p:cViewPr>
      <p:scale>
        <a:sx n="33" d="100"/>
        <a:sy n="33" d="100"/>
      </p:scale>
      <p:origin x="0" y="-73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7" name="Obrázek 36"/>
          <p:cNvPicPr/>
          <p:nvPr/>
        </p:nvPicPr>
        <p:blipFill>
          <a:blip r:embed="rId2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  <p:pic>
        <p:nvPicPr>
          <p:cNvPr id="38" name="Obrázek 37"/>
          <p:cNvPicPr/>
          <p:nvPr/>
        </p:nvPicPr>
        <p:blipFill>
          <a:blip r:embed="rId2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nadpisu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&lt;datum/čas&gt;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cs-CZ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&lt;zápatí&gt;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49417FB9-41CD-4335-B50D-7388D3356088}" type="slidenum">
              <a:rPr lang="cs-CZ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cs-CZ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288000" y="1872000"/>
            <a:ext cx="9287640" cy="2808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6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Dopravní úloha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Vogelova diferenční metoda řešení</a:t>
            </a:r>
          </a:p>
        </p:txBody>
      </p:sp>
      <p:sp>
        <p:nvSpPr>
          <p:cNvPr id="55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108000">
              <a:buClr>
                <a:srgbClr val="000000"/>
              </a:buClr>
              <a:buSzPct val="45000"/>
            </a:pP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 každého řádku či sloupce spočítám diferenci mezi aktuálně nejnižší a druhou nejnižší přepravní sazbou. Vyberu největší takovou diferenci a v jejím řádku (resp. sloupci) nejnižší přepravní sazbu. Pokud existuje vice stejných diferencí rozhodnu se podle absolutně nejnižší přepravní sazby. Takto </a:t>
            </a:r>
            <a:r>
              <a:rPr lang="cs-CZ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nalezenou </a:t>
            </a: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cestu obsadím maximální možnou přepravou z hlediska kapacit příslušného dodavatele a odběratele.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Vogelova metoda</a:t>
            </a:r>
          </a:p>
        </p:txBody>
      </p:sp>
      <p:sp>
        <p:nvSpPr>
          <p:cNvPr id="57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Vogelova metoda v obecnosti nezaručuje nalezení optimálního řešení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Řešení nalezené touto metodou se ale obvykle od optimálního příliš neliší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Metody pro nalezení skutečně optimálního řešení jsou podstatně komplikovanější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Příklad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702356"/>
              </p:ext>
            </p:extLst>
          </p:nvPr>
        </p:nvGraphicFramePr>
        <p:xfrm>
          <a:off x="1215409" y="2034373"/>
          <a:ext cx="7538846" cy="3721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978"/>
                <a:gridCol w="1076978"/>
                <a:gridCol w="1076978"/>
                <a:gridCol w="1076978"/>
                <a:gridCol w="1076978"/>
                <a:gridCol w="1076978"/>
                <a:gridCol w="1076978"/>
              </a:tblGrid>
              <a:tr h="62030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240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50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80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85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Spočítám diference 1. a 2. nejlevnější ceny přepravy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285416"/>
              </p:ext>
            </p:extLst>
          </p:nvPr>
        </p:nvGraphicFramePr>
        <p:xfrm>
          <a:off x="1215409" y="2034373"/>
          <a:ext cx="7538846" cy="3721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978"/>
                <a:gridCol w="1076978"/>
                <a:gridCol w="1076978"/>
                <a:gridCol w="1076978"/>
                <a:gridCol w="1076978"/>
                <a:gridCol w="1076978"/>
                <a:gridCol w="1076978"/>
              </a:tblGrid>
              <a:tr h="62030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240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50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80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4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85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4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5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2689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Najdu největší diferenci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215409" y="2034373"/>
          <a:ext cx="7538846" cy="3721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978"/>
                <a:gridCol w="1076978"/>
                <a:gridCol w="1076978"/>
                <a:gridCol w="1076978"/>
                <a:gridCol w="1076978"/>
                <a:gridCol w="1076978"/>
                <a:gridCol w="1076978"/>
              </a:tblGrid>
              <a:tr h="62030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240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50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80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4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85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4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5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Ovál 2"/>
          <p:cNvSpPr/>
          <p:nvPr/>
        </p:nvSpPr>
        <p:spPr>
          <a:xfrm>
            <a:off x="5441430" y="5126636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1968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 jejím sloupci najdu nejmenší přepravní sazbu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15281"/>
              </p:ext>
            </p:extLst>
          </p:nvPr>
        </p:nvGraphicFramePr>
        <p:xfrm>
          <a:off x="1215409" y="2034373"/>
          <a:ext cx="7538846" cy="3721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978"/>
                <a:gridCol w="1076978"/>
                <a:gridCol w="1076978"/>
                <a:gridCol w="1076978"/>
                <a:gridCol w="1076978"/>
                <a:gridCol w="1076978"/>
                <a:gridCol w="1076978"/>
              </a:tblGrid>
              <a:tr h="62030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240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50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80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4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85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4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5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Ovál 2"/>
          <p:cNvSpPr/>
          <p:nvPr/>
        </p:nvSpPr>
        <p:spPr>
          <a:xfrm>
            <a:off x="5441430" y="5126636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5441430" y="2565817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49599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000" y="855956"/>
            <a:ext cx="9071640" cy="1262160"/>
          </a:xfrm>
        </p:spPr>
        <p:txBody>
          <a:bodyPr/>
          <a:lstStyle/>
          <a:p>
            <a:pPr algn="ctr"/>
            <a:r>
              <a:rPr lang="cs-CZ" dirty="0" smtClean="0"/>
              <a:t>Tuto cestu obsadím maximální možnou přepravou z hlediska kapacit příslušného dodavatele a odběratele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367100"/>
              </p:ext>
            </p:extLst>
          </p:nvPr>
        </p:nvGraphicFramePr>
        <p:xfrm>
          <a:off x="1275370" y="3083684"/>
          <a:ext cx="7538846" cy="3721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978"/>
                <a:gridCol w="1076978"/>
                <a:gridCol w="1076978"/>
                <a:gridCol w="1076978"/>
                <a:gridCol w="1076978"/>
                <a:gridCol w="1076978"/>
                <a:gridCol w="1076978"/>
              </a:tblGrid>
              <a:tr h="62030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240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50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  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80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4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85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4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5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Ovál 2"/>
          <p:cNvSpPr/>
          <p:nvPr/>
        </p:nvSpPr>
        <p:spPr>
          <a:xfrm>
            <a:off x="5441430" y="3030512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5441430" y="3660099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5441430" y="6103496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1169234" y="3660098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0838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000" y="855956"/>
            <a:ext cx="9071640" cy="1262160"/>
          </a:xfrm>
        </p:spPr>
        <p:txBody>
          <a:bodyPr/>
          <a:lstStyle/>
          <a:p>
            <a:pPr algn="ctr"/>
            <a:r>
              <a:rPr lang="cs-CZ" dirty="0" smtClean="0"/>
              <a:t>Upravím kapacity dodavatelů a odběratelů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700065"/>
              </p:ext>
            </p:extLst>
          </p:nvPr>
        </p:nvGraphicFramePr>
        <p:xfrm>
          <a:off x="1275370" y="3083684"/>
          <a:ext cx="7538846" cy="3721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978"/>
                <a:gridCol w="1076978"/>
                <a:gridCol w="1076978"/>
                <a:gridCol w="1076978"/>
                <a:gridCol w="1076978"/>
                <a:gridCol w="1076978"/>
                <a:gridCol w="1076978"/>
              </a:tblGrid>
              <a:tr h="62030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235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50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  20</a:t>
                      </a:r>
                      <a:endParaRPr lang="cs-CZ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  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  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80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4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85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4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5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55348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000" y="855956"/>
            <a:ext cx="9071640" cy="1262160"/>
          </a:xfrm>
        </p:spPr>
        <p:txBody>
          <a:bodyPr/>
          <a:lstStyle/>
          <a:p>
            <a:pPr algn="ctr"/>
            <a:r>
              <a:rPr lang="cs-CZ" dirty="0" smtClean="0"/>
              <a:t>Upravím sloupcové diference – s 1. řádkem již nepočítám. Řádkové diference se nemění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115633"/>
              </p:ext>
            </p:extLst>
          </p:nvPr>
        </p:nvGraphicFramePr>
        <p:xfrm>
          <a:off x="1275370" y="3083684"/>
          <a:ext cx="7538846" cy="3721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978"/>
                <a:gridCol w="1076978"/>
                <a:gridCol w="1076978"/>
                <a:gridCol w="1076978"/>
                <a:gridCol w="1076978"/>
                <a:gridCol w="1076978"/>
                <a:gridCol w="1076978"/>
              </a:tblGrid>
              <a:tr h="62030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235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50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  20</a:t>
                      </a:r>
                      <a:endParaRPr lang="cs-CZ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  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9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7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10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2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80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4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85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07532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000" y="855956"/>
            <a:ext cx="9071640" cy="1262160"/>
          </a:xfrm>
        </p:spPr>
        <p:txBody>
          <a:bodyPr/>
          <a:lstStyle/>
          <a:p>
            <a:pPr algn="ctr"/>
            <a:r>
              <a:rPr lang="cs-CZ" dirty="0" smtClean="0"/>
              <a:t>Najdu největší diferenci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6664170"/>
              </p:ext>
            </p:extLst>
          </p:nvPr>
        </p:nvGraphicFramePr>
        <p:xfrm>
          <a:off x="1275370" y="3083684"/>
          <a:ext cx="7538846" cy="3721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978"/>
                <a:gridCol w="1076978"/>
                <a:gridCol w="1076978"/>
                <a:gridCol w="1076978"/>
                <a:gridCol w="1076978"/>
                <a:gridCol w="1076978"/>
                <a:gridCol w="1076978"/>
              </a:tblGrid>
              <a:tr h="62030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235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50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  20</a:t>
                      </a:r>
                      <a:endParaRPr lang="cs-CZ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  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7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10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9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80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4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85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Ovál 4"/>
          <p:cNvSpPr/>
          <p:nvPr/>
        </p:nvSpPr>
        <p:spPr>
          <a:xfrm>
            <a:off x="7540053" y="4889293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9120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Příklad</a:t>
            </a:r>
          </a:p>
        </p:txBody>
      </p:sp>
      <p:sp>
        <p:nvSpPr>
          <p:cNvPr id="41" name="TextShape 2"/>
          <p:cNvSpPr txBox="1"/>
          <p:nvPr/>
        </p:nvSpPr>
        <p:spPr>
          <a:xfrm>
            <a:off x="653901" y="1229394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Stavební firma má 4 cihelny o kapacitě 5, 80, 70 a 85 vagónů cihel denně. Dále má 5 staveb se spotřebou 50, 70, 25, 25 a 70 vagonu cihel denně. Náklady na přepravu 1 vagonu cihel z i-té cihelny na j-tou stavbu udává matice </a:t>
            </a:r>
            <a:r>
              <a:rPr lang="cs-CZ" sz="32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</a:t>
            </a:r>
            <a:r>
              <a:rPr lang="cs-CZ" sz="3200" strike="noStrike" spc="-1" baseline="-25000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ij</a:t>
            </a: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</a:t>
            </a:r>
          </a:p>
          <a:p>
            <a:pPr marL="108000">
              <a:buClr>
                <a:srgbClr val="000000"/>
              </a:buClr>
              <a:buSzPct val="45000"/>
            </a:pPr>
            <a:endParaRPr lang="cs-CZ" sz="3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000">
              <a:buClr>
                <a:srgbClr val="000000"/>
              </a:buClr>
              <a:buSzPct val="45000"/>
            </a:pP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</a:p>
          <a:p>
            <a:pPr marL="108000">
              <a:buClr>
                <a:srgbClr val="000000"/>
              </a:buClr>
              <a:buSzPct val="45000"/>
            </a:pP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</a:p>
          <a:p>
            <a:pPr marL="108000">
              <a:buClr>
                <a:srgbClr val="000000"/>
              </a:buClr>
              <a:buSzPct val="45000"/>
            </a:pP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</a:p>
          <a:p>
            <a:pPr marL="108000">
              <a:buClr>
                <a:srgbClr val="000000"/>
              </a:buClr>
              <a:buSzPct val="45000"/>
            </a:pP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Úkolem je vymyslet co nejlevnější rozpis přepravy</a:t>
            </a:r>
          </a:p>
          <a:p>
            <a:pPr marL="108000">
              <a:buClr>
                <a:srgbClr val="000000"/>
              </a:buClr>
              <a:buSzPct val="45000"/>
            </a:pP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641101"/>
              </p:ext>
            </p:extLst>
          </p:nvPr>
        </p:nvGraphicFramePr>
        <p:xfrm>
          <a:off x="1574679" y="3905802"/>
          <a:ext cx="672042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0070"/>
                <a:gridCol w="1120070"/>
                <a:gridCol w="1120070"/>
                <a:gridCol w="1120070"/>
                <a:gridCol w="1120070"/>
                <a:gridCol w="112007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240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50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80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85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000" y="855956"/>
            <a:ext cx="9071640" cy="1262160"/>
          </a:xfrm>
        </p:spPr>
        <p:txBody>
          <a:bodyPr/>
          <a:lstStyle/>
          <a:p>
            <a:pPr algn="ctr"/>
            <a:r>
              <a:rPr lang="cs-CZ" dirty="0" smtClean="0"/>
              <a:t>V jejím řádku najdu nejmenší přepravní sazbu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285967"/>
              </p:ext>
            </p:extLst>
          </p:nvPr>
        </p:nvGraphicFramePr>
        <p:xfrm>
          <a:off x="1275370" y="3083684"/>
          <a:ext cx="7538846" cy="3721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978"/>
                <a:gridCol w="1076978"/>
                <a:gridCol w="1076978"/>
                <a:gridCol w="1076978"/>
                <a:gridCol w="1076978"/>
                <a:gridCol w="1076978"/>
                <a:gridCol w="1076978"/>
              </a:tblGrid>
              <a:tr h="62030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235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50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  20</a:t>
                      </a:r>
                      <a:endParaRPr lang="cs-CZ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  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9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7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10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2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80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4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85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Ovál 4"/>
          <p:cNvSpPr/>
          <p:nvPr/>
        </p:nvSpPr>
        <p:spPr>
          <a:xfrm>
            <a:off x="7540053" y="4889293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5428938" y="4889292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5679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000" y="855956"/>
            <a:ext cx="9071640" cy="1262160"/>
          </a:xfrm>
        </p:spPr>
        <p:txBody>
          <a:bodyPr/>
          <a:lstStyle/>
          <a:p>
            <a:pPr algn="ctr"/>
            <a:r>
              <a:rPr lang="cs-CZ" dirty="0"/>
              <a:t>Tuto cestu obsadím maximální možnou přepravou z hlediska </a:t>
            </a:r>
            <a:r>
              <a:rPr lang="cs-CZ" dirty="0" smtClean="0"/>
              <a:t>(zbytkových) kapacit </a:t>
            </a:r>
            <a:r>
              <a:rPr lang="cs-CZ" dirty="0"/>
              <a:t>příslušného dodavatele a odběratele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217310"/>
              </p:ext>
            </p:extLst>
          </p:nvPr>
        </p:nvGraphicFramePr>
        <p:xfrm>
          <a:off x="1275370" y="3083684"/>
          <a:ext cx="7538846" cy="3721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978"/>
                <a:gridCol w="1076978"/>
                <a:gridCol w="1076978"/>
                <a:gridCol w="1076978"/>
                <a:gridCol w="1076978"/>
                <a:gridCol w="1076978"/>
                <a:gridCol w="1076978"/>
              </a:tblGrid>
              <a:tr h="62030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235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50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  20</a:t>
                      </a:r>
                      <a:endParaRPr lang="cs-CZ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  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9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7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10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2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80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 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4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85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Ovál 4"/>
          <p:cNvSpPr/>
          <p:nvPr/>
        </p:nvSpPr>
        <p:spPr>
          <a:xfrm>
            <a:off x="7540053" y="4889293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5428938" y="4889292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5833672" y="3062991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1159239" y="4889291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9002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000" y="855956"/>
            <a:ext cx="9071640" cy="1262160"/>
          </a:xfrm>
        </p:spPr>
        <p:txBody>
          <a:bodyPr/>
          <a:lstStyle/>
          <a:p>
            <a:pPr algn="ctr"/>
            <a:r>
              <a:rPr lang="cs-CZ" dirty="0"/>
              <a:t>Upravím kapacity dodavatelů a odběratelů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544506"/>
              </p:ext>
            </p:extLst>
          </p:nvPr>
        </p:nvGraphicFramePr>
        <p:xfrm>
          <a:off x="1275370" y="3083684"/>
          <a:ext cx="7538846" cy="3721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978"/>
                <a:gridCol w="1076978"/>
                <a:gridCol w="1076978"/>
                <a:gridCol w="1076978"/>
                <a:gridCol w="1076978"/>
                <a:gridCol w="1076978"/>
                <a:gridCol w="1076978"/>
              </a:tblGrid>
              <a:tr h="62030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215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50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  </a:t>
                      </a:r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20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0</a:t>
                      </a:r>
                      <a:endParaRPr lang="cs-CZ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  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9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7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10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2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80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50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 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4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85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9595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000" y="855956"/>
            <a:ext cx="9071640" cy="1262160"/>
          </a:xfrm>
        </p:spPr>
        <p:txBody>
          <a:bodyPr/>
          <a:lstStyle/>
          <a:p>
            <a:pPr algn="ctr"/>
            <a:r>
              <a:rPr lang="cs-CZ" dirty="0"/>
              <a:t>Upravím </a:t>
            </a:r>
            <a:r>
              <a:rPr lang="cs-CZ" dirty="0" smtClean="0"/>
              <a:t>řádkové </a:t>
            </a:r>
            <a:r>
              <a:rPr lang="cs-CZ" dirty="0"/>
              <a:t>diference – </a:t>
            </a:r>
            <a:r>
              <a:rPr lang="cs-CZ" dirty="0" smtClean="0"/>
              <a:t>se 4. sloupcem již </a:t>
            </a:r>
            <a:r>
              <a:rPr lang="cs-CZ" dirty="0"/>
              <a:t>nepočítám. </a:t>
            </a:r>
            <a:r>
              <a:rPr lang="cs-CZ" dirty="0" smtClean="0"/>
              <a:t>Sloupcové </a:t>
            </a:r>
            <a:r>
              <a:rPr lang="cs-CZ" dirty="0"/>
              <a:t>diference se nemění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387374"/>
              </p:ext>
            </p:extLst>
          </p:nvPr>
        </p:nvGraphicFramePr>
        <p:xfrm>
          <a:off x="1275370" y="3083684"/>
          <a:ext cx="7538846" cy="3721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978"/>
                <a:gridCol w="1076978"/>
                <a:gridCol w="1076978"/>
                <a:gridCol w="1076978"/>
                <a:gridCol w="1076978"/>
                <a:gridCol w="1076978"/>
                <a:gridCol w="1076978"/>
              </a:tblGrid>
              <a:tr h="62030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215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50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  </a:t>
                      </a:r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20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0</a:t>
                      </a:r>
                      <a:endParaRPr lang="cs-CZ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  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9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7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10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2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80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6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50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7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85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6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95365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000" y="855956"/>
            <a:ext cx="9071640" cy="1262160"/>
          </a:xfrm>
        </p:spPr>
        <p:txBody>
          <a:bodyPr/>
          <a:lstStyle/>
          <a:p>
            <a:pPr algn="ctr"/>
            <a:r>
              <a:rPr lang="cs-CZ" dirty="0"/>
              <a:t>Najdu největší diferenci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137730"/>
              </p:ext>
            </p:extLst>
          </p:nvPr>
        </p:nvGraphicFramePr>
        <p:xfrm>
          <a:off x="1275370" y="3083684"/>
          <a:ext cx="7538846" cy="3721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978"/>
                <a:gridCol w="1076978"/>
                <a:gridCol w="1076978"/>
                <a:gridCol w="1076978"/>
                <a:gridCol w="1076978"/>
                <a:gridCol w="1076978"/>
                <a:gridCol w="1076978"/>
              </a:tblGrid>
              <a:tr h="62030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215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50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  </a:t>
                      </a:r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20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0</a:t>
                      </a:r>
                      <a:endParaRPr lang="cs-CZ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  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9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7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10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2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80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6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50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7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85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6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Ovál 4"/>
          <p:cNvSpPr/>
          <p:nvPr/>
        </p:nvSpPr>
        <p:spPr>
          <a:xfrm>
            <a:off x="7600014" y="4274697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7600014" y="5503890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45912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000" y="855956"/>
            <a:ext cx="9071640" cy="1262160"/>
          </a:xfrm>
        </p:spPr>
        <p:txBody>
          <a:bodyPr/>
          <a:lstStyle/>
          <a:p>
            <a:pPr algn="ctr"/>
            <a:r>
              <a:rPr lang="cs-CZ" dirty="0" smtClean="0"/>
              <a:t>Vyšly dvě stejně velké maximální diference. V obou řádcích najdu minimální přepravní sazbu, abych vybral tu menší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14937"/>
              </p:ext>
            </p:extLst>
          </p:nvPr>
        </p:nvGraphicFramePr>
        <p:xfrm>
          <a:off x="1275370" y="3083684"/>
          <a:ext cx="7538846" cy="3721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978"/>
                <a:gridCol w="1076978"/>
                <a:gridCol w="1076978"/>
                <a:gridCol w="1076978"/>
                <a:gridCol w="1076978"/>
                <a:gridCol w="1076978"/>
                <a:gridCol w="1076978"/>
              </a:tblGrid>
              <a:tr h="62030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215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50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  </a:t>
                      </a:r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20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0</a:t>
                      </a:r>
                      <a:endParaRPr lang="cs-CZ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  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9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7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10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2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80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6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50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7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85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6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Ovál 4"/>
          <p:cNvSpPr/>
          <p:nvPr/>
        </p:nvSpPr>
        <p:spPr>
          <a:xfrm>
            <a:off x="7600014" y="4274697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7600014" y="5503890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6598171" y="4274697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6598171" y="5503889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38918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000" y="855956"/>
            <a:ext cx="9071640" cy="1262160"/>
          </a:xfrm>
        </p:spPr>
        <p:txBody>
          <a:bodyPr/>
          <a:lstStyle/>
          <a:p>
            <a:pPr algn="ctr"/>
            <a:r>
              <a:rPr lang="cs-CZ" dirty="0" smtClean="0"/>
              <a:t>I tyto minimální sazby vyšly stejně, vyberu tedy (náhodně) jednu z nich a obsadím ji maximální možnou přepravou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464674"/>
              </p:ext>
            </p:extLst>
          </p:nvPr>
        </p:nvGraphicFramePr>
        <p:xfrm>
          <a:off x="1275370" y="3083684"/>
          <a:ext cx="7538846" cy="3721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978"/>
                <a:gridCol w="1076978"/>
                <a:gridCol w="1076978"/>
                <a:gridCol w="1076978"/>
                <a:gridCol w="1076978"/>
                <a:gridCol w="1076978"/>
                <a:gridCol w="1076978"/>
              </a:tblGrid>
              <a:tr h="62030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215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50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  </a:t>
                      </a:r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20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0</a:t>
                      </a:r>
                      <a:endParaRPr lang="cs-CZ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  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9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7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10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2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80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6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50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7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85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    70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6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Ovál 4"/>
          <p:cNvSpPr/>
          <p:nvPr/>
        </p:nvSpPr>
        <p:spPr>
          <a:xfrm>
            <a:off x="7600014" y="4274697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7600014" y="5503890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6598172" y="5503889"/>
            <a:ext cx="402236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6598171" y="3062990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1174230" y="5503889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16437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000" y="855956"/>
            <a:ext cx="9071640" cy="1262160"/>
          </a:xfrm>
        </p:spPr>
        <p:txBody>
          <a:bodyPr/>
          <a:lstStyle/>
          <a:p>
            <a:pPr algn="ctr"/>
            <a:r>
              <a:rPr lang="cs-CZ" dirty="0"/>
              <a:t>Upravím kapacity dodavatelů a odběratelů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762807"/>
              </p:ext>
            </p:extLst>
          </p:nvPr>
        </p:nvGraphicFramePr>
        <p:xfrm>
          <a:off x="1275370" y="3083684"/>
          <a:ext cx="7538846" cy="3898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978"/>
                <a:gridCol w="1076978"/>
                <a:gridCol w="1076978"/>
                <a:gridCol w="1076978"/>
                <a:gridCol w="1076978"/>
                <a:gridCol w="1076978"/>
                <a:gridCol w="1076978"/>
              </a:tblGrid>
              <a:tr h="62030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145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50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  </a:t>
                      </a:r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20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0</a:t>
                      </a:r>
                      <a:endParaRPr lang="cs-CZ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    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  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9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7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10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2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80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6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96625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50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7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85  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15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   70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6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17486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000" y="855956"/>
            <a:ext cx="9071640" cy="1262160"/>
          </a:xfrm>
        </p:spPr>
        <p:txBody>
          <a:bodyPr/>
          <a:lstStyle/>
          <a:p>
            <a:pPr algn="ctr"/>
            <a:r>
              <a:rPr lang="cs-CZ" dirty="0"/>
              <a:t>Upravím řádkové diference – </a:t>
            </a:r>
            <a:r>
              <a:rPr lang="cs-CZ" dirty="0" smtClean="0"/>
              <a:t>s 5. </a:t>
            </a:r>
            <a:r>
              <a:rPr lang="cs-CZ" dirty="0"/>
              <a:t>sloupcem již nepočítám. Sloupcové diference se nemění 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592891"/>
              </p:ext>
            </p:extLst>
          </p:nvPr>
        </p:nvGraphicFramePr>
        <p:xfrm>
          <a:off x="1275370" y="3083684"/>
          <a:ext cx="7538846" cy="3898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978"/>
                <a:gridCol w="1076978"/>
                <a:gridCol w="1076978"/>
                <a:gridCol w="1076978"/>
                <a:gridCol w="1076978"/>
                <a:gridCol w="1076978"/>
                <a:gridCol w="1076978"/>
              </a:tblGrid>
              <a:tr h="62030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145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50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  </a:t>
                      </a:r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20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0</a:t>
                      </a:r>
                      <a:endParaRPr lang="cs-CZ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    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  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9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7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10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2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80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5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96625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50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7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11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85  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15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   70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35910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000" y="855956"/>
            <a:ext cx="9071640" cy="1262160"/>
          </a:xfrm>
        </p:spPr>
        <p:txBody>
          <a:bodyPr/>
          <a:lstStyle/>
          <a:p>
            <a:pPr algn="ctr"/>
            <a:r>
              <a:rPr lang="cs-CZ" dirty="0"/>
              <a:t>Najdu největší diferenci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39731"/>
              </p:ext>
            </p:extLst>
          </p:nvPr>
        </p:nvGraphicFramePr>
        <p:xfrm>
          <a:off x="1275370" y="3083684"/>
          <a:ext cx="7538846" cy="3898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978"/>
                <a:gridCol w="1076978"/>
                <a:gridCol w="1076978"/>
                <a:gridCol w="1076978"/>
                <a:gridCol w="1076978"/>
                <a:gridCol w="1076978"/>
                <a:gridCol w="1076978"/>
              </a:tblGrid>
              <a:tr h="62030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145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50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  </a:t>
                      </a:r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20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0</a:t>
                      </a:r>
                      <a:endParaRPr lang="cs-CZ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    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  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9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7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10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2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80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5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96625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50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7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11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85  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15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   70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Ovál 4"/>
          <p:cNvSpPr/>
          <p:nvPr/>
        </p:nvSpPr>
        <p:spPr>
          <a:xfrm>
            <a:off x="7585024" y="5653792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2188565" y="6283379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4482060" y="6283379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794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Matematická formulace</a:t>
            </a:r>
          </a:p>
        </p:txBody>
      </p:sp>
      <p:sp>
        <p:nvSpPr>
          <p:cNvPr id="44" name="TextShape 2"/>
          <p:cNvSpPr txBox="1"/>
          <p:nvPr/>
        </p:nvSpPr>
        <p:spPr>
          <a:xfrm>
            <a:off x="668891" y="1364305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cs-CZ" sz="2800" strike="noStrike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11 </a:t>
            </a:r>
            <a:r>
              <a:rPr lang="cs-CZ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až 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45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&gt;= 0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11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12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13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14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15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&lt;= 5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21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22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23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24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25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&lt;= 80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31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32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33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34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35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&lt;= 70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41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42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43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44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45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&lt;= 85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11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21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31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41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&gt;= 50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12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22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32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42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&gt;= 70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13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23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33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43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&gt;= 25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14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24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34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44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&gt;= 25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15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25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35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45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&gt;= 70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min 9x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11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+ 7x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12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+ 10x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13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+ 2x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14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+ 2x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15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+ 14x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21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+ 11x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22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+ 11x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23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+ 7x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24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+ 5x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25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+ 14x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31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+ 13x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32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+ 14x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33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+ 7x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34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+ 11x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35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+ 11x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41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+ 14x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42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+ 14x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43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+ 8x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44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+ 5x</a:t>
            </a:r>
            <a:r>
              <a:rPr lang="cs-CZ" sz="28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45</a:t>
            </a:r>
          </a:p>
          <a:p>
            <a:pPr marL="108000">
              <a:buClr>
                <a:srgbClr val="000000"/>
              </a:buClr>
              <a:buSzPct val="45000"/>
            </a:pP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000" y="855956"/>
            <a:ext cx="9071640" cy="1262160"/>
          </a:xfrm>
        </p:spPr>
        <p:txBody>
          <a:bodyPr/>
          <a:lstStyle/>
          <a:p>
            <a:pPr algn="ctr"/>
            <a:r>
              <a:rPr lang="cs-CZ" dirty="0"/>
              <a:t>Vyšly </a:t>
            </a:r>
            <a:r>
              <a:rPr lang="cs-CZ" dirty="0" smtClean="0"/>
              <a:t>dokonce tři </a:t>
            </a:r>
            <a:r>
              <a:rPr lang="cs-CZ" dirty="0"/>
              <a:t>stejně velké maximální diference. </a:t>
            </a:r>
            <a:r>
              <a:rPr lang="cs-CZ" dirty="0" smtClean="0"/>
              <a:t>Ve všech případech najdu </a:t>
            </a:r>
            <a:r>
              <a:rPr lang="cs-CZ" dirty="0"/>
              <a:t>minimální přepravní </a:t>
            </a:r>
            <a:r>
              <a:rPr lang="cs-CZ" dirty="0" smtClean="0"/>
              <a:t>sazbu v příslušných řádcích a sloupcích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017430"/>
              </p:ext>
            </p:extLst>
          </p:nvPr>
        </p:nvGraphicFramePr>
        <p:xfrm>
          <a:off x="1275370" y="3083684"/>
          <a:ext cx="7538846" cy="3898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978"/>
                <a:gridCol w="1076978"/>
                <a:gridCol w="1076978"/>
                <a:gridCol w="1076978"/>
                <a:gridCol w="1076978"/>
                <a:gridCol w="1076978"/>
                <a:gridCol w="1076978"/>
              </a:tblGrid>
              <a:tr h="62030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145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50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  </a:t>
                      </a:r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20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0</a:t>
                      </a:r>
                      <a:endParaRPr lang="cs-CZ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    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  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9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7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10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2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80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5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96625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50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7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11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85  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15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   70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Ovál 4"/>
          <p:cNvSpPr/>
          <p:nvPr/>
        </p:nvSpPr>
        <p:spPr>
          <a:xfrm>
            <a:off x="7585024" y="5653792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2188565" y="6283379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4482060" y="6283379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2188565" y="5653792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4275323" y="4277196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46663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000" y="855956"/>
            <a:ext cx="9071640" cy="1262160"/>
          </a:xfrm>
        </p:spPr>
        <p:txBody>
          <a:bodyPr/>
          <a:lstStyle/>
          <a:p>
            <a:pPr algn="ctr"/>
            <a:r>
              <a:rPr lang="cs-CZ" dirty="0" smtClean="0"/>
              <a:t>Pro další práci vyberu cestu 4-1, na kterou ukazují dva ukazatelé. Obsadím ji maximální možnou přepravou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3801284"/>
              </p:ext>
            </p:extLst>
          </p:nvPr>
        </p:nvGraphicFramePr>
        <p:xfrm>
          <a:off x="1275370" y="3083684"/>
          <a:ext cx="7538846" cy="3898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978"/>
                <a:gridCol w="1076978"/>
                <a:gridCol w="1076978"/>
                <a:gridCol w="1076978"/>
                <a:gridCol w="1076978"/>
                <a:gridCol w="1076978"/>
                <a:gridCol w="1076978"/>
              </a:tblGrid>
              <a:tr h="62030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145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50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  </a:t>
                      </a:r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20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0</a:t>
                      </a:r>
                      <a:endParaRPr lang="cs-CZ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    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  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9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7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10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2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80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5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96625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50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7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11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85  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15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   70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Ovál 4"/>
          <p:cNvSpPr/>
          <p:nvPr/>
        </p:nvSpPr>
        <p:spPr>
          <a:xfrm>
            <a:off x="7585024" y="5653792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2188565" y="6283379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4482060" y="6283379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2188565" y="5653792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2203555" y="2941573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1621437" y="5653791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538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000" y="855956"/>
            <a:ext cx="9071640" cy="1262160"/>
          </a:xfrm>
        </p:spPr>
        <p:txBody>
          <a:bodyPr/>
          <a:lstStyle/>
          <a:p>
            <a:pPr algn="ctr"/>
            <a:r>
              <a:rPr lang="cs-CZ" dirty="0"/>
              <a:t>Upravím kapacity dodavatelů a odběratelů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604625"/>
              </p:ext>
            </p:extLst>
          </p:nvPr>
        </p:nvGraphicFramePr>
        <p:xfrm>
          <a:off x="1275370" y="3083684"/>
          <a:ext cx="7538846" cy="3898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978"/>
                <a:gridCol w="1076978"/>
                <a:gridCol w="1076978"/>
                <a:gridCol w="1076978"/>
                <a:gridCol w="1076978"/>
                <a:gridCol w="1076978"/>
                <a:gridCol w="1076978"/>
              </a:tblGrid>
              <a:tr h="62030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130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50</a:t>
                      </a:r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  35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  </a:t>
                      </a:r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20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0</a:t>
                      </a:r>
                      <a:endParaRPr lang="cs-CZ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    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  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9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7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10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2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80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5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96625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50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7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11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85  15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   70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92518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000" y="855956"/>
            <a:ext cx="9071640" cy="1262160"/>
          </a:xfrm>
        </p:spPr>
        <p:txBody>
          <a:bodyPr/>
          <a:lstStyle/>
          <a:p>
            <a:pPr algn="ctr"/>
            <a:r>
              <a:rPr lang="cs-CZ" dirty="0"/>
              <a:t>Upravím sloupcové diference – </a:t>
            </a:r>
            <a:r>
              <a:rPr lang="cs-CZ" dirty="0" smtClean="0"/>
              <a:t>se 4. </a:t>
            </a:r>
            <a:r>
              <a:rPr lang="cs-CZ" dirty="0"/>
              <a:t>řádkem již nepočítám. Řádkové diference se nemění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118264"/>
              </p:ext>
            </p:extLst>
          </p:nvPr>
        </p:nvGraphicFramePr>
        <p:xfrm>
          <a:off x="1275370" y="3083684"/>
          <a:ext cx="7538846" cy="3898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978"/>
                <a:gridCol w="1076978"/>
                <a:gridCol w="1076978"/>
                <a:gridCol w="1076978"/>
                <a:gridCol w="1076978"/>
                <a:gridCol w="1076978"/>
                <a:gridCol w="1076978"/>
              </a:tblGrid>
              <a:tr h="62030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130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50</a:t>
                      </a:r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  35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  </a:t>
                      </a:r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20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0</a:t>
                      </a:r>
                      <a:endParaRPr lang="cs-CZ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    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  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9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7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10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2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80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5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96625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50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7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11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85  15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11</a:t>
                      </a:r>
                      <a:r>
                        <a:rPr lang="cs-CZ" dirty="0" smtClean="0"/>
                        <a:t>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14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14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   70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13866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000" y="855956"/>
            <a:ext cx="9071640" cy="1262160"/>
          </a:xfrm>
        </p:spPr>
        <p:txBody>
          <a:bodyPr/>
          <a:lstStyle/>
          <a:p>
            <a:pPr algn="ctr"/>
            <a:r>
              <a:rPr lang="cs-CZ" dirty="0"/>
              <a:t>Najdu největší diferenci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413190"/>
              </p:ext>
            </p:extLst>
          </p:nvPr>
        </p:nvGraphicFramePr>
        <p:xfrm>
          <a:off x="1275370" y="3083684"/>
          <a:ext cx="7538846" cy="3898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978"/>
                <a:gridCol w="1076978"/>
                <a:gridCol w="1076978"/>
                <a:gridCol w="1076978"/>
                <a:gridCol w="1076978"/>
                <a:gridCol w="1076978"/>
                <a:gridCol w="1076978"/>
              </a:tblGrid>
              <a:tr h="62030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130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50</a:t>
                      </a:r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  35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  </a:t>
                      </a:r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20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0</a:t>
                      </a:r>
                      <a:endParaRPr lang="cs-CZ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    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  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9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7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10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2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80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5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96625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50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7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11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85  15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11</a:t>
                      </a:r>
                      <a:r>
                        <a:rPr lang="cs-CZ" dirty="0" smtClean="0"/>
                        <a:t>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14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14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   70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Ovál 4"/>
          <p:cNvSpPr/>
          <p:nvPr/>
        </p:nvSpPr>
        <p:spPr>
          <a:xfrm>
            <a:off x="4482060" y="6283379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94376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000" y="855956"/>
            <a:ext cx="9071640" cy="1262160"/>
          </a:xfrm>
        </p:spPr>
        <p:txBody>
          <a:bodyPr/>
          <a:lstStyle/>
          <a:p>
            <a:pPr algn="ctr"/>
            <a:r>
              <a:rPr lang="cs-CZ" dirty="0" smtClean="0"/>
              <a:t>V jejím sloupci najdu nejmenší přepravní sazbu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826182"/>
              </p:ext>
            </p:extLst>
          </p:nvPr>
        </p:nvGraphicFramePr>
        <p:xfrm>
          <a:off x="1275370" y="3083684"/>
          <a:ext cx="7538846" cy="3898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978"/>
                <a:gridCol w="1076978"/>
                <a:gridCol w="1076978"/>
                <a:gridCol w="1076978"/>
                <a:gridCol w="1076978"/>
                <a:gridCol w="1076978"/>
                <a:gridCol w="1076978"/>
              </a:tblGrid>
              <a:tr h="62030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130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50</a:t>
                      </a:r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  35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  </a:t>
                      </a:r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20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0</a:t>
                      </a:r>
                      <a:endParaRPr lang="cs-CZ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    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  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9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7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10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2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80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5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96625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50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7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11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85  15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11</a:t>
                      </a:r>
                      <a:r>
                        <a:rPr lang="cs-CZ" dirty="0" smtClean="0"/>
                        <a:t>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14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14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   70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Ovál 4"/>
          <p:cNvSpPr/>
          <p:nvPr/>
        </p:nvSpPr>
        <p:spPr>
          <a:xfrm>
            <a:off x="4482060" y="6283379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4482060" y="4277196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5204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000" y="855956"/>
            <a:ext cx="9071640" cy="1262160"/>
          </a:xfrm>
        </p:spPr>
        <p:txBody>
          <a:bodyPr/>
          <a:lstStyle/>
          <a:p>
            <a:pPr algn="ctr"/>
            <a:r>
              <a:rPr lang="cs-CZ" dirty="0" smtClean="0"/>
              <a:t>Tuto cestu obsadím maximální možnou přepravou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475216"/>
              </p:ext>
            </p:extLst>
          </p:nvPr>
        </p:nvGraphicFramePr>
        <p:xfrm>
          <a:off x="1275370" y="3083684"/>
          <a:ext cx="7538846" cy="3898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978"/>
                <a:gridCol w="1076978"/>
                <a:gridCol w="1076978"/>
                <a:gridCol w="1076978"/>
                <a:gridCol w="1076978"/>
                <a:gridCol w="1076978"/>
                <a:gridCol w="1076978"/>
              </a:tblGrid>
              <a:tr h="62030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130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50</a:t>
                      </a:r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  35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  </a:t>
                      </a:r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20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0</a:t>
                      </a:r>
                      <a:endParaRPr lang="cs-CZ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    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  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9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7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10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2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80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5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96625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50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7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11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85  15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11</a:t>
                      </a:r>
                      <a:r>
                        <a:rPr lang="cs-CZ" dirty="0" smtClean="0"/>
                        <a:t>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14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14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   70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Ovál 4"/>
          <p:cNvSpPr/>
          <p:nvPr/>
        </p:nvSpPr>
        <p:spPr>
          <a:xfrm>
            <a:off x="4482060" y="6283379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4482060" y="4277196"/>
            <a:ext cx="644576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4482060" y="2959311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1156742" y="4300181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1501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000" y="855956"/>
            <a:ext cx="9071640" cy="1262160"/>
          </a:xfrm>
        </p:spPr>
        <p:txBody>
          <a:bodyPr/>
          <a:lstStyle/>
          <a:p>
            <a:pPr algn="ctr"/>
            <a:r>
              <a:rPr lang="cs-CZ" dirty="0"/>
              <a:t>Upravím kapacity dodavatelů a odběratelů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252663"/>
              </p:ext>
            </p:extLst>
          </p:nvPr>
        </p:nvGraphicFramePr>
        <p:xfrm>
          <a:off x="1275370" y="3083684"/>
          <a:ext cx="7538846" cy="3898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978"/>
                <a:gridCol w="1076978"/>
                <a:gridCol w="1076978"/>
                <a:gridCol w="1076978"/>
                <a:gridCol w="1076978"/>
                <a:gridCol w="1076978"/>
                <a:gridCol w="1076978"/>
              </a:tblGrid>
              <a:tr h="62030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105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50</a:t>
                      </a:r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  35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   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  </a:t>
                      </a:r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20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0</a:t>
                      </a:r>
                      <a:endParaRPr lang="cs-CZ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    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  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9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7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10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2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80 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55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5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96625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50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7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11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85  15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11</a:t>
                      </a:r>
                      <a:r>
                        <a:rPr lang="cs-CZ" dirty="0" smtClean="0"/>
                        <a:t>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14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14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   70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9002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000" y="855956"/>
            <a:ext cx="9071640" cy="1262160"/>
          </a:xfrm>
        </p:spPr>
        <p:txBody>
          <a:bodyPr/>
          <a:lstStyle/>
          <a:p>
            <a:pPr algn="ctr"/>
            <a:r>
              <a:rPr lang="cs-CZ" dirty="0"/>
              <a:t>Upravím řádkové diference – </a:t>
            </a:r>
            <a:r>
              <a:rPr lang="cs-CZ" dirty="0" smtClean="0"/>
              <a:t>se 3. </a:t>
            </a:r>
            <a:r>
              <a:rPr lang="cs-CZ" dirty="0"/>
              <a:t>sloupcem již nepočítám. Sloupcové diference se nemění 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195340"/>
              </p:ext>
            </p:extLst>
          </p:nvPr>
        </p:nvGraphicFramePr>
        <p:xfrm>
          <a:off x="1275370" y="3083684"/>
          <a:ext cx="7538846" cy="3898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978"/>
                <a:gridCol w="1076978"/>
                <a:gridCol w="1076978"/>
                <a:gridCol w="1076978"/>
                <a:gridCol w="1076978"/>
                <a:gridCol w="1076978"/>
                <a:gridCol w="1076978"/>
              </a:tblGrid>
              <a:tr h="62030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105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50</a:t>
                      </a:r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  35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   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  </a:t>
                      </a:r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20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0</a:t>
                      </a:r>
                      <a:endParaRPr lang="cs-CZ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    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  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9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7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10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2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80 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55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11</a:t>
                      </a:r>
                      <a:r>
                        <a:rPr lang="cs-CZ" dirty="0" smtClean="0"/>
                        <a:t>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5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96625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50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14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7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11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85  15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11</a:t>
                      </a:r>
                      <a:r>
                        <a:rPr lang="cs-CZ" dirty="0" smtClean="0"/>
                        <a:t>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14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14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   70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86362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000" y="855956"/>
            <a:ext cx="9071640" cy="1262160"/>
          </a:xfrm>
        </p:spPr>
        <p:txBody>
          <a:bodyPr/>
          <a:lstStyle/>
          <a:p>
            <a:pPr algn="ctr"/>
            <a:r>
              <a:rPr lang="cs-CZ" dirty="0"/>
              <a:t>Najdu největší diferenci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896300"/>
              </p:ext>
            </p:extLst>
          </p:nvPr>
        </p:nvGraphicFramePr>
        <p:xfrm>
          <a:off x="1275370" y="3083684"/>
          <a:ext cx="7538846" cy="3898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978"/>
                <a:gridCol w="1076978"/>
                <a:gridCol w="1076978"/>
                <a:gridCol w="1076978"/>
                <a:gridCol w="1076978"/>
                <a:gridCol w="1076978"/>
                <a:gridCol w="1076978"/>
              </a:tblGrid>
              <a:tr h="62030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105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50</a:t>
                      </a:r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  35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   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  </a:t>
                      </a:r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20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0</a:t>
                      </a:r>
                      <a:endParaRPr lang="cs-CZ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    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  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9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7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10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2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80 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55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11</a:t>
                      </a:r>
                      <a:r>
                        <a:rPr lang="cs-CZ" dirty="0" smtClean="0"/>
                        <a:t>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5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96625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50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14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7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11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85  15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11</a:t>
                      </a:r>
                      <a:r>
                        <a:rPr lang="cs-CZ" dirty="0" smtClean="0"/>
                        <a:t>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14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14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   70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Ovál 4"/>
          <p:cNvSpPr/>
          <p:nvPr/>
        </p:nvSpPr>
        <p:spPr>
          <a:xfrm>
            <a:off x="7555044" y="4218485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349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Řešení</a:t>
            </a:r>
          </a:p>
        </p:txBody>
      </p:sp>
      <p:sp>
        <p:nvSpPr>
          <p:cNvPr id="46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Optimální rozpis přepravy x</a:t>
            </a:r>
            <a:r>
              <a:rPr lang="cs-CZ" sz="32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12</a:t>
            </a: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=5, x</a:t>
            </a:r>
            <a:r>
              <a:rPr lang="cs-CZ" sz="32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22</a:t>
            </a: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=20, x</a:t>
            </a:r>
            <a:r>
              <a:rPr lang="cs-CZ" sz="32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23</a:t>
            </a: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=25, x</a:t>
            </a:r>
            <a:r>
              <a:rPr lang="cs-CZ" sz="32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25</a:t>
            </a: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=35, x</a:t>
            </a:r>
            <a:r>
              <a:rPr lang="cs-CZ" sz="32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32</a:t>
            </a: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=45, x</a:t>
            </a:r>
            <a:r>
              <a:rPr lang="cs-CZ" sz="32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34</a:t>
            </a: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=25, x</a:t>
            </a:r>
            <a:r>
              <a:rPr lang="cs-CZ" sz="32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41</a:t>
            </a: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=50, x</a:t>
            </a:r>
            <a:r>
              <a:rPr lang="cs-CZ" sz="32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45</a:t>
            </a: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=35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Minimální cena: 2190</a:t>
            </a:r>
          </a:p>
          <a:p>
            <a:pPr marL="108000">
              <a:buClr>
                <a:srgbClr val="000000"/>
              </a:buClr>
              <a:buSzPct val="45000"/>
            </a:pPr>
            <a:r>
              <a:rPr lang="cs-CZ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cs-CZ" sz="3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47" name="Table 3"/>
          <p:cNvGraphicFramePr/>
          <p:nvPr>
            <p:extLst>
              <p:ext uri="{D42A27DB-BD31-4B8C-83A1-F6EECF244321}">
                <p14:modId xmlns:p14="http://schemas.microsoft.com/office/powerpoint/2010/main" val="1609068591"/>
              </p:ext>
            </p:extLst>
          </p:nvPr>
        </p:nvGraphicFramePr>
        <p:xfrm>
          <a:off x="1604331" y="3570091"/>
          <a:ext cx="5916240" cy="2533680"/>
        </p:xfrm>
        <a:graphic>
          <a:graphicData uri="http://schemas.openxmlformats.org/drawingml/2006/table">
            <a:tbl>
              <a:tblPr/>
              <a:tblGrid>
                <a:gridCol w="985590"/>
                <a:gridCol w="985590"/>
                <a:gridCol w="985590"/>
                <a:gridCol w="985590"/>
                <a:gridCol w="985590"/>
                <a:gridCol w="988290"/>
              </a:tblGrid>
              <a:tr h="506520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240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50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 marL="90000" marR="90000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cs-CZ" sz="1800" b="1" strike="noStrike" spc="-1" dirty="0" smtClean="0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70</a:t>
                      </a:r>
                    </a:p>
                  </a:txBody>
                  <a:tcPr marL="90000" marR="90000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 marL="90000" marR="90000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 marL="90000" marR="90000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 marL="90000" marR="90000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FFFFFF"/>
                      </a:solidFill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</a:tr>
              <a:tr h="506520">
                <a:tc>
                  <a:txBody>
                    <a:bodyPr/>
                    <a:lstStyle/>
                    <a:p>
                      <a:pPr algn="l"/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cs-CZ" sz="1800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7</a:t>
                      </a:r>
                      <a:r>
                        <a:rPr lang="cs-CZ" sz="1800" strike="noStrike" spc="-1" dirty="0" smtClean="0">
                          <a:solidFill>
                            <a:srgbClr val="FF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      5</a:t>
                      </a:r>
                    </a:p>
                  </a:txBody>
                  <a:tcPr marL="90000" marR="90000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FFFFFF"/>
                      </a:solidFill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6520">
                <a:tc>
                  <a:txBody>
                    <a:bodyPr/>
                    <a:lstStyle/>
                    <a:p>
                      <a:pPr algn="l"/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80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lain" startAt="11"/>
                      </a:pPr>
                      <a:r>
                        <a:rPr lang="cs-CZ" sz="1800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  </a:t>
                      </a:r>
                      <a:r>
                        <a:rPr lang="cs-CZ" sz="1800" strike="noStrike" spc="-1" dirty="0" smtClean="0">
                          <a:solidFill>
                            <a:srgbClr val="FF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20</a:t>
                      </a:r>
                      <a:endParaRPr lang="cs-CZ" sz="1800" strike="noStrike" spc="-1" dirty="0">
                        <a:solidFill>
                          <a:srgbClr val="FF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lain" startAt="11"/>
                      </a:pPr>
                      <a:r>
                        <a:rPr lang="cs-CZ" sz="1800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  </a:t>
                      </a:r>
                      <a:r>
                        <a:rPr lang="cs-CZ" sz="1800" strike="noStrike" spc="-1" dirty="0" smtClean="0">
                          <a:solidFill>
                            <a:srgbClr val="FF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25</a:t>
                      </a:r>
                      <a:endParaRPr lang="cs-CZ" sz="1800" strike="noStrike" spc="-1" dirty="0">
                        <a:solidFill>
                          <a:srgbClr val="FF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5      </a:t>
                      </a:r>
                      <a:r>
                        <a:rPr lang="cs-CZ" sz="1800" strike="noStrike" spc="-1" dirty="0" smtClean="0">
                          <a:solidFill>
                            <a:srgbClr val="FF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35</a:t>
                      </a:r>
                      <a:endParaRPr lang="cs-CZ" sz="1800" strike="noStrike" spc="-1" dirty="0">
                        <a:solidFill>
                          <a:srgbClr val="FF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6520">
                <a:tc>
                  <a:txBody>
                    <a:bodyPr/>
                    <a:lstStyle/>
                    <a:p>
                      <a:pPr algn="l"/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13    </a:t>
                      </a:r>
                      <a:r>
                        <a:rPr lang="cs-CZ" sz="1800" strike="noStrike" spc="-1" dirty="0" smtClean="0">
                          <a:solidFill>
                            <a:srgbClr val="FF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45</a:t>
                      </a:r>
                      <a:r>
                        <a:rPr lang="cs-CZ" sz="1800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endParaRPr lang="cs-CZ" sz="1800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7      </a:t>
                      </a:r>
                      <a:r>
                        <a:rPr lang="cs-CZ" sz="1800" strike="noStrike" spc="-1" dirty="0" smtClean="0">
                          <a:solidFill>
                            <a:srgbClr val="FF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25</a:t>
                      </a:r>
                      <a:endParaRPr lang="cs-CZ" sz="1800" strike="noStrike" spc="-1" dirty="0">
                        <a:solidFill>
                          <a:srgbClr val="FF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760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cs-CZ" sz="1800" b="1" strike="noStrike" spc="-1" dirty="0" smtClean="0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85</a:t>
                      </a:r>
                      <a:endParaRPr lang="cs-CZ" sz="1800" b="1" strike="noStrike" spc="-1" dirty="0">
                        <a:solidFill>
                          <a:srgbClr val="00206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lain" startAt="11"/>
                      </a:pPr>
                      <a:r>
                        <a:rPr lang="cs-CZ" sz="1800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  </a:t>
                      </a:r>
                      <a:r>
                        <a:rPr lang="cs-CZ" sz="1800" strike="noStrike" spc="-1" dirty="0" smtClean="0">
                          <a:solidFill>
                            <a:srgbClr val="FF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50</a:t>
                      </a:r>
                      <a:endParaRPr lang="cs-CZ" sz="1800" strike="noStrike" spc="-1" dirty="0">
                        <a:solidFill>
                          <a:srgbClr val="FF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14 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 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5      </a:t>
                      </a:r>
                      <a:r>
                        <a:rPr lang="cs-CZ" sz="1800" strike="noStrike" spc="-1" dirty="0" smtClean="0">
                          <a:solidFill>
                            <a:srgbClr val="FF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35</a:t>
                      </a:r>
                      <a:endParaRPr lang="cs-CZ" sz="1800" strike="noStrike" spc="-1" dirty="0">
                        <a:solidFill>
                          <a:srgbClr val="FF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000" y="855956"/>
            <a:ext cx="9071640" cy="1262160"/>
          </a:xfrm>
        </p:spPr>
        <p:txBody>
          <a:bodyPr/>
          <a:lstStyle/>
          <a:p>
            <a:pPr algn="ctr"/>
            <a:r>
              <a:rPr lang="cs-CZ" dirty="0"/>
              <a:t>V jejím </a:t>
            </a:r>
            <a:r>
              <a:rPr lang="cs-CZ" dirty="0" smtClean="0"/>
              <a:t>řádku </a:t>
            </a:r>
            <a:r>
              <a:rPr lang="cs-CZ" dirty="0"/>
              <a:t>najdu nejmenší přepravní sazbu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885559"/>
              </p:ext>
            </p:extLst>
          </p:nvPr>
        </p:nvGraphicFramePr>
        <p:xfrm>
          <a:off x="1275370" y="3083684"/>
          <a:ext cx="7538846" cy="3898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978"/>
                <a:gridCol w="1076978"/>
                <a:gridCol w="1076978"/>
                <a:gridCol w="1076978"/>
                <a:gridCol w="1076978"/>
                <a:gridCol w="1076978"/>
                <a:gridCol w="1076978"/>
              </a:tblGrid>
              <a:tr h="62030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105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50</a:t>
                      </a:r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  35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   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  </a:t>
                      </a:r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20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0</a:t>
                      </a:r>
                      <a:endParaRPr lang="cs-CZ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    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  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9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7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10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2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80 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55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11</a:t>
                      </a:r>
                      <a:r>
                        <a:rPr lang="cs-CZ" dirty="0" smtClean="0"/>
                        <a:t>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5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96625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50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14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7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11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85  15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11</a:t>
                      </a:r>
                      <a:r>
                        <a:rPr lang="cs-CZ" dirty="0" smtClean="0"/>
                        <a:t>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14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14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   70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Ovál 4"/>
          <p:cNvSpPr/>
          <p:nvPr/>
        </p:nvSpPr>
        <p:spPr>
          <a:xfrm>
            <a:off x="7555044" y="4218485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3315326" y="4218485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216504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000" y="855956"/>
            <a:ext cx="9071640" cy="1262160"/>
          </a:xfrm>
        </p:spPr>
        <p:txBody>
          <a:bodyPr/>
          <a:lstStyle/>
          <a:p>
            <a:pPr algn="ctr"/>
            <a:r>
              <a:rPr lang="cs-CZ" dirty="0"/>
              <a:t>Tuto cestu obsadím maximální možnou </a:t>
            </a:r>
            <a:r>
              <a:rPr lang="cs-CZ" dirty="0" smtClean="0"/>
              <a:t>přepravou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026525"/>
              </p:ext>
            </p:extLst>
          </p:nvPr>
        </p:nvGraphicFramePr>
        <p:xfrm>
          <a:off x="1275370" y="3083684"/>
          <a:ext cx="7538846" cy="3898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978"/>
                <a:gridCol w="1076978"/>
                <a:gridCol w="1076978"/>
                <a:gridCol w="1076978"/>
                <a:gridCol w="1076978"/>
                <a:gridCol w="1076978"/>
                <a:gridCol w="1076978"/>
              </a:tblGrid>
              <a:tr h="62030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105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50</a:t>
                      </a:r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  35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   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  </a:t>
                      </a:r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20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0</a:t>
                      </a:r>
                      <a:endParaRPr lang="cs-CZ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    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  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9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7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10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2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80 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55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11</a:t>
                      </a:r>
                      <a:r>
                        <a:rPr lang="cs-CZ" dirty="0" smtClean="0"/>
                        <a:t>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5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96625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50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14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7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11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85  15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11</a:t>
                      </a:r>
                      <a:r>
                        <a:rPr lang="cs-CZ" dirty="0" smtClean="0"/>
                        <a:t>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14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14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   70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Ovál 4"/>
          <p:cNvSpPr/>
          <p:nvPr/>
        </p:nvSpPr>
        <p:spPr>
          <a:xfrm>
            <a:off x="7555044" y="4218485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3315326" y="4218485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3315326" y="3081730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1638926" y="4218484"/>
            <a:ext cx="809468" cy="62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542021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000" y="855956"/>
            <a:ext cx="9071640" cy="1262160"/>
          </a:xfrm>
        </p:spPr>
        <p:txBody>
          <a:bodyPr/>
          <a:lstStyle/>
          <a:p>
            <a:pPr algn="ctr"/>
            <a:r>
              <a:rPr lang="cs-CZ" dirty="0"/>
              <a:t>Upravím kapacity dodavatelů a odběratelů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211110"/>
              </p:ext>
            </p:extLst>
          </p:nvPr>
        </p:nvGraphicFramePr>
        <p:xfrm>
          <a:off x="1275370" y="3083684"/>
          <a:ext cx="7538846" cy="3898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978"/>
                <a:gridCol w="1076978"/>
                <a:gridCol w="1076978"/>
                <a:gridCol w="1076978"/>
                <a:gridCol w="1076978"/>
                <a:gridCol w="1076978"/>
                <a:gridCol w="1076978"/>
              </a:tblGrid>
              <a:tr h="62030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50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50</a:t>
                      </a:r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  35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    15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   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  </a:t>
                      </a:r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20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0</a:t>
                      </a:r>
                      <a:endParaRPr lang="cs-CZ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    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  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9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7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10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2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80 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55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11</a:t>
                      </a:r>
                      <a:r>
                        <a:rPr lang="cs-CZ" dirty="0" smtClean="0"/>
                        <a:t>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5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96625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50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14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7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11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85  15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11</a:t>
                      </a:r>
                      <a:r>
                        <a:rPr lang="cs-CZ" dirty="0" smtClean="0"/>
                        <a:t>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14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14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   70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74714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000" y="855956"/>
            <a:ext cx="9071640" cy="1262160"/>
          </a:xfrm>
        </p:spPr>
        <p:txBody>
          <a:bodyPr/>
          <a:lstStyle/>
          <a:p>
            <a:pPr algn="ctr"/>
            <a:r>
              <a:rPr lang="cs-CZ" dirty="0" smtClean="0"/>
              <a:t>Zbyl mi poslední řádek s nenulovou zbytkovou kapacitou. Jeho cesty tedy </a:t>
            </a:r>
            <a:r>
              <a:rPr lang="cs-CZ" dirty="0" err="1" smtClean="0"/>
              <a:t>tedy</a:t>
            </a:r>
            <a:r>
              <a:rPr lang="cs-CZ" dirty="0" smtClean="0"/>
              <a:t> obsadím podle zbytkových kapacit odběratelů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664805"/>
              </p:ext>
            </p:extLst>
          </p:nvPr>
        </p:nvGraphicFramePr>
        <p:xfrm>
          <a:off x="1275370" y="3083684"/>
          <a:ext cx="7538846" cy="37482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978"/>
                <a:gridCol w="1076978"/>
                <a:gridCol w="1076978"/>
                <a:gridCol w="1076978"/>
                <a:gridCol w="1076978"/>
                <a:gridCol w="1076978"/>
                <a:gridCol w="1076978"/>
              </a:tblGrid>
              <a:tr h="62030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50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50</a:t>
                      </a:r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  35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    15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   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  </a:t>
                      </a:r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20</a:t>
                      </a:r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 0</a:t>
                      </a:r>
                      <a:endParaRPr lang="cs-CZ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    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  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9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7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10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2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80 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55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11</a:t>
                      </a:r>
                      <a:r>
                        <a:rPr lang="cs-CZ" dirty="0" smtClean="0"/>
                        <a:t>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5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46723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50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35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14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7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11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sngStrike" baseline="0" dirty="0" smtClean="0">
                          <a:solidFill>
                            <a:srgbClr val="002060"/>
                          </a:solidFill>
                        </a:rPr>
                        <a:t>85  15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 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11</a:t>
                      </a:r>
                      <a:r>
                        <a:rPr lang="cs-CZ" dirty="0" smtClean="0"/>
                        <a:t>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14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/>
                        <a:t>14</a:t>
                      </a:r>
                      <a:endParaRPr lang="cs-CZ" strike="sngStrike" baseline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trike="sngStrike" baseline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   70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958617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000" y="855956"/>
            <a:ext cx="9071640" cy="1262160"/>
          </a:xfrm>
        </p:spPr>
        <p:txBody>
          <a:bodyPr/>
          <a:lstStyle/>
          <a:p>
            <a:pPr algn="ctr"/>
            <a:r>
              <a:rPr lang="cs-CZ" dirty="0" smtClean="0"/>
              <a:t>Výsledné řešení má cenu přepravy 2230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721817"/>
              </p:ext>
            </p:extLst>
          </p:nvPr>
        </p:nvGraphicFramePr>
        <p:xfrm>
          <a:off x="1275370" y="3083684"/>
          <a:ext cx="6461868" cy="3427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978"/>
                <a:gridCol w="1076978"/>
                <a:gridCol w="1076978"/>
                <a:gridCol w="1076978"/>
                <a:gridCol w="1076978"/>
                <a:gridCol w="1076978"/>
              </a:tblGrid>
              <a:tr h="620308">
                <a:tc>
                  <a:txBody>
                    <a:bodyPr/>
                    <a:lstStyle/>
                    <a:p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240</a:t>
                      </a:r>
                      <a:endParaRPr lang="cs-CZ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50  </a:t>
                      </a:r>
                      <a:endParaRPr lang="cs-CZ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70    </a:t>
                      </a:r>
                      <a:endParaRPr lang="cs-CZ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25  </a:t>
                      </a:r>
                      <a:endParaRPr lang="cs-CZ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25   </a:t>
                      </a:r>
                      <a:endParaRPr lang="cs-CZ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70  </a:t>
                      </a:r>
                      <a:endParaRPr lang="cs-CZ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noStrike" baseline="0" dirty="0" smtClean="0">
                          <a:solidFill>
                            <a:srgbClr val="002060"/>
                          </a:solidFill>
                        </a:rPr>
                        <a:t>5    </a:t>
                      </a:r>
                      <a:endParaRPr lang="cs-CZ" b="1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/>
                        <a:t>9</a:t>
                      </a:r>
                      <a:endParaRPr lang="cs-CZ" strike="noStrike" baseline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/>
                        <a:t>7</a:t>
                      </a:r>
                      <a:endParaRPr lang="cs-CZ" strike="noStrike" baseline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/>
                        <a:t>10</a:t>
                      </a:r>
                      <a:endParaRPr lang="cs-CZ" strike="noStrike" baseline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>
                          <a:solidFill>
                            <a:schemeClr val="tx1"/>
                          </a:solidFill>
                        </a:rPr>
                        <a:t>2        </a:t>
                      </a:r>
                      <a:r>
                        <a:rPr lang="cs-CZ" strike="noStrike" baseline="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strike="no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/>
                        <a:t>2</a:t>
                      </a:r>
                      <a:endParaRPr lang="cs-CZ" strike="noStrike" baseline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noStrike" baseline="0" dirty="0" smtClean="0">
                          <a:solidFill>
                            <a:srgbClr val="002060"/>
                          </a:solidFill>
                        </a:rPr>
                        <a:t>80 </a:t>
                      </a:r>
                      <a:endParaRPr lang="cs-CZ" b="1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/>
                        <a:t>14</a:t>
                      </a:r>
                      <a:endParaRPr lang="cs-CZ" strike="noStrike" baseline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/>
                        <a:t>11      </a:t>
                      </a:r>
                      <a:r>
                        <a:rPr lang="cs-CZ" strike="noStrike" baseline="0" dirty="0" smtClean="0">
                          <a:solidFill>
                            <a:srgbClr val="FF0000"/>
                          </a:solidFill>
                        </a:rPr>
                        <a:t>55</a:t>
                      </a:r>
                      <a:endParaRPr lang="cs-CZ" strike="no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/>
                        <a:t>11      </a:t>
                      </a:r>
                      <a:r>
                        <a:rPr lang="cs-CZ" strike="noStrike" baseline="0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cs-CZ" strike="no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/>
                        <a:t>5</a:t>
                      </a:r>
                      <a:endParaRPr lang="cs-CZ" strike="noStrike" baseline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46526">
                <a:tc>
                  <a:txBody>
                    <a:bodyPr/>
                    <a:lstStyle/>
                    <a:p>
                      <a:r>
                        <a:rPr lang="cs-CZ" b="1" strike="noStrike" baseline="0" dirty="0" smtClean="0">
                          <a:solidFill>
                            <a:srgbClr val="002060"/>
                          </a:solidFill>
                        </a:rPr>
                        <a:t>70  </a:t>
                      </a:r>
                      <a:endParaRPr lang="cs-CZ" b="1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/>
                        <a:t>14     </a:t>
                      </a:r>
                      <a:r>
                        <a:rPr lang="cs-CZ" strike="noStrike" baseline="0" dirty="0" smtClean="0">
                          <a:solidFill>
                            <a:srgbClr val="FF0000"/>
                          </a:solidFill>
                        </a:rPr>
                        <a:t>35</a:t>
                      </a:r>
                      <a:endParaRPr lang="cs-CZ" strike="no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/>
                        <a:t>13      </a:t>
                      </a:r>
                      <a:r>
                        <a:rPr lang="cs-CZ" strike="noStrike" baseline="0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cs-CZ" strike="no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/>
                        <a:t>14</a:t>
                      </a:r>
                      <a:endParaRPr lang="cs-CZ" strike="noStrike" baseline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>
                          <a:solidFill>
                            <a:schemeClr val="tx1"/>
                          </a:solidFill>
                        </a:rPr>
                        <a:t>7       </a:t>
                      </a:r>
                      <a:r>
                        <a:rPr lang="cs-CZ" strike="noStrike" baseline="0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cs-CZ" strike="no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/>
                        <a:t>11</a:t>
                      </a:r>
                      <a:endParaRPr lang="cs-CZ" strike="noStrike" baseline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noStrike" baseline="0" dirty="0" smtClean="0">
                          <a:solidFill>
                            <a:srgbClr val="002060"/>
                          </a:solidFill>
                        </a:rPr>
                        <a:t>85 </a:t>
                      </a:r>
                      <a:endParaRPr lang="cs-CZ" b="1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/>
                        <a:t>11      </a:t>
                      </a:r>
                      <a:r>
                        <a:rPr lang="cs-CZ" strike="noStrike" baseline="0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cs-CZ" strike="no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/>
                        <a:t>14</a:t>
                      </a:r>
                      <a:endParaRPr lang="cs-CZ" strike="noStrike" baseline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/>
                        <a:t>14</a:t>
                      </a:r>
                      <a:endParaRPr lang="cs-CZ" strike="noStrike" baseline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trike="noStrike" baseline="0" dirty="0" smtClean="0">
                          <a:solidFill>
                            <a:schemeClr val="tx1"/>
                          </a:solidFill>
                        </a:rPr>
                        <a:t>5 </a:t>
                      </a:r>
                      <a:r>
                        <a:rPr lang="cs-CZ" strike="noStrike" baseline="0" dirty="0" smtClean="0">
                          <a:solidFill>
                            <a:srgbClr val="FF0000"/>
                          </a:solidFill>
                        </a:rPr>
                        <a:t>   70</a:t>
                      </a:r>
                      <a:endParaRPr lang="cs-CZ" strike="no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398991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Řešení nalezené </a:t>
            </a:r>
            <a:r>
              <a:rPr lang="cs-CZ" sz="320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Vogelovou</a:t>
            </a:r>
            <a:r>
              <a:rPr lang="cs-CZ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metodou není optimální, ale od optima se příliš neliší</a:t>
            </a:r>
            <a:endParaRPr lang="cs-CZ" sz="3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108000">
              <a:buClr>
                <a:srgbClr val="000000"/>
              </a:buClr>
              <a:buSzPct val="45000"/>
            </a:pPr>
            <a:r>
              <a:rPr lang="cs-CZ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cs-CZ" sz="3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47" name="Table 3"/>
          <p:cNvGraphicFramePr/>
          <p:nvPr>
            <p:extLst>
              <p:ext uri="{D42A27DB-BD31-4B8C-83A1-F6EECF244321}">
                <p14:modId xmlns:p14="http://schemas.microsoft.com/office/powerpoint/2010/main" val="1771631019"/>
              </p:ext>
            </p:extLst>
          </p:nvPr>
        </p:nvGraphicFramePr>
        <p:xfrm>
          <a:off x="361564" y="1441488"/>
          <a:ext cx="5916240" cy="2533680"/>
        </p:xfrm>
        <a:graphic>
          <a:graphicData uri="http://schemas.openxmlformats.org/drawingml/2006/table">
            <a:tbl>
              <a:tblPr/>
              <a:tblGrid>
                <a:gridCol w="985590"/>
                <a:gridCol w="985590"/>
                <a:gridCol w="985590"/>
                <a:gridCol w="985590"/>
                <a:gridCol w="985590"/>
                <a:gridCol w="988290"/>
              </a:tblGrid>
              <a:tr h="506520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>
                          <a:solidFill>
                            <a:srgbClr val="002060"/>
                          </a:solidFill>
                        </a:rPr>
                        <a:t>2190</a:t>
                      </a:r>
                      <a:endParaRPr lang="cs-CZ" dirty="0">
                        <a:solidFill>
                          <a:srgbClr val="002060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50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 marL="90000" marR="90000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cs-CZ" sz="1800" b="1" strike="noStrike" spc="-1" dirty="0" smtClean="0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70</a:t>
                      </a:r>
                    </a:p>
                  </a:txBody>
                  <a:tcPr marL="90000" marR="90000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 marL="90000" marR="90000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 marL="90000" marR="90000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 marL="90000" marR="90000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FFFFFF"/>
                      </a:solidFill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</a:tr>
              <a:tr h="506520">
                <a:tc>
                  <a:txBody>
                    <a:bodyPr/>
                    <a:lstStyle/>
                    <a:p>
                      <a:pPr algn="l"/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cs-CZ" sz="1800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7</a:t>
                      </a:r>
                      <a:r>
                        <a:rPr lang="cs-CZ" sz="1800" strike="noStrike" spc="-1" dirty="0" smtClean="0">
                          <a:solidFill>
                            <a:srgbClr val="FF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      5</a:t>
                      </a:r>
                    </a:p>
                  </a:txBody>
                  <a:tcPr marL="90000" marR="90000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FFFFFF"/>
                      </a:solidFill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6520">
                <a:tc>
                  <a:txBody>
                    <a:bodyPr/>
                    <a:lstStyle/>
                    <a:p>
                      <a:pPr algn="l"/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80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lain" startAt="11"/>
                      </a:pPr>
                      <a:r>
                        <a:rPr lang="cs-CZ" sz="1800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  </a:t>
                      </a:r>
                      <a:r>
                        <a:rPr lang="cs-CZ" sz="1800" strike="noStrike" spc="-1" dirty="0" smtClean="0">
                          <a:solidFill>
                            <a:srgbClr val="FF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20</a:t>
                      </a:r>
                      <a:endParaRPr lang="cs-CZ" sz="1800" strike="noStrike" spc="-1" dirty="0">
                        <a:solidFill>
                          <a:srgbClr val="FF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lain" startAt="11"/>
                      </a:pPr>
                      <a:r>
                        <a:rPr lang="cs-CZ" sz="1800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  </a:t>
                      </a:r>
                      <a:r>
                        <a:rPr lang="cs-CZ" sz="1800" strike="noStrike" spc="-1" dirty="0" smtClean="0">
                          <a:solidFill>
                            <a:srgbClr val="FF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25</a:t>
                      </a:r>
                      <a:endParaRPr lang="cs-CZ" sz="1800" strike="noStrike" spc="-1" dirty="0">
                        <a:solidFill>
                          <a:srgbClr val="FF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5      </a:t>
                      </a:r>
                      <a:r>
                        <a:rPr lang="cs-CZ" sz="1800" strike="noStrike" spc="-1" dirty="0" smtClean="0">
                          <a:solidFill>
                            <a:srgbClr val="FF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35</a:t>
                      </a:r>
                      <a:endParaRPr lang="cs-CZ" sz="1800" strike="noStrike" spc="-1" dirty="0">
                        <a:solidFill>
                          <a:srgbClr val="FF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6520">
                <a:tc>
                  <a:txBody>
                    <a:bodyPr/>
                    <a:lstStyle/>
                    <a:p>
                      <a:pPr algn="l"/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70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13    </a:t>
                      </a:r>
                      <a:r>
                        <a:rPr lang="cs-CZ" sz="1800" strike="noStrike" spc="-1" dirty="0" smtClean="0">
                          <a:solidFill>
                            <a:srgbClr val="FF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45</a:t>
                      </a:r>
                      <a:r>
                        <a:rPr lang="cs-CZ" sz="1800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endParaRPr lang="cs-CZ" sz="1800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7      </a:t>
                      </a:r>
                      <a:r>
                        <a:rPr lang="cs-CZ" sz="1800" strike="noStrike" spc="-1" dirty="0" smtClean="0">
                          <a:solidFill>
                            <a:srgbClr val="FF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25</a:t>
                      </a:r>
                      <a:endParaRPr lang="cs-CZ" sz="1800" strike="noStrike" spc="-1" dirty="0">
                        <a:solidFill>
                          <a:srgbClr val="FF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760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cs-CZ" sz="1800" b="1" strike="noStrike" spc="-1" dirty="0" smtClean="0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85</a:t>
                      </a:r>
                      <a:endParaRPr lang="cs-CZ" sz="1800" b="1" strike="noStrike" spc="-1" dirty="0">
                        <a:solidFill>
                          <a:srgbClr val="00206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lain" startAt="11"/>
                      </a:pPr>
                      <a:r>
                        <a:rPr lang="cs-CZ" sz="1800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  </a:t>
                      </a:r>
                      <a:r>
                        <a:rPr lang="cs-CZ" sz="1800" strike="noStrike" spc="-1" dirty="0" smtClean="0">
                          <a:solidFill>
                            <a:srgbClr val="FF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50</a:t>
                      </a:r>
                      <a:endParaRPr lang="cs-CZ" sz="1800" strike="noStrike" spc="-1" dirty="0">
                        <a:solidFill>
                          <a:srgbClr val="FF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14 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 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strike="noStrike" spc="-1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5      </a:t>
                      </a:r>
                      <a:r>
                        <a:rPr lang="cs-CZ" sz="1800" strike="noStrike" spc="-1" dirty="0" smtClean="0">
                          <a:solidFill>
                            <a:srgbClr val="FF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35</a:t>
                      </a:r>
                      <a:endParaRPr lang="cs-CZ" sz="1800" strike="noStrike" spc="-1" dirty="0">
                        <a:solidFill>
                          <a:srgbClr val="FF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99118"/>
              </p:ext>
            </p:extLst>
          </p:nvPr>
        </p:nvGraphicFramePr>
        <p:xfrm>
          <a:off x="2962387" y="4131917"/>
          <a:ext cx="6461868" cy="3427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978"/>
                <a:gridCol w="1076978"/>
                <a:gridCol w="1076978"/>
                <a:gridCol w="1076978"/>
                <a:gridCol w="1076978"/>
                <a:gridCol w="1076978"/>
              </a:tblGrid>
              <a:tr h="620308">
                <a:tc>
                  <a:txBody>
                    <a:bodyPr/>
                    <a:lstStyle/>
                    <a:p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2230</a:t>
                      </a:r>
                      <a:endParaRPr lang="cs-CZ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50  </a:t>
                      </a:r>
                      <a:endParaRPr lang="cs-CZ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70    </a:t>
                      </a:r>
                      <a:endParaRPr lang="cs-CZ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25  </a:t>
                      </a:r>
                      <a:endParaRPr lang="cs-CZ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25   </a:t>
                      </a:r>
                      <a:endParaRPr lang="cs-CZ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>
                          <a:solidFill>
                            <a:srgbClr val="002060"/>
                          </a:solidFill>
                        </a:rPr>
                        <a:t>70  </a:t>
                      </a:r>
                      <a:endParaRPr lang="cs-CZ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noStrike" baseline="0" dirty="0" smtClean="0">
                          <a:solidFill>
                            <a:srgbClr val="002060"/>
                          </a:solidFill>
                        </a:rPr>
                        <a:t>5    </a:t>
                      </a:r>
                      <a:endParaRPr lang="cs-CZ" b="1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/>
                        <a:t>9</a:t>
                      </a:r>
                      <a:endParaRPr lang="cs-CZ" strike="noStrike" baseline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/>
                        <a:t>7</a:t>
                      </a:r>
                      <a:endParaRPr lang="cs-CZ" strike="noStrike" baseline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/>
                        <a:t>10</a:t>
                      </a:r>
                      <a:endParaRPr lang="cs-CZ" strike="noStrike" baseline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>
                          <a:solidFill>
                            <a:schemeClr val="tx1"/>
                          </a:solidFill>
                        </a:rPr>
                        <a:t>2        </a:t>
                      </a:r>
                      <a:r>
                        <a:rPr lang="cs-CZ" strike="noStrike" baseline="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strike="no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/>
                        <a:t>2</a:t>
                      </a:r>
                      <a:endParaRPr lang="cs-CZ" strike="noStrike" baseline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noStrike" baseline="0" dirty="0" smtClean="0">
                          <a:solidFill>
                            <a:srgbClr val="002060"/>
                          </a:solidFill>
                        </a:rPr>
                        <a:t>80 </a:t>
                      </a:r>
                      <a:endParaRPr lang="cs-CZ" b="1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/>
                        <a:t>14</a:t>
                      </a:r>
                      <a:endParaRPr lang="cs-CZ" strike="noStrike" baseline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/>
                        <a:t>11      </a:t>
                      </a:r>
                      <a:r>
                        <a:rPr lang="cs-CZ" strike="noStrike" baseline="0" dirty="0" smtClean="0">
                          <a:solidFill>
                            <a:srgbClr val="FF0000"/>
                          </a:solidFill>
                        </a:rPr>
                        <a:t>55</a:t>
                      </a:r>
                      <a:endParaRPr lang="cs-CZ" strike="no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/>
                        <a:t>11      </a:t>
                      </a:r>
                      <a:r>
                        <a:rPr lang="cs-CZ" strike="noStrike" baseline="0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cs-CZ" strike="no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/>
                        <a:t>5</a:t>
                      </a:r>
                      <a:endParaRPr lang="cs-CZ" strike="noStrike" baseline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46526">
                <a:tc>
                  <a:txBody>
                    <a:bodyPr/>
                    <a:lstStyle/>
                    <a:p>
                      <a:r>
                        <a:rPr lang="cs-CZ" b="1" strike="noStrike" baseline="0" dirty="0" smtClean="0">
                          <a:solidFill>
                            <a:srgbClr val="002060"/>
                          </a:solidFill>
                        </a:rPr>
                        <a:t>70  </a:t>
                      </a:r>
                      <a:endParaRPr lang="cs-CZ" b="1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/>
                        <a:t>14     </a:t>
                      </a:r>
                      <a:r>
                        <a:rPr lang="cs-CZ" strike="noStrike" baseline="0" dirty="0" smtClean="0">
                          <a:solidFill>
                            <a:srgbClr val="FF0000"/>
                          </a:solidFill>
                        </a:rPr>
                        <a:t>35</a:t>
                      </a:r>
                      <a:endParaRPr lang="cs-CZ" strike="no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/>
                        <a:t>13      </a:t>
                      </a:r>
                      <a:r>
                        <a:rPr lang="cs-CZ" strike="noStrike" baseline="0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cs-CZ" strike="no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/>
                        <a:t>14</a:t>
                      </a:r>
                      <a:endParaRPr lang="cs-CZ" strike="noStrike" baseline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>
                          <a:solidFill>
                            <a:schemeClr val="tx1"/>
                          </a:solidFill>
                        </a:rPr>
                        <a:t>7       </a:t>
                      </a:r>
                      <a:r>
                        <a:rPr lang="cs-CZ" strike="noStrike" baseline="0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cs-CZ" strike="no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/>
                        <a:t>11</a:t>
                      </a:r>
                      <a:endParaRPr lang="cs-CZ" strike="noStrike" baseline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0308">
                <a:tc>
                  <a:txBody>
                    <a:bodyPr/>
                    <a:lstStyle/>
                    <a:p>
                      <a:r>
                        <a:rPr lang="cs-CZ" b="1" strike="noStrike" baseline="0" dirty="0" smtClean="0">
                          <a:solidFill>
                            <a:srgbClr val="002060"/>
                          </a:solidFill>
                        </a:rPr>
                        <a:t>85 </a:t>
                      </a:r>
                      <a:endParaRPr lang="cs-CZ" b="1" strike="noStrike" baseline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/>
                        <a:t>11      </a:t>
                      </a:r>
                      <a:r>
                        <a:rPr lang="cs-CZ" strike="noStrike" baseline="0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cs-CZ" strike="no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/>
                        <a:t>14</a:t>
                      </a:r>
                      <a:endParaRPr lang="cs-CZ" strike="noStrike" baseline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/>
                        <a:t>14</a:t>
                      </a:r>
                      <a:endParaRPr lang="cs-CZ" strike="noStrike" baseline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trike="noStrike" baseline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trike="noStrike" baseline="0" dirty="0" smtClean="0">
                          <a:solidFill>
                            <a:schemeClr val="tx1"/>
                          </a:solidFill>
                        </a:rPr>
                        <a:t>5 </a:t>
                      </a:r>
                      <a:r>
                        <a:rPr lang="cs-CZ" strike="noStrike" baseline="0" dirty="0" smtClean="0">
                          <a:solidFill>
                            <a:srgbClr val="FF0000"/>
                          </a:solidFill>
                        </a:rPr>
                        <a:t>   70</a:t>
                      </a:r>
                      <a:endParaRPr lang="cs-CZ" strike="no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831354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Slovní formulace</a:t>
            </a:r>
          </a:p>
        </p:txBody>
      </p:sp>
      <p:sp>
        <p:nvSpPr>
          <p:cNvPr id="49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108000">
              <a:buClr>
                <a:srgbClr val="000000"/>
              </a:buClr>
              <a:buSzPct val="45000"/>
            </a:pP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Existuje určitý počet míst (n) nazývaných dodavatelé, kde se nachází nějaký materiál. Dále existuje m míst - spotřebitelů, kam je potřeba tento materiál dopravit. U každého dodavatele a spotřebitele je známa jeho kapacita. Dále jsou známy jednotkové přepravní sazby pro všech n x m cest. Úkolem je najít takový rozpis přepravy, který by respektoval všechny kapacity dodavatelů a odběratelů a který by stál co nejméně peněz</a:t>
            </a:r>
            <a:r>
              <a:rPr lang="cs-CZ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  <a:endParaRPr lang="cs-CZ" sz="3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3902" y="406251"/>
            <a:ext cx="9071640" cy="1262160"/>
          </a:xfrm>
        </p:spPr>
        <p:txBody>
          <a:bodyPr/>
          <a:lstStyle/>
          <a:p>
            <a:pPr algn="ctr"/>
            <a:r>
              <a:rPr lang="cs-CZ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Předpoklady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/>
          </p:nvPr>
        </p:nvSpPr>
        <p:spPr>
          <a:xfrm>
            <a:off x="1008985" y="4033870"/>
            <a:ext cx="9071640" cy="1262160"/>
          </a:xfrm>
        </p:spPr>
        <p:txBody>
          <a:bodyPr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Homogennost </a:t>
            </a:r>
            <a:r>
              <a:rPr lang="cs-CZ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převáženého materiálu (je jedno odkud kam co vozím, záleží jen na přepravních sazbách).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Dělitelnost materiálu (převážený materiál lze libovolně dělit na menší části).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Lineární závislost ceny přepravy na množství přepravovaného materiálu.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3969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Matematická formulace</a:t>
            </a:r>
          </a:p>
        </p:txBody>
      </p:sp>
      <p:sp>
        <p:nvSpPr>
          <p:cNvPr id="51" name="TextShape 2"/>
          <p:cNvSpPr txBox="1"/>
          <p:nvPr/>
        </p:nvSpPr>
        <p:spPr>
          <a:xfrm>
            <a:off x="297088" y="2023088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108000">
              <a:buClr>
                <a:srgbClr val="000000"/>
              </a:buClr>
              <a:buSzPct val="45000"/>
            </a:pPr>
            <a:r>
              <a:rPr lang="cs-CZ" sz="4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Hodnoty </a:t>
            </a:r>
            <a:r>
              <a:rPr lang="cs-CZ" sz="40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x</a:t>
            </a:r>
            <a:r>
              <a:rPr lang="cs-CZ" sz="4000" strike="noStrike" spc="-1" baseline="-25000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ij</a:t>
            </a:r>
            <a:r>
              <a:rPr lang="cs-CZ" sz="4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z prostoru </a:t>
            </a:r>
            <a:r>
              <a:rPr lang="cs-CZ" sz="400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</a:t>
            </a:r>
            <a:r>
              <a:rPr lang="cs-CZ" sz="4000" strike="noStrike" spc="-1" baseline="30000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mxn</a:t>
            </a:r>
            <a:r>
              <a:rPr lang="cs-CZ" sz="40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4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budou označovat velikosti přeprav po trase od i-</a:t>
            </a:r>
            <a:r>
              <a:rPr lang="cs-CZ" sz="40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tého</a:t>
            </a:r>
            <a:r>
              <a:rPr lang="cs-CZ" sz="4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dodavatele k j-</a:t>
            </a:r>
            <a:r>
              <a:rPr lang="cs-CZ" sz="40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tému</a:t>
            </a:r>
            <a:r>
              <a:rPr lang="cs-CZ" sz="4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odběrateli, d</a:t>
            </a:r>
            <a:r>
              <a:rPr lang="cs-CZ" sz="40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</a:t>
            </a:r>
            <a:r>
              <a:rPr lang="cs-CZ" sz="4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i=1..n kapacity dodavatelů, o</a:t>
            </a:r>
            <a:r>
              <a:rPr lang="cs-CZ" sz="40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</a:t>
            </a:r>
            <a:r>
              <a:rPr lang="cs-CZ" sz="4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j=1..m kapacity odběratelů a </a:t>
            </a:r>
            <a:r>
              <a:rPr lang="cs-CZ" sz="40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</a:t>
            </a:r>
            <a:r>
              <a:rPr lang="cs-CZ" sz="4000" strike="noStrike" spc="-1" baseline="-25000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ij</a:t>
            </a:r>
            <a:r>
              <a:rPr lang="cs-CZ" sz="4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i=1..n j=1..m jednotkové přepravní sazby</a:t>
            </a:r>
            <a:r>
              <a:rPr lang="cs-CZ" sz="40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  <a:endParaRPr lang="cs-CZ" sz="40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32000" indent="-324000" algn="ctr"/>
            <a:r>
              <a:rPr lang="cs-CZ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Matematická formulace</a:t>
            </a:r>
            <a:endParaRPr lang="cs-CZ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/>
          </p:nvPr>
        </p:nvSpPr>
        <p:spPr>
          <a:xfrm>
            <a:off x="504000" y="1409076"/>
            <a:ext cx="9374518" cy="5850796"/>
          </a:xfrm>
        </p:spPr>
        <p:txBody>
          <a:bodyPr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Omezující </a:t>
            </a:r>
            <a:r>
              <a:rPr lang="cs-CZ" sz="3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podmínky</a:t>
            </a:r>
            <a:r>
              <a:rPr lang="cs-CZ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6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x</a:t>
            </a:r>
            <a:r>
              <a:rPr lang="cs-CZ" sz="3600" spc="-1" baseline="-25000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ij</a:t>
            </a:r>
            <a:r>
              <a:rPr lang="cs-CZ" sz="3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&gt;= 0 i=1..n j=1..m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x</a:t>
            </a:r>
            <a:r>
              <a:rPr lang="cs-CZ" sz="36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11</a:t>
            </a:r>
            <a:r>
              <a:rPr lang="cs-CZ" sz="3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+ x</a:t>
            </a:r>
            <a:r>
              <a:rPr lang="cs-CZ" sz="36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12</a:t>
            </a:r>
            <a:r>
              <a:rPr lang="cs-CZ" sz="3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+ ... + x</a:t>
            </a:r>
            <a:r>
              <a:rPr lang="cs-CZ" sz="36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1m</a:t>
            </a:r>
            <a:r>
              <a:rPr lang="cs-CZ" sz="3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&lt;= d</a:t>
            </a:r>
            <a:r>
              <a:rPr lang="cs-CZ" sz="36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1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...</a:t>
            </a:r>
            <a:endParaRPr lang="cs-CZ" sz="3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x</a:t>
            </a:r>
            <a:r>
              <a:rPr lang="cs-CZ" sz="36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n1</a:t>
            </a:r>
            <a:r>
              <a:rPr lang="cs-CZ" sz="3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+ x</a:t>
            </a:r>
            <a:r>
              <a:rPr lang="cs-CZ" sz="36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n2</a:t>
            </a:r>
            <a:r>
              <a:rPr lang="cs-CZ" sz="3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+ ... + </a:t>
            </a:r>
            <a:r>
              <a:rPr lang="cs-CZ" sz="36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x</a:t>
            </a:r>
            <a:r>
              <a:rPr lang="cs-CZ" sz="3600" spc="-1" baseline="-25000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nm</a:t>
            </a:r>
            <a:r>
              <a:rPr lang="cs-CZ" sz="3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&lt;= </a:t>
            </a:r>
            <a:r>
              <a:rPr lang="cs-CZ" sz="36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</a:t>
            </a:r>
            <a:r>
              <a:rPr lang="cs-CZ" sz="3600" spc="-1" baseline="-25000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</a:t>
            </a:r>
            <a:endParaRPr lang="cs-CZ" sz="3600" spc="-1" baseline="-25000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x</a:t>
            </a:r>
            <a:r>
              <a:rPr lang="cs-CZ" sz="36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11</a:t>
            </a:r>
            <a:r>
              <a:rPr lang="cs-CZ" sz="3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+ x</a:t>
            </a:r>
            <a:r>
              <a:rPr lang="cs-CZ" sz="36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21</a:t>
            </a:r>
            <a:r>
              <a:rPr lang="cs-CZ" sz="3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+ ... + x</a:t>
            </a:r>
            <a:r>
              <a:rPr lang="cs-CZ" sz="36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n1</a:t>
            </a:r>
            <a:r>
              <a:rPr lang="cs-CZ" sz="3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&gt;= o</a:t>
            </a:r>
            <a:r>
              <a:rPr lang="cs-CZ" sz="36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1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...</a:t>
            </a:r>
            <a:endParaRPr lang="cs-CZ" sz="3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x</a:t>
            </a:r>
            <a:r>
              <a:rPr lang="cs-CZ" sz="36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1m</a:t>
            </a:r>
            <a:r>
              <a:rPr lang="cs-CZ" sz="3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+ x</a:t>
            </a:r>
            <a:r>
              <a:rPr lang="cs-CZ" sz="36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2m</a:t>
            </a:r>
            <a:r>
              <a:rPr lang="cs-CZ" sz="3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+ ... + </a:t>
            </a:r>
            <a:r>
              <a:rPr lang="cs-CZ" sz="36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x</a:t>
            </a:r>
            <a:r>
              <a:rPr lang="cs-CZ" sz="3600" spc="-1" baseline="-25000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nm</a:t>
            </a:r>
            <a:r>
              <a:rPr lang="cs-CZ" sz="3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&gt;= </a:t>
            </a:r>
            <a:r>
              <a:rPr lang="cs-CZ" sz="36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</a:t>
            </a:r>
            <a:r>
              <a:rPr lang="cs-CZ" sz="3600" spc="-1" baseline="-25000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</a:t>
            </a:r>
            <a:endParaRPr lang="cs-CZ" sz="3600" spc="-1" baseline="-25000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08000" indent="0">
              <a:buClr>
                <a:srgbClr val="000000"/>
              </a:buClr>
              <a:buSzPct val="45000"/>
              <a:buNone/>
            </a:pPr>
            <a:endParaRPr lang="cs-CZ" sz="3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Kriteriální funkce: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</a:t>
            </a:r>
            <a:r>
              <a:rPr lang="cs-CZ" sz="36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11</a:t>
            </a:r>
            <a:r>
              <a:rPr lang="cs-CZ" sz="3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x</a:t>
            </a:r>
            <a:r>
              <a:rPr lang="cs-CZ" sz="36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11</a:t>
            </a:r>
            <a:r>
              <a:rPr lang="cs-CZ" sz="3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+ c</a:t>
            </a:r>
            <a:r>
              <a:rPr lang="cs-CZ" sz="36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12</a:t>
            </a:r>
            <a:r>
              <a:rPr lang="cs-CZ" sz="3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x</a:t>
            </a:r>
            <a:r>
              <a:rPr lang="cs-CZ" sz="36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12</a:t>
            </a:r>
            <a:r>
              <a:rPr lang="cs-CZ" sz="3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+ ... + c</a:t>
            </a:r>
            <a:r>
              <a:rPr lang="cs-CZ" sz="36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1n</a:t>
            </a:r>
            <a:r>
              <a:rPr lang="cs-CZ" sz="3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x</a:t>
            </a:r>
            <a:r>
              <a:rPr lang="cs-CZ" sz="36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1n</a:t>
            </a:r>
            <a:r>
              <a:rPr lang="cs-CZ" sz="3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+ c</a:t>
            </a:r>
            <a:r>
              <a:rPr lang="cs-CZ" sz="36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21</a:t>
            </a:r>
            <a:r>
              <a:rPr lang="cs-CZ" sz="3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x</a:t>
            </a:r>
            <a:r>
              <a:rPr lang="cs-CZ" sz="36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21</a:t>
            </a:r>
            <a:r>
              <a:rPr lang="cs-CZ" sz="3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+ ... + </a:t>
            </a:r>
            <a:r>
              <a:rPr lang="cs-CZ" sz="36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</a:t>
            </a:r>
            <a:r>
              <a:rPr lang="cs-CZ" sz="3600" spc="-1" baseline="-25000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nm</a:t>
            </a:r>
            <a:r>
              <a:rPr lang="cs-CZ" sz="36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x</a:t>
            </a:r>
            <a:r>
              <a:rPr lang="cs-CZ" sz="3600" spc="-1" baseline="-25000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nm</a:t>
            </a:r>
            <a:r>
              <a:rPr lang="cs-CZ" sz="3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---&gt; min</a:t>
            </a:r>
          </a:p>
        </p:txBody>
      </p:sp>
    </p:spTree>
    <p:extLst>
      <p:ext uri="{BB962C8B-B14F-4D97-AF65-F5344CB8AC3E}">
        <p14:creationId xmlns:p14="http://schemas.microsoft.com/office/powerpoint/2010/main" val="1002374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Vyvážená a nevyvážená úloha</a:t>
            </a:r>
          </a:p>
        </p:txBody>
      </p:sp>
      <p:sp>
        <p:nvSpPr>
          <p:cNvPr id="53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Pokud se součet kapacit dodavatelů a odběratelů rovná, hovoříme o vyvážené dopravní úloze.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 opačném případě o úloze nevyvážené.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Nevyváženou úlohu lze převézt na vyváženou pomocí přidání fiktivního dodavatele, či fiktivního spotřebitele.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2526</Words>
  <Application>Microsoft Office PowerPoint</Application>
  <PresentationFormat>Vlastní</PresentationFormat>
  <Paragraphs>1400</Paragraphs>
  <Slides>45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51" baseType="lpstr">
      <vt:lpstr>Arial</vt:lpstr>
      <vt:lpstr>DejaVu Sans</vt:lpstr>
      <vt:lpstr>Symbol</vt:lpstr>
      <vt:lpstr>Times New Roman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Předpoklady</vt:lpstr>
      <vt:lpstr>Prezentace aplikace PowerPoint</vt:lpstr>
      <vt:lpstr>Matematická formulace</vt:lpstr>
      <vt:lpstr>Prezentace aplikace PowerPoint</vt:lpstr>
      <vt:lpstr>Prezentace aplikace PowerPoint</vt:lpstr>
      <vt:lpstr>Prezentace aplikace PowerPoint</vt:lpstr>
      <vt:lpstr>Prezentace aplikace PowerPoint</vt:lpstr>
      <vt:lpstr>Spočítám diference 1. a 2. nejlevnější ceny přepravy</vt:lpstr>
      <vt:lpstr>Najdu největší diferenci</vt:lpstr>
      <vt:lpstr>V jejím sloupci najdu nejmenší přepravní sazbu</vt:lpstr>
      <vt:lpstr>Tuto cestu obsadím maximální možnou přepravou z hlediska kapacit příslušného dodavatele a odběratele</vt:lpstr>
      <vt:lpstr>Upravím kapacity dodavatelů a odběratelů</vt:lpstr>
      <vt:lpstr>Upravím sloupcové diference – s 1. řádkem již nepočítám. Řádkové diference se nemění</vt:lpstr>
      <vt:lpstr>Najdu největší diferenci</vt:lpstr>
      <vt:lpstr>V jejím řádku najdu nejmenší přepravní sazbu</vt:lpstr>
      <vt:lpstr>Tuto cestu obsadím maximální možnou přepravou z hlediska (zbytkových) kapacit příslušného dodavatele a odběratele</vt:lpstr>
      <vt:lpstr>Upravím kapacity dodavatelů a odběratelů</vt:lpstr>
      <vt:lpstr>Upravím řádkové diference – se 4. sloupcem již nepočítám. Sloupcové diference se nemění</vt:lpstr>
      <vt:lpstr>Najdu největší diferenci</vt:lpstr>
      <vt:lpstr>Vyšly dvě stejně velké maximální diference. V obou řádcích najdu minimální přepravní sazbu, abych vybral tu menší</vt:lpstr>
      <vt:lpstr>I tyto minimální sazby vyšly stejně, vyberu tedy (náhodně) jednu z nich a obsadím ji maximální možnou přepravou</vt:lpstr>
      <vt:lpstr>Upravím kapacity dodavatelů a odběratelů</vt:lpstr>
      <vt:lpstr>Upravím řádkové diference – s 5. sloupcem již nepočítám. Sloupcové diference se nemění </vt:lpstr>
      <vt:lpstr>Najdu největší diferenci</vt:lpstr>
      <vt:lpstr>Vyšly dokonce tři stejně velké maximální diference. Ve všech případech najdu minimální přepravní sazbu v příslušných řádcích a sloupcích</vt:lpstr>
      <vt:lpstr>Pro další práci vyberu cestu 4-1, na kterou ukazují dva ukazatelé. Obsadím ji maximální možnou přepravou</vt:lpstr>
      <vt:lpstr>Upravím kapacity dodavatelů a odběratelů</vt:lpstr>
      <vt:lpstr>Upravím sloupcové diference – se 4. řádkem již nepočítám. Řádkové diference se nemění</vt:lpstr>
      <vt:lpstr>Najdu největší diferenci</vt:lpstr>
      <vt:lpstr>V jejím sloupci najdu nejmenší přepravní sazbu</vt:lpstr>
      <vt:lpstr>Tuto cestu obsadím maximální možnou přepravou</vt:lpstr>
      <vt:lpstr>Upravím kapacity dodavatelů a odběratelů</vt:lpstr>
      <vt:lpstr>Upravím řádkové diference – se 3. sloupcem již nepočítám. Sloupcové diference se nemění </vt:lpstr>
      <vt:lpstr>Najdu největší diferenci</vt:lpstr>
      <vt:lpstr>V jejím řádku najdu nejmenší přepravní sazbu</vt:lpstr>
      <vt:lpstr>Tuto cestu obsadím maximální možnou přepravou</vt:lpstr>
      <vt:lpstr>Upravím kapacity dodavatelů a odběratelů</vt:lpstr>
      <vt:lpstr>Zbyl mi poslední řádek s nenulovou zbytkovou kapacitou. Jeho cesty tedy tedy obsadím podle zbytkových kapacit odběratelů</vt:lpstr>
      <vt:lpstr>Výsledné řešení má cenu přepravy 2230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Tomas</dc:creator>
  <cp:lastModifiedBy>Microsoft</cp:lastModifiedBy>
  <cp:revision>14</cp:revision>
  <dcterms:created xsi:type="dcterms:W3CDTF">2017-12-07T17:17:29Z</dcterms:created>
  <dcterms:modified xsi:type="dcterms:W3CDTF">2017-12-09T09:14:47Z</dcterms:modified>
  <dc:language>cs-CZ</dc:language>
</cp:coreProperties>
</file>