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2" r:id="rId46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9417FB9-41CD-4335-B50D-7388D3356088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288000" y="1872000"/>
            <a:ext cx="9287640" cy="28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6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Dopravní úloha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Vogelova diferenční metoda řešení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 každého řádku či sloupce spočítám diferenci mezi aktuálně nejnižší a druhou nejnižší přepravní sazbou. Vyberu největší takovou diferenci a v jejím řádku (resp. sloupci) nejnižší přepravní sazbu. Pokud existuje vice stejných diferencí rozhodnu se podle absolutně nejnižší přepravní sazby. Takto 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nalezenou 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cestu obsadím maximální možnou přepravou z hlediska kapacit příslušného dodavatele a odběratele.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Vogelova metoda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Vogelova metoda v obecnosti nezaručuje nalezení optimálního řešení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Řešení nalezené touto metodou se ale obvykle od optimálního příliš neliší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Metody pro nalezení skutečně optimálního řešení jsou podstatně komplikovanější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Příklad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702356"/>
              </p:ext>
            </p:extLst>
          </p:nvPr>
        </p:nvGraphicFramePr>
        <p:xfrm>
          <a:off x="1215409" y="2034373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Spočítám diference 1. a 2. nejlevnější ceny přepravy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85416"/>
              </p:ext>
            </p:extLst>
          </p:nvPr>
        </p:nvGraphicFramePr>
        <p:xfrm>
          <a:off x="1215409" y="2034373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26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Najdu největší diferenci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15409" y="2034373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vál 2"/>
          <p:cNvSpPr/>
          <p:nvPr/>
        </p:nvSpPr>
        <p:spPr>
          <a:xfrm>
            <a:off x="5441430" y="5126636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196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 jejím sloupci najdu nejmenší přepravní sazbu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15281"/>
              </p:ext>
            </p:extLst>
          </p:nvPr>
        </p:nvGraphicFramePr>
        <p:xfrm>
          <a:off x="1215409" y="2034373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vál 2"/>
          <p:cNvSpPr/>
          <p:nvPr/>
        </p:nvSpPr>
        <p:spPr>
          <a:xfrm>
            <a:off x="5441430" y="5126636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5441430" y="2565817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95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Tuto cestu obsadím maximální možnou přepravou z hlediska kapacit příslušného dodavatele a odběratele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67100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vál 2"/>
          <p:cNvSpPr/>
          <p:nvPr/>
        </p:nvSpPr>
        <p:spPr>
          <a:xfrm>
            <a:off x="5441430" y="3030512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5441430" y="366009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441430" y="6103496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169234" y="3660098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83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Upravím kapacity dodavatelů a odběratelů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00065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20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34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Upravím sloupcové diference – s 1. řádkem již nepočítám. Řádkové diference se nemění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115633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20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753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Najdu největší diferenci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64170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20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40053" y="4889293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12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Příklad</a:t>
            </a:r>
          </a:p>
        </p:txBody>
      </p:sp>
      <p:sp>
        <p:nvSpPr>
          <p:cNvPr id="41" name="TextShape 2"/>
          <p:cNvSpPr txBox="1"/>
          <p:nvPr/>
        </p:nvSpPr>
        <p:spPr>
          <a:xfrm>
            <a:off x="653901" y="1229394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Stavební firma má 4 cihelny o kapacitě 5, 80, 70 a 85 vagónů cihel denně. Dále má 5 staveb se spotřebou 50, 70, 25, 25 a 70 vagonu cihel denně. Náklady na přepravu 1 vagonu cihel z i-té cihelny na j-tou stavbu udává matice </a:t>
            </a:r>
            <a:r>
              <a:rPr lang="cs-CZ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cs-CZ" sz="3200" strike="noStrike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ij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pPr marL="108000">
              <a:buClr>
                <a:srgbClr val="000000"/>
              </a:buClr>
              <a:buSzPct val="45000"/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Úkolem je vymyslet co nejlevnější rozpis přepravy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41101"/>
              </p:ext>
            </p:extLst>
          </p:nvPr>
        </p:nvGraphicFramePr>
        <p:xfrm>
          <a:off x="1574679" y="3905802"/>
          <a:ext cx="67204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070"/>
                <a:gridCol w="1120070"/>
                <a:gridCol w="1120070"/>
                <a:gridCol w="1120070"/>
                <a:gridCol w="1120070"/>
                <a:gridCol w="112007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V jejím řádku najdu nejmenší přepravní sazbu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285967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20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40053" y="4889293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428938" y="4889292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567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Tuto cestu obsadím maximální možnou přepravou z hlediska </a:t>
            </a:r>
            <a:r>
              <a:rPr lang="cs-CZ" dirty="0" smtClean="0"/>
              <a:t>(zbytkových) kapacit </a:t>
            </a:r>
            <a:r>
              <a:rPr lang="cs-CZ" dirty="0"/>
              <a:t>příslušného dodavatele a odběratele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217310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20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40053" y="4889293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428938" y="4889292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833672" y="3062991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159239" y="4889291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00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kapacity dodavatelů a odběratelů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544506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215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59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</a:t>
            </a:r>
            <a:r>
              <a:rPr lang="cs-CZ" dirty="0" smtClean="0"/>
              <a:t>řádkové </a:t>
            </a:r>
            <a:r>
              <a:rPr lang="cs-CZ" dirty="0"/>
              <a:t>diference – </a:t>
            </a:r>
            <a:r>
              <a:rPr lang="cs-CZ" dirty="0" smtClean="0"/>
              <a:t>se 4. sloupcem již </a:t>
            </a:r>
            <a:r>
              <a:rPr lang="cs-CZ" dirty="0"/>
              <a:t>nepočítám. </a:t>
            </a:r>
            <a:r>
              <a:rPr lang="cs-CZ" dirty="0" smtClean="0"/>
              <a:t>Sloupcové </a:t>
            </a:r>
            <a:r>
              <a:rPr lang="cs-CZ" dirty="0"/>
              <a:t>diference se nemění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87374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215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536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Najdu největší diferenci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37730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215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600014" y="4274697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600014" y="5503890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591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Vyšly dvě stejně velké maximální diference. V obou řádcích najdu minimální přepravní sazbu, abych vybral tu menší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14937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215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600014" y="4274697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600014" y="5503890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598171" y="4274697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598171" y="550388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891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I tyto minimální sazby vyšly stejně, vyberu tedy (náhodně) jednu z nich a obsadím ji maximální možnou přepravou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64674"/>
              </p:ext>
            </p:extLst>
          </p:nvPr>
        </p:nvGraphicFramePr>
        <p:xfrm>
          <a:off x="1275370" y="3083684"/>
          <a:ext cx="7538846" cy="37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215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600014" y="4274697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600014" y="5503890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598172" y="5503889"/>
            <a:ext cx="402236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6598171" y="3062990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174230" y="550388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643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kapacity dodavatelů a odběratelů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62807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145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15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748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řádkové diference – </a:t>
            </a:r>
            <a:r>
              <a:rPr lang="cs-CZ" dirty="0" smtClean="0"/>
              <a:t>s 5. </a:t>
            </a:r>
            <a:r>
              <a:rPr lang="cs-CZ" dirty="0"/>
              <a:t>sloupcem již nepočítám. Sloupcové diference se nemění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92891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145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15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591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Najdu největší diferenci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9731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145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15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85024" y="5653792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188565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482060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9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Matematická formulace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668891" y="1364305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 </a:t>
            </a: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až 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&gt;= 0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&lt;= 5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&lt;= 80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&lt;= 70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&lt;= 85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&gt;= 50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&gt;= 70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&gt;= 25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&gt;= 25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&gt;= 70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 9x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+ 7x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+ 10x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+ 2x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+ 2x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+ 14x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+ 11x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+ 11x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+ 7x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+ 5x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+ 14x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+ 13x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+ 14x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+ 7x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+ 11x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35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+ 11x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41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+ 14x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+ 14x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43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+ 8x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44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+ 5x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45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Vyšly </a:t>
            </a:r>
            <a:r>
              <a:rPr lang="cs-CZ" dirty="0" smtClean="0"/>
              <a:t>dokonce tři </a:t>
            </a:r>
            <a:r>
              <a:rPr lang="cs-CZ" dirty="0"/>
              <a:t>stejně velké maximální diference. </a:t>
            </a:r>
            <a:r>
              <a:rPr lang="cs-CZ" dirty="0" smtClean="0"/>
              <a:t>Ve všech případech najdu </a:t>
            </a:r>
            <a:r>
              <a:rPr lang="cs-CZ" dirty="0"/>
              <a:t>minimální přepravní </a:t>
            </a:r>
            <a:r>
              <a:rPr lang="cs-CZ" dirty="0" smtClean="0"/>
              <a:t>sazbu v příslušných řádcích a sloupcích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017430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145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15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85024" y="5653792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188565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482060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188565" y="5653792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275323" y="4277196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666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Pro další práci vyberu cestu 4-1, na kterou ukazují dva ukazatelé. Obsadím ji maximální možnou přepravou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01284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145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15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85024" y="5653792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188565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482060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188565" y="5653792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203555" y="2941573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1621437" y="5653791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3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kapacity dodavatelů a odběratelů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04625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130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251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sloupcové diference – </a:t>
            </a:r>
            <a:r>
              <a:rPr lang="cs-CZ" dirty="0" smtClean="0"/>
              <a:t>se 4. </a:t>
            </a:r>
            <a:r>
              <a:rPr lang="cs-CZ" dirty="0"/>
              <a:t>řádkem již nepočítám. Řádkové diference se nemění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118264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130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386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Najdu největší diferenci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413190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130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4482060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4376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V jejím sloupci najdu nejmenší přepravní sazbu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826182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130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4482060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482060" y="4277196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520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Tuto cestu obsadím maximální možnou přepravou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75216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130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4482060" y="6283379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482060" y="4277196"/>
            <a:ext cx="644576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482060" y="2959311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156742" y="4300181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1501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kapacity dodavatelů a odběratelů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52663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105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55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002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řádkové diference – </a:t>
            </a:r>
            <a:r>
              <a:rPr lang="cs-CZ" dirty="0" smtClean="0"/>
              <a:t>se 3. </a:t>
            </a:r>
            <a:r>
              <a:rPr lang="cs-CZ" dirty="0"/>
              <a:t>sloupcem již nepočítám. Sloupcové diference se nemění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195340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105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55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6362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Najdu největší diferenci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96300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105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55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55044" y="4218485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4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Řešení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Optimální rozpis přepravy x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=5, x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=20, x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23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=25, x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=35, x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=45, x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34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=25, x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41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=50, x</a:t>
            </a:r>
            <a:r>
              <a:rPr lang="cs-CZ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45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=35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Minimální cena: 2190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7" name="Table 3"/>
          <p:cNvGraphicFramePr/>
          <p:nvPr>
            <p:extLst>
              <p:ext uri="{D42A27DB-BD31-4B8C-83A1-F6EECF244321}">
                <p14:modId xmlns:p14="http://schemas.microsoft.com/office/powerpoint/2010/main" val="1609068591"/>
              </p:ext>
            </p:extLst>
          </p:nvPr>
        </p:nvGraphicFramePr>
        <p:xfrm>
          <a:off x="1604331" y="3570091"/>
          <a:ext cx="5916240" cy="2533680"/>
        </p:xfrm>
        <a:graphic>
          <a:graphicData uri="http://schemas.openxmlformats.org/drawingml/2006/table">
            <a:tbl>
              <a:tblPr/>
              <a:tblGrid>
                <a:gridCol w="985590"/>
                <a:gridCol w="985590"/>
                <a:gridCol w="985590"/>
                <a:gridCol w="985590"/>
                <a:gridCol w="985590"/>
                <a:gridCol w="988290"/>
              </a:tblGrid>
              <a:tr h="50652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800" b="1" strike="noStrike" spc="-1" dirty="0" smtClean="0">
                          <a:solidFill>
                            <a:srgbClr val="00206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70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50652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    5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52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11"/>
                      </a:pP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11"/>
                      </a:pP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   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35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52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 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45</a:t>
                      </a: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lang="cs-CZ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   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76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800" b="1" strike="noStrike" spc="-1" dirty="0" smtClean="0">
                          <a:solidFill>
                            <a:srgbClr val="00206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85</a:t>
                      </a:r>
                      <a:endParaRPr lang="cs-CZ" sz="1800" b="1" strike="noStrike" spc="-1" dirty="0">
                        <a:solidFill>
                          <a:srgbClr val="00206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11"/>
                      </a:pP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   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35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V jejím </a:t>
            </a:r>
            <a:r>
              <a:rPr lang="cs-CZ" dirty="0" smtClean="0"/>
              <a:t>řádku </a:t>
            </a:r>
            <a:r>
              <a:rPr lang="cs-CZ" dirty="0"/>
              <a:t>najdu nejmenší přepravní sazbu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885559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105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55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55044" y="4218485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315326" y="4218485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1650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Tuto cestu obsadím maximální možnou </a:t>
            </a:r>
            <a:r>
              <a:rPr lang="cs-CZ" dirty="0" smtClean="0"/>
              <a:t>přepravou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026525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105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55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555044" y="4218485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315326" y="4218485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3315326" y="3081730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638926" y="4218484"/>
            <a:ext cx="809468" cy="629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4202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/>
              <a:t>Upravím kapacity dodavatelů a odběratelů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11110"/>
              </p:ext>
            </p:extLst>
          </p:nvPr>
        </p:nvGraphicFramePr>
        <p:xfrm>
          <a:off x="1275370" y="3083684"/>
          <a:ext cx="7538846" cy="389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15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6625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714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Zbyl mi poslední řádek s nenulovou zbytkovou kapacitou. Jeho cesty tedy </a:t>
            </a:r>
            <a:r>
              <a:rPr lang="cs-CZ" dirty="0" err="1" smtClean="0"/>
              <a:t>tedy</a:t>
            </a:r>
            <a:r>
              <a:rPr lang="cs-CZ" dirty="0" smtClean="0"/>
              <a:t> obsadím podle zbytkových kapacit odběratelů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64805"/>
              </p:ext>
            </p:extLst>
          </p:nvPr>
        </p:nvGraphicFramePr>
        <p:xfrm>
          <a:off x="1275370" y="3083684"/>
          <a:ext cx="7538846" cy="374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35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15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9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7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10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2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55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5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46723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sngStrike" baseline="0" dirty="0" smtClean="0">
                          <a:solidFill>
                            <a:srgbClr val="002060"/>
                          </a:solidFill>
                        </a:rPr>
                        <a:t>85  15</a:t>
                      </a:r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  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11</a:t>
                      </a:r>
                      <a:r>
                        <a:rPr lang="cs-CZ" dirty="0" smtClean="0"/>
                        <a:t>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/>
                        <a:t>14</a:t>
                      </a:r>
                      <a:endParaRPr lang="cs-CZ" strike="sngStrike" baseline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sngStrike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86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00" y="855956"/>
            <a:ext cx="9071640" cy="1262160"/>
          </a:xfrm>
        </p:spPr>
        <p:txBody>
          <a:bodyPr/>
          <a:lstStyle/>
          <a:p>
            <a:pPr algn="ctr"/>
            <a:r>
              <a:rPr lang="cs-CZ" dirty="0" smtClean="0"/>
              <a:t>Výsledné řešení má cenu přepravy 2230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721817"/>
              </p:ext>
            </p:extLst>
          </p:nvPr>
        </p:nvGraphicFramePr>
        <p:xfrm>
          <a:off x="1275370" y="3083684"/>
          <a:ext cx="6461868" cy="342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50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70  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25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25 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70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noStrike" baseline="0" dirty="0" smtClean="0">
                          <a:solidFill>
                            <a:srgbClr val="002060"/>
                          </a:solidFill>
                        </a:rPr>
                        <a:t>5    </a:t>
                      </a:r>
                      <a:endParaRPr lang="cs-CZ" b="1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9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7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10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2  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2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no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endParaRPr lang="cs-CZ" b="1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11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11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5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6526">
                <a:tc>
                  <a:txBody>
                    <a:bodyPr/>
                    <a:lstStyle/>
                    <a:p>
                      <a:r>
                        <a:rPr lang="cs-CZ" b="1" strike="noStrike" baseline="0" dirty="0" smtClean="0">
                          <a:solidFill>
                            <a:srgbClr val="002060"/>
                          </a:solidFill>
                        </a:rPr>
                        <a:t>70  </a:t>
                      </a:r>
                      <a:endParaRPr lang="cs-CZ" b="1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13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7 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11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noStrike" baseline="0" dirty="0" smtClean="0">
                          <a:solidFill>
                            <a:srgbClr val="002060"/>
                          </a:solidFill>
                        </a:rPr>
                        <a:t>85 </a:t>
                      </a:r>
                      <a:endParaRPr lang="cs-CZ" b="1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11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9899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Řešení nalezené </a:t>
            </a:r>
            <a:r>
              <a:rPr lang="cs-CZ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Vogelovou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metodou není optimální, ale od optima se příliš neliší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7" name="Table 3"/>
          <p:cNvGraphicFramePr/>
          <p:nvPr>
            <p:extLst>
              <p:ext uri="{D42A27DB-BD31-4B8C-83A1-F6EECF244321}">
                <p14:modId xmlns:p14="http://schemas.microsoft.com/office/powerpoint/2010/main" val="1771631019"/>
              </p:ext>
            </p:extLst>
          </p:nvPr>
        </p:nvGraphicFramePr>
        <p:xfrm>
          <a:off x="361564" y="1441488"/>
          <a:ext cx="5916240" cy="2533680"/>
        </p:xfrm>
        <a:graphic>
          <a:graphicData uri="http://schemas.openxmlformats.org/drawingml/2006/table">
            <a:tbl>
              <a:tblPr/>
              <a:tblGrid>
                <a:gridCol w="985590"/>
                <a:gridCol w="985590"/>
                <a:gridCol w="985590"/>
                <a:gridCol w="985590"/>
                <a:gridCol w="985590"/>
                <a:gridCol w="988290"/>
              </a:tblGrid>
              <a:tr h="50652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rgbClr val="002060"/>
                          </a:solidFill>
                        </a:rPr>
                        <a:t>2190</a:t>
                      </a:r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800" b="1" strike="noStrike" spc="-1" dirty="0" smtClean="0">
                          <a:solidFill>
                            <a:srgbClr val="00206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70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50652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    5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52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80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11"/>
                      </a:pP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11"/>
                      </a:pP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   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35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52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 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45</a:t>
                      </a: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lang="cs-CZ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   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76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800" b="1" strike="noStrike" spc="-1" dirty="0" smtClean="0">
                          <a:solidFill>
                            <a:srgbClr val="00206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85</a:t>
                      </a:r>
                      <a:endParaRPr lang="cs-CZ" sz="1800" b="1" strike="noStrike" spc="-1" dirty="0">
                        <a:solidFill>
                          <a:srgbClr val="00206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11"/>
                      </a:pPr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      </a:t>
                      </a:r>
                      <a:r>
                        <a:rPr lang="cs-CZ" sz="1800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35</a:t>
                      </a:r>
                      <a:endParaRPr lang="cs-CZ" sz="1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9118"/>
              </p:ext>
            </p:extLst>
          </p:nvPr>
        </p:nvGraphicFramePr>
        <p:xfrm>
          <a:off x="2962387" y="4131917"/>
          <a:ext cx="6461868" cy="342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78"/>
                <a:gridCol w="1076978"/>
                <a:gridCol w="1076978"/>
                <a:gridCol w="1076978"/>
                <a:gridCol w="1076978"/>
                <a:gridCol w="1076978"/>
              </a:tblGrid>
              <a:tr h="620308"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2230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50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70  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25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25 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rgbClr val="002060"/>
                          </a:solidFill>
                        </a:rPr>
                        <a:t>70  </a:t>
                      </a:r>
                      <a:endParaRPr lang="cs-CZ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noStrike" baseline="0" dirty="0" smtClean="0">
                          <a:solidFill>
                            <a:srgbClr val="002060"/>
                          </a:solidFill>
                        </a:rPr>
                        <a:t>5    </a:t>
                      </a:r>
                      <a:endParaRPr lang="cs-CZ" b="1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9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7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10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2  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2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noStrike" baseline="0" dirty="0" smtClean="0">
                          <a:solidFill>
                            <a:srgbClr val="002060"/>
                          </a:solidFill>
                        </a:rPr>
                        <a:t>80 </a:t>
                      </a:r>
                      <a:endParaRPr lang="cs-CZ" b="1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11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11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5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6526">
                <a:tc>
                  <a:txBody>
                    <a:bodyPr/>
                    <a:lstStyle/>
                    <a:p>
                      <a:r>
                        <a:rPr lang="cs-CZ" b="1" strike="noStrike" baseline="0" dirty="0" smtClean="0">
                          <a:solidFill>
                            <a:srgbClr val="002060"/>
                          </a:solidFill>
                        </a:rPr>
                        <a:t>70  </a:t>
                      </a:r>
                      <a:endParaRPr lang="cs-CZ" b="1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13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7 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11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308">
                <a:tc>
                  <a:txBody>
                    <a:bodyPr/>
                    <a:lstStyle/>
                    <a:p>
                      <a:r>
                        <a:rPr lang="cs-CZ" b="1" strike="noStrike" baseline="0" dirty="0" smtClean="0">
                          <a:solidFill>
                            <a:srgbClr val="002060"/>
                          </a:solidFill>
                        </a:rPr>
                        <a:t>85 </a:t>
                      </a:r>
                      <a:endParaRPr lang="cs-CZ" b="1" strike="noStrike" baseline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11     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/>
                        <a:t>14</a:t>
                      </a:r>
                      <a:endParaRPr lang="cs-CZ" strike="noStrike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trike="noStrike" baseline="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cs-CZ" strike="noStrike" baseline="0" dirty="0" smtClean="0">
                          <a:solidFill>
                            <a:srgbClr val="FF0000"/>
                          </a:solidFill>
                        </a:rPr>
                        <a:t>   70</a:t>
                      </a:r>
                      <a:endParaRPr lang="cs-CZ" strike="no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3135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Slovní formulace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>
              <a:buClr>
                <a:srgbClr val="000000"/>
              </a:buClr>
              <a:buSzPct val="45000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Existuje určitý počet míst (n) nazývaných dodavatelé, kde se nachází nějaký materiál. Dále existuje m míst - spotřebitelů, kam je potřeba tento materiál dopravit. U každého dodavatele a spotřebitele je známa jeho kapacita. Dále jsou známy jednotkové přepravní sazby pro všech n x m cest. Úkolem je najít takový rozpis přepravy, který by respektoval všechny kapacity dodavatelů a odběratelů a který by stál co nejméně peněz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3902" y="406251"/>
            <a:ext cx="9071640" cy="1262160"/>
          </a:xfrm>
        </p:spPr>
        <p:txBody>
          <a:bodyPr/>
          <a:lstStyle/>
          <a:p>
            <a:pPr algn="ctr"/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Předpoklady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1008985" y="4033870"/>
            <a:ext cx="9071640" cy="1262160"/>
          </a:xfr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Homogennost 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převáženého materiálu (je jedno odkud kam co vozím, záleží jen na přepravních sazbách).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Dělitelnost materiálu (převážený materiál lze libovolně dělit na menší části).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Lineární závislost ceny přepravy na množství přepravovaného materiálu.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96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Matematická formulace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297088" y="2023088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>
              <a:buClr>
                <a:srgbClr val="000000"/>
              </a:buClr>
              <a:buSzPct val="45000"/>
            </a:pPr>
            <a:r>
              <a:rPr lang="cs-CZ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Hodnoty </a:t>
            </a:r>
            <a:r>
              <a:rPr lang="cs-CZ" sz="4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cs-CZ" sz="4000" strike="noStrike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ij</a:t>
            </a:r>
            <a:r>
              <a:rPr lang="cs-CZ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z prostoru </a:t>
            </a:r>
            <a:r>
              <a:rPr lang="cs-CZ" sz="4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</a:t>
            </a:r>
            <a:r>
              <a:rPr lang="cs-CZ" sz="4000" strike="noStrike" spc="-1" baseline="3000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mxn</a:t>
            </a:r>
            <a:r>
              <a:rPr lang="cs-CZ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budou označovat velikosti přeprav po trase od i-</a:t>
            </a:r>
            <a:r>
              <a:rPr lang="cs-CZ" sz="4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tého</a:t>
            </a:r>
            <a:r>
              <a:rPr lang="cs-CZ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dodavatele k j-</a:t>
            </a:r>
            <a:r>
              <a:rPr lang="cs-CZ" sz="4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tému</a:t>
            </a:r>
            <a:r>
              <a:rPr lang="cs-CZ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odběrateli, d</a:t>
            </a:r>
            <a:r>
              <a:rPr lang="cs-CZ" sz="40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lang="cs-CZ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i=1..n kapacity dodavatelů, o</a:t>
            </a:r>
            <a:r>
              <a:rPr lang="cs-CZ" sz="40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</a:t>
            </a:r>
            <a:r>
              <a:rPr lang="cs-CZ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j=1..m kapacity odběratelů a </a:t>
            </a:r>
            <a:r>
              <a:rPr lang="cs-CZ" sz="4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lang="cs-CZ" sz="4000" strike="noStrike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ij</a:t>
            </a:r>
            <a:r>
              <a:rPr lang="cs-CZ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i=1..n j=1..m jednotkové přepravní sazby</a:t>
            </a:r>
            <a:r>
              <a:rPr lang="cs-CZ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cs-CZ" sz="4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32000" indent="-324000" algn="ctr"/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Matematická formulace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504000" y="1409076"/>
            <a:ext cx="9374518" cy="5850796"/>
          </a:xfr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Omezující 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podmínky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ij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&gt;= 0 i=1..n j=1..m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... + 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1m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&lt;= d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...</a:t>
            </a:r>
            <a:endParaRPr lang="cs-CZ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n2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... + </a:t>
            </a:r>
            <a:r>
              <a:rPr lang="cs-CZ" sz="3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nm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&lt;= </a:t>
            </a:r>
            <a:r>
              <a:rPr lang="cs-CZ" sz="3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</a:t>
            </a:r>
            <a:r>
              <a:rPr lang="cs-CZ" sz="3600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</a:t>
            </a:r>
            <a:endParaRPr lang="cs-CZ" sz="3600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... + 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&gt;= o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...</a:t>
            </a:r>
            <a:endParaRPr lang="cs-CZ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1m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2m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... + </a:t>
            </a:r>
            <a:r>
              <a:rPr lang="cs-CZ" sz="3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nm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&gt;= </a:t>
            </a:r>
            <a:r>
              <a:rPr lang="cs-CZ" sz="3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</a:t>
            </a:r>
            <a:r>
              <a:rPr lang="cs-CZ" sz="3600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</a:t>
            </a:r>
            <a:endParaRPr lang="cs-CZ" sz="3600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08000" indent="0">
              <a:buClr>
                <a:srgbClr val="000000"/>
              </a:buClr>
              <a:buSzPct val="45000"/>
              <a:buNone/>
            </a:pPr>
            <a:endParaRPr lang="cs-CZ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Kriteriální funkce: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c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12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... + c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1n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1n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c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21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+ ... + </a:t>
            </a:r>
            <a:r>
              <a:rPr lang="cs-CZ" sz="3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</a:t>
            </a:r>
            <a:r>
              <a:rPr lang="cs-CZ" sz="3600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nm</a:t>
            </a:r>
            <a:r>
              <a:rPr lang="cs-CZ" sz="3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x</a:t>
            </a:r>
            <a:r>
              <a:rPr lang="cs-CZ" sz="3600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nm</a:t>
            </a:r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---&gt; min</a:t>
            </a:r>
          </a:p>
        </p:txBody>
      </p:sp>
    </p:spTree>
    <p:extLst>
      <p:ext uri="{BB962C8B-B14F-4D97-AF65-F5344CB8AC3E}">
        <p14:creationId xmlns:p14="http://schemas.microsoft.com/office/powerpoint/2010/main" val="100237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Vyvážená a nevyvážená úloha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Pokud se součet kapacit dodavatelů a odběratelů rovná, hovoříme o vyvážené dopravní úloze.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opačném případě o úloze nevyvážené.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Nevyváženou úlohu lze převézt na vyváženou pomocí přidání fiktivního dodavatele, či fiktivního spotřebitele.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2526</Words>
  <Application>Microsoft Office PowerPoint</Application>
  <PresentationFormat>Vlastní</PresentationFormat>
  <Paragraphs>1400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Arial</vt:lpstr>
      <vt:lpstr>DejaVu Sans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Předpoklady</vt:lpstr>
      <vt:lpstr>Prezentace aplikace PowerPoint</vt:lpstr>
      <vt:lpstr>Matematická formulace</vt:lpstr>
      <vt:lpstr>Prezentace aplikace PowerPoint</vt:lpstr>
      <vt:lpstr>Prezentace aplikace PowerPoint</vt:lpstr>
      <vt:lpstr>Prezentace aplikace PowerPoint</vt:lpstr>
      <vt:lpstr>Prezentace aplikace PowerPoint</vt:lpstr>
      <vt:lpstr>Spočítám diference 1. a 2. nejlevnější ceny přepravy</vt:lpstr>
      <vt:lpstr>Najdu největší diferenci</vt:lpstr>
      <vt:lpstr>V jejím sloupci najdu nejmenší přepravní sazbu</vt:lpstr>
      <vt:lpstr>Tuto cestu obsadím maximální možnou přepravou z hlediska kapacit příslušného dodavatele a odběratele</vt:lpstr>
      <vt:lpstr>Upravím kapacity dodavatelů a odběratelů</vt:lpstr>
      <vt:lpstr>Upravím sloupcové diference – s 1. řádkem již nepočítám. Řádkové diference se nemění</vt:lpstr>
      <vt:lpstr>Najdu největší diferenci</vt:lpstr>
      <vt:lpstr>V jejím řádku najdu nejmenší přepravní sazbu</vt:lpstr>
      <vt:lpstr>Tuto cestu obsadím maximální možnou přepravou z hlediska (zbytkových) kapacit příslušného dodavatele a odběratele</vt:lpstr>
      <vt:lpstr>Upravím kapacity dodavatelů a odběratelů</vt:lpstr>
      <vt:lpstr>Upravím řádkové diference – se 4. sloupcem již nepočítám. Sloupcové diference se nemění</vt:lpstr>
      <vt:lpstr>Najdu největší diferenci</vt:lpstr>
      <vt:lpstr>Vyšly dvě stejně velké maximální diference. V obou řádcích najdu minimální přepravní sazbu, abych vybral tu menší</vt:lpstr>
      <vt:lpstr>I tyto minimální sazby vyšly stejně, vyberu tedy (náhodně) jednu z nich a obsadím ji maximální možnou přepravou</vt:lpstr>
      <vt:lpstr>Upravím kapacity dodavatelů a odběratelů</vt:lpstr>
      <vt:lpstr>Upravím řádkové diference – s 5. sloupcem již nepočítám. Sloupcové diference se nemění </vt:lpstr>
      <vt:lpstr>Najdu největší diferenci</vt:lpstr>
      <vt:lpstr>Vyšly dokonce tři stejně velké maximální diference. Ve všech případech najdu minimální přepravní sazbu v příslušných řádcích a sloupcích</vt:lpstr>
      <vt:lpstr>Pro další práci vyberu cestu 4-1, na kterou ukazují dva ukazatelé. Obsadím ji maximální možnou přepravou</vt:lpstr>
      <vt:lpstr>Upravím kapacity dodavatelů a odběratelů</vt:lpstr>
      <vt:lpstr>Upravím sloupcové diference – se 4. řádkem již nepočítám. Řádkové diference se nemění</vt:lpstr>
      <vt:lpstr>Najdu největší diferenci</vt:lpstr>
      <vt:lpstr>V jejím sloupci najdu nejmenší přepravní sazbu</vt:lpstr>
      <vt:lpstr>Tuto cestu obsadím maximální možnou přepravou</vt:lpstr>
      <vt:lpstr>Upravím kapacity dodavatelů a odběratelů</vt:lpstr>
      <vt:lpstr>Upravím řádkové diference – se 3. sloupcem již nepočítám. Sloupcové diference se nemění </vt:lpstr>
      <vt:lpstr>Najdu největší diferenci</vt:lpstr>
      <vt:lpstr>V jejím řádku najdu nejmenší přepravní sazbu</vt:lpstr>
      <vt:lpstr>Tuto cestu obsadím maximální možnou přepravou</vt:lpstr>
      <vt:lpstr>Upravím kapacity dodavatelů a odběratelů</vt:lpstr>
      <vt:lpstr>Zbyl mi poslední řádek s nenulovou zbytkovou kapacitou. Jeho cesty tedy tedy obsadím podle zbytkových kapacit odběratelů</vt:lpstr>
      <vt:lpstr>Výsledné řešení má cenu přepravy 2230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Tomas</dc:creator>
  <cp:lastModifiedBy>Microsoft</cp:lastModifiedBy>
  <cp:revision>14</cp:revision>
  <dcterms:created xsi:type="dcterms:W3CDTF">2017-12-07T17:17:29Z</dcterms:created>
  <dcterms:modified xsi:type="dcterms:W3CDTF">2017-12-09T09:14:47Z</dcterms:modified>
  <dc:language>cs-CZ</dc:language>
</cp:coreProperties>
</file>