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434" autoAdjust="0"/>
  </p:normalViewPr>
  <p:slideViewPr>
    <p:cSldViewPr snapToGrid="0">
      <p:cViewPr varScale="1">
        <p:scale>
          <a:sx n="100" d="100"/>
          <a:sy n="100" d="100"/>
        </p:scale>
        <p:origin x="-1686" y="-96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-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9417FB9-41CD-4335-B50D-7388D3356088}" type="slidenum">
              <a:rPr lang="cs-CZ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88000" y="1872000"/>
            <a:ext cx="9287640" cy="28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6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Nevyvážená dopravní úloha</a:t>
            </a:r>
          </a:p>
          <a:p>
            <a:pPr algn="ctr"/>
            <a:r>
              <a:rPr lang="cs-CZ" sz="60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Párování</a:t>
            </a:r>
            <a:endParaRPr lang="cs-CZ" sz="6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 </a:t>
            </a:r>
            <a:r>
              <a:rPr lang="cs-CZ" dirty="0" err="1" smtClean="0"/>
              <a:t>odstraenění</a:t>
            </a:r>
            <a:r>
              <a:rPr lang="cs-CZ" dirty="0" smtClean="0"/>
              <a:t> fiktivního </a:t>
            </a:r>
            <a:r>
              <a:rPr lang="cs-CZ" dirty="0" err="1" smtClean="0"/>
              <a:t>dodavetele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68691"/>
              </p:ext>
            </p:extLst>
          </p:nvPr>
        </p:nvGraphicFramePr>
        <p:xfrm>
          <a:off x="1410279" y="2184273"/>
          <a:ext cx="7508868" cy="34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17"/>
                <a:gridCol w="1877217"/>
                <a:gridCol w="1877217"/>
                <a:gridCol w="1877217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 / 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         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            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            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    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    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709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Párování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504000" y="1379296"/>
            <a:ext cx="8699961" cy="2698029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Na stavbě pracuje 5 pracovníků: Adamec, Bárta, </a:t>
            </a:r>
            <a:r>
              <a:rPr lang="cs-CZ" sz="2400" dirty="0" err="1" smtClean="0"/>
              <a:t>Cába</a:t>
            </a:r>
            <a:r>
              <a:rPr lang="cs-CZ" sz="2400" dirty="0" smtClean="0"/>
              <a:t>, </a:t>
            </a:r>
            <a:r>
              <a:rPr lang="cs-CZ" sz="2400" dirty="0" err="1" smtClean="0"/>
              <a:t>Détari</a:t>
            </a:r>
            <a:r>
              <a:rPr lang="cs-CZ" sz="2400" dirty="0" smtClean="0"/>
              <a:t> a </a:t>
            </a:r>
            <a:r>
              <a:rPr lang="cs-CZ" sz="2400" dirty="0" err="1" smtClean="0"/>
              <a:t>Eddelman</a:t>
            </a:r>
            <a:r>
              <a:rPr lang="cs-CZ" sz="2400" dirty="0" smtClean="0"/>
              <a:t>. Těchto pět pracovníků je potřeba rozdělit na 5 pracovišť: míchání malty, kladení cihel, podávání cihel, hlídání staveniště a řízení prací. Vhodnost umístění pracovníků na pracoviště je dána následující tabulkou. Navrhněte optimální umístění pracovníků na staveniště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086552"/>
              </p:ext>
            </p:extLst>
          </p:nvPr>
        </p:nvGraphicFramePr>
        <p:xfrm>
          <a:off x="975566" y="4252915"/>
          <a:ext cx="8348316" cy="303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386"/>
                <a:gridCol w="1391386"/>
                <a:gridCol w="1391386"/>
                <a:gridCol w="1391386"/>
                <a:gridCol w="1391386"/>
                <a:gridCol w="1391386"/>
              </a:tblGrid>
              <a:tr h="50538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0538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8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84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84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5384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376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456375" y="2720670"/>
            <a:ext cx="9071640" cy="126216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 smtClean="0"/>
              <a:t>Úlohu lze řešit jako „obrácenou“, tedy maximalizační dopravní úlohu. Pracovníci budou představovat dodavatele, každý má kapacitu 1 práci. Práce budou představovat odběratele, každá má kapacitu 1 pracovník. </a:t>
            </a:r>
            <a:r>
              <a:rPr lang="cs-CZ" sz="3200" dirty="0" err="1" smtClean="0"/>
              <a:t>Vogelovu</a:t>
            </a:r>
            <a:r>
              <a:rPr lang="cs-CZ" sz="3200" dirty="0" smtClean="0"/>
              <a:t> (nebo nějakou jinou) metodu upravíme. Budeme počítat vždy rozdíl nejvyšší a druhé nejvyšší „přepravní“ sazby a v takto získaném řádku, či sloupci obsazovat políčko s nejvyšší hodnotou.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3676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230069"/>
              </p:ext>
            </p:extLst>
          </p:nvPr>
        </p:nvGraphicFramePr>
        <p:xfrm>
          <a:off x="504000" y="1563480"/>
          <a:ext cx="8540112" cy="51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780"/>
                <a:gridCol w="1085252"/>
                <a:gridCol w="1220016"/>
                <a:gridCol w="1220016"/>
                <a:gridCol w="1220016"/>
                <a:gridCol w="1220016"/>
                <a:gridCol w="1220016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5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614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72600"/>
              </p:ext>
            </p:extLst>
          </p:nvPr>
        </p:nvGraphicFramePr>
        <p:xfrm>
          <a:off x="504000" y="1383598"/>
          <a:ext cx="8540113" cy="594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00"/>
                <a:gridCol w="810229"/>
                <a:gridCol w="1067514"/>
                <a:gridCol w="1067514"/>
                <a:gridCol w="1251989"/>
                <a:gridCol w="989351"/>
                <a:gridCol w="961202"/>
                <a:gridCol w="1067514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5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20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Ovál 2"/>
          <p:cNvSpPr/>
          <p:nvPr/>
        </p:nvSpPr>
        <p:spPr>
          <a:xfrm>
            <a:off x="7824866" y="4332157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600138" y="4332157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972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49891"/>
              </p:ext>
            </p:extLst>
          </p:nvPr>
        </p:nvGraphicFramePr>
        <p:xfrm>
          <a:off x="504000" y="1383598"/>
          <a:ext cx="8540113" cy="594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00"/>
                <a:gridCol w="810229"/>
                <a:gridCol w="1067514"/>
                <a:gridCol w="1067514"/>
                <a:gridCol w="1281969"/>
                <a:gridCol w="1094282"/>
                <a:gridCol w="826291"/>
                <a:gridCol w="1067514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4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7854846" y="2818150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854846" y="3657471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7854846" y="5816183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918585" y="2818150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6918585" y="5793569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5786204" y="3479840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705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16650"/>
              </p:ext>
            </p:extLst>
          </p:nvPr>
        </p:nvGraphicFramePr>
        <p:xfrm>
          <a:off x="504000" y="1383598"/>
          <a:ext cx="8540113" cy="594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00"/>
                <a:gridCol w="810229"/>
                <a:gridCol w="1067514"/>
                <a:gridCol w="1067514"/>
                <a:gridCol w="1207018"/>
                <a:gridCol w="1064302"/>
                <a:gridCol w="931222"/>
                <a:gridCol w="1067514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Ovál 10"/>
          <p:cNvSpPr/>
          <p:nvPr/>
        </p:nvSpPr>
        <p:spPr>
          <a:xfrm>
            <a:off x="7854846" y="2818150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5803692" y="2818150"/>
            <a:ext cx="809468" cy="5246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2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 (teď už je to fuk)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473802"/>
              </p:ext>
            </p:extLst>
          </p:nvPr>
        </p:nvGraphicFramePr>
        <p:xfrm>
          <a:off x="504000" y="1383598"/>
          <a:ext cx="8540113" cy="594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00"/>
                <a:gridCol w="810229"/>
                <a:gridCol w="1067514"/>
                <a:gridCol w="1067514"/>
                <a:gridCol w="1236999"/>
                <a:gridCol w="1049311"/>
                <a:gridCol w="916232"/>
                <a:gridCol w="1067514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476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010243"/>
              </p:ext>
            </p:extLst>
          </p:nvPr>
        </p:nvGraphicFramePr>
        <p:xfrm>
          <a:off x="504000" y="1383598"/>
          <a:ext cx="7472599" cy="51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00"/>
                <a:gridCol w="810229"/>
                <a:gridCol w="1067514"/>
                <a:gridCol w="1067514"/>
                <a:gridCol w="1207018"/>
                <a:gridCol w="1004341"/>
                <a:gridCol w="991183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/>
                        <a:t>1</a:t>
                      </a:r>
                      <a:r>
                        <a:rPr lang="cs-CZ" b="1" dirty="0" smtClean="0"/>
                        <a:t>    0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strike="sngStrik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b="1" strike="noStrike" dirty="0" smtClean="0">
                          <a:solidFill>
                            <a:schemeClr val="tx1"/>
                          </a:solidFill>
                        </a:rPr>
                        <a:t>     0</a:t>
                      </a:r>
                      <a:endParaRPr lang="cs-CZ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882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93485"/>
              </p:ext>
            </p:extLst>
          </p:nvPr>
        </p:nvGraphicFramePr>
        <p:xfrm>
          <a:off x="1838124" y="1398588"/>
          <a:ext cx="6662370" cy="4456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800"/>
                <a:gridCol w="1067514"/>
                <a:gridCol w="1067514"/>
                <a:gridCol w="1207018"/>
                <a:gridCol w="1004341"/>
                <a:gridCol w="991183"/>
              </a:tblGrid>
              <a:tr h="7427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Míchaní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Kladení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Podávání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Hlídání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Šéf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Adamec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Bárta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Cába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Détari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2729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Eddelman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29587" y="5854962"/>
            <a:ext cx="87992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Adamec – Hlídání staveniště</a:t>
            </a:r>
          </a:p>
          <a:p>
            <a:r>
              <a:rPr lang="cs-CZ" dirty="0" smtClean="0"/>
              <a:t>Bárta – Podávání cihel</a:t>
            </a:r>
          </a:p>
          <a:p>
            <a:r>
              <a:rPr lang="cs-CZ" dirty="0" err="1" smtClean="0"/>
              <a:t>Cába</a:t>
            </a:r>
            <a:r>
              <a:rPr lang="cs-CZ" dirty="0" smtClean="0"/>
              <a:t> – Kladení cihel</a:t>
            </a:r>
          </a:p>
          <a:p>
            <a:r>
              <a:rPr lang="cs-CZ" dirty="0" err="1" smtClean="0"/>
              <a:t>Détari</a:t>
            </a:r>
            <a:r>
              <a:rPr lang="cs-CZ" dirty="0" smtClean="0"/>
              <a:t> – Míchání malty</a:t>
            </a:r>
          </a:p>
          <a:p>
            <a:r>
              <a:rPr lang="cs-CZ" dirty="0" err="1" smtClean="0"/>
              <a:t>Eddelman</a:t>
            </a:r>
            <a:r>
              <a:rPr lang="cs-CZ" dirty="0" smtClean="0"/>
              <a:t> – Řízení prací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3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Vyvážená a nevyvážená úloha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Pokud se součet kapacit dodavatelů a odběratelů rovná, hovoříme o vyvážené dopravní úloze.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opačném případě o úloze nevyvážené.</a:t>
            </a: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Nevyváženou úlohu lze převézt na vyváženou pomocí přidání fiktivního dodavatele, či fiktivního spotřebitele.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504000" y="1364306"/>
            <a:ext cx="9209626" cy="3312625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Do města Kocourkova přijíždí autobusové linky z 10ti sousedních vesnic. Záměrem konšelů je propojit tyto linky do dvojic tak, aby každá z nich začínala ve vesnici západně od města a vedla přes centrální přestupní bod (autobusové nádraží) do vesnice na východ od města. Následující tabulka udává dobu průjezdu městem v minutách při cestě po dané trase. Navrhněte vedení linek tak, aby celková doba provozu autobusů byla co nejkratší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8666"/>
              </p:ext>
            </p:extLst>
          </p:nvPr>
        </p:nvGraphicFramePr>
        <p:xfrm>
          <a:off x="264158" y="4676931"/>
          <a:ext cx="9816467" cy="2713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987"/>
                <a:gridCol w="1572896"/>
                <a:gridCol w="1572896"/>
                <a:gridCol w="1778446"/>
                <a:gridCol w="1493951"/>
                <a:gridCol w="1446291"/>
              </a:tblGrid>
              <a:tr h="56525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Filipov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Gerlachov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Hracholusky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Cheb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Ilavka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567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Aš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67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Bedřichov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67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Cidlina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567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Dědina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525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Ejpovice</a:t>
                      </a:r>
                      <a:endParaRPr lang="cs-CZ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95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770700" y="2377770"/>
            <a:ext cx="9071640" cy="1262160"/>
          </a:xfrm>
        </p:spPr>
        <p:txBody>
          <a:bodyPr/>
          <a:lstStyle/>
          <a:p>
            <a:r>
              <a:rPr lang="cs-CZ" sz="2400" dirty="0" smtClean="0"/>
              <a:t>Aš – Hracholusky         5 min</a:t>
            </a:r>
          </a:p>
          <a:p>
            <a:r>
              <a:rPr lang="cs-CZ" sz="2400" dirty="0" smtClean="0"/>
              <a:t>Bedřichov – </a:t>
            </a:r>
            <a:r>
              <a:rPr lang="cs-CZ" sz="2400" dirty="0" err="1" smtClean="0"/>
              <a:t>Ilavka</a:t>
            </a:r>
            <a:r>
              <a:rPr lang="cs-CZ" sz="2400" dirty="0" smtClean="0"/>
              <a:t>        6 min</a:t>
            </a:r>
          </a:p>
          <a:p>
            <a:r>
              <a:rPr lang="cs-CZ" sz="2400" dirty="0" smtClean="0"/>
              <a:t>Cidlina – Cheb              4 min</a:t>
            </a:r>
          </a:p>
          <a:p>
            <a:r>
              <a:rPr lang="cs-CZ" sz="2400" dirty="0" smtClean="0"/>
              <a:t>Dědina – </a:t>
            </a:r>
            <a:r>
              <a:rPr lang="cs-CZ" sz="2400" dirty="0" err="1" smtClean="0"/>
              <a:t>Gerlachov</a:t>
            </a:r>
            <a:r>
              <a:rPr lang="cs-CZ" sz="2400" dirty="0" smtClean="0"/>
              <a:t>    10 min</a:t>
            </a:r>
          </a:p>
          <a:p>
            <a:r>
              <a:rPr lang="cs-CZ" sz="2400" dirty="0" smtClean="0"/>
              <a:t>Ejpovice – </a:t>
            </a:r>
            <a:r>
              <a:rPr lang="cs-CZ" sz="2400" dirty="0" err="1" smtClean="0"/>
              <a:t>Filipov</a:t>
            </a:r>
            <a:r>
              <a:rPr lang="cs-CZ" sz="2400" dirty="0" smtClean="0"/>
              <a:t>          4 min</a:t>
            </a:r>
          </a:p>
          <a:p>
            <a:endParaRPr lang="cs-CZ" sz="2400" dirty="0"/>
          </a:p>
          <a:p>
            <a:r>
              <a:rPr lang="cs-CZ" sz="2400" dirty="0" smtClean="0"/>
              <a:t>CELKEM                     29 min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490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Úloha s nedostatkem odbytu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10344"/>
              </p:ext>
            </p:extLst>
          </p:nvPr>
        </p:nvGraphicFramePr>
        <p:xfrm>
          <a:off x="1410279" y="2184273"/>
          <a:ext cx="7508868" cy="34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17"/>
                <a:gridCol w="1877217"/>
                <a:gridCol w="1877217"/>
                <a:gridCol w="1877217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60 / 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15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Zavedení fiktivního spotřebitele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71578"/>
              </p:ext>
            </p:extLst>
          </p:nvPr>
        </p:nvGraphicFramePr>
        <p:xfrm>
          <a:off x="1410279" y="2184273"/>
          <a:ext cx="7508870" cy="34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774"/>
                <a:gridCol w="1501774"/>
                <a:gridCol w="1501774"/>
                <a:gridCol w="1501774"/>
                <a:gridCol w="1501774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60 / 60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85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Nalezené řešení (</a:t>
            </a:r>
            <a:r>
              <a:rPr lang="cs-CZ" dirty="0" err="1" smtClean="0"/>
              <a:t>Vogelova</a:t>
            </a:r>
            <a:r>
              <a:rPr lang="cs-CZ" dirty="0" smtClean="0"/>
              <a:t> metoda)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50885"/>
              </p:ext>
            </p:extLst>
          </p:nvPr>
        </p:nvGraphicFramePr>
        <p:xfrm>
          <a:off x="1410279" y="2184273"/>
          <a:ext cx="7508870" cy="34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774"/>
                <a:gridCol w="1501774"/>
                <a:gridCol w="1501774"/>
                <a:gridCol w="1501774"/>
                <a:gridCol w="1501774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60 / 60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       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      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0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 odstranění fiktivního spotřebitele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33605"/>
              </p:ext>
            </p:extLst>
          </p:nvPr>
        </p:nvGraphicFramePr>
        <p:xfrm>
          <a:off x="1410279" y="2184273"/>
          <a:ext cx="6007096" cy="34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774"/>
                <a:gridCol w="1501774"/>
                <a:gridCol w="1501774"/>
                <a:gridCol w="1501774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60 / 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       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        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20        </a:t>
                      </a:r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      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31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Úloha s nedostatkem produkce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17656"/>
              </p:ext>
            </p:extLst>
          </p:nvPr>
        </p:nvGraphicFramePr>
        <p:xfrm>
          <a:off x="1410279" y="2184273"/>
          <a:ext cx="7508868" cy="3482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17"/>
                <a:gridCol w="1877217"/>
                <a:gridCol w="1877217"/>
                <a:gridCol w="1877217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 / 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792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Zavedení fiktivního dodavatele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228674"/>
              </p:ext>
            </p:extLst>
          </p:nvPr>
        </p:nvGraphicFramePr>
        <p:xfrm>
          <a:off x="1410279" y="2184273"/>
          <a:ext cx="7508868" cy="4352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17"/>
                <a:gridCol w="1877217"/>
                <a:gridCol w="1877217"/>
                <a:gridCol w="1877217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 / 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79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Nalezené řešení (</a:t>
            </a:r>
            <a:r>
              <a:rPr lang="cs-CZ" dirty="0" err="1" smtClean="0"/>
              <a:t>Vogelova</a:t>
            </a:r>
            <a:r>
              <a:rPr lang="cs-CZ" dirty="0" smtClean="0"/>
              <a:t> metoda)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751491"/>
              </p:ext>
            </p:extLst>
          </p:nvPr>
        </p:nvGraphicFramePr>
        <p:xfrm>
          <a:off x="1410279" y="2184273"/>
          <a:ext cx="7508868" cy="4352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217"/>
                <a:gridCol w="1877217"/>
                <a:gridCol w="1877217"/>
                <a:gridCol w="1877217"/>
              </a:tblGrid>
              <a:tr h="87050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 / 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    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     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0502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             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69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977</Words>
  <Application>Microsoft Office PowerPoint</Application>
  <PresentationFormat>Vlastní</PresentationFormat>
  <Paragraphs>593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Prezentace aplikace PowerPoint</vt:lpstr>
      <vt:lpstr>Prezentace aplikace PowerPoint</vt:lpstr>
      <vt:lpstr>Úloha s nedostatkem odbytu</vt:lpstr>
      <vt:lpstr>Zavedení fiktivního spotřebitele</vt:lpstr>
      <vt:lpstr>Nalezené řešení (Vogelova metoda)</vt:lpstr>
      <vt:lpstr>Po odstranění fiktivního spotřebitele</vt:lpstr>
      <vt:lpstr>Úloha s nedostatkem produkce</vt:lpstr>
      <vt:lpstr>Zavedení fiktivního dodavatele</vt:lpstr>
      <vt:lpstr>Nalezené řešení (Vogelova metoda)</vt:lpstr>
      <vt:lpstr>Po odstraenění fiktivního dodavetele</vt:lpstr>
      <vt:lpstr>Párování</vt:lpstr>
      <vt:lpstr>Řešení</vt:lpstr>
      <vt:lpstr>Řešení</vt:lpstr>
      <vt:lpstr>Řešení</vt:lpstr>
      <vt:lpstr>Řešení</vt:lpstr>
      <vt:lpstr>Řešení</vt:lpstr>
      <vt:lpstr>Řešení (teď už je to fuk)</vt:lpstr>
      <vt:lpstr>Řešení</vt:lpstr>
      <vt:lpstr>Řešení</vt:lpstr>
      <vt:lpstr>Příklad</vt:lpstr>
      <vt:lpstr>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Tomas</dc:creator>
  <cp:lastModifiedBy>sborovna</cp:lastModifiedBy>
  <cp:revision>23</cp:revision>
  <dcterms:created xsi:type="dcterms:W3CDTF">2017-12-07T17:17:29Z</dcterms:created>
  <dcterms:modified xsi:type="dcterms:W3CDTF">2017-12-19T09:48:17Z</dcterms:modified>
  <dc:language>cs-CZ</dc:language>
</cp:coreProperties>
</file>