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6F6BE-49F2-45D7-83E8-F057C5672B85}" type="datetimeFigureOut">
              <a:rPr lang="cs-CZ" smtClean="0"/>
              <a:t>3.10.2017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4FD4-9440-49D9-97EB-6C422F8C627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515727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6F6BE-49F2-45D7-83E8-F057C5672B85}" type="datetimeFigureOut">
              <a:rPr lang="cs-CZ" smtClean="0"/>
              <a:t>3.10.2017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4FD4-9440-49D9-97EB-6C422F8C627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43106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6F6BE-49F2-45D7-83E8-F057C5672B85}" type="datetimeFigureOut">
              <a:rPr lang="cs-CZ" smtClean="0"/>
              <a:t>3.10.2017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4FD4-9440-49D9-97EB-6C422F8C627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142662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6F6BE-49F2-45D7-83E8-F057C5672B85}" type="datetimeFigureOut">
              <a:rPr lang="cs-CZ" smtClean="0"/>
              <a:t>3.10.2017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4FD4-9440-49D9-97EB-6C422F8C627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872981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6F6BE-49F2-45D7-83E8-F057C5672B85}" type="datetimeFigureOut">
              <a:rPr lang="cs-CZ" smtClean="0"/>
              <a:t>3.10.2017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4FD4-9440-49D9-97EB-6C422F8C627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171885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6F6BE-49F2-45D7-83E8-F057C5672B85}" type="datetimeFigureOut">
              <a:rPr lang="cs-CZ" smtClean="0"/>
              <a:t>3.10.2017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4FD4-9440-49D9-97EB-6C422F8C627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903038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6F6BE-49F2-45D7-83E8-F057C5672B85}" type="datetimeFigureOut">
              <a:rPr lang="cs-CZ" smtClean="0"/>
              <a:t>3.10.2017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4FD4-9440-49D9-97EB-6C422F8C627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565174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6F6BE-49F2-45D7-83E8-F057C5672B85}" type="datetimeFigureOut">
              <a:rPr lang="cs-CZ" smtClean="0"/>
              <a:t>3.10.2017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4FD4-9440-49D9-97EB-6C422F8C627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25632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6F6BE-49F2-45D7-83E8-F057C5672B85}" type="datetimeFigureOut">
              <a:rPr lang="cs-CZ" smtClean="0"/>
              <a:t>3.10.2017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4FD4-9440-49D9-97EB-6C422F8C627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460690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6F6BE-49F2-45D7-83E8-F057C5672B85}" type="datetimeFigureOut">
              <a:rPr lang="cs-CZ" smtClean="0"/>
              <a:t>3.10.2017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4FD4-9440-49D9-97EB-6C422F8C627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90025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6F6BE-49F2-45D7-83E8-F057C5672B85}" type="datetimeFigureOut">
              <a:rPr lang="cs-CZ" smtClean="0"/>
              <a:t>3.10.2017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4FD4-9440-49D9-97EB-6C422F8C627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939531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6F6BE-49F2-45D7-83E8-F057C5672B85}" type="datetimeFigureOut">
              <a:rPr lang="cs-CZ" smtClean="0"/>
              <a:t>3.10.2017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C14FD4-9440-49D9-97EB-6C422F8C627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767597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Systémy hromadné obsluhy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Čekací systémy</a:t>
            </a:r>
          </a:p>
          <a:p>
            <a:r>
              <a:rPr lang="cs-CZ" dirty="0" err="1" smtClean="0"/>
              <a:t>Queueing</a:t>
            </a:r>
            <a:r>
              <a:rPr lang="cs-CZ" dirty="0" smtClean="0"/>
              <a:t> Systems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765367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1" algn="ctr" rtl="0">
              <a:spcBef>
                <a:spcPct val="0"/>
              </a:spcBef>
            </a:pPr>
            <a:r>
              <a:rPr lang="cs-CZ" sz="4000" dirty="0" err="1" smtClean="0"/>
              <a:t>Kendalova</a:t>
            </a:r>
            <a:r>
              <a:rPr lang="cs-CZ" sz="4000" dirty="0" smtClean="0"/>
              <a:t> klasifikace X/Y/n/T/f/p</a:t>
            </a:r>
            <a:br>
              <a:rPr lang="cs-CZ" sz="4000" dirty="0" smtClean="0"/>
            </a:b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124744"/>
            <a:ext cx="8568952" cy="5184576"/>
          </a:xfrm>
        </p:spPr>
        <p:txBody>
          <a:bodyPr>
            <a:normAutofit/>
          </a:bodyPr>
          <a:lstStyle/>
          <a:p>
            <a:r>
              <a:rPr lang="cs-CZ" dirty="0" smtClean="0"/>
              <a:t>Nejobvyklejší systém je M/M/1/FIFO/∞/∞</a:t>
            </a:r>
          </a:p>
          <a:p>
            <a:r>
              <a:rPr lang="cs-CZ" dirty="0" smtClean="0"/>
              <a:t>Jeho parametry jsou</a:t>
            </a:r>
            <a:r>
              <a:rPr lang="el-GR" dirty="0" smtClean="0"/>
              <a:t> </a:t>
            </a:r>
            <a:endParaRPr lang="cs-CZ" dirty="0" smtClean="0"/>
          </a:p>
          <a:p>
            <a:pPr lvl="1"/>
            <a:r>
              <a:rPr lang="cs-CZ" dirty="0" smtClean="0"/>
              <a:t>  </a:t>
            </a:r>
            <a:r>
              <a:rPr lang="el-GR" dirty="0" smtClean="0"/>
              <a:t>λ</a:t>
            </a:r>
            <a:r>
              <a:rPr lang="cs-CZ" dirty="0" smtClean="0"/>
              <a:t> … intenzita vstupu</a:t>
            </a:r>
          </a:p>
          <a:p>
            <a:pPr lvl="1"/>
            <a:r>
              <a:rPr lang="cs-CZ" dirty="0"/>
              <a:t> </a:t>
            </a:r>
            <a:r>
              <a:rPr lang="cs-CZ" dirty="0" smtClean="0"/>
              <a:t> </a:t>
            </a:r>
            <a:r>
              <a:rPr lang="el-GR" dirty="0" smtClean="0"/>
              <a:t>μ</a:t>
            </a:r>
            <a:r>
              <a:rPr lang="cs-CZ" dirty="0" smtClean="0"/>
              <a:t> … intenzita obsluhy</a:t>
            </a:r>
          </a:p>
          <a:p>
            <a:pPr lvl="1"/>
            <a:r>
              <a:rPr lang="cs-CZ" dirty="0"/>
              <a:t> </a:t>
            </a:r>
            <a:r>
              <a:rPr lang="cs-CZ" dirty="0" smtClean="0"/>
              <a:t> </a:t>
            </a:r>
            <a:r>
              <a:rPr lang="el-GR" dirty="0" smtClean="0"/>
              <a:t>ρ</a:t>
            </a:r>
            <a:r>
              <a:rPr lang="cs-CZ" dirty="0" smtClean="0"/>
              <a:t> = </a:t>
            </a:r>
            <a:r>
              <a:rPr lang="el-GR" dirty="0" smtClean="0"/>
              <a:t>λ</a:t>
            </a:r>
            <a:r>
              <a:rPr lang="cs-CZ" dirty="0" smtClean="0"/>
              <a:t> /</a:t>
            </a:r>
            <a:r>
              <a:rPr lang="el-GR" dirty="0" smtClean="0"/>
              <a:t> μ</a:t>
            </a:r>
            <a:r>
              <a:rPr lang="cs-CZ" dirty="0" smtClean="0"/>
              <a:t> </a:t>
            </a:r>
            <a:r>
              <a:rPr lang="en-US" dirty="0" smtClean="0"/>
              <a:t>&lt; 1 … </a:t>
            </a:r>
            <a:r>
              <a:rPr lang="en-US" dirty="0" err="1" smtClean="0"/>
              <a:t>intenzita</a:t>
            </a:r>
            <a:r>
              <a:rPr lang="en-US" dirty="0" smtClean="0"/>
              <a:t> </a:t>
            </a:r>
            <a:r>
              <a:rPr lang="en-US" dirty="0" err="1" smtClean="0"/>
              <a:t>provozu</a:t>
            </a:r>
            <a:endParaRPr lang="en-US" dirty="0" smtClean="0"/>
          </a:p>
          <a:p>
            <a:r>
              <a:rPr lang="cs-CZ" dirty="0" smtClean="0"/>
              <a:t>Pár pokusů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488945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Systémy hromadné obsluhy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Modelují situaci procesu skládajícího se z více aktivit</a:t>
            </a:r>
          </a:p>
          <a:p>
            <a:r>
              <a:rPr lang="cs-CZ" dirty="0" smtClean="0"/>
              <a:t>Pro spuštění každé aktivity je potřeba určité množství entit, nejsou-li entity k dispozici, aktivita se nespustí</a:t>
            </a:r>
          </a:p>
          <a:p>
            <a:r>
              <a:rPr lang="cs-CZ" dirty="0" smtClean="0"/>
              <a:t>Entity, které čekají na dosud nespuštěnou aktivitu, jsou umístěny ve frontě</a:t>
            </a:r>
          </a:p>
          <a:p>
            <a:r>
              <a:rPr lang="cs-CZ" dirty="0" smtClean="0"/>
              <a:t>Počet entit ve frontě a doma jejich čekání jsou hlavními ukazateli efektivity fungování SHO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293668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Prvky SHO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Aktivita </a:t>
            </a:r>
          </a:p>
          <a:p>
            <a:pPr lvl="1"/>
            <a:r>
              <a:rPr lang="cs-CZ" dirty="0" smtClean="0"/>
              <a:t>Vyžaduje přítomnost určitého množství entit daného typu</a:t>
            </a:r>
          </a:p>
          <a:p>
            <a:r>
              <a:rPr lang="cs-CZ" dirty="0" smtClean="0"/>
              <a:t>Fronta</a:t>
            </a:r>
          </a:p>
          <a:p>
            <a:pPr lvl="1"/>
            <a:r>
              <a:rPr lang="cs-CZ" dirty="0" smtClean="0"/>
              <a:t>V ní čekají entity vždy jednoho typu</a:t>
            </a:r>
          </a:p>
          <a:p>
            <a:r>
              <a:rPr lang="cs-CZ" dirty="0" smtClean="0"/>
              <a:t>Pool (bazén)</a:t>
            </a:r>
          </a:p>
          <a:p>
            <a:pPr lvl="1"/>
            <a:r>
              <a:rPr lang="cs-CZ" dirty="0" smtClean="0"/>
              <a:t>Zdroj entit určitého typu</a:t>
            </a:r>
          </a:p>
          <a:p>
            <a:r>
              <a:rPr lang="cs-CZ" dirty="0" smtClean="0"/>
              <a:t>Další prvky</a:t>
            </a:r>
          </a:p>
          <a:p>
            <a:pPr lvl="1"/>
            <a:r>
              <a:rPr lang="cs-CZ" dirty="0" smtClean="0"/>
              <a:t>Například rozhodování o další činnosti na základě hodnoty atributů entit, či na základě stavu systému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92141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Výbuch 1 33"/>
          <p:cNvSpPr/>
          <p:nvPr/>
        </p:nvSpPr>
        <p:spPr>
          <a:xfrm>
            <a:off x="7502624" y="2680169"/>
            <a:ext cx="1584176" cy="914400"/>
          </a:xfrm>
          <a:prstGeom prst="irregularSeal1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6653" y="188640"/>
            <a:ext cx="8229600" cy="1143000"/>
          </a:xfrm>
        </p:spPr>
        <p:txBody>
          <a:bodyPr/>
          <a:lstStyle/>
          <a:p>
            <a:r>
              <a:rPr lang="cs-CZ" dirty="0" smtClean="0"/>
              <a:t>Příklad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347864" y="3150260"/>
            <a:ext cx="2448272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 smtClean="0"/>
              <a:t>Fotografický ateliér</a:t>
            </a:r>
            <a:endParaRPr lang="cs-CZ" dirty="0"/>
          </a:p>
        </p:txBody>
      </p:sp>
      <p:sp>
        <p:nvSpPr>
          <p:cNvPr id="5" name="Výbuch 1 4"/>
          <p:cNvSpPr/>
          <p:nvPr/>
        </p:nvSpPr>
        <p:spPr>
          <a:xfrm>
            <a:off x="6444208" y="1460977"/>
            <a:ext cx="1584176" cy="914400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TextovéPole 5"/>
          <p:cNvSpPr txBox="1"/>
          <p:nvPr/>
        </p:nvSpPr>
        <p:spPr>
          <a:xfrm>
            <a:off x="1187624" y="1639143"/>
            <a:ext cx="9361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 smtClean="0"/>
              <a:t>Pool zákazníků</a:t>
            </a:r>
            <a:endParaRPr lang="cs-CZ" sz="1200" dirty="0"/>
          </a:p>
        </p:txBody>
      </p:sp>
      <p:sp>
        <p:nvSpPr>
          <p:cNvPr id="7" name="Ovál 6"/>
          <p:cNvSpPr/>
          <p:nvPr/>
        </p:nvSpPr>
        <p:spPr>
          <a:xfrm>
            <a:off x="2390687" y="2125961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TextovéPole 7"/>
          <p:cNvSpPr txBox="1"/>
          <p:nvPr/>
        </p:nvSpPr>
        <p:spPr>
          <a:xfrm>
            <a:off x="2411760" y="2420888"/>
            <a:ext cx="9361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 smtClean="0"/>
              <a:t>fronta zákazníků</a:t>
            </a:r>
            <a:endParaRPr lang="cs-CZ" sz="1200" dirty="0"/>
          </a:p>
        </p:txBody>
      </p:sp>
      <p:sp>
        <p:nvSpPr>
          <p:cNvPr id="9" name="TextovéPole 8"/>
          <p:cNvSpPr txBox="1"/>
          <p:nvPr/>
        </p:nvSpPr>
        <p:spPr>
          <a:xfrm>
            <a:off x="6768244" y="1687344"/>
            <a:ext cx="9361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 smtClean="0"/>
              <a:t>Pool zákazníků</a:t>
            </a:r>
            <a:endParaRPr lang="cs-CZ" sz="1200" dirty="0"/>
          </a:p>
        </p:txBody>
      </p:sp>
      <p:sp>
        <p:nvSpPr>
          <p:cNvPr id="10" name="Výbuch 1 9"/>
          <p:cNvSpPr/>
          <p:nvPr/>
        </p:nvSpPr>
        <p:spPr>
          <a:xfrm>
            <a:off x="844650" y="1412775"/>
            <a:ext cx="1584176" cy="914400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TextovéPole 10"/>
          <p:cNvSpPr txBox="1"/>
          <p:nvPr/>
        </p:nvSpPr>
        <p:spPr>
          <a:xfrm>
            <a:off x="1168686" y="1645492"/>
            <a:ext cx="9361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 smtClean="0"/>
              <a:t>Pool zákazníků</a:t>
            </a:r>
            <a:endParaRPr lang="cs-CZ" sz="1200" dirty="0"/>
          </a:p>
        </p:txBody>
      </p:sp>
      <p:cxnSp>
        <p:nvCxnSpPr>
          <p:cNvPr id="13" name="Přímá spojnice se šipkou 12"/>
          <p:cNvCxnSpPr/>
          <p:nvPr/>
        </p:nvCxnSpPr>
        <p:spPr>
          <a:xfrm>
            <a:off x="1979712" y="2276872"/>
            <a:ext cx="288032" cy="144016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nice se šipkou 13"/>
          <p:cNvCxnSpPr/>
          <p:nvPr/>
        </p:nvCxnSpPr>
        <p:spPr>
          <a:xfrm>
            <a:off x="3305088" y="2882554"/>
            <a:ext cx="762856" cy="157807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nice se šipkou 16"/>
          <p:cNvCxnSpPr/>
          <p:nvPr/>
        </p:nvCxnSpPr>
        <p:spPr>
          <a:xfrm flipV="1">
            <a:off x="5076056" y="2276872"/>
            <a:ext cx="1584176" cy="76349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vál 19"/>
          <p:cNvSpPr/>
          <p:nvPr/>
        </p:nvSpPr>
        <p:spPr>
          <a:xfrm>
            <a:off x="4094295" y="3645024"/>
            <a:ext cx="914400" cy="9144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" name="TextovéPole 20"/>
          <p:cNvSpPr txBox="1"/>
          <p:nvPr/>
        </p:nvSpPr>
        <p:spPr>
          <a:xfrm>
            <a:off x="4176273" y="3871391"/>
            <a:ext cx="9361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 smtClean="0"/>
              <a:t>„fronta“ fotografa</a:t>
            </a:r>
            <a:endParaRPr lang="cs-CZ" sz="1200" dirty="0"/>
          </a:p>
        </p:txBody>
      </p:sp>
      <p:cxnSp>
        <p:nvCxnSpPr>
          <p:cNvPr id="22" name="Přímá spojnice se šipkou 21"/>
          <p:cNvCxnSpPr/>
          <p:nvPr/>
        </p:nvCxnSpPr>
        <p:spPr>
          <a:xfrm flipH="1" flipV="1">
            <a:off x="3851920" y="3562909"/>
            <a:ext cx="324354" cy="185074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Přímá spojnice se šipkou 24"/>
          <p:cNvCxnSpPr/>
          <p:nvPr/>
        </p:nvCxnSpPr>
        <p:spPr>
          <a:xfrm flipH="1">
            <a:off x="5112377" y="3562908"/>
            <a:ext cx="251712" cy="308483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ovéPole 31"/>
          <p:cNvSpPr txBox="1"/>
          <p:nvPr/>
        </p:nvSpPr>
        <p:spPr>
          <a:xfrm>
            <a:off x="5724128" y="4358646"/>
            <a:ext cx="2448272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 smtClean="0"/>
              <a:t>Temná komora</a:t>
            </a:r>
            <a:endParaRPr lang="cs-CZ" dirty="0"/>
          </a:p>
        </p:txBody>
      </p:sp>
      <p:sp>
        <p:nvSpPr>
          <p:cNvPr id="33" name="TextovéPole 32"/>
          <p:cNvSpPr txBox="1"/>
          <p:nvPr/>
        </p:nvSpPr>
        <p:spPr>
          <a:xfrm>
            <a:off x="825747" y="3241668"/>
            <a:ext cx="9361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 smtClean="0"/>
              <a:t>Pool filmů</a:t>
            </a:r>
            <a:endParaRPr lang="cs-CZ" sz="1200" dirty="0"/>
          </a:p>
        </p:txBody>
      </p:sp>
      <p:sp>
        <p:nvSpPr>
          <p:cNvPr id="35" name="Ovál 34"/>
          <p:cNvSpPr/>
          <p:nvPr/>
        </p:nvSpPr>
        <p:spPr>
          <a:xfrm>
            <a:off x="6373146" y="2908191"/>
            <a:ext cx="914400" cy="925277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8" name="TextovéPole 37"/>
          <p:cNvSpPr txBox="1"/>
          <p:nvPr/>
        </p:nvSpPr>
        <p:spPr>
          <a:xfrm>
            <a:off x="6377613" y="3196426"/>
            <a:ext cx="9361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 smtClean="0"/>
              <a:t>fronta filmů</a:t>
            </a:r>
            <a:endParaRPr lang="cs-CZ" sz="1200" dirty="0"/>
          </a:p>
        </p:txBody>
      </p:sp>
      <p:cxnSp>
        <p:nvCxnSpPr>
          <p:cNvPr id="39" name="Přímá spojnice se šipkou 38"/>
          <p:cNvCxnSpPr/>
          <p:nvPr/>
        </p:nvCxnSpPr>
        <p:spPr>
          <a:xfrm flipV="1">
            <a:off x="1979712" y="3380167"/>
            <a:ext cx="1224136" cy="47093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Přímá spojnice se šipkou 41"/>
          <p:cNvCxnSpPr/>
          <p:nvPr/>
        </p:nvCxnSpPr>
        <p:spPr>
          <a:xfrm flipV="1">
            <a:off x="5940152" y="3334925"/>
            <a:ext cx="288032" cy="1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Přímá spojnice se šipkou 44"/>
          <p:cNvCxnSpPr/>
          <p:nvPr/>
        </p:nvCxnSpPr>
        <p:spPr>
          <a:xfrm>
            <a:off x="6948264" y="3933056"/>
            <a:ext cx="0" cy="288032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Přímá spojnice se šipkou 47"/>
          <p:cNvCxnSpPr/>
          <p:nvPr/>
        </p:nvCxnSpPr>
        <p:spPr>
          <a:xfrm flipV="1">
            <a:off x="8172400" y="3562909"/>
            <a:ext cx="288032" cy="658179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Výbuch 1 50"/>
          <p:cNvSpPr/>
          <p:nvPr/>
        </p:nvSpPr>
        <p:spPr>
          <a:xfrm>
            <a:off x="547936" y="3117694"/>
            <a:ext cx="1584176" cy="914400"/>
          </a:xfrm>
          <a:prstGeom prst="irregularSeal1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2" name="TextovéPole 51"/>
          <p:cNvSpPr txBox="1"/>
          <p:nvPr/>
        </p:nvSpPr>
        <p:spPr>
          <a:xfrm>
            <a:off x="978147" y="3394068"/>
            <a:ext cx="9361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 smtClean="0"/>
              <a:t>Pool filmů</a:t>
            </a:r>
            <a:endParaRPr lang="cs-CZ" sz="1200" dirty="0"/>
          </a:p>
        </p:txBody>
      </p:sp>
      <p:sp>
        <p:nvSpPr>
          <p:cNvPr id="53" name="Výbuch 1 52"/>
          <p:cNvSpPr/>
          <p:nvPr/>
        </p:nvSpPr>
        <p:spPr>
          <a:xfrm>
            <a:off x="7500958" y="2722495"/>
            <a:ext cx="1584176" cy="914400"/>
          </a:xfrm>
          <a:prstGeom prst="irregularSeal1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4" name="TextovéPole 53"/>
          <p:cNvSpPr txBox="1"/>
          <p:nvPr/>
        </p:nvSpPr>
        <p:spPr>
          <a:xfrm>
            <a:off x="7931169" y="2998869"/>
            <a:ext cx="9361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 smtClean="0"/>
              <a:t>Pool filmů</a:t>
            </a:r>
            <a:endParaRPr lang="cs-CZ" sz="1200" dirty="0"/>
          </a:p>
        </p:txBody>
      </p:sp>
      <p:cxnSp>
        <p:nvCxnSpPr>
          <p:cNvPr id="56" name="Přímá spojnice se šipkou 55"/>
          <p:cNvCxnSpPr>
            <a:stCxn id="21" idx="3"/>
          </p:cNvCxnSpPr>
          <p:nvPr/>
        </p:nvCxnSpPr>
        <p:spPr>
          <a:xfrm>
            <a:off x="5112377" y="4102224"/>
            <a:ext cx="539743" cy="3348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Přímá spojnice se šipkou 58"/>
          <p:cNvCxnSpPr/>
          <p:nvPr/>
        </p:nvCxnSpPr>
        <p:spPr>
          <a:xfrm flipH="1">
            <a:off x="5008695" y="4869161"/>
            <a:ext cx="859451" cy="720079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Vývojový diagram: rozhodnutí 62"/>
          <p:cNvSpPr/>
          <p:nvPr/>
        </p:nvSpPr>
        <p:spPr>
          <a:xfrm>
            <a:off x="4014097" y="5301208"/>
            <a:ext cx="914400" cy="612648"/>
          </a:xfrm>
          <a:prstGeom prst="flowChartDecision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4" name="TextovéPole 63"/>
          <p:cNvSpPr txBox="1"/>
          <p:nvPr/>
        </p:nvSpPr>
        <p:spPr>
          <a:xfrm>
            <a:off x="4266125" y="5422866"/>
            <a:ext cx="6117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?</a:t>
            </a:r>
            <a:endParaRPr lang="cs-CZ" dirty="0"/>
          </a:p>
        </p:txBody>
      </p:sp>
      <p:sp>
        <p:nvSpPr>
          <p:cNvPr id="65" name="TextovéPole 64"/>
          <p:cNvSpPr txBox="1"/>
          <p:nvPr/>
        </p:nvSpPr>
        <p:spPr>
          <a:xfrm>
            <a:off x="1550580" y="4563407"/>
            <a:ext cx="1329232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 smtClean="0"/>
              <a:t>Odpočinek</a:t>
            </a:r>
            <a:endParaRPr lang="cs-CZ" dirty="0"/>
          </a:p>
        </p:txBody>
      </p:sp>
      <p:cxnSp>
        <p:nvCxnSpPr>
          <p:cNvPr id="66" name="Přímá spojnice se šipkou 65"/>
          <p:cNvCxnSpPr/>
          <p:nvPr/>
        </p:nvCxnSpPr>
        <p:spPr>
          <a:xfrm flipV="1">
            <a:off x="4471297" y="4653136"/>
            <a:ext cx="0" cy="50405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Přímá spojnice se šipkou 68"/>
          <p:cNvCxnSpPr/>
          <p:nvPr/>
        </p:nvCxnSpPr>
        <p:spPr>
          <a:xfrm flipH="1" flipV="1">
            <a:off x="2879812" y="5013176"/>
            <a:ext cx="1044116" cy="576064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Přímá spojnice se šipkou 71"/>
          <p:cNvCxnSpPr/>
          <p:nvPr/>
        </p:nvCxnSpPr>
        <p:spPr>
          <a:xfrm flipV="1">
            <a:off x="2987824" y="4032094"/>
            <a:ext cx="1026273" cy="531313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Přímá spojnice se šipkou 75"/>
          <p:cNvCxnSpPr/>
          <p:nvPr/>
        </p:nvCxnSpPr>
        <p:spPr>
          <a:xfrm flipH="1" flipV="1">
            <a:off x="3059832" y="3117694"/>
            <a:ext cx="1206293" cy="2183514"/>
          </a:xfrm>
          <a:prstGeom prst="straightConnector1">
            <a:avLst/>
          </a:prstGeom>
          <a:ln>
            <a:solidFill>
              <a:srgbClr val="FF0000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000738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Jednoduché SHO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4211960" y="3422794"/>
            <a:ext cx="1152128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 smtClean="0"/>
              <a:t>obsluha</a:t>
            </a:r>
            <a:endParaRPr lang="cs-CZ" dirty="0"/>
          </a:p>
        </p:txBody>
      </p:sp>
      <p:sp>
        <p:nvSpPr>
          <p:cNvPr id="5" name="Výbuch 1 4"/>
          <p:cNvSpPr/>
          <p:nvPr/>
        </p:nvSpPr>
        <p:spPr>
          <a:xfrm>
            <a:off x="6516216" y="3127176"/>
            <a:ext cx="1584176" cy="914400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vál 6"/>
          <p:cNvSpPr/>
          <p:nvPr/>
        </p:nvSpPr>
        <p:spPr>
          <a:xfrm>
            <a:off x="2491635" y="3196425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TextovéPole 7"/>
          <p:cNvSpPr txBox="1"/>
          <p:nvPr/>
        </p:nvSpPr>
        <p:spPr>
          <a:xfrm>
            <a:off x="2537180" y="3422793"/>
            <a:ext cx="9361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 smtClean="0"/>
              <a:t>fronta</a:t>
            </a:r>
            <a:endParaRPr lang="cs-CZ" sz="1200" dirty="0"/>
          </a:p>
        </p:txBody>
      </p:sp>
      <p:sp>
        <p:nvSpPr>
          <p:cNvPr id="9" name="TextovéPole 8"/>
          <p:cNvSpPr txBox="1"/>
          <p:nvPr/>
        </p:nvSpPr>
        <p:spPr>
          <a:xfrm>
            <a:off x="6948264" y="3414633"/>
            <a:ext cx="9361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 smtClean="0"/>
              <a:t>Pool </a:t>
            </a:r>
            <a:endParaRPr lang="cs-CZ" sz="1200" dirty="0"/>
          </a:p>
        </p:txBody>
      </p:sp>
      <p:sp>
        <p:nvSpPr>
          <p:cNvPr id="10" name="Výbuch 1 9"/>
          <p:cNvSpPr/>
          <p:nvPr/>
        </p:nvSpPr>
        <p:spPr>
          <a:xfrm>
            <a:off x="251520" y="3150260"/>
            <a:ext cx="1584176" cy="914400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TextovéPole 10"/>
          <p:cNvSpPr txBox="1"/>
          <p:nvPr/>
        </p:nvSpPr>
        <p:spPr>
          <a:xfrm>
            <a:off x="575556" y="3376627"/>
            <a:ext cx="9361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 smtClean="0"/>
              <a:t>Pool</a:t>
            </a:r>
            <a:endParaRPr lang="cs-CZ" sz="1200" dirty="0"/>
          </a:p>
        </p:txBody>
      </p:sp>
      <p:cxnSp>
        <p:nvCxnSpPr>
          <p:cNvPr id="12" name="Přímá spojnice se šipkou 11"/>
          <p:cNvCxnSpPr/>
          <p:nvPr/>
        </p:nvCxnSpPr>
        <p:spPr>
          <a:xfrm>
            <a:off x="1979712" y="3607460"/>
            <a:ext cx="504056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nice se šipkou 12"/>
          <p:cNvCxnSpPr/>
          <p:nvPr/>
        </p:nvCxnSpPr>
        <p:spPr>
          <a:xfrm>
            <a:off x="3563888" y="3653625"/>
            <a:ext cx="504056" cy="46167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nice se šipkou 13"/>
          <p:cNvCxnSpPr/>
          <p:nvPr/>
        </p:nvCxnSpPr>
        <p:spPr>
          <a:xfrm flipV="1">
            <a:off x="5652120" y="3561292"/>
            <a:ext cx="792088" cy="4616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347761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Parametry jednoduchých SHO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Kendalova</a:t>
            </a:r>
            <a:r>
              <a:rPr lang="cs-CZ" dirty="0" smtClean="0"/>
              <a:t> klasifikace</a:t>
            </a:r>
          </a:p>
          <a:p>
            <a:pPr lvl="1"/>
            <a:r>
              <a:rPr lang="cs-CZ" dirty="0" smtClean="0"/>
              <a:t>X/Y/n</a:t>
            </a:r>
          </a:p>
          <a:p>
            <a:pPr lvl="1"/>
            <a:r>
              <a:rPr lang="cs-CZ" dirty="0" smtClean="0"/>
              <a:t>Rozšířená verze X/Y/n/T/f/p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880209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err="1" smtClean="0"/>
              <a:t>Kendalova</a:t>
            </a:r>
            <a:r>
              <a:rPr lang="cs-CZ" dirty="0" smtClean="0"/>
              <a:t> klasifikace X/Y/n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052736"/>
            <a:ext cx="8568952" cy="5184576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X = typ vstupního procesu</a:t>
            </a:r>
          </a:p>
          <a:p>
            <a:pPr lvl="1"/>
            <a:r>
              <a:rPr lang="cs-CZ" dirty="0" smtClean="0"/>
              <a:t>D … deterministický vstupní proces</a:t>
            </a:r>
          </a:p>
          <a:p>
            <a:pPr lvl="1"/>
            <a:r>
              <a:rPr lang="cs-CZ" dirty="0" smtClean="0"/>
              <a:t>M … </a:t>
            </a:r>
            <a:r>
              <a:rPr lang="cs-CZ" dirty="0" err="1" smtClean="0"/>
              <a:t>Markovovský</a:t>
            </a:r>
            <a:r>
              <a:rPr lang="cs-CZ" dirty="0" smtClean="0"/>
              <a:t> vstupní proces	</a:t>
            </a:r>
          </a:p>
          <a:p>
            <a:pPr lvl="2"/>
            <a:r>
              <a:rPr lang="cs-CZ" dirty="0" smtClean="0"/>
              <a:t>Náhodný vstupní proces s exponenciálním rozdělením</a:t>
            </a:r>
          </a:p>
          <a:p>
            <a:pPr lvl="2"/>
            <a:r>
              <a:rPr lang="cs-CZ" dirty="0" smtClean="0"/>
              <a:t>Nezávislý na čase</a:t>
            </a:r>
          </a:p>
          <a:p>
            <a:pPr lvl="2"/>
            <a:r>
              <a:rPr lang="cs-CZ" dirty="0" smtClean="0"/>
              <a:t>Nezávislý na předchozích stavech systému</a:t>
            </a:r>
          </a:p>
          <a:p>
            <a:pPr lvl="2"/>
            <a:r>
              <a:rPr lang="cs-CZ" dirty="0" smtClean="0"/>
              <a:t>Intenzita vstupu </a:t>
            </a:r>
            <a:r>
              <a:rPr lang="el-GR" dirty="0" smtClean="0"/>
              <a:t>λ</a:t>
            </a:r>
            <a:endParaRPr lang="cs-CZ" dirty="0" smtClean="0"/>
          </a:p>
          <a:p>
            <a:pPr lvl="1"/>
            <a:r>
              <a:rPr lang="cs-CZ" dirty="0" smtClean="0"/>
              <a:t>U … náhodný vstupní proces s rovnoměrným rozdělením</a:t>
            </a:r>
          </a:p>
          <a:p>
            <a:pPr lvl="1"/>
            <a:r>
              <a:rPr lang="cs-CZ" dirty="0" smtClean="0"/>
              <a:t>G … obecný (rozuměj nějaký jiný) vstupní proces</a:t>
            </a:r>
          </a:p>
          <a:p>
            <a:pPr lvl="1"/>
            <a:r>
              <a:rPr lang="cs-CZ" dirty="0" smtClean="0"/>
              <a:t>…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529061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err="1" smtClean="0"/>
              <a:t>Kendalova</a:t>
            </a:r>
            <a:r>
              <a:rPr lang="cs-CZ" dirty="0" smtClean="0"/>
              <a:t> klasifikace X/Y/n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052736"/>
            <a:ext cx="8568952" cy="5184576"/>
          </a:xfrm>
        </p:spPr>
        <p:txBody>
          <a:bodyPr>
            <a:normAutofit/>
          </a:bodyPr>
          <a:lstStyle/>
          <a:p>
            <a:r>
              <a:rPr lang="cs-CZ" dirty="0" smtClean="0"/>
              <a:t>Y = typ  procesu obsluhy</a:t>
            </a:r>
          </a:p>
          <a:p>
            <a:pPr lvl="1"/>
            <a:r>
              <a:rPr lang="cs-CZ" dirty="0" smtClean="0"/>
              <a:t>D … deterministický  proces obsluhy</a:t>
            </a:r>
          </a:p>
          <a:p>
            <a:pPr lvl="1"/>
            <a:r>
              <a:rPr lang="cs-CZ" dirty="0" smtClean="0"/>
              <a:t>M … Proces obsluhy s normálním rozdělením	</a:t>
            </a:r>
          </a:p>
          <a:p>
            <a:pPr lvl="2"/>
            <a:r>
              <a:rPr lang="cs-CZ" dirty="0" smtClean="0"/>
              <a:t>Intenzita obsluhy </a:t>
            </a:r>
            <a:r>
              <a:rPr lang="el-GR" dirty="0" smtClean="0"/>
              <a:t>μ</a:t>
            </a:r>
            <a:endParaRPr lang="cs-CZ" dirty="0" smtClean="0"/>
          </a:p>
          <a:p>
            <a:pPr lvl="1"/>
            <a:r>
              <a:rPr lang="cs-CZ" dirty="0" smtClean="0"/>
              <a:t>U … Proces obsluhy s rovnoměrným rozdělením</a:t>
            </a:r>
          </a:p>
          <a:p>
            <a:pPr lvl="1"/>
            <a:r>
              <a:rPr lang="cs-CZ" dirty="0" smtClean="0"/>
              <a:t>G … obecný (rozuměj nějaký jiný) proces obsluhy</a:t>
            </a:r>
          </a:p>
          <a:p>
            <a:pPr lvl="1"/>
            <a:r>
              <a:rPr lang="cs-CZ" dirty="0" smtClean="0"/>
              <a:t>…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7600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1" algn="ctr" rtl="0">
              <a:spcBef>
                <a:spcPct val="0"/>
              </a:spcBef>
            </a:pPr>
            <a:r>
              <a:rPr lang="cs-CZ" sz="4000" dirty="0" err="1" smtClean="0"/>
              <a:t>Kendalova</a:t>
            </a:r>
            <a:r>
              <a:rPr lang="cs-CZ" sz="4000" dirty="0" smtClean="0"/>
              <a:t> klasifikace X/Y/n/T/f/p</a:t>
            </a:r>
            <a:br>
              <a:rPr lang="cs-CZ" sz="4000" dirty="0" smtClean="0"/>
            </a:b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124744"/>
            <a:ext cx="8568952" cy="5184576"/>
          </a:xfrm>
        </p:spPr>
        <p:txBody>
          <a:bodyPr>
            <a:normAutofit/>
          </a:bodyPr>
          <a:lstStyle/>
          <a:p>
            <a:r>
              <a:rPr lang="cs-CZ" dirty="0" smtClean="0"/>
              <a:t>n … počet kanálů obsluhy</a:t>
            </a:r>
          </a:p>
          <a:p>
            <a:r>
              <a:rPr lang="cs-CZ" dirty="0" smtClean="0"/>
              <a:t>T … typ fronty</a:t>
            </a:r>
          </a:p>
          <a:p>
            <a:pPr lvl="1"/>
            <a:r>
              <a:rPr lang="cs-CZ" dirty="0" smtClean="0"/>
              <a:t>FIFO</a:t>
            </a:r>
          </a:p>
          <a:p>
            <a:pPr lvl="1"/>
            <a:r>
              <a:rPr lang="cs-CZ" dirty="0" smtClean="0"/>
              <a:t>LIFO</a:t>
            </a:r>
          </a:p>
          <a:p>
            <a:pPr lvl="1"/>
            <a:r>
              <a:rPr lang="cs-CZ" dirty="0" smtClean="0"/>
              <a:t>Náhodná</a:t>
            </a:r>
          </a:p>
          <a:p>
            <a:pPr lvl="1"/>
            <a:r>
              <a:rPr lang="cs-CZ" dirty="0" smtClean="0"/>
              <a:t>Prioritní</a:t>
            </a:r>
          </a:p>
          <a:p>
            <a:pPr lvl="1"/>
            <a:r>
              <a:rPr lang="cs-CZ" dirty="0" smtClean="0"/>
              <a:t>…</a:t>
            </a:r>
          </a:p>
          <a:p>
            <a:r>
              <a:rPr lang="cs-CZ" dirty="0" smtClean="0"/>
              <a:t>f … maximální délka fronty</a:t>
            </a:r>
          </a:p>
          <a:p>
            <a:r>
              <a:rPr lang="cs-CZ" dirty="0"/>
              <a:t>p</a:t>
            </a:r>
            <a:r>
              <a:rPr lang="cs-CZ" dirty="0" smtClean="0"/>
              <a:t> … velikost populace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2307615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250</Words>
  <Application>Microsoft Office PowerPoint</Application>
  <PresentationFormat>Předvádění na obrazovce (4:3)</PresentationFormat>
  <Paragraphs>76</Paragraphs>
  <Slides>10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Motiv systému Office</vt:lpstr>
      <vt:lpstr>Systémy hromadné obsluhy</vt:lpstr>
      <vt:lpstr>Systémy hromadné obsluhy</vt:lpstr>
      <vt:lpstr>Prvky SHO</vt:lpstr>
      <vt:lpstr>Příklad</vt:lpstr>
      <vt:lpstr>Jednoduché SHO</vt:lpstr>
      <vt:lpstr>Parametry jednoduchých SHO</vt:lpstr>
      <vt:lpstr>Kendalova klasifikace X/Y/n </vt:lpstr>
      <vt:lpstr>Kendalova klasifikace X/Y/n </vt:lpstr>
      <vt:lpstr>Kendalova klasifikace X/Y/n/T/f/p </vt:lpstr>
      <vt:lpstr>Kendalova klasifikace X/Y/n/T/f/p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Systémy hromadné obsluhy</dc:title>
  <dc:creator>sborovna</dc:creator>
  <cp:lastModifiedBy>sborovna</cp:lastModifiedBy>
  <cp:revision>4</cp:revision>
  <dcterms:created xsi:type="dcterms:W3CDTF">2017-10-03T08:27:04Z</dcterms:created>
  <dcterms:modified xsi:type="dcterms:W3CDTF">2017-10-03T09:00:50Z</dcterms:modified>
</cp:coreProperties>
</file>