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7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31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2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29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8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51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56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06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95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F6BE-49F2-45D7-83E8-F057C5672B85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5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Systémy hromadné obsluhy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Čekací systémy</a:t>
            </a:r>
          </a:p>
          <a:p>
            <a:r>
              <a:rPr lang="cs-CZ" dirty="0" err="1" smtClean="0"/>
              <a:t>Queueing</a:t>
            </a:r>
            <a:r>
              <a:rPr lang="cs-CZ" dirty="0" smtClean="0"/>
              <a:t> Systems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536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dirty="0" err="1" smtClean="0"/>
              <a:t>Kendalova</a:t>
            </a:r>
            <a:r>
              <a:rPr lang="cs-CZ" sz="4000" dirty="0" smtClean="0"/>
              <a:t> klasifikace X/Y/n/T/f/p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Nejobvyklejší systém je M/M/1/FIFO/∞/∞</a:t>
            </a:r>
          </a:p>
          <a:p>
            <a:r>
              <a:rPr lang="cs-CZ" dirty="0" smtClean="0"/>
              <a:t>Jeho parametry jsou</a:t>
            </a:r>
            <a:r>
              <a:rPr lang="el-GR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  </a:t>
            </a:r>
            <a:r>
              <a:rPr lang="el-GR" dirty="0" smtClean="0"/>
              <a:t>λ</a:t>
            </a:r>
            <a:r>
              <a:rPr lang="cs-CZ" dirty="0" smtClean="0"/>
              <a:t> … intenzita vstupu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el-GR" dirty="0" smtClean="0"/>
              <a:t>μ</a:t>
            </a:r>
            <a:r>
              <a:rPr lang="cs-CZ" dirty="0" smtClean="0"/>
              <a:t> … intenzita obsluhy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el-GR" dirty="0" smtClean="0"/>
              <a:t>ρ</a:t>
            </a:r>
            <a:r>
              <a:rPr lang="cs-CZ" dirty="0" smtClean="0"/>
              <a:t> = </a:t>
            </a:r>
            <a:r>
              <a:rPr lang="el-GR" dirty="0" smtClean="0"/>
              <a:t>λ</a:t>
            </a:r>
            <a:r>
              <a:rPr lang="cs-CZ" dirty="0" smtClean="0"/>
              <a:t> /</a:t>
            </a:r>
            <a:r>
              <a:rPr lang="el-GR" dirty="0" smtClean="0"/>
              <a:t> μ</a:t>
            </a:r>
            <a:r>
              <a:rPr lang="cs-CZ" dirty="0" smtClean="0"/>
              <a:t> </a:t>
            </a:r>
            <a:r>
              <a:rPr lang="en-US" dirty="0" smtClean="0"/>
              <a:t>&lt; 1 … </a:t>
            </a:r>
            <a:r>
              <a:rPr lang="en-US" dirty="0" err="1" smtClean="0"/>
              <a:t>intenzita</a:t>
            </a:r>
            <a:r>
              <a:rPr lang="en-US" dirty="0" smtClean="0"/>
              <a:t> </a:t>
            </a:r>
            <a:r>
              <a:rPr lang="en-US" dirty="0" err="1" smtClean="0"/>
              <a:t>provozu</a:t>
            </a:r>
            <a:endParaRPr lang="en-US" dirty="0" smtClean="0"/>
          </a:p>
          <a:p>
            <a:r>
              <a:rPr lang="cs-CZ" dirty="0" smtClean="0"/>
              <a:t>Pár pokusů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89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hromadné obsluhy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Modelují situaci procesu skládajícího se z více aktivit</a:t>
            </a:r>
          </a:p>
          <a:p>
            <a:r>
              <a:rPr lang="cs-CZ" dirty="0" smtClean="0"/>
              <a:t>Pro spuštění každé aktivity je potřeba určité množství entit, nejsou-li entity k dispozici, aktivita se nespustí</a:t>
            </a:r>
          </a:p>
          <a:p>
            <a:r>
              <a:rPr lang="cs-CZ" dirty="0" smtClean="0"/>
              <a:t>Entity, které čekají na dosud nespuštěnou aktivitu, jsou umístěny ve frontě</a:t>
            </a:r>
          </a:p>
          <a:p>
            <a:r>
              <a:rPr lang="cs-CZ" dirty="0" smtClean="0"/>
              <a:t>Počet entit ve frontě a doma jejich čekání jsou hlavními ukazateli efektivity fungování SHO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36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SHO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Aktivita </a:t>
            </a:r>
          </a:p>
          <a:p>
            <a:pPr lvl="1"/>
            <a:r>
              <a:rPr lang="cs-CZ" dirty="0" smtClean="0"/>
              <a:t>Vyžaduje přítomnost určitého množství entit daného typu</a:t>
            </a:r>
          </a:p>
          <a:p>
            <a:r>
              <a:rPr lang="cs-CZ" dirty="0" smtClean="0"/>
              <a:t>Fronta</a:t>
            </a:r>
          </a:p>
          <a:p>
            <a:pPr lvl="1"/>
            <a:r>
              <a:rPr lang="cs-CZ" dirty="0" smtClean="0"/>
              <a:t>V ní čekají entity vždy jednoho typu</a:t>
            </a:r>
          </a:p>
          <a:p>
            <a:r>
              <a:rPr lang="cs-CZ" dirty="0" smtClean="0"/>
              <a:t>Pool (bazén)</a:t>
            </a:r>
          </a:p>
          <a:p>
            <a:pPr lvl="1"/>
            <a:r>
              <a:rPr lang="cs-CZ" dirty="0" smtClean="0"/>
              <a:t>Zdroj entit určitého typu</a:t>
            </a:r>
          </a:p>
          <a:p>
            <a:r>
              <a:rPr lang="cs-CZ" dirty="0" smtClean="0"/>
              <a:t>Další prvky</a:t>
            </a:r>
          </a:p>
          <a:p>
            <a:pPr lvl="1"/>
            <a:r>
              <a:rPr lang="cs-CZ" dirty="0" smtClean="0"/>
              <a:t>Například rozhodování o další činnosti na základě hodnoty atributů entit, či na základě stavu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1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Výbuch 1 33"/>
          <p:cNvSpPr/>
          <p:nvPr/>
        </p:nvSpPr>
        <p:spPr>
          <a:xfrm>
            <a:off x="7502624" y="2680169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653" y="188640"/>
            <a:ext cx="8229600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3150260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Fotografický ateliér</a:t>
            </a:r>
            <a:endParaRPr lang="cs-CZ" dirty="0"/>
          </a:p>
        </p:txBody>
      </p:sp>
      <p:sp>
        <p:nvSpPr>
          <p:cNvPr id="5" name="Výbuch 1 4"/>
          <p:cNvSpPr/>
          <p:nvPr/>
        </p:nvSpPr>
        <p:spPr>
          <a:xfrm>
            <a:off x="6444208" y="1460977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63914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sp>
        <p:nvSpPr>
          <p:cNvPr id="7" name="Ovál 6"/>
          <p:cNvSpPr/>
          <p:nvPr/>
        </p:nvSpPr>
        <p:spPr>
          <a:xfrm>
            <a:off x="2390687" y="212596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411760" y="24208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zákazníků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68244" y="16873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sp>
        <p:nvSpPr>
          <p:cNvPr id="10" name="Výbuch 1 9"/>
          <p:cNvSpPr/>
          <p:nvPr/>
        </p:nvSpPr>
        <p:spPr>
          <a:xfrm>
            <a:off x="844650" y="1412775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168686" y="164549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979712" y="2276872"/>
            <a:ext cx="288032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305088" y="2882554"/>
            <a:ext cx="762856" cy="1578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5076056" y="2276872"/>
            <a:ext cx="1584176" cy="7634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094295" y="364502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176273" y="387139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fotografa</a:t>
            </a:r>
            <a:endParaRPr lang="cs-CZ" sz="1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3851920" y="3562909"/>
            <a:ext cx="324354" cy="1850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112377" y="3562908"/>
            <a:ext cx="251712" cy="3084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724128" y="4358646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Temná komora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25747" y="32416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sp>
        <p:nvSpPr>
          <p:cNvPr id="35" name="Ovál 34"/>
          <p:cNvSpPr/>
          <p:nvPr/>
        </p:nvSpPr>
        <p:spPr>
          <a:xfrm>
            <a:off x="6373146" y="2908191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6377613" y="319642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filmů</a:t>
            </a:r>
            <a:endParaRPr lang="cs-CZ" sz="1200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1979712" y="3380167"/>
            <a:ext cx="1224136" cy="4709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5940152" y="3334925"/>
            <a:ext cx="288032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6948264" y="3933056"/>
            <a:ext cx="0" cy="28803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V="1">
            <a:off x="8172400" y="3562909"/>
            <a:ext cx="288032" cy="65817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Výbuch 1 50"/>
          <p:cNvSpPr/>
          <p:nvPr/>
        </p:nvSpPr>
        <p:spPr>
          <a:xfrm>
            <a:off x="547936" y="3117694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978147" y="33940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sp>
        <p:nvSpPr>
          <p:cNvPr id="53" name="Výbuch 1 52"/>
          <p:cNvSpPr/>
          <p:nvPr/>
        </p:nvSpPr>
        <p:spPr>
          <a:xfrm>
            <a:off x="7500958" y="2722495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7931169" y="2998869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cxnSp>
        <p:nvCxnSpPr>
          <p:cNvPr id="56" name="Přímá spojnice se šipkou 55"/>
          <p:cNvCxnSpPr>
            <a:stCxn id="21" idx="3"/>
          </p:cNvCxnSpPr>
          <p:nvPr/>
        </p:nvCxnSpPr>
        <p:spPr>
          <a:xfrm>
            <a:off x="5112377" y="4102224"/>
            <a:ext cx="539743" cy="3348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008695" y="4869161"/>
            <a:ext cx="859451" cy="7200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ývojový diagram: rozhodnutí 62"/>
          <p:cNvSpPr/>
          <p:nvPr/>
        </p:nvSpPr>
        <p:spPr>
          <a:xfrm>
            <a:off x="4014097" y="5301208"/>
            <a:ext cx="914400" cy="612648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ovéPole 63"/>
          <p:cNvSpPr txBox="1"/>
          <p:nvPr/>
        </p:nvSpPr>
        <p:spPr>
          <a:xfrm>
            <a:off x="4266125" y="5422866"/>
            <a:ext cx="61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1550580" y="4563407"/>
            <a:ext cx="132923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Odpočinek</a:t>
            </a:r>
            <a:endParaRPr lang="cs-CZ" dirty="0"/>
          </a:p>
        </p:txBody>
      </p:sp>
      <p:cxnSp>
        <p:nvCxnSpPr>
          <p:cNvPr id="66" name="Přímá spojnice se šipkou 65"/>
          <p:cNvCxnSpPr/>
          <p:nvPr/>
        </p:nvCxnSpPr>
        <p:spPr>
          <a:xfrm flipV="1">
            <a:off x="4471297" y="4653136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 flipH="1" flipV="1">
            <a:off x="2879812" y="5013176"/>
            <a:ext cx="10441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2987824" y="4032094"/>
            <a:ext cx="1026273" cy="531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 flipV="1">
            <a:off x="3059832" y="3117694"/>
            <a:ext cx="1206293" cy="2183514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07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Jednoduché SHO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11960" y="3422794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obsluha</a:t>
            </a:r>
            <a:endParaRPr lang="cs-CZ" dirty="0"/>
          </a:p>
        </p:txBody>
      </p:sp>
      <p:sp>
        <p:nvSpPr>
          <p:cNvPr id="5" name="Výbuch 1 4"/>
          <p:cNvSpPr/>
          <p:nvPr/>
        </p:nvSpPr>
        <p:spPr>
          <a:xfrm>
            <a:off x="6516216" y="3127176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491635" y="31964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37180" y="342279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948264" y="3414633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</a:t>
            </a:r>
            <a:endParaRPr lang="cs-CZ" sz="1200" dirty="0"/>
          </a:p>
        </p:txBody>
      </p:sp>
      <p:sp>
        <p:nvSpPr>
          <p:cNvPr id="10" name="Výbuch 1 9"/>
          <p:cNvSpPr/>
          <p:nvPr/>
        </p:nvSpPr>
        <p:spPr>
          <a:xfrm>
            <a:off x="251520" y="3150260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75556" y="337662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</a:t>
            </a:r>
            <a:endParaRPr lang="cs-CZ" sz="1200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979712" y="360746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563888" y="3653625"/>
            <a:ext cx="504056" cy="461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5652120" y="3561292"/>
            <a:ext cx="792088" cy="461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77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jednoduchých SHO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Kendalova</a:t>
            </a:r>
            <a:r>
              <a:rPr lang="cs-CZ" dirty="0" smtClean="0"/>
              <a:t> klasifikace</a:t>
            </a:r>
          </a:p>
          <a:p>
            <a:pPr lvl="1"/>
            <a:r>
              <a:rPr lang="cs-CZ" dirty="0" smtClean="0"/>
              <a:t>X/Y/n</a:t>
            </a:r>
          </a:p>
          <a:p>
            <a:pPr lvl="1"/>
            <a:r>
              <a:rPr lang="cs-CZ" dirty="0" smtClean="0"/>
              <a:t>Rozšířená verze X/Y/n/T/f/p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020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Kendalova</a:t>
            </a:r>
            <a:r>
              <a:rPr lang="cs-CZ" dirty="0" smtClean="0"/>
              <a:t> klasifikace X/Y/n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X = typ vstupního procesu</a:t>
            </a:r>
          </a:p>
          <a:p>
            <a:pPr lvl="1"/>
            <a:r>
              <a:rPr lang="cs-CZ" dirty="0" smtClean="0"/>
              <a:t>D … deterministický vstupní proces</a:t>
            </a:r>
          </a:p>
          <a:p>
            <a:pPr lvl="1"/>
            <a:r>
              <a:rPr lang="cs-CZ" dirty="0" smtClean="0"/>
              <a:t>M … </a:t>
            </a:r>
            <a:r>
              <a:rPr lang="cs-CZ" dirty="0" err="1" smtClean="0"/>
              <a:t>Markovovský</a:t>
            </a:r>
            <a:r>
              <a:rPr lang="cs-CZ" dirty="0" smtClean="0"/>
              <a:t> vstupní proces	</a:t>
            </a:r>
          </a:p>
          <a:p>
            <a:pPr lvl="2"/>
            <a:r>
              <a:rPr lang="cs-CZ" dirty="0" smtClean="0"/>
              <a:t>Náhodný vstupní proces s exponenciálním rozdělením</a:t>
            </a:r>
          </a:p>
          <a:p>
            <a:pPr lvl="2"/>
            <a:r>
              <a:rPr lang="cs-CZ" dirty="0" smtClean="0"/>
              <a:t>Nezávislý na čase</a:t>
            </a:r>
          </a:p>
          <a:p>
            <a:pPr lvl="2"/>
            <a:r>
              <a:rPr lang="cs-CZ" dirty="0" smtClean="0"/>
              <a:t>Nezávislý na předchozích stavech systému</a:t>
            </a:r>
          </a:p>
          <a:p>
            <a:pPr lvl="2"/>
            <a:r>
              <a:rPr lang="cs-CZ" dirty="0" smtClean="0"/>
              <a:t>Intenzita vstupu </a:t>
            </a:r>
            <a:r>
              <a:rPr lang="el-GR" dirty="0" smtClean="0"/>
              <a:t>λ</a:t>
            </a:r>
            <a:endParaRPr lang="cs-CZ" dirty="0" smtClean="0"/>
          </a:p>
          <a:p>
            <a:pPr lvl="1"/>
            <a:r>
              <a:rPr lang="cs-CZ" dirty="0" smtClean="0"/>
              <a:t>U … náhodný vstupní proces s rovnoměrným rozdělením</a:t>
            </a:r>
          </a:p>
          <a:p>
            <a:pPr lvl="1"/>
            <a:r>
              <a:rPr lang="cs-CZ" dirty="0" smtClean="0"/>
              <a:t>G … obecný (rozuměj nějaký jiný) vstupní proces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90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Kendalova</a:t>
            </a:r>
            <a:r>
              <a:rPr lang="cs-CZ" dirty="0" smtClean="0"/>
              <a:t> klasifikace X/Y/n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Y = typ  procesu obsluhy</a:t>
            </a:r>
          </a:p>
          <a:p>
            <a:pPr lvl="1"/>
            <a:r>
              <a:rPr lang="cs-CZ" dirty="0" smtClean="0"/>
              <a:t>D … deterministický  proces obsluhy</a:t>
            </a:r>
          </a:p>
          <a:p>
            <a:pPr lvl="1"/>
            <a:r>
              <a:rPr lang="cs-CZ" dirty="0" smtClean="0"/>
              <a:t>M … Proces obsluhy s normálním rozdělením	</a:t>
            </a:r>
          </a:p>
          <a:p>
            <a:pPr lvl="2"/>
            <a:r>
              <a:rPr lang="cs-CZ" dirty="0" smtClean="0"/>
              <a:t>Intenzita obsluhy </a:t>
            </a:r>
            <a:r>
              <a:rPr lang="el-GR" dirty="0" smtClean="0"/>
              <a:t>μ</a:t>
            </a:r>
            <a:endParaRPr lang="cs-CZ" dirty="0" smtClean="0"/>
          </a:p>
          <a:p>
            <a:pPr lvl="1"/>
            <a:r>
              <a:rPr lang="cs-CZ" dirty="0" smtClean="0"/>
              <a:t>U … Proces obsluhy s rovnoměrným rozdělením</a:t>
            </a:r>
          </a:p>
          <a:p>
            <a:pPr lvl="1"/>
            <a:r>
              <a:rPr lang="cs-CZ" dirty="0" smtClean="0"/>
              <a:t>G … obecný (rozuměj nějaký jiný) proces obsluhy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dirty="0" err="1" smtClean="0"/>
              <a:t>Kendalova</a:t>
            </a:r>
            <a:r>
              <a:rPr lang="cs-CZ" sz="4000" dirty="0" smtClean="0"/>
              <a:t> klasifikace X/Y/n/T/f/p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n … počet kanálů obsluhy</a:t>
            </a:r>
          </a:p>
          <a:p>
            <a:r>
              <a:rPr lang="cs-CZ" dirty="0" smtClean="0"/>
              <a:t>T … typ fronty</a:t>
            </a:r>
          </a:p>
          <a:p>
            <a:pPr lvl="1"/>
            <a:r>
              <a:rPr lang="cs-CZ" dirty="0" smtClean="0"/>
              <a:t>FIFO</a:t>
            </a:r>
          </a:p>
          <a:p>
            <a:pPr lvl="1"/>
            <a:r>
              <a:rPr lang="cs-CZ" dirty="0" smtClean="0"/>
              <a:t>LIFO</a:t>
            </a:r>
          </a:p>
          <a:p>
            <a:pPr lvl="1"/>
            <a:r>
              <a:rPr lang="cs-CZ" dirty="0" smtClean="0"/>
              <a:t>Náhodná</a:t>
            </a:r>
          </a:p>
          <a:p>
            <a:pPr lvl="1"/>
            <a:r>
              <a:rPr lang="cs-CZ" dirty="0" smtClean="0"/>
              <a:t>Prioritní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f … maximální délka fronty</a:t>
            </a:r>
          </a:p>
          <a:p>
            <a:r>
              <a:rPr lang="cs-CZ" dirty="0"/>
              <a:t>p</a:t>
            </a:r>
            <a:r>
              <a:rPr lang="cs-CZ" dirty="0" smtClean="0"/>
              <a:t> … velikost populace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0761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250</Words>
  <Application>Microsoft Office PowerPoint</Application>
  <PresentationFormat>Předvádění na obrazovce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Systémy hromadné obsluhy</vt:lpstr>
      <vt:lpstr>Systémy hromadné obsluhy</vt:lpstr>
      <vt:lpstr>Prvky SHO</vt:lpstr>
      <vt:lpstr>Příklad</vt:lpstr>
      <vt:lpstr>Jednoduché SHO</vt:lpstr>
      <vt:lpstr>Parametry jednoduchých SHO</vt:lpstr>
      <vt:lpstr>Kendalova klasifikace X/Y/n </vt:lpstr>
      <vt:lpstr>Kendalova klasifikace X/Y/n </vt:lpstr>
      <vt:lpstr>Kendalova klasifikace X/Y/n/T/f/p </vt:lpstr>
      <vt:lpstr>Kendalova klasifikace X/Y/n/T/f/p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Systémy hromadné obsluhy</dc:title>
  <dc:creator>sborovna</dc:creator>
  <cp:lastModifiedBy>sborovna</cp:lastModifiedBy>
  <cp:revision>4</cp:revision>
  <dcterms:created xsi:type="dcterms:W3CDTF">2017-10-03T08:27:04Z</dcterms:created>
  <dcterms:modified xsi:type="dcterms:W3CDTF">2017-10-03T09:00:50Z</dcterms:modified>
</cp:coreProperties>
</file>