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3" r:id="rId6"/>
    <p:sldId id="262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28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6F6BE-49F2-45D7-83E8-F057C5672B85}" type="datetimeFigureOut">
              <a:rPr lang="cs-CZ" smtClean="0"/>
              <a:t>19.10.2017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4FD4-9440-49D9-97EB-6C422F8C62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1572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6F6BE-49F2-45D7-83E8-F057C5672B85}" type="datetimeFigureOut">
              <a:rPr lang="cs-CZ" smtClean="0"/>
              <a:t>19.10.2017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4FD4-9440-49D9-97EB-6C422F8C62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4310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6F6BE-49F2-45D7-83E8-F057C5672B85}" type="datetimeFigureOut">
              <a:rPr lang="cs-CZ" smtClean="0"/>
              <a:t>19.10.2017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4FD4-9440-49D9-97EB-6C422F8C62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4266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6F6BE-49F2-45D7-83E8-F057C5672B85}" type="datetimeFigureOut">
              <a:rPr lang="cs-CZ" smtClean="0"/>
              <a:t>19.10.2017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4FD4-9440-49D9-97EB-6C422F8C62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7298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6F6BE-49F2-45D7-83E8-F057C5672B85}" type="datetimeFigureOut">
              <a:rPr lang="cs-CZ" smtClean="0"/>
              <a:t>19.10.2017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4FD4-9440-49D9-97EB-6C422F8C62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7188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6F6BE-49F2-45D7-83E8-F057C5672B85}" type="datetimeFigureOut">
              <a:rPr lang="cs-CZ" smtClean="0"/>
              <a:t>19.10.2017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4FD4-9440-49D9-97EB-6C422F8C62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0303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6F6BE-49F2-45D7-83E8-F057C5672B85}" type="datetimeFigureOut">
              <a:rPr lang="cs-CZ" smtClean="0"/>
              <a:t>19.10.2017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4FD4-9440-49D9-97EB-6C422F8C62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6517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6F6BE-49F2-45D7-83E8-F057C5672B85}" type="datetimeFigureOut">
              <a:rPr lang="cs-CZ" smtClean="0"/>
              <a:t>19.10.2017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4FD4-9440-49D9-97EB-6C422F8C62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2563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6F6BE-49F2-45D7-83E8-F057C5672B85}" type="datetimeFigureOut">
              <a:rPr lang="cs-CZ" smtClean="0"/>
              <a:t>19.10.2017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4FD4-9440-49D9-97EB-6C422F8C62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6069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6F6BE-49F2-45D7-83E8-F057C5672B85}" type="datetimeFigureOut">
              <a:rPr lang="cs-CZ" smtClean="0"/>
              <a:t>19.10.2017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4FD4-9440-49D9-97EB-6C422F8C62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002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6F6BE-49F2-45D7-83E8-F057C5672B85}" type="datetimeFigureOut">
              <a:rPr lang="cs-CZ" smtClean="0"/>
              <a:t>19.10.2017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4FD4-9440-49D9-97EB-6C422F8C62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3953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6F6BE-49F2-45D7-83E8-F057C5672B85}" type="datetimeFigureOut">
              <a:rPr lang="cs-CZ" smtClean="0"/>
              <a:t>19.10.2017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C14FD4-9440-49D9-97EB-6C422F8C62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6759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Systémy hromadné obsluhy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Složitější příklady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6536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Výbuch 1 33"/>
          <p:cNvSpPr/>
          <p:nvPr/>
        </p:nvSpPr>
        <p:spPr>
          <a:xfrm>
            <a:off x="7502624" y="2680169"/>
            <a:ext cx="1584176" cy="914400"/>
          </a:xfrm>
          <a:prstGeom prst="irregularSeal1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6653" y="188640"/>
            <a:ext cx="8229600" cy="1143000"/>
          </a:xfrm>
        </p:spPr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347864" y="3150260"/>
            <a:ext cx="244827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Fotografický ateliér</a:t>
            </a:r>
            <a:endParaRPr lang="cs-CZ" dirty="0"/>
          </a:p>
        </p:txBody>
      </p:sp>
      <p:sp>
        <p:nvSpPr>
          <p:cNvPr id="5" name="Výbuch 1 4"/>
          <p:cNvSpPr/>
          <p:nvPr/>
        </p:nvSpPr>
        <p:spPr>
          <a:xfrm>
            <a:off x="6444208" y="1460977"/>
            <a:ext cx="1584176" cy="914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1187624" y="1639143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Pool zákazníků</a:t>
            </a:r>
            <a:endParaRPr lang="cs-CZ" sz="1200" dirty="0"/>
          </a:p>
        </p:txBody>
      </p:sp>
      <p:sp>
        <p:nvSpPr>
          <p:cNvPr id="7" name="Ovál 6"/>
          <p:cNvSpPr/>
          <p:nvPr/>
        </p:nvSpPr>
        <p:spPr>
          <a:xfrm>
            <a:off x="2390687" y="2125961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2411760" y="2420888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fronta zákazníků</a:t>
            </a:r>
            <a:endParaRPr lang="cs-CZ" sz="12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6768244" y="1687344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Pool zákazníků</a:t>
            </a:r>
            <a:endParaRPr lang="cs-CZ" sz="1200" dirty="0"/>
          </a:p>
        </p:txBody>
      </p:sp>
      <p:sp>
        <p:nvSpPr>
          <p:cNvPr id="10" name="Výbuch 1 9"/>
          <p:cNvSpPr/>
          <p:nvPr/>
        </p:nvSpPr>
        <p:spPr>
          <a:xfrm>
            <a:off x="844650" y="1412775"/>
            <a:ext cx="1584176" cy="914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>
            <a:off x="1168686" y="1645492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Pool zákazníků</a:t>
            </a:r>
            <a:endParaRPr lang="cs-CZ" sz="1200" dirty="0"/>
          </a:p>
        </p:txBody>
      </p:sp>
      <p:cxnSp>
        <p:nvCxnSpPr>
          <p:cNvPr id="13" name="Přímá spojnice se šipkou 12"/>
          <p:cNvCxnSpPr/>
          <p:nvPr/>
        </p:nvCxnSpPr>
        <p:spPr>
          <a:xfrm>
            <a:off x="1979712" y="2276872"/>
            <a:ext cx="288032" cy="14401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>
            <a:off x="3305088" y="2882554"/>
            <a:ext cx="762856" cy="15780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/>
          <p:nvPr/>
        </p:nvCxnSpPr>
        <p:spPr>
          <a:xfrm flipV="1">
            <a:off x="5076056" y="2276872"/>
            <a:ext cx="1584176" cy="76349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ál 19"/>
          <p:cNvSpPr/>
          <p:nvPr/>
        </p:nvSpPr>
        <p:spPr>
          <a:xfrm>
            <a:off x="4094295" y="3645024"/>
            <a:ext cx="914400" cy="914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TextovéPole 20"/>
          <p:cNvSpPr txBox="1"/>
          <p:nvPr/>
        </p:nvSpPr>
        <p:spPr>
          <a:xfrm>
            <a:off x="4176273" y="3871391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„fronta“ fotografa</a:t>
            </a:r>
            <a:endParaRPr lang="cs-CZ" sz="1200" dirty="0"/>
          </a:p>
        </p:txBody>
      </p:sp>
      <p:cxnSp>
        <p:nvCxnSpPr>
          <p:cNvPr id="22" name="Přímá spojnice se šipkou 21"/>
          <p:cNvCxnSpPr/>
          <p:nvPr/>
        </p:nvCxnSpPr>
        <p:spPr>
          <a:xfrm flipH="1" flipV="1">
            <a:off x="3851920" y="3562909"/>
            <a:ext cx="324354" cy="18507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se šipkou 24"/>
          <p:cNvCxnSpPr/>
          <p:nvPr/>
        </p:nvCxnSpPr>
        <p:spPr>
          <a:xfrm flipH="1">
            <a:off x="5112377" y="3562908"/>
            <a:ext cx="251712" cy="30848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ovéPole 31"/>
          <p:cNvSpPr txBox="1"/>
          <p:nvPr/>
        </p:nvSpPr>
        <p:spPr>
          <a:xfrm>
            <a:off x="5724128" y="4358646"/>
            <a:ext cx="244827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Temná komora</a:t>
            </a:r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825747" y="3241668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Pool filmů</a:t>
            </a:r>
            <a:endParaRPr lang="cs-CZ" sz="1200" dirty="0"/>
          </a:p>
        </p:txBody>
      </p:sp>
      <p:sp>
        <p:nvSpPr>
          <p:cNvPr id="35" name="Ovál 34"/>
          <p:cNvSpPr/>
          <p:nvPr/>
        </p:nvSpPr>
        <p:spPr>
          <a:xfrm>
            <a:off x="6373146" y="2908191"/>
            <a:ext cx="914400" cy="925277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TextovéPole 37"/>
          <p:cNvSpPr txBox="1"/>
          <p:nvPr/>
        </p:nvSpPr>
        <p:spPr>
          <a:xfrm>
            <a:off x="6377613" y="3196426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fronta filmů</a:t>
            </a:r>
            <a:endParaRPr lang="cs-CZ" sz="1200" dirty="0"/>
          </a:p>
        </p:txBody>
      </p:sp>
      <p:cxnSp>
        <p:nvCxnSpPr>
          <p:cNvPr id="39" name="Přímá spojnice se šipkou 38"/>
          <p:cNvCxnSpPr/>
          <p:nvPr/>
        </p:nvCxnSpPr>
        <p:spPr>
          <a:xfrm flipV="1">
            <a:off x="1979712" y="3380167"/>
            <a:ext cx="1224136" cy="47093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se šipkou 41"/>
          <p:cNvCxnSpPr/>
          <p:nvPr/>
        </p:nvCxnSpPr>
        <p:spPr>
          <a:xfrm flipV="1">
            <a:off x="5940152" y="3334925"/>
            <a:ext cx="288032" cy="1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nice se šipkou 44"/>
          <p:cNvCxnSpPr/>
          <p:nvPr/>
        </p:nvCxnSpPr>
        <p:spPr>
          <a:xfrm>
            <a:off x="6948264" y="3933056"/>
            <a:ext cx="0" cy="288032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nice se šipkou 47"/>
          <p:cNvCxnSpPr/>
          <p:nvPr/>
        </p:nvCxnSpPr>
        <p:spPr>
          <a:xfrm flipV="1">
            <a:off x="8172400" y="3562909"/>
            <a:ext cx="288032" cy="658179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Výbuch 1 50"/>
          <p:cNvSpPr/>
          <p:nvPr/>
        </p:nvSpPr>
        <p:spPr>
          <a:xfrm>
            <a:off x="547936" y="3117694"/>
            <a:ext cx="1584176" cy="914400"/>
          </a:xfrm>
          <a:prstGeom prst="irregularSeal1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2" name="TextovéPole 51"/>
          <p:cNvSpPr txBox="1"/>
          <p:nvPr/>
        </p:nvSpPr>
        <p:spPr>
          <a:xfrm>
            <a:off x="978147" y="3394068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Pool filmů</a:t>
            </a:r>
            <a:endParaRPr lang="cs-CZ" sz="1200" dirty="0"/>
          </a:p>
        </p:txBody>
      </p:sp>
      <p:sp>
        <p:nvSpPr>
          <p:cNvPr id="53" name="Výbuch 1 52"/>
          <p:cNvSpPr/>
          <p:nvPr/>
        </p:nvSpPr>
        <p:spPr>
          <a:xfrm>
            <a:off x="7500958" y="2722495"/>
            <a:ext cx="1584176" cy="914400"/>
          </a:xfrm>
          <a:prstGeom prst="irregularSeal1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4" name="TextovéPole 53"/>
          <p:cNvSpPr txBox="1"/>
          <p:nvPr/>
        </p:nvSpPr>
        <p:spPr>
          <a:xfrm>
            <a:off x="7931169" y="2998869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Pool filmů</a:t>
            </a:r>
            <a:endParaRPr lang="cs-CZ" sz="1200" dirty="0"/>
          </a:p>
        </p:txBody>
      </p:sp>
      <p:cxnSp>
        <p:nvCxnSpPr>
          <p:cNvPr id="56" name="Přímá spojnice se šipkou 55"/>
          <p:cNvCxnSpPr>
            <a:stCxn id="21" idx="3"/>
          </p:cNvCxnSpPr>
          <p:nvPr/>
        </p:nvCxnSpPr>
        <p:spPr>
          <a:xfrm>
            <a:off x="5112377" y="4102224"/>
            <a:ext cx="539743" cy="3348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Přímá spojnice se šipkou 58"/>
          <p:cNvCxnSpPr/>
          <p:nvPr/>
        </p:nvCxnSpPr>
        <p:spPr>
          <a:xfrm flipH="1">
            <a:off x="5008695" y="4869161"/>
            <a:ext cx="859451" cy="72007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Vývojový diagram: rozhodnutí 62"/>
          <p:cNvSpPr/>
          <p:nvPr/>
        </p:nvSpPr>
        <p:spPr>
          <a:xfrm>
            <a:off x="4014097" y="5301208"/>
            <a:ext cx="914400" cy="612648"/>
          </a:xfrm>
          <a:prstGeom prst="flowChartDecisio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4" name="TextovéPole 63"/>
          <p:cNvSpPr txBox="1"/>
          <p:nvPr/>
        </p:nvSpPr>
        <p:spPr>
          <a:xfrm>
            <a:off x="4266125" y="5422866"/>
            <a:ext cx="611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65" name="TextovéPole 64"/>
          <p:cNvSpPr txBox="1"/>
          <p:nvPr/>
        </p:nvSpPr>
        <p:spPr>
          <a:xfrm>
            <a:off x="1550580" y="4563407"/>
            <a:ext cx="132923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Odpočinek</a:t>
            </a:r>
            <a:endParaRPr lang="cs-CZ" dirty="0"/>
          </a:p>
        </p:txBody>
      </p:sp>
      <p:cxnSp>
        <p:nvCxnSpPr>
          <p:cNvPr id="66" name="Přímá spojnice se šipkou 65"/>
          <p:cNvCxnSpPr/>
          <p:nvPr/>
        </p:nvCxnSpPr>
        <p:spPr>
          <a:xfrm flipV="1">
            <a:off x="4471297" y="4653136"/>
            <a:ext cx="0" cy="50405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Přímá spojnice se šipkou 68"/>
          <p:cNvCxnSpPr/>
          <p:nvPr/>
        </p:nvCxnSpPr>
        <p:spPr>
          <a:xfrm flipH="1" flipV="1">
            <a:off x="2879812" y="5013176"/>
            <a:ext cx="1044116" cy="57606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Přímá spojnice se šipkou 71"/>
          <p:cNvCxnSpPr/>
          <p:nvPr/>
        </p:nvCxnSpPr>
        <p:spPr>
          <a:xfrm flipV="1">
            <a:off x="2987824" y="4032094"/>
            <a:ext cx="1026273" cy="53131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Přímá spojnice se šipkou 75"/>
          <p:cNvCxnSpPr/>
          <p:nvPr/>
        </p:nvCxnSpPr>
        <p:spPr>
          <a:xfrm flipH="1" flipV="1">
            <a:off x="3059832" y="3117694"/>
            <a:ext cx="1206293" cy="2183514"/>
          </a:xfrm>
          <a:prstGeom prst="straightConnector1">
            <a:avLst/>
          </a:prstGeom>
          <a:ln>
            <a:solidFill>
              <a:srgbClr val="FF000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0073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Výbuch 1 33"/>
          <p:cNvSpPr/>
          <p:nvPr/>
        </p:nvSpPr>
        <p:spPr>
          <a:xfrm>
            <a:off x="7502624" y="2680169"/>
            <a:ext cx="1584176" cy="914400"/>
          </a:xfrm>
          <a:prstGeom prst="irregularSeal1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6653" y="188640"/>
            <a:ext cx="8229600" cy="1143000"/>
          </a:xfrm>
        </p:spPr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347864" y="3150260"/>
            <a:ext cx="244827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Fotografický ateliér</a:t>
            </a:r>
            <a:endParaRPr lang="cs-CZ" dirty="0"/>
          </a:p>
        </p:txBody>
      </p:sp>
      <p:sp>
        <p:nvSpPr>
          <p:cNvPr id="5" name="Výbuch 1 4"/>
          <p:cNvSpPr/>
          <p:nvPr/>
        </p:nvSpPr>
        <p:spPr>
          <a:xfrm>
            <a:off x="6444208" y="1460977"/>
            <a:ext cx="1584176" cy="914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/>
          <p:cNvSpPr/>
          <p:nvPr/>
        </p:nvSpPr>
        <p:spPr>
          <a:xfrm>
            <a:off x="2390687" y="2125961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2411760" y="2420888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fronta zákazníků</a:t>
            </a:r>
            <a:endParaRPr lang="cs-CZ" sz="12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6768244" y="1687344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Pool zákazníků</a:t>
            </a:r>
            <a:endParaRPr lang="cs-CZ" sz="1200" dirty="0"/>
          </a:p>
        </p:txBody>
      </p:sp>
      <p:sp>
        <p:nvSpPr>
          <p:cNvPr id="10" name="Výbuch 1 9"/>
          <p:cNvSpPr/>
          <p:nvPr/>
        </p:nvSpPr>
        <p:spPr>
          <a:xfrm>
            <a:off x="217375" y="498674"/>
            <a:ext cx="1584176" cy="914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>
            <a:off x="597143" y="780847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Pool zákazníků</a:t>
            </a:r>
            <a:endParaRPr lang="cs-CZ" sz="1200" dirty="0"/>
          </a:p>
        </p:txBody>
      </p:sp>
      <p:cxnSp>
        <p:nvCxnSpPr>
          <p:cNvPr id="13" name="Přímá spojnice se šipkou 12"/>
          <p:cNvCxnSpPr/>
          <p:nvPr/>
        </p:nvCxnSpPr>
        <p:spPr>
          <a:xfrm>
            <a:off x="2267744" y="1918177"/>
            <a:ext cx="216024" cy="23083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>
            <a:off x="3305088" y="2882554"/>
            <a:ext cx="762856" cy="15780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/>
          <p:nvPr/>
        </p:nvCxnSpPr>
        <p:spPr>
          <a:xfrm flipV="1">
            <a:off x="5076056" y="2276872"/>
            <a:ext cx="1584176" cy="76349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ál 19"/>
          <p:cNvSpPr/>
          <p:nvPr/>
        </p:nvSpPr>
        <p:spPr>
          <a:xfrm>
            <a:off x="4094295" y="3645024"/>
            <a:ext cx="914400" cy="914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TextovéPole 20"/>
          <p:cNvSpPr txBox="1"/>
          <p:nvPr/>
        </p:nvSpPr>
        <p:spPr>
          <a:xfrm>
            <a:off x="4176273" y="3871391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„fronta“ fotografa</a:t>
            </a:r>
            <a:endParaRPr lang="cs-CZ" sz="1200" dirty="0"/>
          </a:p>
        </p:txBody>
      </p:sp>
      <p:cxnSp>
        <p:nvCxnSpPr>
          <p:cNvPr id="22" name="Přímá spojnice se šipkou 21"/>
          <p:cNvCxnSpPr/>
          <p:nvPr/>
        </p:nvCxnSpPr>
        <p:spPr>
          <a:xfrm flipH="1" flipV="1">
            <a:off x="3851920" y="3562909"/>
            <a:ext cx="324354" cy="18507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se šipkou 24"/>
          <p:cNvCxnSpPr/>
          <p:nvPr/>
        </p:nvCxnSpPr>
        <p:spPr>
          <a:xfrm flipH="1">
            <a:off x="5112377" y="3562908"/>
            <a:ext cx="251712" cy="30848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ovéPole 31"/>
          <p:cNvSpPr txBox="1"/>
          <p:nvPr/>
        </p:nvSpPr>
        <p:spPr>
          <a:xfrm>
            <a:off x="5724128" y="4358646"/>
            <a:ext cx="244827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Temná komora</a:t>
            </a:r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825747" y="3241668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Pool filmů</a:t>
            </a:r>
            <a:endParaRPr lang="cs-CZ" sz="1200" dirty="0"/>
          </a:p>
        </p:txBody>
      </p:sp>
      <p:sp>
        <p:nvSpPr>
          <p:cNvPr id="35" name="Ovál 34"/>
          <p:cNvSpPr/>
          <p:nvPr/>
        </p:nvSpPr>
        <p:spPr>
          <a:xfrm>
            <a:off x="6373146" y="2908191"/>
            <a:ext cx="914400" cy="925277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TextovéPole 37"/>
          <p:cNvSpPr txBox="1"/>
          <p:nvPr/>
        </p:nvSpPr>
        <p:spPr>
          <a:xfrm>
            <a:off x="6377613" y="3196426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fronta filmů</a:t>
            </a:r>
            <a:endParaRPr lang="cs-CZ" sz="1200" dirty="0"/>
          </a:p>
        </p:txBody>
      </p:sp>
      <p:cxnSp>
        <p:nvCxnSpPr>
          <p:cNvPr id="39" name="Přímá spojnice se šipkou 38"/>
          <p:cNvCxnSpPr/>
          <p:nvPr/>
        </p:nvCxnSpPr>
        <p:spPr>
          <a:xfrm flipV="1">
            <a:off x="1979712" y="3380167"/>
            <a:ext cx="1224136" cy="47093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se šipkou 41"/>
          <p:cNvCxnSpPr/>
          <p:nvPr/>
        </p:nvCxnSpPr>
        <p:spPr>
          <a:xfrm flipV="1">
            <a:off x="5940152" y="3334925"/>
            <a:ext cx="288032" cy="1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nice se šipkou 44"/>
          <p:cNvCxnSpPr/>
          <p:nvPr/>
        </p:nvCxnSpPr>
        <p:spPr>
          <a:xfrm>
            <a:off x="6948264" y="3933056"/>
            <a:ext cx="0" cy="288032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nice se šipkou 47"/>
          <p:cNvCxnSpPr/>
          <p:nvPr/>
        </p:nvCxnSpPr>
        <p:spPr>
          <a:xfrm flipV="1">
            <a:off x="8172400" y="3562909"/>
            <a:ext cx="288032" cy="658179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Výbuch 1 50"/>
          <p:cNvSpPr/>
          <p:nvPr/>
        </p:nvSpPr>
        <p:spPr>
          <a:xfrm>
            <a:off x="547936" y="3117694"/>
            <a:ext cx="1584176" cy="914400"/>
          </a:xfrm>
          <a:prstGeom prst="irregularSeal1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2" name="TextovéPole 51"/>
          <p:cNvSpPr txBox="1"/>
          <p:nvPr/>
        </p:nvSpPr>
        <p:spPr>
          <a:xfrm>
            <a:off x="978147" y="3394068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Pool filmů</a:t>
            </a:r>
            <a:endParaRPr lang="cs-CZ" sz="1200" dirty="0"/>
          </a:p>
        </p:txBody>
      </p:sp>
      <p:sp>
        <p:nvSpPr>
          <p:cNvPr id="53" name="Výbuch 1 52"/>
          <p:cNvSpPr/>
          <p:nvPr/>
        </p:nvSpPr>
        <p:spPr>
          <a:xfrm>
            <a:off x="7500958" y="2722495"/>
            <a:ext cx="1584176" cy="914400"/>
          </a:xfrm>
          <a:prstGeom prst="irregularSeal1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4" name="TextovéPole 53"/>
          <p:cNvSpPr txBox="1"/>
          <p:nvPr/>
        </p:nvSpPr>
        <p:spPr>
          <a:xfrm>
            <a:off x="7931169" y="2998869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Pool filmů</a:t>
            </a:r>
            <a:endParaRPr lang="cs-CZ" sz="1200" dirty="0"/>
          </a:p>
        </p:txBody>
      </p:sp>
      <p:cxnSp>
        <p:nvCxnSpPr>
          <p:cNvPr id="56" name="Přímá spojnice se šipkou 55"/>
          <p:cNvCxnSpPr>
            <a:stCxn id="21" idx="3"/>
          </p:cNvCxnSpPr>
          <p:nvPr/>
        </p:nvCxnSpPr>
        <p:spPr>
          <a:xfrm>
            <a:off x="5112377" y="4102224"/>
            <a:ext cx="539743" cy="3348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Přímá spojnice se šipkou 58"/>
          <p:cNvCxnSpPr/>
          <p:nvPr/>
        </p:nvCxnSpPr>
        <p:spPr>
          <a:xfrm flipH="1">
            <a:off x="5008695" y="4869161"/>
            <a:ext cx="859451" cy="72007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Vývojový diagram: rozhodnutí 62"/>
          <p:cNvSpPr/>
          <p:nvPr/>
        </p:nvSpPr>
        <p:spPr>
          <a:xfrm>
            <a:off x="4014097" y="5301208"/>
            <a:ext cx="914400" cy="612648"/>
          </a:xfrm>
          <a:prstGeom prst="flowChartDecisio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4" name="TextovéPole 63"/>
          <p:cNvSpPr txBox="1"/>
          <p:nvPr/>
        </p:nvSpPr>
        <p:spPr>
          <a:xfrm>
            <a:off x="4266125" y="5422866"/>
            <a:ext cx="611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65" name="TextovéPole 64"/>
          <p:cNvSpPr txBox="1"/>
          <p:nvPr/>
        </p:nvSpPr>
        <p:spPr>
          <a:xfrm>
            <a:off x="1550580" y="4563407"/>
            <a:ext cx="132923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Odpočinek</a:t>
            </a:r>
            <a:endParaRPr lang="cs-CZ" dirty="0"/>
          </a:p>
        </p:txBody>
      </p:sp>
      <p:cxnSp>
        <p:nvCxnSpPr>
          <p:cNvPr id="66" name="Přímá spojnice se šipkou 65"/>
          <p:cNvCxnSpPr/>
          <p:nvPr/>
        </p:nvCxnSpPr>
        <p:spPr>
          <a:xfrm flipV="1">
            <a:off x="4471297" y="4653136"/>
            <a:ext cx="0" cy="50405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Přímá spojnice se šipkou 68"/>
          <p:cNvCxnSpPr/>
          <p:nvPr/>
        </p:nvCxnSpPr>
        <p:spPr>
          <a:xfrm flipH="1">
            <a:off x="3500960" y="5589240"/>
            <a:ext cx="422969" cy="22790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Přímá spojnice se šipkou 71"/>
          <p:cNvCxnSpPr/>
          <p:nvPr/>
        </p:nvCxnSpPr>
        <p:spPr>
          <a:xfrm flipV="1">
            <a:off x="2987824" y="4032094"/>
            <a:ext cx="1026273" cy="53131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Přímá spojnice se šipkou 75"/>
          <p:cNvCxnSpPr/>
          <p:nvPr/>
        </p:nvCxnSpPr>
        <p:spPr>
          <a:xfrm flipH="1" flipV="1">
            <a:off x="3059832" y="3117694"/>
            <a:ext cx="1206293" cy="2183514"/>
          </a:xfrm>
          <a:prstGeom prst="straightConnector1">
            <a:avLst/>
          </a:prstGeom>
          <a:ln>
            <a:solidFill>
              <a:srgbClr val="FF000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ovéPole 39"/>
          <p:cNvSpPr txBox="1"/>
          <p:nvPr/>
        </p:nvSpPr>
        <p:spPr>
          <a:xfrm>
            <a:off x="1475657" y="1460977"/>
            <a:ext cx="2448272" cy="36933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Vstupní proces</a:t>
            </a:r>
            <a:endParaRPr lang="cs-CZ" dirty="0"/>
          </a:p>
        </p:txBody>
      </p:sp>
      <p:cxnSp>
        <p:nvCxnSpPr>
          <p:cNvPr id="41" name="Přímá spojnice se šipkou 40"/>
          <p:cNvCxnSpPr/>
          <p:nvPr/>
        </p:nvCxnSpPr>
        <p:spPr>
          <a:xfrm>
            <a:off x="1691680" y="1124744"/>
            <a:ext cx="792088" cy="28833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ál 49"/>
          <p:cNvSpPr/>
          <p:nvPr/>
        </p:nvSpPr>
        <p:spPr>
          <a:xfrm>
            <a:off x="2411760" y="5359944"/>
            <a:ext cx="914400" cy="914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9" name="TextovéPole 48"/>
          <p:cNvSpPr txBox="1"/>
          <p:nvPr/>
        </p:nvSpPr>
        <p:spPr>
          <a:xfrm>
            <a:off x="2411760" y="5586311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„fronta“ na odpočinek</a:t>
            </a:r>
            <a:endParaRPr lang="cs-CZ" sz="1200" dirty="0"/>
          </a:p>
        </p:txBody>
      </p:sp>
      <p:cxnSp>
        <p:nvCxnSpPr>
          <p:cNvPr id="55" name="Přímá spojnice se šipkou 54"/>
          <p:cNvCxnSpPr/>
          <p:nvPr/>
        </p:nvCxnSpPr>
        <p:spPr>
          <a:xfrm flipH="1" flipV="1">
            <a:off x="2267744" y="5085184"/>
            <a:ext cx="144016" cy="33768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2802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Betonárka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 smtClean="0"/>
              <a:t>Z betonárky se dováží beton na stavby. K dispozici je 5 automobilů. Výroba jedné dávky betonu trvá vždy přesně 5 minut. Rozvoz betonu trvá náhodnou dobu s exponenciálním rozdělením a střední dobou 5 minut. Úkolem je zjistit </a:t>
            </a:r>
          </a:p>
          <a:p>
            <a:r>
              <a:rPr lang="cs-CZ" dirty="0" smtClean="0"/>
              <a:t>Koeficient vytížení betonárky, tj. jakou část pracovní doby je betonárka v činnosti</a:t>
            </a:r>
          </a:p>
          <a:p>
            <a:r>
              <a:rPr lang="cs-CZ" dirty="0" smtClean="0"/>
              <a:t>Koeficient vytížení automobilů</a:t>
            </a:r>
          </a:p>
          <a:p>
            <a:r>
              <a:rPr lang="cs-CZ" dirty="0" smtClean="0"/>
              <a:t>Kolikrát za hodinu bude třeba betonárku odstavit</a:t>
            </a:r>
          </a:p>
          <a:p>
            <a:pPr marL="0" indent="0">
              <a:buNone/>
            </a:pPr>
            <a:r>
              <a:rPr lang="cs-CZ" dirty="0" smtClean="0"/>
              <a:t>Jak se na uvedených hodnotách projeví zvýšení/snížení počtu automobilů?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		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8333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Ovál 57"/>
          <p:cNvSpPr/>
          <p:nvPr/>
        </p:nvSpPr>
        <p:spPr>
          <a:xfrm>
            <a:off x="1317237" y="1886914"/>
            <a:ext cx="914400" cy="925277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6653" y="188640"/>
            <a:ext cx="8229600" cy="1143000"/>
          </a:xfrm>
        </p:spPr>
        <p:txBody>
          <a:bodyPr/>
          <a:lstStyle/>
          <a:p>
            <a:r>
              <a:rPr lang="cs-CZ" dirty="0" smtClean="0"/>
              <a:t>Betonárka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347864" y="3150260"/>
            <a:ext cx="244827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Betonárka</a:t>
            </a:r>
            <a:endParaRPr lang="cs-CZ" dirty="0"/>
          </a:p>
        </p:txBody>
      </p:sp>
      <p:sp>
        <p:nvSpPr>
          <p:cNvPr id="32" name="TextovéPole 31"/>
          <p:cNvSpPr txBox="1"/>
          <p:nvPr/>
        </p:nvSpPr>
        <p:spPr>
          <a:xfrm>
            <a:off x="6480212" y="1412261"/>
            <a:ext cx="1224136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cesta</a:t>
            </a:r>
            <a:endParaRPr lang="cs-CZ" dirty="0"/>
          </a:p>
        </p:txBody>
      </p:sp>
      <p:sp>
        <p:nvSpPr>
          <p:cNvPr id="35" name="Ovál 34"/>
          <p:cNvSpPr/>
          <p:nvPr/>
        </p:nvSpPr>
        <p:spPr>
          <a:xfrm>
            <a:off x="6373146" y="2908191"/>
            <a:ext cx="914400" cy="925277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TextovéPole 37"/>
          <p:cNvSpPr txBox="1"/>
          <p:nvPr/>
        </p:nvSpPr>
        <p:spPr>
          <a:xfrm>
            <a:off x="6377613" y="3196426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„fronta“ na cestu</a:t>
            </a:r>
            <a:endParaRPr lang="cs-CZ" sz="1200" dirty="0"/>
          </a:p>
        </p:txBody>
      </p:sp>
      <p:cxnSp>
        <p:nvCxnSpPr>
          <p:cNvPr id="39" name="Přímá spojnice se šipkou 38"/>
          <p:cNvCxnSpPr/>
          <p:nvPr/>
        </p:nvCxnSpPr>
        <p:spPr>
          <a:xfrm>
            <a:off x="2215196" y="2780929"/>
            <a:ext cx="988652" cy="599239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se šipkou 41"/>
          <p:cNvCxnSpPr/>
          <p:nvPr/>
        </p:nvCxnSpPr>
        <p:spPr>
          <a:xfrm flipV="1">
            <a:off x="5940152" y="3334925"/>
            <a:ext cx="288032" cy="1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nice se šipkou 44"/>
          <p:cNvCxnSpPr/>
          <p:nvPr/>
        </p:nvCxnSpPr>
        <p:spPr>
          <a:xfrm flipV="1">
            <a:off x="6948264" y="1918177"/>
            <a:ext cx="0" cy="862752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nice se šipkou 47"/>
          <p:cNvCxnSpPr/>
          <p:nvPr/>
        </p:nvCxnSpPr>
        <p:spPr>
          <a:xfrm flipH="1">
            <a:off x="2375756" y="1645643"/>
            <a:ext cx="3852428" cy="471879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ovéPole 56"/>
          <p:cNvSpPr txBox="1"/>
          <p:nvPr/>
        </p:nvSpPr>
        <p:spPr>
          <a:xfrm>
            <a:off x="1340024" y="2117522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fronta na betonárku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4287498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Ovál 57"/>
          <p:cNvSpPr/>
          <p:nvPr/>
        </p:nvSpPr>
        <p:spPr>
          <a:xfrm>
            <a:off x="1317237" y="1886914"/>
            <a:ext cx="914400" cy="925277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6653" y="188640"/>
            <a:ext cx="8229600" cy="1143000"/>
          </a:xfrm>
        </p:spPr>
        <p:txBody>
          <a:bodyPr/>
          <a:lstStyle/>
          <a:p>
            <a:r>
              <a:rPr lang="cs-CZ" dirty="0" smtClean="0"/>
              <a:t>Betonárka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347864" y="3150260"/>
            <a:ext cx="244827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Betonárka</a:t>
            </a:r>
            <a:endParaRPr lang="cs-CZ" dirty="0"/>
          </a:p>
        </p:txBody>
      </p:sp>
      <p:sp>
        <p:nvSpPr>
          <p:cNvPr id="20" name="Ovál 19"/>
          <p:cNvSpPr/>
          <p:nvPr/>
        </p:nvSpPr>
        <p:spPr>
          <a:xfrm>
            <a:off x="6588224" y="4394117"/>
            <a:ext cx="914400" cy="914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TextovéPole 20"/>
          <p:cNvSpPr txBox="1"/>
          <p:nvPr/>
        </p:nvSpPr>
        <p:spPr>
          <a:xfrm>
            <a:off x="6588224" y="4620484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„fronta“ </a:t>
            </a:r>
            <a:r>
              <a:rPr lang="cs-CZ" sz="1200" dirty="0" smtClean="0"/>
              <a:t>hlídače</a:t>
            </a:r>
            <a:endParaRPr lang="cs-CZ" sz="1200" dirty="0"/>
          </a:p>
        </p:txBody>
      </p:sp>
      <p:cxnSp>
        <p:nvCxnSpPr>
          <p:cNvPr id="25" name="Přímá spojnice se šipkou 24"/>
          <p:cNvCxnSpPr/>
          <p:nvPr/>
        </p:nvCxnSpPr>
        <p:spPr>
          <a:xfrm flipH="1" flipV="1">
            <a:off x="5148064" y="3633787"/>
            <a:ext cx="1440160" cy="7803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ovéPole 31"/>
          <p:cNvSpPr txBox="1"/>
          <p:nvPr/>
        </p:nvSpPr>
        <p:spPr>
          <a:xfrm>
            <a:off x="6480212" y="1412261"/>
            <a:ext cx="1224136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cesta</a:t>
            </a:r>
            <a:endParaRPr lang="cs-CZ" dirty="0"/>
          </a:p>
        </p:txBody>
      </p:sp>
      <p:sp>
        <p:nvSpPr>
          <p:cNvPr id="35" name="Ovál 34"/>
          <p:cNvSpPr/>
          <p:nvPr/>
        </p:nvSpPr>
        <p:spPr>
          <a:xfrm>
            <a:off x="6373146" y="2908191"/>
            <a:ext cx="914400" cy="925277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TextovéPole 37"/>
          <p:cNvSpPr txBox="1"/>
          <p:nvPr/>
        </p:nvSpPr>
        <p:spPr>
          <a:xfrm>
            <a:off x="6377613" y="3196426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„fronta“ na cestu</a:t>
            </a:r>
            <a:endParaRPr lang="cs-CZ" sz="1200" dirty="0"/>
          </a:p>
        </p:txBody>
      </p:sp>
      <p:cxnSp>
        <p:nvCxnSpPr>
          <p:cNvPr id="39" name="Přímá spojnice se šipkou 38"/>
          <p:cNvCxnSpPr/>
          <p:nvPr/>
        </p:nvCxnSpPr>
        <p:spPr>
          <a:xfrm>
            <a:off x="2215196" y="2780929"/>
            <a:ext cx="988652" cy="599239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se šipkou 41"/>
          <p:cNvCxnSpPr/>
          <p:nvPr/>
        </p:nvCxnSpPr>
        <p:spPr>
          <a:xfrm flipV="1">
            <a:off x="5940152" y="3334925"/>
            <a:ext cx="288032" cy="1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nice se šipkou 44"/>
          <p:cNvCxnSpPr/>
          <p:nvPr/>
        </p:nvCxnSpPr>
        <p:spPr>
          <a:xfrm flipV="1">
            <a:off x="6948264" y="1918177"/>
            <a:ext cx="0" cy="862752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nice se šipkou 47"/>
          <p:cNvCxnSpPr/>
          <p:nvPr/>
        </p:nvCxnSpPr>
        <p:spPr>
          <a:xfrm flipH="1">
            <a:off x="2375756" y="1645643"/>
            <a:ext cx="3852428" cy="471879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Přímá spojnice se šipkou 55"/>
          <p:cNvCxnSpPr/>
          <p:nvPr/>
        </p:nvCxnSpPr>
        <p:spPr>
          <a:xfrm flipH="1">
            <a:off x="1808076" y="3658091"/>
            <a:ext cx="1539788" cy="7360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Přímá spojnice se šipkou 58"/>
          <p:cNvCxnSpPr/>
          <p:nvPr/>
        </p:nvCxnSpPr>
        <p:spPr>
          <a:xfrm flipV="1">
            <a:off x="6228186" y="5272027"/>
            <a:ext cx="360038" cy="41988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Vývojový diagram: rozhodnutí 62"/>
          <p:cNvSpPr/>
          <p:nvPr/>
        </p:nvSpPr>
        <p:spPr>
          <a:xfrm>
            <a:off x="1013158" y="4414174"/>
            <a:ext cx="914400" cy="612648"/>
          </a:xfrm>
          <a:prstGeom prst="flowChartDecisio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4" name="TextovéPole 63"/>
          <p:cNvSpPr txBox="1"/>
          <p:nvPr/>
        </p:nvSpPr>
        <p:spPr>
          <a:xfrm>
            <a:off x="1332869" y="4535832"/>
            <a:ext cx="611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65" name="TextovéPole 64"/>
          <p:cNvSpPr txBox="1"/>
          <p:nvPr/>
        </p:nvSpPr>
        <p:spPr>
          <a:xfrm>
            <a:off x="5048382" y="5863310"/>
            <a:ext cx="1329232" cy="369332"/>
          </a:xfrm>
          <a:prstGeom prst="rect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Počítání</a:t>
            </a:r>
            <a:endParaRPr lang="cs-CZ" dirty="0"/>
          </a:p>
        </p:txBody>
      </p:sp>
      <p:cxnSp>
        <p:nvCxnSpPr>
          <p:cNvPr id="69" name="Přímá spojnice se šipkou 68"/>
          <p:cNvCxnSpPr/>
          <p:nvPr/>
        </p:nvCxnSpPr>
        <p:spPr>
          <a:xfrm>
            <a:off x="3635896" y="6047976"/>
            <a:ext cx="108012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Přímá spojnice se šipkou 71"/>
          <p:cNvCxnSpPr/>
          <p:nvPr/>
        </p:nvCxnSpPr>
        <p:spPr>
          <a:xfrm>
            <a:off x="2051720" y="4720499"/>
            <a:ext cx="4428492" cy="18466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Přímá spojnice se šipkou 75"/>
          <p:cNvCxnSpPr/>
          <p:nvPr/>
        </p:nvCxnSpPr>
        <p:spPr>
          <a:xfrm flipV="1">
            <a:off x="1470358" y="2996952"/>
            <a:ext cx="304079" cy="1224136"/>
          </a:xfrm>
          <a:prstGeom prst="straightConnector1">
            <a:avLst/>
          </a:prstGeom>
          <a:ln>
            <a:solidFill>
              <a:srgbClr val="FF000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ál 49"/>
          <p:cNvSpPr/>
          <p:nvPr/>
        </p:nvSpPr>
        <p:spPr>
          <a:xfrm>
            <a:off x="2513724" y="5465549"/>
            <a:ext cx="914400" cy="914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9" name="TextovéPole 48"/>
          <p:cNvSpPr txBox="1"/>
          <p:nvPr/>
        </p:nvSpPr>
        <p:spPr>
          <a:xfrm>
            <a:off x="2513724" y="5691916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„fronta“ </a:t>
            </a:r>
            <a:r>
              <a:rPr lang="cs-CZ" sz="1200" dirty="0" smtClean="0"/>
              <a:t>pomocná</a:t>
            </a:r>
            <a:endParaRPr lang="cs-CZ" sz="1200" dirty="0"/>
          </a:p>
        </p:txBody>
      </p:sp>
      <p:cxnSp>
        <p:nvCxnSpPr>
          <p:cNvPr id="55" name="Přímá spojnice se šipkou 54"/>
          <p:cNvCxnSpPr/>
          <p:nvPr/>
        </p:nvCxnSpPr>
        <p:spPr>
          <a:xfrm>
            <a:off x="1808076" y="5026822"/>
            <a:ext cx="697886" cy="49041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ovéPole 56"/>
          <p:cNvSpPr txBox="1"/>
          <p:nvPr/>
        </p:nvSpPr>
        <p:spPr>
          <a:xfrm>
            <a:off x="1340024" y="2117522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fronta na betonárku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289118746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172</Words>
  <Application>Microsoft Office PowerPoint</Application>
  <PresentationFormat>Předvádění na obrazovce (4:3)</PresentationFormat>
  <Paragraphs>52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systému Office</vt:lpstr>
      <vt:lpstr>Systémy hromadné obsluhy</vt:lpstr>
      <vt:lpstr>Příklad</vt:lpstr>
      <vt:lpstr>Příklad</vt:lpstr>
      <vt:lpstr>Betonárka</vt:lpstr>
      <vt:lpstr>Betonárka</vt:lpstr>
      <vt:lpstr>Betonárka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Systémy hromadné obsluhy</dc:title>
  <dc:creator>sborovna</dc:creator>
  <cp:lastModifiedBy>Tomáš Vaníček</cp:lastModifiedBy>
  <cp:revision>7</cp:revision>
  <dcterms:created xsi:type="dcterms:W3CDTF">2017-10-03T08:27:04Z</dcterms:created>
  <dcterms:modified xsi:type="dcterms:W3CDTF">2017-10-19T17:29:04Z</dcterms:modified>
</cp:coreProperties>
</file>