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59" r:id="rId3"/>
    <p:sldId id="260" r:id="rId4"/>
    <p:sldId id="261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7B34B6A-3934-429E-99DA-F584406AB5A8}" type="datetimeFigureOut">
              <a:rPr lang="cs-CZ"/>
              <a:pPr>
                <a:defRPr/>
              </a:pPr>
              <a:t>9.11.2017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cs-CZ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3D3F532-EFAA-41C6-AA4A-F8D3828687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188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3FE8C94-3D42-4389-8CFA-36F38B5EB625}" type="slidenum">
              <a:rPr lang="cs-CZ" alt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1CD6BB-2E02-4177-A964-BFC054B034F2}" type="slidenum">
              <a:rPr lang="cs-CZ" alt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7E482C5-30C6-479C-A8B0-43EBC6CF2BCC}" type="slidenum">
              <a:rPr lang="cs-CZ" alt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5AFC503-9843-4BAF-B4BC-7338476CD5FF}" type="slidenum">
              <a:rPr lang="cs-CZ" alt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1A87599-C902-49F6-9D8E-2EE79C5154E9}" type="slidenum">
              <a:rPr lang="cs-CZ" alt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A205FD-73F6-4BCC-9DB3-D76A247AAE33}" type="slidenum">
              <a:rPr lang="cs-CZ" alt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354CB0D-CF79-4AB7-83A5-F13B020613C0}" type="slidenum">
              <a:rPr lang="cs-CZ" alt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C44CEAC-2BF5-4A0E-8955-397BCB8F388F}" type="slidenum">
              <a:rPr lang="cs-CZ" alt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7753CFF-7E2F-4B52-A0CF-6B194A088F68}" type="slidenum">
              <a:rPr lang="cs-CZ" alt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3FE7E4C-0E5C-467E-8805-47AA2206946A}" type="slidenum">
              <a:rPr lang="cs-CZ" alt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400364A-E6B6-464A-A6F7-ADCEB045B355}" type="slidenum">
              <a:rPr lang="cs-CZ" alt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EBB193B-A3AE-4228-8C6D-502D8B4A1C7F}" type="slidenum">
              <a:rPr lang="cs-CZ" alt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CF107C6-53D8-4F3D-8C4F-FDCB2BE50C03}" type="slidenum">
              <a:rPr lang="cs-CZ" alt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4988"/>
            <a:ext cx="5030788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4988"/>
            <a:ext cx="5030788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E20CE-E4B8-41D4-928F-A8983AF2276D}" type="datetimeFigureOut">
              <a:rPr lang="cs-CZ"/>
              <a:pPr>
                <a:defRPr/>
              </a:pPr>
              <a:t>9.11.2017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43233-B321-4A25-9EB1-73BD364AEC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003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E271E-353E-40FB-B97E-74B777E2D829}" type="datetimeFigureOut">
              <a:rPr lang="cs-CZ"/>
              <a:pPr>
                <a:defRPr/>
              </a:pPr>
              <a:t>9.11.2017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1CE95-3E39-4828-86C3-4A658B5718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871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FF6C1-6462-4F36-BE7B-AC3E7A6F04B6}" type="datetimeFigureOut">
              <a:rPr lang="cs-CZ"/>
              <a:pPr>
                <a:defRPr/>
              </a:pPr>
              <a:t>9.11.2017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D8B0A-7282-47E1-BBDD-EBB8C5CC98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85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C4D9F-52B1-486A-A344-6BADF638F0CE}" type="datetimeFigureOut">
              <a:rPr lang="cs-CZ"/>
              <a:pPr>
                <a:defRPr/>
              </a:pPr>
              <a:t>9.11.2017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C9A38-4ADF-4029-A582-22F2E3A9D1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085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20190-3616-4550-AFC4-9F8C60B38D6D}" type="datetimeFigureOut">
              <a:rPr lang="cs-CZ"/>
              <a:pPr>
                <a:defRPr/>
              </a:pPr>
              <a:t>9.11.2017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D4F07-5B16-4739-8A26-79EA9FA3B7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297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38264-CE4E-4FF8-BA91-8F05FEA18D31}" type="datetimeFigureOut">
              <a:rPr lang="cs-CZ"/>
              <a:pPr>
                <a:defRPr/>
              </a:pPr>
              <a:t>9.11.2017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A3E34-0709-4BBB-8E50-3DAB227F3B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9492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CC55B-232F-409E-99FC-FBB7E0A65846}" type="datetimeFigureOut">
              <a:rPr lang="cs-CZ"/>
              <a:pPr>
                <a:defRPr/>
              </a:pPr>
              <a:t>9.11.2017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25847-3BA8-41BB-BF40-356AB98456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079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2E831-5707-4B29-85A0-2F0A696112F7}" type="datetimeFigureOut">
              <a:rPr lang="cs-CZ"/>
              <a:pPr>
                <a:defRPr/>
              </a:pPr>
              <a:t>9.11.2017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CBF6C-3ACC-4D28-B29D-69197B8CD7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11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1A837-E439-4FFE-AC7D-0943CA0396D2}" type="datetimeFigureOut">
              <a:rPr lang="cs-CZ"/>
              <a:pPr>
                <a:defRPr/>
              </a:pPr>
              <a:t>9.11.2017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95783-33C1-42A5-9D35-B47E41A123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6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46E60-FFC9-410C-B425-DEC5F2BCFC2B}" type="datetimeFigureOut">
              <a:rPr lang="cs-CZ"/>
              <a:pPr>
                <a:defRPr/>
              </a:pPr>
              <a:t>9.11.2017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1AAA8-5DD9-4F30-A537-76746D13CE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909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EB249-A239-4307-B289-8BE99CA92620}" type="datetimeFigureOut">
              <a:rPr lang="cs-CZ"/>
              <a:pPr>
                <a:defRPr/>
              </a:pPr>
              <a:t>9.11.2017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A2819-B8F8-4DE3-B86B-BE248418E5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28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title style</a:t>
            </a:r>
            <a:endParaRPr lang="cs-CZ" altLang="cs-CZ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  <a:p>
            <a:pPr lvl="2"/>
            <a:r>
              <a:rPr lang="en-US" altLang="cs-CZ" smtClean="0"/>
              <a:t>Third level</a:t>
            </a:r>
          </a:p>
          <a:p>
            <a:pPr lvl="3"/>
            <a:r>
              <a:rPr lang="en-US" altLang="cs-CZ" smtClean="0"/>
              <a:t>Fourth level</a:t>
            </a:r>
          </a:p>
          <a:p>
            <a:pPr lvl="4"/>
            <a:r>
              <a:rPr lang="en-US" altLang="cs-CZ" smtClean="0"/>
              <a:t>Fifth level</a:t>
            </a:r>
            <a:endParaRPr lang="cs-CZ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E3AACE-F1C6-4D69-9907-6ED3DF43926D}" type="datetimeFigureOut">
              <a:rPr lang="cs-CZ"/>
              <a:pPr>
                <a:defRPr/>
              </a:pPr>
              <a:t>9.11.2017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07332B-CBAE-45A6-A79B-686CE6EBB1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wmf"/><Relationship Id="rId5" Type="http://schemas.openxmlformats.org/officeDocument/2006/relationships/image" Target="../media/image4.wmf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0" y="304800"/>
            <a:ext cx="8991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cs-CZ" sz="2400" i="1">
                <a:solidFill>
                  <a:srgbClr val="000000"/>
                </a:solidFill>
                <a:ea typeface="新細明體" pitchFamily="16" charset="-120"/>
              </a:rPr>
              <a:t>Business Process Engineering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 rot="-3120000">
            <a:off x="1373188" y="3667125"/>
            <a:ext cx="2898775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marL="285750" indent="-284163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altLang="cs-CZ" sz="3200">
                <a:solidFill>
                  <a:srgbClr val="000000"/>
                </a:solidFill>
                <a:ea typeface="Microsoft YaHei" charset="-122"/>
              </a:rPr>
              <a:t>Kvalita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endParaRPr lang="en-US" altLang="cs-CZ" sz="3200">
              <a:solidFill>
                <a:srgbClr val="000000"/>
              </a:solidFill>
              <a:ea typeface="Microsoft YaHei" charset="-122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 rot="3060000">
            <a:off x="4795837" y="3811588"/>
            <a:ext cx="288766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marL="285750" indent="-284163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altLang="cs-CZ" sz="3200">
                <a:solidFill>
                  <a:srgbClr val="000000"/>
                </a:solidFill>
                <a:ea typeface="Microsoft YaHei" charset="-122"/>
              </a:rPr>
              <a:t>Cena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endParaRPr lang="en-US" altLang="cs-CZ" sz="3200">
              <a:solidFill>
                <a:srgbClr val="000000"/>
              </a:solidFill>
              <a:ea typeface="Microsoft YaHei" charset="-122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570288" y="6313488"/>
            <a:ext cx="40259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marL="285750" indent="-284163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ts val="400"/>
              </a:spcBef>
            </a:pPr>
            <a:r>
              <a:rPr lang="en-US" altLang="cs-CZ" sz="3200">
                <a:solidFill>
                  <a:srgbClr val="000000"/>
                </a:solidFill>
                <a:ea typeface="Microsoft YaHei" charset="-122"/>
              </a:rPr>
              <a:t>Čas</a:t>
            </a:r>
          </a:p>
          <a:p>
            <a:pPr>
              <a:lnSpc>
                <a:spcPct val="85000"/>
              </a:lnSpc>
              <a:spcBef>
                <a:spcPts val="400"/>
              </a:spcBef>
            </a:pPr>
            <a:endParaRPr lang="en-US" altLang="cs-CZ" sz="3200">
              <a:solidFill>
                <a:srgbClr val="000000"/>
              </a:solidFill>
              <a:ea typeface="Microsoft YaHei" charset="-122"/>
            </a:endParaRPr>
          </a:p>
          <a:p>
            <a:pPr>
              <a:lnSpc>
                <a:spcPct val="85000"/>
              </a:lnSpc>
              <a:spcBef>
                <a:spcPts val="400"/>
              </a:spcBef>
            </a:pPr>
            <a:endParaRPr lang="en-US" altLang="cs-CZ" sz="3200">
              <a:solidFill>
                <a:srgbClr val="000000"/>
              </a:solidFill>
              <a:ea typeface="Microsoft YaHei" charset="-122"/>
            </a:endParaRP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1454150" y="2520950"/>
            <a:ext cx="5854700" cy="3613150"/>
          </a:xfrm>
          <a:prstGeom prst="triangle">
            <a:avLst>
              <a:gd name="adj" fmla="val 51292"/>
            </a:avLst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grpSp>
        <p:nvGrpSpPr>
          <p:cNvPr id="4103" name="Group 7"/>
          <p:cNvGrpSpPr>
            <a:grpSpLocks/>
          </p:cNvGrpSpPr>
          <p:nvPr/>
        </p:nvGrpSpPr>
        <p:grpSpPr bwMode="auto">
          <a:xfrm>
            <a:off x="2514600" y="2819400"/>
            <a:ext cx="3808413" cy="3198813"/>
            <a:chOff x="1584" y="1776"/>
            <a:chExt cx="2399" cy="2015"/>
          </a:xfrm>
        </p:grpSpPr>
        <p:pic>
          <p:nvPicPr>
            <p:cNvPr id="4104" name="Picture 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3217"/>
              <a:ext cx="732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4105" name="Oval 9"/>
            <p:cNvSpPr>
              <a:spLocks noChangeArrowheads="1"/>
            </p:cNvSpPr>
            <p:nvPr/>
          </p:nvSpPr>
          <p:spPr bwMode="auto">
            <a:xfrm>
              <a:off x="3204" y="3015"/>
              <a:ext cx="738" cy="708"/>
            </a:xfrm>
            <a:prstGeom prst="ellipse">
              <a:avLst/>
            </a:prstGeom>
            <a:solidFill>
              <a:srgbClr val="FFFF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pic>
          <p:nvPicPr>
            <p:cNvPr id="4106" name="Picture 1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2" y="3318"/>
              <a:ext cx="427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4107" name="Picture 1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3" y="3413"/>
              <a:ext cx="33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4108" name="Picture 1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38" y="2874"/>
              <a:ext cx="154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4109" name="Picture 1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3" y="2874"/>
              <a:ext cx="154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4110" name="Picture 14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0" y="2666"/>
              <a:ext cx="1252" cy="6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4111" name="Picture 15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8" y="1776"/>
              <a:ext cx="414" cy="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grpSp>
          <p:nvGrpSpPr>
            <p:cNvPr id="4112" name="Group 16"/>
            <p:cNvGrpSpPr>
              <a:grpSpLocks/>
            </p:cNvGrpSpPr>
            <p:nvPr/>
          </p:nvGrpSpPr>
          <p:grpSpPr bwMode="auto">
            <a:xfrm>
              <a:off x="2530" y="2306"/>
              <a:ext cx="704" cy="763"/>
              <a:chOff x="2530" y="2306"/>
              <a:chExt cx="704" cy="763"/>
            </a:xfrm>
          </p:grpSpPr>
          <p:grpSp>
            <p:nvGrpSpPr>
              <p:cNvPr id="4118" name="Group 17"/>
              <p:cNvGrpSpPr>
                <a:grpSpLocks/>
              </p:cNvGrpSpPr>
              <p:nvPr/>
            </p:nvGrpSpPr>
            <p:grpSpPr bwMode="auto">
              <a:xfrm>
                <a:off x="2530" y="2486"/>
                <a:ext cx="324" cy="216"/>
                <a:chOff x="2530" y="2486"/>
                <a:chExt cx="324" cy="216"/>
              </a:xfrm>
            </p:grpSpPr>
            <p:grpSp>
              <p:nvGrpSpPr>
                <p:cNvPr id="4163" name="Group 18"/>
                <p:cNvGrpSpPr>
                  <a:grpSpLocks/>
                </p:cNvGrpSpPr>
                <p:nvPr/>
              </p:nvGrpSpPr>
              <p:grpSpPr bwMode="auto">
                <a:xfrm>
                  <a:off x="2705" y="2573"/>
                  <a:ext cx="149" cy="129"/>
                  <a:chOff x="2705" y="2573"/>
                  <a:chExt cx="149" cy="129"/>
                </a:xfrm>
              </p:grpSpPr>
              <p:sp>
                <p:nvSpPr>
                  <p:cNvPr id="4175" name="Freeform 19"/>
                  <p:cNvSpPr>
                    <a:spLocks noChangeArrowheads="1"/>
                  </p:cNvSpPr>
                  <p:nvPr/>
                </p:nvSpPr>
                <p:spPr bwMode="auto">
                  <a:xfrm>
                    <a:off x="2705" y="2573"/>
                    <a:ext cx="149" cy="129"/>
                  </a:xfrm>
                  <a:custGeom>
                    <a:avLst/>
                    <a:gdLst>
                      <a:gd name="T0" fmla="*/ 85 w 150"/>
                      <a:gd name="T1" fmla="*/ 0 h 130"/>
                      <a:gd name="T2" fmla="*/ 38 w 150"/>
                      <a:gd name="T3" fmla="*/ 23 h 130"/>
                      <a:gd name="T4" fmla="*/ 14 w 150"/>
                      <a:gd name="T5" fmla="*/ 36 h 130"/>
                      <a:gd name="T6" fmla="*/ 4 w 150"/>
                      <a:gd name="T7" fmla="*/ 47 h 130"/>
                      <a:gd name="T8" fmla="*/ 0 w 150"/>
                      <a:gd name="T9" fmla="*/ 65 h 130"/>
                      <a:gd name="T10" fmla="*/ 2 w 150"/>
                      <a:gd name="T11" fmla="*/ 85 h 130"/>
                      <a:gd name="T12" fmla="*/ 12 w 150"/>
                      <a:gd name="T13" fmla="*/ 105 h 130"/>
                      <a:gd name="T14" fmla="*/ 28 w 150"/>
                      <a:gd name="T15" fmla="*/ 117 h 130"/>
                      <a:gd name="T16" fmla="*/ 35 w 150"/>
                      <a:gd name="T17" fmla="*/ 128 h 130"/>
                      <a:gd name="T18" fmla="*/ 60 w 150"/>
                      <a:gd name="T19" fmla="*/ 115 h 130"/>
                      <a:gd name="T20" fmla="*/ 78 w 150"/>
                      <a:gd name="T21" fmla="*/ 107 h 130"/>
                      <a:gd name="T22" fmla="*/ 96 w 150"/>
                      <a:gd name="T23" fmla="*/ 97 h 130"/>
                      <a:gd name="T24" fmla="*/ 111 w 150"/>
                      <a:gd name="T25" fmla="*/ 83 h 130"/>
                      <a:gd name="T26" fmla="*/ 126 w 150"/>
                      <a:gd name="T27" fmla="*/ 71 h 130"/>
                      <a:gd name="T28" fmla="*/ 136 w 150"/>
                      <a:gd name="T29" fmla="*/ 57 h 130"/>
                      <a:gd name="T30" fmla="*/ 148 w 150"/>
                      <a:gd name="T31" fmla="*/ 44 h 130"/>
                      <a:gd name="T32" fmla="*/ 110 w 150"/>
                      <a:gd name="T33" fmla="*/ 23 h 130"/>
                      <a:gd name="T34" fmla="*/ 85 w 150"/>
                      <a:gd name="T35" fmla="*/ 0 h 130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150"/>
                      <a:gd name="T55" fmla="*/ 0 h 130"/>
                      <a:gd name="T56" fmla="*/ 150 w 150"/>
                      <a:gd name="T57" fmla="*/ 130 h 130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150" h="130">
                        <a:moveTo>
                          <a:pt x="86" y="0"/>
                        </a:moveTo>
                        <a:lnTo>
                          <a:pt x="38" y="23"/>
                        </a:lnTo>
                        <a:lnTo>
                          <a:pt x="14" y="36"/>
                        </a:lnTo>
                        <a:lnTo>
                          <a:pt x="4" y="47"/>
                        </a:lnTo>
                        <a:lnTo>
                          <a:pt x="0" y="66"/>
                        </a:lnTo>
                        <a:lnTo>
                          <a:pt x="2" y="86"/>
                        </a:lnTo>
                        <a:lnTo>
                          <a:pt x="12" y="106"/>
                        </a:lnTo>
                        <a:lnTo>
                          <a:pt x="28" y="118"/>
                        </a:lnTo>
                        <a:lnTo>
                          <a:pt x="35" y="129"/>
                        </a:lnTo>
                        <a:lnTo>
                          <a:pt x="60" y="116"/>
                        </a:lnTo>
                        <a:lnTo>
                          <a:pt x="79" y="108"/>
                        </a:lnTo>
                        <a:lnTo>
                          <a:pt x="97" y="98"/>
                        </a:lnTo>
                        <a:lnTo>
                          <a:pt x="112" y="84"/>
                        </a:lnTo>
                        <a:lnTo>
                          <a:pt x="127" y="72"/>
                        </a:lnTo>
                        <a:lnTo>
                          <a:pt x="137" y="57"/>
                        </a:lnTo>
                        <a:lnTo>
                          <a:pt x="149" y="44"/>
                        </a:lnTo>
                        <a:lnTo>
                          <a:pt x="111" y="23"/>
                        </a:lnTo>
                        <a:lnTo>
                          <a:pt x="86" y="0"/>
                        </a:lnTo>
                      </a:path>
                    </a:pathLst>
                  </a:custGeom>
                  <a:solidFill>
                    <a:srgbClr val="0000FF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4176" name="Freeform 20"/>
                  <p:cNvSpPr>
                    <a:spLocks noChangeArrowheads="1"/>
                  </p:cNvSpPr>
                  <p:nvPr/>
                </p:nvSpPr>
                <p:spPr bwMode="auto">
                  <a:xfrm>
                    <a:off x="2706" y="2624"/>
                    <a:ext cx="43" cy="63"/>
                  </a:xfrm>
                  <a:custGeom>
                    <a:avLst/>
                    <a:gdLst>
                      <a:gd name="T0" fmla="*/ 24 w 44"/>
                      <a:gd name="T1" fmla="*/ 8 h 64"/>
                      <a:gd name="T2" fmla="*/ 15 w 44"/>
                      <a:gd name="T3" fmla="*/ 1 h 64"/>
                      <a:gd name="T4" fmla="*/ 5 w 44"/>
                      <a:gd name="T5" fmla="*/ 0 h 64"/>
                      <a:gd name="T6" fmla="*/ 0 w 44"/>
                      <a:gd name="T7" fmla="*/ 1 h 64"/>
                      <a:gd name="T8" fmla="*/ 11 w 44"/>
                      <a:gd name="T9" fmla="*/ 13 h 64"/>
                      <a:gd name="T10" fmla="*/ 17 w 44"/>
                      <a:gd name="T11" fmla="*/ 24 h 64"/>
                      <a:gd name="T12" fmla="*/ 20 w 44"/>
                      <a:gd name="T13" fmla="*/ 36 h 64"/>
                      <a:gd name="T14" fmla="*/ 17 w 44"/>
                      <a:gd name="T15" fmla="*/ 43 h 64"/>
                      <a:gd name="T16" fmla="*/ 9 w 44"/>
                      <a:gd name="T17" fmla="*/ 52 h 64"/>
                      <a:gd name="T18" fmla="*/ 21 w 44"/>
                      <a:gd name="T19" fmla="*/ 58 h 64"/>
                      <a:gd name="T20" fmla="*/ 30 w 44"/>
                      <a:gd name="T21" fmla="*/ 57 h 64"/>
                      <a:gd name="T22" fmla="*/ 41 w 44"/>
                      <a:gd name="T23" fmla="*/ 62 h 64"/>
                      <a:gd name="T24" fmla="*/ 42 w 44"/>
                      <a:gd name="T25" fmla="*/ 48 h 64"/>
                      <a:gd name="T26" fmla="*/ 40 w 44"/>
                      <a:gd name="T27" fmla="*/ 36 h 64"/>
                      <a:gd name="T28" fmla="*/ 32 w 44"/>
                      <a:gd name="T29" fmla="*/ 21 h 64"/>
                      <a:gd name="T30" fmla="*/ 24 w 44"/>
                      <a:gd name="T31" fmla="*/ 8 h 64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w 44"/>
                      <a:gd name="T49" fmla="*/ 0 h 64"/>
                      <a:gd name="T50" fmla="*/ 44 w 44"/>
                      <a:gd name="T51" fmla="*/ 64 h 64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T48" t="T49" r="T50" b="T51"/>
                    <a:pathLst>
                      <a:path w="44" h="64">
                        <a:moveTo>
                          <a:pt x="25" y="8"/>
                        </a:moveTo>
                        <a:lnTo>
                          <a:pt x="15" y="1"/>
                        </a:lnTo>
                        <a:lnTo>
                          <a:pt x="5" y="0"/>
                        </a:lnTo>
                        <a:lnTo>
                          <a:pt x="0" y="1"/>
                        </a:lnTo>
                        <a:lnTo>
                          <a:pt x="11" y="13"/>
                        </a:lnTo>
                        <a:lnTo>
                          <a:pt x="17" y="24"/>
                        </a:lnTo>
                        <a:lnTo>
                          <a:pt x="20" y="37"/>
                        </a:lnTo>
                        <a:lnTo>
                          <a:pt x="17" y="44"/>
                        </a:lnTo>
                        <a:lnTo>
                          <a:pt x="9" y="53"/>
                        </a:lnTo>
                        <a:lnTo>
                          <a:pt x="21" y="59"/>
                        </a:lnTo>
                        <a:lnTo>
                          <a:pt x="31" y="58"/>
                        </a:lnTo>
                        <a:lnTo>
                          <a:pt x="42" y="63"/>
                        </a:lnTo>
                        <a:lnTo>
                          <a:pt x="43" y="49"/>
                        </a:lnTo>
                        <a:lnTo>
                          <a:pt x="41" y="37"/>
                        </a:lnTo>
                        <a:lnTo>
                          <a:pt x="33" y="21"/>
                        </a:lnTo>
                        <a:lnTo>
                          <a:pt x="25" y="8"/>
                        </a:lnTo>
                      </a:path>
                    </a:pathLst>
                  </a:custGeom>
                  <a:solidFill>
                    <a:srgbClr val="E0E0FF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4177" name="Freeform 21"/>
                  <p:cNvSpPr>
                    <a:spLocks noChangeArrowheads="1"/>
                  </p:cNvSpPr>
                  <p:nvPr/>
                </p:nvSpPr>
                <p:spPr bwMode="auto">
                  <a:xfrm>
                    <a:off x="2708" y="2624"/>
                    <a:ext cx="41" cy="78"/>
                  </a:xfrm>
                  <a:custGeom>
                    <a:avLst/>
                    <a:gdLst>
                      <a:gd name="T0" fmla="*/ 31 w 42"/>
                      <a:gd name="T1" fmla="*/ 77 h 79"/>
                      <a:gd name="T2" fmla="*/ 36 w 42"/>
                      <a:gd name="T3" fmla="*/ 68 h 79"/>
                      <a:gd name="T4" fmla="*/ 40 w 42"/>
                      <a:gd name="T5" fmla="*/ 53 h 79"/>
                      <a:gd name="T6" fmla="*/ 38 w 42"/>
                      <a:gd name="T7" fmla="*/ 38 h 79"/>
                      <a:gd name="T8" fmla="*/ 31 w 42"/>
                      <a:gd name="T9" fmla="*/ 20 h 79"/>
                      <a:gd name="T10" fmla="*/ 21 w 42"/>
                      <a:gd name="T11" fmla="*/ 8 h 79"/>
                      <a:gd name="T12" fmla="*/ 12 w 42"/>
                      <a:gd name="T13" fmla="*/ 1 h 79"/>
                      <a:gd name="T14" fmla="*/ 0 w 42"/>
                      <a:gd name="T15" fmla="*/ 0 h 79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42"/>
                      <a:gd name="T25" fmla="*/ 0 h 79"/>
                      <a:gd name="T26" fmla="*/ 42 w 42"/>
                      <a:gd name="T27" fmla="*/ 79 h 79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42" h="79">
                        <a:moveTo>
                          <a:pt x="32" y="78"/>
                        </a:moveTo>
                        <a:lnTo>
                          <a:pt x="37" y="69"/>
                        </a:lnTo>
                        <a:lnTo>
                          <a:pt x="41" y="54"/>
                        </a:lnTo>
                        <a:lnTo>
                          <a:pt x="39" y="38"/>
                        </a:lnTo>
                        <a:lnTo>
                          <a:pt x="32" y="20"/>
                        </a:lnTo>
                        <a:lnTo>
                          <a:pt x="21" y="8"/>
                        </a:lnTo>
                        <a:lnTo>
                          <a:pt x="12" y="1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  <p:grpSp>
              <p:nvGrpSpPr>
                <p:cNvPr id="4164" name="Group 22"/>
                <p:cNvGrpSpPr>
                  <a:grpSpLocks/>
                </p:cNvGrpSpPr>
                <p:nvPr/>
              </p:nvGrpSpPr>
              <p:grpSpPr bwMode="auto">
                <a:xfrm>
                  <a:off x="2530" y="2486"/>
                  <a:ext cx="196" cy="208"/>
                  <a:chOff x="2530" y="2486"/>
                  <a:chExt cx="196" cy="208"/>
                </a:xfrm>
              </p:grpSpPr>
              <p:sp>
                <p:nvSpPr>
                  <p:cNvPr id="4165" name="Freeform 23"/>
                  <p:cNvSpPr>
                    <a:spLocks noChangeArrowheads="1"/>
                  </p:cNvSpPr>
                  <p:nvPr/>
                </p:nvSpPr>
                <p:spPr bwMode="auto">
                  <a:xfrm>
                    <a:off x="2641" y="2573"/>
                    <a:ext cx="85" cy="114"/>
                  </a:xfrm>
                  <a:custGeom>
                    <a:avLst/>
                    <a:gdLst>
                      <a:gd name="T0" fmla="*/ 81 w 86"/>
                      <a:gd name="T1" fmla="*/ 74 h 115"/>
                      <a:gd name="T2" fmla="*/ 77 w 86"/>
                      <a:gd name="T3" fmla="*/ 66 h 115"/>
                      <a:gd name="T4" fmla="*/ 74 w 86"/>
                      <a:gd name="T5" fmla="*/ 62 h 115"/>
                      <a:gd name="T6" fmla="*/ 70 w 86"/>
                      <a:gd name="T7" fmla="*/ 58 h 115"/>
                      <a:gd name="T8" fmla="*/ 64 w 86"/>
                      <a:gd name="T9" fmla="*/ 55 h 115"/>
                      <a:gd name="T10" fmla="*/ 60 w 86"/>
                      <a:gd name="T11" fmla="*/ 51 h 115"/>
                      <a:gd name="T12" fmla="*/ 56 w 86"/>
                      <a:gd name="T13" fmla="*/ 46 h 115"/>
                      <a:gd name="T14" fmla="*/ 52 w 86"/>
                      <a:gd name="T15" fmla="*/ 41 h 115"/>
                      <a:gd name="T16" fmla="*/ 47 w 86"/>
                      <a:gd name="T17" fmla="*/ 37 h 115"/>
                      <a:gd name="T18" fmla="*/ 41 w 86"/>
                      <a:gd name="T19" fmla="*/ 34 h 115"/>
                      <a:gd name="T20" fmla="*/ 35 w 86"/>
                      <a:gd name="T21" fmla="*/ 29 h 115"/>
                      <a:gd name="T22" fmla="*/ 33 w 86"/>
                      <a:gd name="T23" fmla="*/ 21 h 115"/>
                      <a:gd name="T24" fmla="*/ 28 w 86"/>
                      <a:gd name="T25" fmla="*/ 16 h 115"/>
                      <a:gd name="T26" fmla="*/ 22 w 86"/>
                      <a:gd name="T27" fmla="*/ 1 h 115"/>
                      <a:gd name="T28" fmla="*/ 17 w 86"/>
                      <a:gd name="T29" fmla="*/ 0 h 115"/>
                      <a:gd name="T30" fmla="*/ 14 w 86"/>
                      <a:gd name="T31" fmla="*/ 3 h 115"/>
                      <a:gd name="T32" fmla="*/ 11 w 86"/>
                      <a:gd name="T33" fmla="*/ 7 h 115"/>
                      <a:gd name="T34" fmla="*/ 10 w 86"/>
                      <a:gd name="T35" fmla="*/ 13 h 115"/>
                      <a:gd name="T36" fmla="*/ 12 w 86"/>
                      <a:gd name="T37" fmla="*/ 21 h 115"/>
                      <a:gd name="T38" fmla="*/ 16 w 86"/>
                      <a:gd name="T39" fmla="*/ 25 h 115"/>
                      <a:gd name="T40" fmla="*/ 19 w 86"/>
                      <a:gd name="T41" fmla="*/ 29 h 115"/>
                      <a:gd name="T42" fmla="*/ 23 w 86"/>
                      <a:gd name="T43" fmla="*/ 37 h 115"/>
                      <a:gd name="T44" fmla="*/ 18 w 86"/>
                      <a:gd name="T45" fmla="*/ 35 h 115"/>
                      <a:gd name="T46" fmla="*/ 12 w 86"/>
                      <a:gd name="T47" fmla="*/ 35 h 115"/>
                      <a:gd name="T48" fmla="*/ 10 w 86"/>
                      <a:gd name="T49" fmla="*/ 37 h 115"/>
                      <a:gd name="T50" fmla="*/ 3 w 86"/>
                      <a:gd name="T51" fmla="*/ 41 h 115"/>
                      <a:gd name="T52" fmla="*/ 1 w 86"/>
                      <a:gd name="T53" fmla="*/ 48 h 115"/>
                      <a:gd name="T54" fmla="*/ 0 w 86"/>
                      <a:gd name="T55" fmla="*/ 58 h 115"/>
                      <a:gd name="T56" fmla="*/ 2 w 86"/>
                      <a:gd name="T57" fmla="*/ 71 h 115"/>
                      <a:gd name="T58" fmla="*/ 6 w 86"/>
                      <a:gd name="T59" fmla="*/ 80 h 115"/>
                      <a:gd name="T60" fmla="*/ 10 w 86"/>
                      <a:gd name="T61" fmla="*/ 91 h 115"/>
                      <a:gd name="T62" fmla="*/ 17 w 86"/>
                      <a:gd name="T63" fmla="*/ 101 h 115"/>
                      <a:gd name="T64" fmla="*/ 22 w 86"/>
                      <a:gd name="T65" fmla="*/ 109 h 115"/>
                      <a:gd name="T66" fmla="*/ 26 w 86"/>
                      <a:gd name="T67" fmla="*/ 112 h 115"/>
                      <a:gd name="T68" fmla="*/ 33 w 86"/>
                      <a:gd name="T69" fmla="*/ 113 h 115"/>
                      <a:gd name="T70" fmla="*/ 40 w 86"/>
                      <a:gd name="T71" fmla="*/ 112 h 115"/>
                      <a:gd name="T72" fmla="*/ 45 w 86"/>
                      <a:gd name="T73" fmla="*/ 109 h 115"/>
                      <a:gd name="T74" fmla="*/ 49 w 86"/>
                      <a:gd name="T75" fmla="*/ 106 h 115"/>
                      <a:gd name="T76" fmla="*/ 52 w 86"/>
                      <a:gd name="T77" fmla="*/ 104 h 115"/>
                      <a:gd name="T78" fmla="*/ 56 w 86"/>
                      <a:gd name="T79" fmla="*/ 106 h 115"/>
                      <a:gd name="T80" fmla="*/ 61 w 86"/>
                      <a:gd name="T81" fmla="*/ 106 h 115"/>
                      <a:gd name="T82" fmla="*/ 67 w 86"/>
                      <a:gd name="T83" fmla="*/ 108 h 115"/>
                      <a:gd name="T84" fmla="*/ 74 w 86"/>
                      <a:gd name="T85" fmla="*/ 106 h 115"/>
                      <a:gd name="T86" fmla="*/ 78 w 86"/>
                      <a:gd name="T87" fmla="*/ 103 h 115"/>
                      <a:gd name="T88" fmla="*/ 83 w 86"/>
                      <a:gd name="T89" fmla="*/ 96 h 115"/>
                      <a:gd name="T90" fmla="*/ 84 w 86"/>
                      <a:gd name="T91" fmla="*/ 85 h 115"/>
                      <a:gd name="T92" fmla="*/ 82 w 86"/>
                      <a:gd name="T93" fmla="*/ 75 h 115"/>
                      <a:gd name="T94" fmla="*/ 81 w 86"/>
                      <a:gd name="T95" fmla="*/ 74 h 115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w 86"/>
                      <a:gd name="T145" fmla="*/ 0 h 115"/>
                      <a:gd name="T146" fmla="*/ 86 w 86"/>
                      <a:gd name="T147" fmla="*/ 115 h 115"/>
                    </a:gdLst>
                    <a:ahLst/>
                    <a:cxnLst>
                      <a:cxn ang="T96">
                        <a:pos x="T0" y="T1"/>
                      </a:cxn>
                      <a:cxn ang="T97">
                        <a:pos x="T2" y="T3"/>
                      </a:cxn>
                      <a:cxn ang="T98">
                        <a:pos x="T4" y="T5"/>
                      </a:cxn>
                      <a:cxn ang="T99">
                        <a:pos x="T6" y="T7"/>
                      </a:cxn>
                      <a:cxn ang="T100">
                        <a:pos x="T8" y="T9"/>
                      </a:cxn>
                      <a:cxn ang="T101">
                        <a:pos x="T10" y="T11"/>
                      </a:cxn>
                      <a:cxn ang="T102">
                        <a:pos x="T12" y="T13"/>
                      </a:cxn>
                      <a:cxn ang="T103">
                        <a:pos x="T14" y="T15"/>
                      </a:cxn>
                      <a:cxn ang="T104">
                        <a:pos x="T16" y="T17"/>
                      </a:cxn>
                      <a:cxn ang="T105">
                        <a:pos x="T18" y="T19"/>
                      </a:cxn>
                      <a:cxn ang="T106">
                        <a:pos x="T20" y="T21"/>
                      </a:cxn>
                      <a:cxn ang="T107">
                        <a:pos x="T22" y="T23"/>
                      </a:cxn>
                      <a:cxn ang="T108">
                        <a:pos x="T24" y="T25"/>
                      </a:cxn>
                      <a:cxn ang="T109">
                        <a:pos x="T26" y="T27"/>
                      </a:cxn>
                      <a:cxn ang="T110">
                        <a:pos x="T28" y="T29"/>
                      </a:cxn>
                      <a:cxn ang="T111">
                        <a:pos x="T30" y="T31"/>
                      </a:cxn>
                      <a:cxn ang="T112">
                        <a:pos x="T32" y="T33"/>
                      </a:cxn>
                      <a:cxn ang="T113">
                        <a:pos x="T34" y="T35"/>
                      </a:cxn>
                      <a:cxn ang="T114">
                        <a:pos x="T36" y="T37"/>
                      </a:cxn>
                      <a:cxn ang="T115">
                        <a:pos x="T38" y="T39"/>
                      </a:cxn>
                      <a:cxn ang="T116">
                        <a:pos x="T40" y="T41"/>
                      </a:cxn>
                      <a:cxn ang="T117">
                        <a:pos x="T42" y="T43"/>
                      </a:cxn>
                      <a:cxn ang="T118">
                        <a:pos x="T44" y="T45"/>
                      </a:cxn>
                      <a:cxn ang="T119">
                        <a:pos x="T46" y="T47"/>
                      </a:cxn>
                      <a:cxn ang="T120">
                        <a:pos x="T48" y="T49"/>
                      </a:cxn>
                      <a:cxn ang="T121">
                        <a:pos x="T50" y="T51"/>
                      </a:cxn>
                      <a:cxn ang="T122">
                        <a:pos x="T52" y="T53"/>
                      </a:cxn>
                      <a:cxn ang="T123">
                        <a:pos x="T54" y="T55"/>
                      </a:cxn>
                      <a:cxn ang="T124">
                        <a:pos x="T56" y="T57"/>
                      </a:cxn>
                      <a:cxn ang="T125">
                        <a:pos x="T58" y="T59"/>
                      </a:cxn>
                      <a:cxn ang="T126">
                        <a:pos x="T60" y="T61"/>
                      </a:cxn>
                      <a:cxn ang="T127">
                        <a:pos x="T62" y="T63"/>
                      </a:cxn>
                      <a:cxn ang="T128">
                        <a:pos x="T64" y="T65"/>
                      </a:cxn>
                      <a:cxn ang="T129">
                        <a:pos x="T66" y="T67"/>
                      </a:cxn>
                      <a:cxn ang="T130">
                        <a:pos x="T68" y="T69"/>
                      </a:cxn>
                      <a:cxn ang="T131">
                        <a:pos x="T70" y="T71"/>
                      </a:cxn>
                      <a:cxn ang="T132">
                        <a:pos x="T72" y="T73"/>
                      </a:cxn>
                      <a:cxn ang="T133">
                        <a:pos x="T74" y="T75"/>
                      </a:cxn>
                      <a:cxn ang="T134">
                        <a:pos x="T76" y="T77"/>
                      </a:cxn>
                      <a:cxn ang="T135">
                        <a:pos x="T78" y="T79"/>
                      </a:cxn>
                      <a:cxn ang="T136">
                        <a:pos x="T80" y="T81"/>
                      </a:cxn>
                      <a:cxn ang="T137">
                        <a:pos x="T82" y="T83"/>
                      </a:cxn>
                      <a:cxn ang="T138">
                        <a:pos x="T84" y="T85"/>
                      </a:cxn>
                      <a:cxn ang="T139">
                        <a:pos x="T86" y="T87"/>
                      </a:cxn>
                      <a:cxn ang="T140">
                        <a:pos x="T88" y="T89"/>
                      </a:cxn>
                      <a:cxn ang="T141">
                        <a:pos x="T90" y="T91"/>
                      </a:cxn>
                      <a:cxn ang="T142">
                        <a:pos x="T92" y="T93"/>
                      </a:cxn>
                      <a:cxn ang="T143">
                        <a:pos x="T94" y="T95"/>
                      </a:cxn>
                    </a:cxnLst>
                    <a:rect l="T144" t="T145" r="T146" b="T147"/>
                    <a:pathLst>
                      <a:path w="86" h="115">
                        <a:moveTo>
                          <a:pt x="82" y="75"/>
                        </a:moveTo>
                        <a:lnTo>
                          <a:pt x="78" y="67"/>
                        </a:lnTo>
                        <a:lnTo>
                          <a:pt x="75" y="63"/>
                        </a:lnTo>
                        <a:lnTo>
                          <a:pt x="71" y="59"/>
                        </a:lnTo>
                        <a:lnTo>
                          <a:pt x="65" y="55"/>
                        </a:lnTo>
                        <a:lnTo>
                          <a:pt x="61" y="51"/>
                        </a:lnTo>
                        <a:lnTo>
                          <a:pt x="57" y="46"/>
                        </a:lnTo>
                        <a:lnTo>
                          <a:pt x="53" y="41"/>
                        </a:lnTo>
                        <a:lnTo>
                          <a:pt x="48" y="37"/>
                        </a:lnTo>
                        <a:lnTo>
                          <a:pt x="41" y="34"/>
                        </a:lnTo>
                        <a:lnTo>
                          <a:pt x="35" y="29"/>
                        </a:lnTo>
                        <a:lnTo>
                          <a:pt x="33" y="21"/>
                        </a:lnTo>
                        <a:lnTo>
                          <a:pt x="28" y="16"/>
                        </a:lnTo>
                        <a:lnTo>
                          <a:pt x="22" y="1"/>
                        </a:lnTo>
                        <a:lnTo>
                          <a:pt x="17" y="0"/>
                        </a:lnTo>
                        <a:lnTo>
                          <a:pt x="14" y="3"/>
                        </a:lnTo>
                        <a:lnTo>
                          <a:pt x="11" y="7"/>
                        </a:lnTo>
                        <a:lnTo>
                          <a:pt x="10" y="13"/>
                        </a:lnTo>
                        <a:lnTo>
                          <a:pt x="12" y="21"/>
                        </a:lnTo>
                        <a:lnTo>
                          <a:pt x="16" y="25"/>
                        </a:lnTo>
                        <a:lnTo>
                          <a:pt x="19" y="29"/>
                        </a:lnTo>
                        <a:lnTo>
                          <a:pt x="23" y="37"/>
                        </a:lnTo>
                        <a:lnTo>
                          <a:pt x="18" y="35"/>
                        </a:lnTo>
                        <a:lnTo>
                          <a:pt x="12" y="35"/>
                        </a:lnTo>
                        <a:lnTo>
                          <a:pt x="10" y="37"/>
                        </a:lnTo>
                        <a:lnTo>
                          <a:pt x="3" y="41"/>
                        </a:lnTo>
                        <a:lnTo>
                          <a:pt x="1" y="48"/>
                        </a:lnTo>
                        <a:lnTo>
                          <a:pt x="0" y="59"/>
                        </a:lnTo>
                        <a:lnTo>
                          <a:pt x="2" y="72"/>
                        </a:lnTo>
                        <a:lnTo>
                          <a:pt x="6" y="81"/>
                        </a:lnTo>
                        <a:lnTo>
                          <a:pt x="10" y="92"/>
                        </a:lnTo>
                        <a:lnTo>
                          <a:pt x="17" y="102"/>
                        </a:lnTo>
                        <a:lnTo>
                          <a:pt x="22" y="110"/>
                        </a:lnTo>
                        <a:lnTo>
                          <a:pt x="26" y="113"/>
                        </a:lnTo>
                        <a:lnTo>
                          <a:pt x="33" y="114"/>
                        </a:lnTo>
                        <a:lnTo>
                          <a:pt x="40" y="113"/>
                        </a:lnTo>
                        <a:lnTo>
                          <a:pt x="46" y="110"/>
                        </a:lnTo>
                        <a:lnTo>
                          <a:pt x="50" y="107"/>
                        </a:lnTo>
                        <a:lnTo>
                          <a:pt x="53" y="105"/>
                        </a:lnTo>
                        <a:lnTo>
                          <a:pt x="57" y="107"/>
                        </a:lnTo>
                        <a:lnTo>
                          <a:pt x="62" y="107"/>
                        </a:lnTo>
                        <a:lnTo>
                          <a:pt x="68" y="109"/>
                        </a:lnTo>
                        <a:lnTo>
                          <a:pt x="75" y="107"/>
                        </a:lnTo>
                        <a:lnTo>
                          <a:pt x="79" y="104"/>
                        </a:lnTo>
                        <a:lnTo>
                          <a:pt x="84" y="97"/>
                        </a:lnTo>
                        <a:lnTo>
                          <a:pt x="85" y="86"/>
                        </a:lnTo>
                        <a:lnTo>
                          <a:pt x="83" y="76"/>
                        </a:lnTo>
                        <a:lnTo>
                          <a:pt x="82" y="75"/>
                        </a:lnTo>
                      </a:path>
                    </a:pathLst>
                  </a:custGeom>
                  <a:solidFill>
                    <a:srgbClr val="E0A080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grpSp>
                <p:nvGrpSpPr>
                  <p:cNvPr id="4166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2530" y="2486"/>
                    <a:ext cx="178" cy="208"/>
                    <a:chOff x="2530" y="2486"/>
                    <a:chExt cx="178" cy="208"/>
                  </a:xfrm>
                </p:grpSpPr>
                <p:grpSp>
                  <p:nvGrpSpPr>
                    <p:cNvPr id="4167" name="Group 2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30" y="2486"/>
                      <a:ext cx="178" cy="180"/>
                      <a:chOff x="2530" y="2486"/>
                      <a:chExt cx="178" cy="180"/>
                    </a:xfrm>
                  </p:grpSpPr>
                  <p:sp>
                    <p:nvSpPr>
                      <p:cNvPr id="4173" name="Freeform 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30" y="2486"/>
                        <a:ext cx="178" cy="180"/>
                      </a:xfrm>
                      <a:custGeom>
                        <a:avLst/>
                        <a:gdLst>
                          <a:gd name="T0" fmla="*/ 175 w 179"/>
                          <a:gd name="T1" fmla="*/ 159 h 181"/>
                          <a:gd name="T2" fmla="*/ 166 w 179"/>
                          <a:gd name="T3" fmla="*/ 147 h 181"/>
                          <a:gd name="T4" fmla="*/ 153 w 179"/>
                          <a:gd name="T5" fmla="*/ 130 h 181"/>
                          <a:gd name="T6" fmla="*/ 137 w 179"/>
                          <a:gd name="T7" fmla="*/ 114 h 181"/>
                          <a:gd name="T8" fmla="*/ 125 w 179"/>
                          <a:gd name="T9" fmla="*/ 104 h 181"/>
                          <a:gd name="T10" fmla="*/ 115 w 179"/>
                          <a:gd name="T11" fmla="*/ 100 h 181"/>
                          <a:gd name="T12" fmla="*/ 108 w 179"/>
                          <a:gd name="T13" fmla="*/ 99 h 181"/>
                          <a:gd name="T14" fmla="*/ 103 w 179"/>
                          <a:gd name="T15" fmla="*/ 94 h 181"/>
                          <a:gd name="T16" fmla="*/ 106 w 179"/>
                          <a:gd name="T17" fmla="*/ 84 h 181"/>
                          <a:gd name="T18" fmla="*/ 102 w 179"/>
                          <a:gd name="T19" fmla="*/ 72 h 181"/>
                          <a:gd name="T20" fmla="*/ 96 w 179"/>
                          <a:gd name="T21" fmla="*/ 60 h 181"/>
                          <a:gd name="T22" fmla="*/ 88 w 179"/>
                          <a:gd name="T23" fmla="*/ 47 h 181"/>
                          <a:gd name="T24" fmla="*/ 74 w 179"/>
                          <a:gd name="T25" fmla="*/ 32 h 181"/>
                          <a:gd name="T26" fmla="*/ 59 w 179"/>
                          <a:gd name="T27" fmla="*/ 20 h 181"/>
                          <a:gd name="T28" fmla="*/ 45 w 179"/>
                          <a:gd name="T29" fmla="*/ 9 h 181"/>
                          <a:gd name="T30" fmla="*/ 28 w 179"/>
                          <a:gd name="T31" fmla="*/ 3 h 181"/>
                          <a:gd name="T32" fmla="*/ 18 w 179"/>
                          <a:gd name="T33" fmla="*/ 0 h 181"/>
                          <a:gd name="T34" fmla="*/ 8 w 179"/>
                          <a:gd name="T35" fmla="*/ 4 h 181"/>
                          <a:gd name="T36" fmla="*/ 2 w 179"/>
                          <a:gd name="T37" fmla="*/ 9 h 181"/>
                          <a:gd name="T38" fmla="*/ 0 w 179"/>
                          <a:gd name="T39" fmla="*/ 19 h 181"/>
                          <a:gd name="T40" fmla="*/ 1 w 179"/>
                          <a:gd name="T41" fmla="*/ 31 h 181"/>
                          <a:gd name="T42" fmla="*/ 6 w 179"/>
                          <a:gd name="T43" fmla="*/ 44 h 181"/>
                          <a:gd name="T44" fmla="*/ 13 w 179"/>
                          <a:gd name="T45" fmla="*/ 56 h 181"/>
                          <a:gd name="T46" fmla="*/ 21 w 179"/>
                          <a:gd name="T47" fmla="*/ 69 h 181"/>
                          <a:gd name="T48" fmla="*/ 32 w 179"/>
                          <a:gd name="T49" fmla="*/ 79 h 181"/>
                          <a:gd name="T50" fmla="*/ 47 w 179"/>
                          <a:gd name="T51" fmla="*/ 90 h 181"/>
                          <a:gd name="T52" fmla="*/ 61 w 179"/>
                          <a:gd name="T53" fmla="*/ 100 h 181"/>
                          <a:gd name="T54" fmla="*/ 72 w 179"/>
                          <a:gd name="T55" fmla="*/ 106 h 181"/>
                          <a:gd name="T56" fmla="*/ 82 w 179"/>
                          <a:gd name="T57" fmla="*/ 107 h 181"/>
                          <a:gd name="T58" fmla="*/ 92 w 179"/>
                          <a:gd name="T59" fmla="*/ 106 h 181"/>
                          <a:gd name="T60" fmla="*/ 97 w 179"/>
                          <a:gd name="T61" fmla="*/ 107 h 181"/>
                          <a:gd name="T62" fmla="*/ 101 w 179"/>
                          <a:gd name="T63" fmla="*/ 114 h 181"/>
                          <a:gd name="T64" fmla="*/ 105 w 179"/>
                          <a:gd name="T65" fmla="*/ 124 h 181"/>
                          <a:gd name="T66" fmla="*/ 113 w 179"/>
                          <a:gd name="T67" fmla="*/ 135 h 181"/>
                          <a:gd name="T68" fmla="*/ 126 w 179"/>
                          <a:gd name="T69" fmla="*/ 148 h 181"/>
                          <a:gd name="T70" fmla="*/ 137 w 179"/>
                          <a:gd name="T71" fmla="*/ 159 h 181"/>
                          <a:gd name="T72" fmla="*/ 146 w 179"/>
                          <a:gd name="T73" fmla="*/ 170 h 181"/>
                          <a:gd name="T74" fmla="*/ 154 w 179"/>
                          <a:gd name="T75" fmla="*/ 175 h 181"/>
                          <a:gd name="T76" fmla="*/ 163 w 179"/>
                          <a:gd name="T77" fmla="*/ 178 h 181"/>
                          <a:gd name="T78" fmla="*/ 171 w 179"/>
                          <a:gd name="T79" fmla="*/ 179 h 181"/>
                          <a:gd name="T80" fmla="*/ 177 w 179"/>
                          <a:gd name="T81" fmla="*/ 175 h 181"/>
                          <a:gd name="T82" fmla="*/ 177 w 179"/>
                          <a:gd name="T83" fmla="*/ 167 h 181"/>
                          <a:gd name="T84" fmla="*/ 175 w 179"/>
                          <a:gd name="T85" fmla="*/ 159 h 181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w 179"/>
                          <a:gd name="T130" fmla="*/ 0 h 181"/>
                          <a:gd name="T131" fmla="*/ 179 w 179"/>
                          <a:gd name="T132" fmla="*/ 181 h 181"/>
                        </a:gdLst>
                        <a:ahLst/>
                        <a:cxnLst>
                          <a:cxn ang="T86">
                            <a:pos x="T0" y="T1"/>
                          </a:cxn>
                          <a:cxn ang="T87">
                            <a:pos x="T2" y="T3"/>
                          </a:cxn>
                          <a:cxn ang="T88">
                            <a:pos x="T4" y="T5"/>
                          </a:cxn>
                          <a:cxn ang="T89">
                            <a:pos x="T6" y="T7"/>
                          </a:cxn>
                          <a:cxn ang="T90">
                            <a:pos x="T8" y="T9"/>
                          </a:cxn>
                          <a:cxn ang="T91">
                            <a:pos x="T10" y="T11"/>
                          </a:cxn>
                          <a:cxn ang="T92">
                            <a:pos x="T12" y="T13"/>
                          </a:cxn>
                          <a:cxn ang="T93">
                            <a:pos x="T14" y="T15"/>
                          </a:cxn>
                          <a:cxn ang="T94">
                            <a:pos x="T16" y="T17"/>
                          </a:cxn>
                          <a:cxn ang="T95">
                            <a:pos x="T18" y="T19"/>
                          </a:cxn>
                          <a:cxn ang="T96">
                            <a:pos x="T20" y="T21"/>
                          </a:cxn>
                          <a:cxn ang="T97">
                            <a:pos x="T22" y="T23"/>
                          </a:cxn>
                          <a:cxn ang="T98">
                            <a:pos x="T24" y="T25"/>
                          </a:cxn>
                          <a:cxn ang="T99">
                            <a:pos x="T26" y="T27"/>
                          </a:cxn>
                          <a:cxn ang="T100">
                            <a:pos x="T28" y="T29"/>
                          </a:cxn>
                          <a:cxn ang="T101">
                            <a:pos x="T30" y="T31"/>
                          </a:cxn>
                          <a:cxn ang="T102">
                            <a:pos x="T32" y="T33"/>
                          </a:cxn>
                          <a:cxn ang="T103">
                            <a:pos x="T34" y="T35"/>
                          </a:cxn>
                          <a:cxn ang="T104">
                            <a:pos x="T36" y="T37"/>
                          </a:cxn>
                          <a:cxn ang="T105">
                            <a:pos x="T38" y="T39"/>
                          </a:cxn>
                          <a:cxn ang="T106">
                            <a:pos x="T40" y="T41"/>
                          </a:cxn>
                          <a:cxn ang="T107">
                            <a:pos x="T42" y="T43"/>
                          </a:cxn>
                          <a:cxn ang="T108">
                            <a:pos x="T44" y="T45"/>
                          </a:cxn>
                          <a:cxn ang="T109">
                            <a:pos x="T46" y="T47"/>
                          </a:cxn>
                          <a:cxn ang="T110">
                            <a:pos x="T48" y="T49"/>
                          </a:cxn>
                          <a:cxn ang="T111">
                            <a:pos x="T50" y="T51"/>
                          </a:cxn>
                          <a:cxn ang="T112">
                            <a:pos x="T52" y="T53"/>
                          </a:cxn>
                          <a:cxn ang="T113">
                            <a:pos x="T54" y="T55"/>
                          </a:cxn>
                          <a:cxn ang="T114">
                            <a:pos x="T56" y="T57"/>
                          </a:cxn>
                          <a:cxn ang="T115">
                            <a:pos x="T58" y="T59"/>
                          </a:cxn>
                          <a:cxn ang="T116">
                            <a:pos x="T60" y="T61"/>
                          </a:cxn>
                          <a:cxn ang="T117">
                            <a:pos x="T62" y="T63"/>
                          </a:cxn>
                          <a:cxn ang="T118">
                            <a:pos x="T64" y="T65"/>
                          </a:cxn>
                          <a:cxn ang="T119">
                            <a:pos x="T66" y="T67"/>
                          </a:cxn>
                          <a:cxn ang="T120">
                            <a:pos x="T68" y="T69"/>
                          </a:cxn>
                          <a:cxn ang="T121">
                            <a:pos x="T70" y="T71"/>
                          </a:cxn>
                          <a:cxn ang="T122">
                            <a:pos x="T72" y="T73"/>
                          </a:cxn>
                          <a:cxn ang="T123">
                            <a:pos x="T74" y="T75"/>
                          </a:cxn>
                          <a:cxn ang="T124">
                            <a:pos x="T76" y="T77"/>
                          </a:cxn>
                          <a:cxn ang="T125">
                            <a:pos x="T78" y="T79"/>
                          </a:cxn>
                          <a:cxn ang="T126">
                            <a:pos x="T80" y="T81"/>
                          </a:cxn>
                          <a:cxn ang="T127">
                            <a:pos x="T82" y="T83"/>
                          </a:cxn>
                          <a:cxn ang="T128">
                            <a:pos x="T84" y="T85"/>
                          </a:cxn>
                        </a:cxnLst>
                        <a:rect l="T129" t="T130" r="T131" b="T132"/>
                        <a:pathLst>
                          <a:path w="179" h="181">
                            <a:moveTo>
                              <a:pt x="176" y="160"/>
                            </a:moveTo>
                            <a:lnTo>
                              <a:pt x="167" y="148"/>
                            </a:lnTo>
                            <a:lnTo>
                              <a:pt x="154" y="131"/>
                            </a:lnTo>
                            <a:lnTo>
                              <a:pt x="138" y="115"/>
                            </a:lnTo>
                            <a:lnTo>
                              <a:pt x="126" y="105"/>
                            </a:lnTo>
                            <a:lnTo>
                              <a:pt x="116" y="101"/>
                            </a:lnTo>
                            <a:lnTo>
                              <a:pt x="109" y="100"/>
                            </a:lnTo>
                            <a:lnTo>
                              <a:pt x="104" y="95"/>
                            </a:lnTo>
                            <a:lnTo>
                              <a:pt x="107" y="84"/>
                            </a:lnTo>
                            <a:lnTo>
                              <a:pt x="103" y="72"/>
                            </a:lnTo>
                            <a:lnTo>
                              <a:pt x="97" y="60"/>
                            </a:lnTo>
                            <a:lnTo>
                              <a:pt x="88" y="47"/>
                            </a:lnTo>
                            <a:lnTo>
                              <a:pt x="74" y="32"/>
                            </a:lnTo>
                            <a:lnTo>
                              <a:pt x="59" y="20"/>
                            </a:lnTo>
                            <a:lnTo>
                              <a:pt x="45" y="9"/>
                            </a:lnTo>
                            <a:lnTo>
                              <a:pt x="28" y="3"/>
                            </a:lnTo>
                            <a:lnTo>
                              <a:pt x="18" y="0"/>
                            </a:lnTo>
                            <a:lnTo>
                              <a:pt x="8" y="4"/>
                            </a:lnTo>
                            <a:lnTo>
                              <a:pt x="2" y="9"/>
                            </a:lnTo>
                            <a:lnTo>
                              <a:pt x="0" y="19"/>
                            </a:lnTo>
                            <a:lnTo>
                              <a:pt x="1" y="31"/>
                            </a:lnTo>
                            <a:lnTo>
                              <a:pt x="6" y="44"/>
                            </a:lnTo>
                            <a:lnTo>
                              <a:pt x="13" y="56"/>
                            </a:lnTo>
                            <a:lnTo>
                              <a:pt x="21" y="69"/>
                            </a:lnTo>
                            <a:lnTo>
                              <a:pt x="32" y="79"/>
                            </a:lnTo>
                            <a:lnTo>
                              <a:pt x="47" y="91"/>
                            </a:lnTo>
                            <a:lnTo>
                              <a:pt x="61" y="101"/>
                            </a:lnTo>
                            <a:lnTo>
                              <a:pt x="72" y="107"/>
                            </a:lnTo>
                            <a:lnTo>
                              <a:pt x="82" y="108"/>
                            </a:lnTo>
                            <a:lnTo>
                              <a:pt x="93" y="107"/>
                            </a:lnTo>
                            <a:lnTo>
                              <a:pt x="98" y="108"/>
                            </a:lnTo>
                            <a:lnTo>
                              <a:pt x="102" y="115"/>
                            </a:lnTo>
                            <a:lnTo>
                              <a:pt x="106" y="125"/>
                            </a:lnTo>
                            <a:lnTo>
                              <a:pt x="114" y="136"/>
                            </a:lnTo>
                            <a:lnTo>
                              <a:pt x="127" y="149"/>
                            </a:lnTo>
                            <a:lnTo>
                              <a:pt x="138" y="160"/>
                            </a:lnTo>
                            <a:lnTo>
                              <a:pt x="147" y="171"/>
                            </a:lnTo>
                            <a:lnTo>
                              <a:pt x="155" y="176"/>
                            </a:lnTo>
                            <a:lnTo>
                              <a:pt x="164" y="179"/>
                            </a:lnTo>
                            <a:lnTo>
                              <a:pt x="172" y="180"/>
                            </a:lnTo>
                            <a:lnTo>
                              <a:pt x="178" y="176"/>
                            </a:lnTo>
                            <a:lnTo>
                              <a:pt x="178" y="168"/>
                            </a:lnTo>
                            <a:lnTo>
                              <a:pt x="176" y="160"/>
                            </a:lnTo>
                          </a:path>
                        </a:pathLst>
                      </a:custGeom>
                      <a:solidFill>
                        <a:srgbClr val="A0A0C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4174" name="Freeform 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40" y="2502"/>
                        <a:ext cx="85" cy="86"/>
                      </a:xfrm>
                      <a:custGeom>
                        <a:avLst/>
                        <a:gdLst>
                          <a:gd name="T0" fmla="*/ 84 w 86"/>
                          <a:gd name="T1" fmla="*/ 69 h 87"/>
                          <a:gd name="T2" fmla="*/ 82 w 86"/>
                          <a:gd name="T3" fmla="*/ 58 h 87"/>
                          <a:gd name="T4" fmla="*/ 76 w 86"/>
                          <a:gd name="T5" fmla="*/ 49 h 87"/>
                          <a:gd name="T6" fmla="*/ 64 w 86"/>
                          <a:gd name="T7" fmla="*/ 36 h 87"/>
                          <a:gd name="T8" fmla="*/ 54 w 86"/>
                          <a:gd name="T9" fmla="*/ 26 h 87"/>
                          <a:gd name="T10" fmla="*/ 41 w 86"/>
                          <a:gd name="T11" fmla="*/ 15 h 87"/>
                          <a:gd name="T12" fmla="*/ 28 w 86"/>
                          <a:gd name="T13" fmla="*/ 7 h 87"/>
                          <a:gd name="T14" fmla="*/ 18 w 86"/>
                          <a:gd name="T15" fmla="*/ 0 h 87"/>
                          <a:gd name="T16" fmla="*/ 9 w 86"/>
                          <a:gd name="T17" fmla="*/ 0 h 87"/>
                          <a:gd name="T18" fmla="*/ 2 w 86"/>
                          <a:gd name="T19" fmla="*/ 3 h 87"/>
                          <a:gd name="T20" fmla="*/ 0 w 86"/>
                          <a:gd name="T21" fmla="*/ 11 h 87"/>
                          <a:gd name="T22" fmla="*/ 4 w 86"/>
                          <a:gd name="T23" fmla="*/ 20 h 87"/>
                          <a:gd name="T24" fmla="*/ 9 w 86"/>
                          <a:gd name="T25" fmla="*/ 32 h 87"/>
                          <a:gd name="T26" fmla="*/ 20 w 86"/>
                          <a:gd name="T27" fmla="*/ 45 h 87"/>
                          <a:gd name="T28" fmla="*/ 31 w 86"/>
                          <a:gd name="T29" fmla="*/ 55 h 87"/>
                          <a:gd name="T30" fmla="*/ 41 w 86"/>
                          <a:gd name="T31" fmla="*/ 66 h 87"/>
                          <a:gd name="T32" fmla="*/ 52 w 86"/>
                          <a:gd name="T33" fmla="*/ 76 h 87"/>
                          <a:gd name="T34" fmla="*/ 67 w 86"/>
                          <a:gd name="T35" fmla="*/ 85 h 87"/>
                          <a:gd name="T36" fmla="*/ 78 w 86"/>
                          <a:gd name="T37" fmla="*/ 84 h 87"/>
                          <a:gd name="T38" fmla="*/ 83 w 86"/>
                          <a:gd name="T39" fmla="*/ 78 h 87"/>
                          <a:gd name="T40" fmla="*/ 84 w 86"/>
                          <a:gd name="T41" fmla="*/ 69 h 87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w 86"/>
                          <a:gd name="T64" fmla="*/ 0 h 87"/>
                          <a:gd name="T65" fmla="*/ 86 w 86"/>
                          <a:gd name="T66" fmla="*/ 87 h 87"/>
                        </a:gdLst>
                        <a:ahLst/>
                        <a:cxnLst>
                          <a:cxn ang="T42">
                            <a:pos x="T0" y="T1"/>
                          </a:cxn>
                          <a:cxn ang="T43">
                            <a:pos x="T2" y="T3"/>
                          </a:cxn>
                          <a:cxn ang="T44">
                            <a:pos x="T4" y="T5"/>
                          </a:cxn>
                          <a:cxn ang="T45">
                            <a:pos x="T6" y="T7"/>
                          </a:cxn>
                          <a:cxn ang="T46">
                            <a:pos x="T8" y="T9"/>
                          </a:cxn>
                          <a:cxn ang="T47">
                            <a:pos x="T10" y="T11"/>
                          </a:cxn>
                          <a:cxn ang="T48">
                            <a:pos x="T12" y="T13"/>
                          </a:cxn>
                          <a:cxn ang="T49">
                            <a:pos x="T14" y="T15"/>
                          </a:cxn>
                          <a:cxn ang="T50">
                            <a:pos x="T16" y="T17"/>
                          </a:cxn>
                          <a:cxn ang="T51">
                            <a:pos x="T18" y="T19"/>
                          </a:cxn>
                          <a:cxn ang="T52">
                            <a:pos x="T20" y="T21"/>
                          </a:cxn>
                          <a:cxn ang="T53">
                            <a:pos x="T22" y="T23"/>
                          </a:cxn>
                          <a:cxn ang="T54">
                            <a:pos x="T24" y="T25"/>
                          </a:cxn>
                          <a:cxn ang="T55">
                            <a:pos x="T26" y="T27"/>
                          </a:cxn>
                          <a:cxn ang="T56">
                            <a:pos x="T28" y="T29"/>
                          </a:cxn>
                          <a:cxn ang="T57">
                            <a:pos x="T30" y="T31"/>
                          </a:cxn>
                          <a:cxn ang="T58">
                            <a:pos x="T32" y="T33"/>
                          </a:cxn>
                          <a:cxn ang="T59">
                            <a:pos x="T34" y="T35"/>
                          </a:cxn>
                          <a:cxn ang="T60">
                            <a:pos x="T36" y="T37"/>
                          </a:cxn>
                          <a:cxn ang="T61">
                            <a:pos x="T38" y="T39"/>
                          </a:cxn>
                          <a:cxn ang="T62">
                            <a:pos x="T40" y="T41"/>
                          </a:cxn>
                        </a:cxnLst>
                        <a:rect l="T63" t="T64" r="T65" b="T66"/>
                        <a:pathLst>
                          <a:path w="86" h="87">
                            <a:moveTo>
                              <a:pt x="85" y="70"/>
                            </a:moveTo>
                            <a:lnTo>
                              <a:pt x="83" y="59"/>
                            </a:lnTo>
                            <a:lnTo>
                              <a:pt x="77" y="50"/>
                            </a:lnTo>
                            <a:lnTo>
                              <a:pt x="65" y="36"/>
                            </a:lnTo>
                            <a:lnTo>
                              <a:pt x="55" y="26"/>
                            </a:lnTo>
                            <a:lnTo>
                              <a:pt x="41" y="15"/>
                            </a:lnTo>
                            <a:lnTo>
                              <a:pt x="28" y="7"/>
                            </a:lnTo>
                            <a:lnTo>
                              <a:pt x="18" y="0"/>
                            </a:lnTo>
                            <a:lnTo>
                              <a:pt x="9" y="0"/>
                            </a:lnTo>
                            <a:lnTo>
                              <a:pt x="2" y="3"/>
                            </a:lnTo>
                            <a:lnTo>
                              <a:pt x="0" y="11"/>
                            </a:lnTo>
                            <a:lnTo>
                              <a:pt x="4" y="20"/>
                            </a:lnTo>
                            <a:lnTo>
                              <a:pt x="9" y="32"/>
                            </a:lnTo>
                            <a:lnTo>
                              <a:pt x="20" y="46"/>
                            </a:lnTo>
                            <a:lnTo>
                              <a:pt x="31" y="56"/>
                            </a:lnTo>
                            <a:lnTo>
                              <a:pt x="41" y="67"/>
                            </a:lnTo>
                            <a:lnTo>
                              <a:pt x="53" y="77"/>
                            </a:lnTo>
                            <a:lnTo>
                              <a:pt x="68" y="86"/>
                            </a:lnTo>
                            <a:lnTo>
                              <a:pt x="79" y="85"/>
                            </a:lnTo>
                            <a:lnTo>
                              <a:pt x="84" y="79"/>
                            </a:lnTo>
                            <a:lnTo>
                              <a:pt x="85" y="70"/>
                            </a:lnTo>
                          </a:path>
                        </a:pathLst>
                      </a:custGeom>
                      <a:solidFill>
                        <a:srgbClr val="E0E0FF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  <p:sp>
                  <p:nvSpPr>
                    <p:cNvPr id="4168" name="Freeform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5" y="2616"/>
                      <a:ext cx="59" cy="78"/>
                    </a:xfrm>
                    <a:custGeom>
                      <a:avLst/>
                      <a:gdLst>
                        <a:gd name="T0" fmla="*/ 14 w 60"/>
                        <a:gd name="T1" fmla="*/ 0 h 79"/>
                        <a:gd name="T2" fmla="*/ 10 w 60"/>
                        <a:gd name="T3" fmla="*/ 1 h 79"/>
                        <a:gd name="T4" fmla="*/ 6 w 60"/>
                        <a:gd name="T5" fmla="*/ 5 h 79"/>
                        <a:gd name="T6" fmla="*/ 6 w 60"/>
                        <a:gd name="T7" fmla="*/ 10 h 79"/>
                        <a:gd name="T8" fmla="*/ 7 w 60"/>
                        <a:gd name="T9" fmla="*/ 14 h 79"/>
                        <a:gd name="T10" fmla="*/ 5 w 60"/>
                        <a:gd name="T11" fmla="*/ 16 h 79"/>
                        <a:gd name="T12" fmla="*/ 1 w 60"/>
                        <a:gd name="T13" fmla="*/ 21 h 79"/>
                        <a:gd name="T14" fmla="*/ 0 w 60"/>
                        <a:gd name="T15" fmla="*/ 27 h 79"/>
                        <a:gd name="T16" fmla="*/ 4 w 60"/>
                        <a:gd name="T17" fmla="*/ 30 h 79"/>
                        <a:gd name="T18" fmla="*/ 10 w 60"/>
                        <a:gd name="T19" fmla="*/ 33 h 79"/>
                        <a:gd name="T20" fmla="*/ 6 w 60"/>
                        <a:gd name="T21" fmla="*/ 39 h 79"/>
                        <a:gd name="T22" fmla="*/ 6 w 60"/>
                        <a:gd name="T23" fmla="*/ 44 h 79"/>
                        <a:gd name="T24" fmla="*/ 8 w 60"/>
                        <a:gd name="T25" fmla="*/ 50 h 79"/>
                        <a:gd name="T26" fmla="*/ 16 w 60"/>
                        <a:gd name="T27" fmla="*/ 52 h 79"/>
                        <a:gd name="T28" fmla="*/ 26 w 60"/>
                        <a:gd name="T29" fmla="*/ 51 h 79"/>
                        <a:gd name="T30" fmla="*/ 25 w 60"/>
                        <a:gd name="T31" fmla="*/ 55 h 79"/>
                        <a:gd name="T32" fmla="*/ 26 w 60"/>
                        <a:gd name="T33" fmla="*/ 63 h 79"/>
                        <a:gd name="T34" fmla="*/ 28 w 60"/>
                        <a:gd name="T35" fmla="*/ 70 h 79"/>
                        <a:gd name="T36" fmla="*/ 30 w 60"/>
                        <a:gd name="T37" fmla="*/ 74 h 79"/>
                        <a:gd name="T38" fmla="*/ 34 w 60"/>
                        <a:gd name="T39" fmla="*/ 77 h 79"/>
                        <a:gd name="T40" fmla="*/ 40 w 60"/>
                        <a:gd name="T41" fmla="*/ 77 h 79"/>
                        <a:gd name="T42" fmla="*/ 47 w 60"/>
                        <a:gd name="T43" fmla="*/ 74 h 79"/>
                        <a:gd name="T44" fmla="*/ 52 w 60"/>
                        <a:gd name="T45" fmla="*/ 70 h 79"/>
                        <a:gd name="T46" fmla="*/ 57 w 60"/>
                        <a:gd name="T47" fmla="*/ 61 h 79"/>
                        <a:gd name="T48" fmla="*/ 58 w 60"/>
                        <a:gd name="T49" fmla="*/ 54 h 79"/>
                        <a:gd name="T50" fmla="*/ 56 w 60"/>
                        <a:gd name="T51" fmla="*/ 51 h 79"/>
                        <a:gd name="T52" fmla="*/ 52 w 60"/>
                        <a:gd name="T53" fmla="*/ 48 h 79"/>
                        <a:gd name="T54" fmla="*/ 48 w 60"/>
                        <a:gd name="T55" fmla="*/ 48 h 79"/>
                        <a:gd name="T56" fmla="*/ 50 w 60"/>
                        <a:gd name="T57" fmla="*/ 43 h 79"/>
                        <a:gd name="T58" fmla="*/ 54 w 60"/>
                        <a:gd name="T59" fmla="*/ 40 h 79"/>
                        <a:gd name="T60" fmla="*/ 56 w 60"/>
                        <a:gd name="T61" fmla="*/ 37 h 79"/>
                        <a:gd name="T62" fmla="*/ 53 w 60"/>
                        <a:gd name="T63" fmla="*/ 31 h 79"/>
                        <a:gd name="T64" fmla="*/ 48 w 60"/>
                        <a:gd name="T65" fmla="*/ 29 h 79"/>
                        <a:gd name="T66" fmla="*/ 51 w 60"/>
                        <a:gd name="T67" fmla="*/ 26 h 79"/>
                        <a:gd name="T68" fmla="*/ 51 w 60"/>
                        <a:gd name="T69" fmla="*/ 21 h 79"/>
                        <a:gd name="T70" fmla="*/ 46 w 60"/>
                        <a:gd name="T71" fmla="*/ 18 h 79"/>
                        <a:gd name="T72" fmla="*/ 48 w 60"/>
                        <a:gd name="T73" fmla="*/ 14 h 79"/>
                        <a:gd name="T74" fmla="*/ 46 w 60"/>
                        <a:gd name="T75" fmla="*/ 8 h 79"/>
                        <a:gd name="T76" fmla="*/ 42 w 60"/>
                        <a:gd name="T77" fmla="*/ 5 h 79"/>
                        <a:gd name="T78" fmla="*/ 36 w 60"/>
                        <a:gd name="T79" fmla="*/ 4 h 79"/>
                        <a:gd name="T80" fmla="*/ 33 w 60"/>
                        <a:gd name="T81" fmla="*/ 5 h 79"/>
                        <a:gd name="T82" fmla="*/ 30 w 60"/>
                        <a:gd name="T83" fmla="*/ 5 h 79"/>
                        <a:gd name="T84" fmla="*/ 25 w 60"/>
                        <a:gd name="T85" fmla="*/ 3 h 79"/>
                        <a:gd name="T86" fmla="*/ 14 w 60"/>
                        <a:gd name="T87" fmla="*/ 0 h 79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w 60"/>
                        <a:gd name="T133" fmla="*/ 0 h 79"/>
                        <a:gd name="T134" fmla="*/ 60 w 60"/>
                        <a:gd name="T135" fmla="*/ 79 h 79"/>
                      </a:gdLst>
                      <a:ahLst/>
                      <a:cxnLst>
                        <a:cxn ang="T88">
                          <a:pos x="T0" y="T1"/>
                        </a:cxn>
                        <a:cxn ang="T89">
                          <a:pos x="T2" y="T3"/>
                        </a:cxn>
                        <a:cxn ang="T90">
                          <a:pos x="T4" y="T5"/>
                        </a:cxn>
                        <a:cxn ang="T91">
                          <a:pos x="T6" y="T7"/>
                        </a:cxn>
                        <a:cxn ang="T92">
                          <a:pos x="T8" y="T9"/>
                        </a:cxn>
                        <a:cxn ang="T93">
                          <a:pos x="T10" y="T11"/>
                        </a:cxn>
                        <a:cxn ang="T94">
                          <a:pos x="T12" y="T13"/>
                        </a:cxn>
                        <a:cxn ang="T95">
                          <a:pos x="T14" y="T15"/>
                        </a:cxn>
                        <a:cxn ang="T96">
                          <a:pos x="T16" y="T17"/>
                        </a:cxn>
                        <a:cxn ang="T97">
                          <a:pos x="T18" y="T19"/>
                        </a:cxn>
                        <a:cxn ang="T98">
                          <a:pos x="T20" y="T21"/>
                        </a:cxn>
                        <a:cxn ang="T99">
                          <a:pos x="T22" y="T23"/>
                        </a:cxn>
                        <a:cxn ang="T100">
                          <a:pos x="T24" y="T25"/>
                        </a:cxn>
                        <a:cxn ang="T101">
                          <a:pos x="T26" y="T27"/>
                        </a:cxn>
                        <a:cxn ang="T102">
                          <a:pos x="T28" y="T29"/>
                        </a:cxn>
                        <a:cxn ang="T103">
                          <a:pos x="T30" y="T31"/>
                        </a:cxn>
                        <a:cxn ang="T104">
                          <a:pos x="T32" y="T33"/>
                        </a:cxn>
                        <a:cxn ang="T105">
                          <a:pos x="T34" y="T35"/>
                        </a:cxn>
                        <a:cxn ang="T106">
                          <a:pos x="T36" y="T37"/>
                        </a:cxn>
                        <a:cxn ang="T107">
                          <a:pos x="T38" y="T39"/>
                        </a:cxn>
                        <a:cxn ang="T108">
                          <a:pos x="T40" y="T41"/>
                        </a:cxn>
                        <a:cxn ang="T109">
                          <a:pos x="T42" y="T43"/>
                        </a:cxn>
                        <a:cxn ang="T110">
                          <a:pos x="T44" y="T45"/>
                        </a:cxn>
                        <a:cxn ang="T111">
                          <a:pos x="T46" y="T47"/>
                        </a:cxn>
                        <a:cxn ang="T112">
                          <a:pos x="T48" y="T49"/>
                        </a:cxn>
                        <a:cxn ang="T113">
                          <a:pos x="T50" y="T51"/>
                        </a:cxn>
                        <a:cxn ang="T114">
                          <a:pos x="T52" y="T53"/>
                        </a:cxn>
                        <a:cxn ang="T115">
                          <a:pos x="T54" y="T55"/>
                        </a:cxn>
                        <a:cxn ang="T116">
                          <a:pos x="T56" y="T57"/>
                        </a:cxn>
                        <a:cxn ang="T117">
                          <a:pos x="T58" y="T59"/>
                        </a:cxn>
                        <a:cxn ang="T118">
                          <a:pos x="T60" y="T61"/>
                        </a:cxn>
                        <a:cxn ang="T119">
                          <a:pos x="T62" y="T63"/>
                        </a:cxn>
                        <a:cxn ang="T120">
                          <a:pos x="T64" y="T65"/>
                        </a:cxn>
                        <a:cxn ang="T121">
                          <a:pos x="T66" y="T67"/>
                        </a:cxn>
                        <a:cxn ang="T122">
                          <a:pos x="T68" y="T69"/>
                        </a:cxn>
                        <a:cxn ang="T123">
                          <a:pos x="T70" y="T71"/>
                        </a:cxn>
                        <a:cxn ang="T124">
                          <a:pos x="T72" y="T73"/>
                        </a:cxn>
                        <a:cxn ang="T125">
                          <a:pos x="T74" y="T75"/>
                        </a:cxn>
                        <a:cxn ang="T126">
                          <a:pos x="T76" y="T77"/>
                        </a:cxn>
                        <a:cxn ang="T127">
                          <a:pos x="T78" y="T79"/>
                        </a:cxn>
                        <a:cxn ang="T128">
                          <a:pos x="T80" y="T81"/>
                        </a:cxn>
                        <a:cxn ang="T129">
                          <a:pos x="T82" y="T83"/>
                        </a:cxn>
                        <a:cxn ang="T130">
                          <a:pos x="T84" y="T85"/>
                        </a:cxn>
                        <a:cxn ang="T131">
                          <a:pos x="T86" y="T87"/>
                        </a:cxn>
                      </a:cxnLst>
                      <a:rect l="T132" t="T133" r="T134" b="T135"/>
                      <a:pathLst>
                        <a:path w="60" h="79">
                          <a:moveTo>
                            <a:pt x="14" y="0"/>
                          </a:moveTo>
                          <a:lnTo>
                            <a:pt x="10" y="1"/>
                          </a:lnTo>
                          <a:lnTo>
                            <a:pt x="6" y="5"/>
                          </a:lnTo>
                          <a:lnTo>
                            <a:pt x="6" y="10"/>
                          </a:lnTo>
                          <a:lnTo>
                            <a:pt x="7" y="14"/>
                          </a:lnTo>
                          <a:lnTo>
                            <a:pt x="5" y="16"/>
                          </a:lnTo>
                          <a:lnTo>
                            <a:pt x="1" y="21"/>
                          </a:lnTo>
                          <a:lnTo>
                            <a:pt x="0" y="27"/>
                          </a:lnTo>
                          <a:lnTo>
                            <a:pt x="4" y="30"/>
                          </a:lnTo>
                          <a:lnTo>
                            <a:pt x="10" y="33"/>
                          </a:lnTo>
                          <a:lnTo>
                            <a:pt x="6" y="40"/>
                          </a:lnTo>
                          <a:lnTo>
                            <a:pt x="6" y="45"/>
                          </a:lnTo>
                          <a:lnTo>
                            <a:pt x="8" y="51"/>
                          </a:lnTo>
                          <a:lnTo>
                            <a:pt x="16" y="53"/>
                          </a:lnTo>
                          <a:lnTo>
                            <a:pt x="26" y="52"/>
                          </a:lnTo>
                          <a:lnTo>
                            <a:pt x="25" y="56"/>
                          </a:lnTo>
                          <a:lnTo>
                            <a:pt x="26" y="64"/>
                          </a:lnTo>
                          <a:lnTo>
                            <a:pt x="28" y="71"/>
                          </a:lnTo>
                          <a:lnTo>
                            <a:pt x="31" y="75"/>
                          </a:lnTo>
                          <a:lnTo>
                            <a:pt x="35" y="78"/>
                          </a:lnTo>
                          <a:lnTo>
                            <a:pt x="41" y="78"/>
                          </a:lnTo>
                          <a:lnTo>
                            <a:pt x="48" y="75"/>
                          </a:lnTo>
                          <a:lnTo>
                            <a:pt x="53" y="71"/>
                          </a:lnTo>
                          <a:lnTo>
                            <a:pt x="58" y="62"/>
                          </a:lnTo>
                          <a:lnTo>
                            <a:pt x="59" y="55"/>
                          </a:lnTo>
                          <a:lnTo>
                            <a:pt x="57" y="52"/>
                          </a:lnTo>
                          <a:lnTo>
                            <a:pt x="53" y="49"/>
                          </a:lnTo>
                          <a:lnTo>
                            <a:pt x="49" y="49"/>
                          </a:lnTo>
                          <a:lnTo>
                            <a:pt x="51" y="44"/>
                          </a:lnTo>
                          <a:lnTo>
                            <a:pt x="55" y="41"/>
                          </a:lnTo>
                          <a:lnTo>
                            <a:pt x="57" y="37"/>
                          </a:lnTo>
                          <a:lnTo>
                            <a:pt x="54" y="31"/>
                          </a:lnTo>
                          <a:lnTo>
                            <a:pt x="49" y="29"/>
                          </a:lnTo>
                          <a:lnTo>
                            <a:pt x="52" y="26"/>
                          </a:lnTo>
                          <a:lnTo>
                            <a:pt x="52" y="21"/>
                          </a:lnTo>
                          <a:lnTo>
                            <a:pt x="47" y="18"/>
                          </a:lnTo>
                          <a:lnTo>
                            <a:pt x="49" y="14"/>
                          </a:lnTo>
                          <a:lnTo>
                            <a:pt x="47" y="8"/>
                          </a:lnTo>
                          <a:lnTo>
                            <a:pt x="43" y="5"/>
                          </a:lnTo>
                          <a:lnTo>
                            <a:pt x="37" y="4"/>
                          </a:lnTo>
                          <a:lnTo>
                            <a:pt x="34" y="5"/>
                          </a:lnTo>
                          <a:lnTo>
                            <a:pt x="30" y="5"/>
                          </a:lnTo>
                          <a:lnTo>
                            <a:pt x="25" y="3"/>
                          </a:lnTo>
                          <a:lnTo>
                            <a:pt x="14" y="0"/>
                          </a:lnTo>
                        </a:path>
                      </a:pathLst>
                    </a:custGeom>
                    <a:solidFill>
                      <a:srgbClr val="E0A08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4169" name="Freeform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34" y="2645"/>
                      <a:ext cx="29" cy="16"/>
                    </a:xfrm>
                    <a:custGeom>
                      <a:avLst/>
                      <a:gdLst>
                        <a:gd name="T0" fmla="*/ 28 w 30"/>
                        <a:gd name="T1" fmla="*/ 4 h 17"/>
                        <a:gd name="T2" fmla="*/ 23 w 30"/>
                        <a:gd name="T3" fmla="*/ 8 h 17"/>
                        <a:gd name="T4" fmla="*/ 16 w 30"/>
                        <a:gd name="T5" fmla="*/ 15 h 17"/>
                        <a:gd name="T6" fmla="*/ 10 w 30"/>
                        <a:gd name="T7" fmla="*/ 10 h 17"/>
                        <a:gd name="T8" fmla="*/ 5 w 30"/>
                        <a:gd name="T9" fmla="*/ 4 h 17"/>
                        <a:gd name="T10" fmla="*/ 0 w 30"/>
                        <a:gd name="T11" fmla="*/ 0 h 17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30"/>
                        <a:gd name="T19" fmla="*/ 0 h 17"/>
                        <a:gd name="T20" fmla="*/ 30 w 30"/>
                        <a:gd name="T21" fmla="*/ 17 h 17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30" h="17">
                          <a:moveTo>
                            <a:pt x="29" y="4"/>
                          </a:moveTo>
                          <a:lnTo>
                            <a:pt x="24" y="9"/>
                          </a:lnTo>
                          <a:lnTo>
                            <a:pt x="17" y="16"/>
                          </a:lnTo>
                          <a:lnTo>
                            <a:pt x="10" y="11"/>
                          </a:lnTo>
                          <a:lnTo>
                            <a:pt x="5" y="4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4170" name="Freeform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1" y="2660"/>
                      <a:ext cx="16" cy="16"/>
                    </a:xfrm>
                    <a:custGeom>
                      <a:avLst/>
                      <a:gdLst>
                        <a:gd name="T0" fmla="*/ 0 w 17"/>
                        <a:gd name="T1" fmla="*/ 15 h 17"/>
                        <a:gd name="T2" fmla="*/ 4 w 17"/>
                        <a:gd name="T3" fmla="*/ 15 h 17"/>
                        <a:gd name="T4" fmla="*/ 9 w 17"/>
                        <a:gd name="T5" fmla="*/ 8 h 17"/>
                        <a:gd name="T6" fmla="*/ 15 w 17"/>
                        <a:gd name="T7" fmla="*/ 0 h 1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7"/>
                        <a:gd name="T13" fmla="*/ 0 h 17"/>
                        <a:gd name="T14" fmla="*/ 17 w 17"/>
                        <a:gd name="T15" fmla="*/ 17 h 1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7" h="17">
                          <a:moveTo>
                            <a:pt x="0" y="16"/>
                          </a:moveTo>
                          <a:lnTo>
                            <a:pt x="4" y="16"/>
                          </a:lnTo>
                          <a:lnTo>
                            <a:pt x="10" y="8"/>
                          </a:lnTo>
                          <a:lnTo>
                            <a:pt x="16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4171" name="Freeform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4" y="2666"/>
                      <a:ext cx="16" cy="16"/>
                    </a:xfrm>
                    <a:custGeom>
                      <a:avLst/>
                      <a:gdLst>
                        <a:gd name="T0" fmla="*/ 0 w 17"/>
                        <a:gd name="T1" fmla="*/ 15 h 17"/>
                        <a:gd name="T2" fmla="*/ 4 w 17"/>
                        <a:gd name="T3" fmla="*/ 10 h 17"/>
                        <a:gd name="T4" fmla="*/ 8 w 17"/>
                        <a:gd name="T5" fmla="*/ 10 h 17"/>
                        <a:gd name="T6" fmla="*/ 11 w 17"/>
                        <a:gd name="T7" fmla="*/ 15 h 17"/>
                        <a:gd name="T8" fmla="*/ 12 w 17"/>
                        <a:gd name="T9" fmla="*/ 8 h 17"/>
                        <a:gd name="T10" fmla="*/ 15 w 17"/>
                        <a:gd name="T11" fmla="*/ 0 h 17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17"/>
                        <a:gd name="T19" fmla="*/ 0 h 17"/>
                        <a:gd name="T20" fmla="*/ 17 w 17"/>
                        <a:gd name="T21" fmla="*/ 17 h 17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17" h="17">
                          <a:moveTo>
                            <a:pt x="0" y="16"/>
                          </a:moveTo>
                          <a:lnTo>
                            <a:pt x="4" y="11"/>
                          </a:lnTo>
                          <a:lnTo>
                            <a:pt x="9" y="11"/>
                          </a:lnTo>
                          <a:lnTo>
                            <a:pt x="12" y="16"/>
                          </a:lnTo>
                          <a:lnTo>
                            <a:pt x="13" y="9"/>
                          </a:lnTo>
                          <a:lnTo>
                            <a:pt x="16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4172" name="Freeform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34" y="2631"/>
                      <a:ext cx="29" cy="16"/>
                    </a:xfrm>
                    <a:custGeom>
                      <a:avLst/>
                      <a:gdLst>
                        <a:gd name="T0" fmla="*/ 0 w 30"/>
                        <a:gd name="T1" fmla="*/ 0 h 17"/>
                        <a:gd name="T2" fmla="*/ 3 w 30"/>
                        <a:gd name="T3" fmla="*/ 2 h 17"/>
                        <a:gd name="T4" fmla="*/ 8 w 30"/>
                        <a:gd name="T5" fmla="*/ 5 h 17"/>
                        <a:gd name="T6" fmla="*/ 10 w 30"/>
                        <a:gd name="T7" fmla="*/ 9 h 17"/>
                        <a:gd name="T8" fmla="*/ 14 w 30"/>
                        <a:gd name="T9" fmla="*/ 12 h 17"/>
                        <a:gd name="T10" fmla="*/ 18 w 30"/>
                        <a:gd name="T11" fmla="*/ 15 h 17"/>
                        <a:gd name="T12" fmla="*/ 21 w 30"/>
                        <a:gd name="T13" fmla="*/ 15 h 17"/>
                        <a:gd name="T14" fmla="*/ 25 w 30"/>
                        <a:gd name="T15" fmla="*/ 9 h 17"/>
                        <a:gd name="T16" fmla="*/ 28 w 30"/>
                        <a:gd name="T17" fmla="*/ 5 h 17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30"/>
                        <a:gd name="T28" fmla="*/ 0 h 17"/>
                        <a:gd name="T29" fmla="*/ 30 w 30"/>
                        <a:gd name="T30" fmla="*/ 17 h 17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30" h="17">
                          <a:moveTo>
                            <a:pt x="0" y="0"/>
                          </a:moveTo>
                          <a:lnTo>
                            <a:pt x="3" y="2"/>
                          </a:lnTo>
                          <a:lnTo>
                            <a:pt x="8" y="5"/>
                          </a:lnTo>
                          <a:lnTo>
                            <a:pt x="10" y="10"/>
                          </a:lnTo>
                          <a:lnTo>
                            <a:pt x="14" y="13"/>
                          </a:lnTo>
                          <a:lnTo>
                            <a:pt x="19" y="16"/>
                          </a:lnTo>
                          <a:lnTo>
                            <a:pt x="22" y="16"/>
                          </a:lnTo>
                          <a:lnTo>
                            <a:pt x="26" y="10"/>
                          </a:lnTo>
                          <a:lnTo>
                            <a:pt x="29" y="5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</p:grpSp>
          </p:grpSp>
          <p:grpSp>
            <p:nvGrpSpPr>
              <p:cNvPr id="4119" name="Group 33"/>
              <p:cNvGrpSpPr>
                <a:grpSpLocks/>
              </p:cNvGrpSpPr>
              <p:nvPr/>
            </p:nvGrpSpPr>
            <p:grpSpPr bwMode="auto">
              <a:xfrm>
                <a:off x="2591" y="2364"/>
                <a:ext cx="144" cy="231"/>
                <a:chOff x="2591" y="2364"/>
                <a:chExt cx="144" cy="231"/>
              </a:xfrm>
            </p:grpSpPr>
            <p:grpSp>
              <p:nvGrpSpPr>
                <p:cNvPr id="4150" name="Group 34"/>
                <p:cNvGrpSpPr>
                  <a:grpSpLocks/>
                </p:cNvGrpSpPr>
                <p:nvPr/>
              </p:nvGrpSpPr>
              <p:grpSpPr bwMode="auto">
                <a:xfrm>
                  <a:off x="2614" y="2400"/>
                  <a:ext cx="121" cy="195"/>
                  <a:chOff x="2614" y="2400"/>
                  <a:chExt cx="121" cy="195"/>
                </a:xfrm>
              </p:grpSpPr>
              <p:sp>
                <p:nvSpPr>
                  <p:cNvPr id="4152" name="Freeform 35"/>
                  <p:cNvSpPr>
                    <a:spLocks noChangeArrowheads="1"/>
                  </p:cNvSpPr>
                  <p:nvPr/>
                </p:nvSpPr>
                <p:spPr bwMode="auto">
                  <a:xfrm>
                    <a:off x="2614" y="2400"/>
                    <a:ext cx="121" cy="195"/>
                  </a:xfrm>
                  <a:custGeom>
                    <a:avLst/>
                    <a:gdLst>
                      <a:gd name="T0" fmla="*/ 116 w 122"/>
                      <a:gd name="T1" fmla="*/ 53 h 196"/>
                      <a:gd name="T2" fmla="*/ 119 w 122"/>
                      <a:gd name="T3" fmla="*/ 65 h 196"/>
                      <a:gd name="T4" fmla="*/ 120 w 122"/>
                      <a:gd name="T5" fmla="*/ 77 h 196"/>
                      <a:gd name="T6" fmla="*/ 118 w 122"/>
                      <a:gd name="T7" fmla="*/ 102 h 196"/>
                      <a:gd name="T8" fmla="*/ 115 w 122"/>
                      <a:gd name="T9" fmla="*/ 125 h 196"/>
                      <a:gd name="T10" fmla="*/ 109 w 122"/>
                      <a:gd name="T11" fmla="*/ 138 h 196"/>
                      <a:gd name="T12" fmla="*/ 103 w 122"/>
                      <a:gd name="T13" fmla="*/ 156 h 196"/>
                      <a:gd name="T14" fmla="*/ 100 w 122"/>
                      <a:gd name="T15" fmla="*/ 165 h 196"/>
                      <a:gd name="T16" fmla="*/ 95 w 122"/>
                      <a:gd name="T17" fmla="*/ 175 h 196"/>
                      <a:gd name="T18" fmla="*/ 91 w 122"/>
                      <a:gd name="T19" fmla="*/ 185 h 196"/>
                      <a:gd name="T20" fmla="*/ 88 w 122"/>
                      <a:gd name="T21" fmla="*/ 191 h 196"/>
                      <a:gd name="T22" fmla="*/ 83 w 122"/>
                      <a:gd name="T23" fmla="*/ 194 h 196"/>
                      <a:gd name="T24" fmla="*/ 79 w 122"/>
                      <a:gd name="T25" fmla="*/ 194 h 196"/>
                      <a:gd name="T26" fmla="*/ 74 w 122"/>
                      <a:gd name="T27" fmla="*/ 193 h 196"/>
                      <a:gd name="T28" fmla="*/ 71 w 122"/>
                      <a:gd name="T29" fmla="*/ 194 h 196"/>
                      <a:gd name="T30" fmla="*/ 68 w 122"/>
                      <a:gd name="T31" fmla="*/ 193 h 196"/>
                      <a:gd name="T32" fmla="*/ 65 w 122"/>
                      <a:gd name="T33" fmla="*/ 187 h 196"/>
                      <a:gd name="T34" fmla="*/ 60 w 122"/>
                      <a:gd name="T35" fmla="*/ 175 h 196"/>
                      <a:gd name="T36" fmla="*/ 56 w 122"/>
                      <a:gd name="T37" fmla="*/ 162 h 196"/>
                      <a:gd name="T38" fmla="*/ 53 w 122"/>
                      <a:gd name="T39" fmla="*/ 150 h 196"/>
                      <a:gd name="T40" fmla="*/ 50 w 122"/>
                      <a:gd name="T41" fmla="*/ 140 h 196"/>
                      <a:gd name="T42" fmla="*/ 48 w 122"/>
                      <a:gd name="T43" fmla="*/ 132 h 196"/>
                      <a:gd name="T44" fmla="*/ 43 w 122"/>
                      <a:gd name="T45" fmla="*/ 122 h 196"/>
                      <a:gd name="T46" fmla="*/ 38 w 122"/>
                      <a:gd name="T47" fmla="*/ 114 h 196"/>
                      <a:gd name="T48" fmla="*/ 43 w 122"/>
                      <a:gd name="T49" fmla="*/ 110 h 196"/>
                      <a:gd name="T50" fmla="*/ 49 w 122"/>
                      <a:gd name="T51" fmla="*/ 108 h 196"/>
                      <a:gd name="T52" fmla="*/ 44 w 122"/>
                      <a:gd name="T53" fmla="*/ 102 h 196"/>
                      <a:gd name="T54" fmla="*/ 43 w 122"/>
                      <a:gd name="T55" fmla="*/ 97 h 196"/>
                      <a:gd name="T56" fmla="*/ 42 w 122"/>
                      <a:gd name="T57" fmla="*/ 94 h 196"/>
                      <a:gd name="T58" fmla="*/ 40 w 122"/>
                      <a:gd name="T59" fmla="*/ 90 h 196"/>
                      <a:gd name="T60" fmla="*/ 37 w 122"/>
                      <a:gd name="T61" fmla="*/ 92 h 196"/>
                      <a:gd name="T62" fmla="*/ 35 w 122"/>
                      <a:gd name="T63" fmla="*/ 93 h 196"/>
                      <a:gd name="T64" fmla="*/ 31 w 122"/>
                      <a:gd name="T65" fmla="*/ 97 h 196"/>
                      <a:gd name="T66" fmla="*/ 30 w 122"/>
                      <a:gd name="T67" fmla="*/ 101 h 196"/>
                      <a:gd name="T68" fmla="*/ 29 w 122"/>
                      <a:gd name="T69" fmla="*/ 102 h 196"/>
                      <a:gd name="T70" fmla="*/ 25 w 122"/>
                      <a:gd name="T71" fmla="*/ 102 h 196"/>
                      <a:gd name="T72" fmla="*/ 23 w 122"/>
                      <a:gd name="T73" fmla="*/ 101 h 196"/>
                      <a:gd name="T74" fmla="*/ 20 w 122"/>
                      <a:gd name="T75" fmla="*/ 98 h 196"/>
                      <a:gd name="T76" fmla="*/ 18 w 122"/>
                      <a:gd name="T77" fmla="*/ 89 h 196"/>
                      <a:gd name="T78" fmla="*/ 12 w 122"/>
                      <a:gd name="T79" fmla="*/ 82 h 196"/>
                      <a:gd name="T80" fmla="*/ 10 w 122"/>
                      <a:gd name="T81" fmla="*/ 78 h 196"/>
                      <a:gd name="T82" fmla="*/ 8 w 122"/>
                      <a:gd name="T83" fmla="*/ 73 h 196"/>
                      <a:gd name="T84" fmla="*/ 11 w 122"/>
                      <a:gd name="T85" fmla="*/ 62 h 196"/>
                      <a:gd name="T86" fmla="*/ 13 w 122"/>
                      <a:gd name="T87" fmla="*/ 56 h 196"/>
                      <a:gd name="T88" fmla="*/ 11 w 122"/>
                      <a:gd name="T89" fmla="*/ 49 h 196"/>
                      <a:gd name="T90" fmla="*/ 5 w 122"/>
                      <a:gd name="T91" fmla="*/ 42 h 196"/>
                      <a:gd name="T92" fmla="*/ 0 w 122"/>
                      <a:gd name="T93" fmla="*/ 37 h 196"/>
                      <a:gd name="T94" fmla="*/ 4 w 122"/>
                      <a:gd name="T95" fmla="*/ 24 h 196"/>
                      <a:gd name="T96" fmla="*/ 10 w 122"/>
                      <a:gd name="T97" fmla="*/ 13 h 196"/>
                      <a:gd name="T98" fmla="*/ 26 w 122"/>
                      <a:gd name="T99" fmla="*/ 4 h 196"/>
                      <a:gd name="T100" fmla="*/ 44 w 122"/>
                      <a:gd name="T101" fmla="*/ 0 h 196"/>
                      <a:gd name="T102" fmla="*/ 61 w 122"/>
                      <a:gd name="T103" fmla="*/ 1 h 196"/>
                      <a:gd name="T104" fmla="*/ 80 w 122"/>
                      <a:gd name="T105" fmla="*/ 8 h 196"/>
                      <a:gd name="T106" fmla="*/ 86 w 122"/>
                      <a:gd name="T107" fmla="*/ 16 h 196"/>
                      <a:gd name="T108" fmla="*/ 89 w 122"/>
                      <a:gd name="T109" fmla="*/ 23 h 196"/>
                      <a:gd name="T110" fmla="*/ 91 w 122"/>
                      <a:gd name="T111" fmla="*/ 32 h 196"/>
                      <a:gd name="T112" fmla="*/ 94 w 122"/>
                      <a:gd name="T113" fmla="*/ 36 h 196"/>
                      <a:gd name="T114" fmla="*/ 107 w 122"/>
                      <a:gd name="T115" fmla="*/ 44 h 196"/>
                      <a:gd name="T116" fmla="*/ 113 w 122"/>
                      <a:gd name="T117" fmla="*/ 48 h 196"/>
                      <a:gd name="T118" fmla="*/ 116 w 122"/>
                      <a:gd name="T119" fmla="*/ 53 h 19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w 122"/>
                      <a:gd name="T181" fmla="*/ 0 h 196"/>
                      <a:gd name="T182" fmla="*/ 122 w 122"/>
                      <a:gd name="T183" fmla="*/ 196 h 196"/>
                    </a:gdLst>
                    <a:ahLst/>
                    <a:cxnLst>
                      <a:cxn ang="T120">
                        <a:pos x="T0" y="T1"/>
                      </a:cxn>
                      <a:cxn ang="T121">
                        <a:pos x="T2" y="T3"/>
                      </a:cxn>
                      <a:cxn ang="T122">
                        <a:pos x="T4" y="T5"/>
                      </a:cxn>
                      <a:cxn ang="T123">
                        <a:pos x="T6" y="T7"/>
                      </a:cxn>
                      <a:cxn ang="T124">
                        <a:pos x="T8" y="T9"/>
                      </a:cxn>
                      <a:cxn ang="T125">
                        <a:pos x="T10" y="T11"/>
                      </a:cxn>
                      <a:cxn ang="T126">
                        <a:pos x="T12" y="T13"/>
                      </a:cxn>
                      <a:cxn ang="T127">
                        <a:pos x="T14" y="T15"/>
                      </a:cxn>
                      <a:cxn ang="T128">
                        <a:pos x="T16" y="T17"/>
                      </a:cxn>
                      <a:cxn ang="T129">
                        <a:pos x="T18" y="T19"/>
                      </a:cxn>
                      <a:cxn ang="T130">
                        <a:pos x="T20" y="T21"/>
                      </a:cxn>
                      <a:cxn ang="T131">
                        <a:pos x="T22" y="T23"/>
                      </a:cxn>
                      <a:cxn ang="T132">
                        <a:pos x="T24" y="T25"/>
                      </a:cxn>
                      <a:cxn ang="T133">
                        <a:pos x="T26" y="T27"/>
                      </a:cxn>
                      <a:cxn ang="T134">
                        <a:pos x="T28" y="T29"/>
                      </a:cxn>
                      <a:cxn ang="T135">
                        <a:pos x="T30" y="T31"/>
                      </a:cxn>
                      <a:cxn ang="T136">
                        <a:pos x="T32" y="T33"/>
                      </a:cxn>
                      <a:cxn ang="T137">
                        <a:pos x="T34" y="T35"/>
                      </a:cxn>
                      <a:cxn ang="T138">
                        <a:pos x="T36" y="T37"/>
                      </a:cxn>
                      <a:cxn ang="T139">
                        <a:pos x="T38" y="T39"/>
                      </a:cxn>
                      <a:cxn ang="T140">
                        <a:pos x="T40" y="T41"/>
                      </a:cxn>
                      <a:cxn ang="T141">
                        <a:pos x="T42" y="T43"/>
                      </a:cxn>
                      <a:cxn ang="T142">
                        <a:pos x="T44" y="T45"/>
                      </a:cxn>
                      <a:cxn ang="T143">
                        <a:pos x="T46" y="T47"/>
                      </a:cxn>
                      <a:cxn ang="T144">
                        <a:pos x="T48" y="T49"/>
                      </a:cxn>
                      <a:cxn ang="T145">
                        <a:pos x="T50" y="T51"/>
                      </a:cxn>
                      <a:cxn ang="T146">
                        <a:pos x="T52" y="T53"/>
                      </a:cxn>
                      <a:cxn ang="T147">
                        <a:pos x="T54" y="T55"/>
                      </a:cxn>
                      <a:cxn ang="T148">
                        <a:pos x="T56" y="T57"/>
                      </a:cxn>
                      <a:cxn ang="T149">
                        <a:pos x="T58" y="T59"/>
                      </a:cxn>
                      <a:cxn ang="T150">
                        <a:pos x="T60" y="T61"/>
                      </a:cxn>
                      <a:cxn ang="T151">
                        <a:pos x="T62" y="T63"/>
                      </a:cxn>
                      <a:cxn ang="T152">
                        <a:pos x="T64" y="T65"/>
                      </a:cxn>
                      <a:cxn ang="T153">
                        <a:pos x="T66" y="T67"/>
                      </a:cxn>
                      <a:cxn ang="T154">
                        <a:pos x="T68" y="T69"/>
                      </a:cxn>
                      <a:cxn ang="T155">
                        <a:pos x="T70" y="T71"/>
                      </a:cxn>
                      <a:cxn ang="T156">
                        <a:pos x="T72" y="T73"/>
                      </a:cxn>
                      <a:cxn ang="T157">
                        <a:pos x="T74" y="T75"/>
                      </a:cxn>
                      <a:cxn ang="T158">
                        <a:pos x="T76" y="T77"/>
                      </a:cxn>
                      <a:cxn ang="T159">
                        <a:pos x="T78" y="T79"/>
                      </a:cxn>
                      <a:cxn ang="T160">
                        <a:pos x="T80" y="T81"/>
                      </a:cxn>
                      <a:cxn ang="T161">
                        <a:pos x="T82" y="T83"/>
                      </a:cxn>
                      <a:cxn ang="T162">
                        <a:pos x="T84" y="T85"/>
                      </a:cxn>
                      <a:cxn ang="T163">
                        <a:pos x="T86" y="T87"/>
                      </a:cxn>
                      <a:cxn ang="T164">
                        <a:pos x="T88" y="T89"/>
                      </a:cxn>
                      <a:cxn ang="T165">
                        <a:pos x="T90" y="T91"/>
                      </a:cxn>
                      <a:cxn ang="T166">
                        <a:pos x="T92" y="T93"/>
                      </a:cxn>
                      <a:cxn ang="T167">
                        <a:pos x="T94" y="T95"/>
                      </a:cxn>
                      <a:cxn ang="T168">
                        <a:pos x="T96" y="T97"/>
                      </a:cxn>
                      <a:cxn ang="T169">
                        <a:pos x="T98" y="T99"/>
                      </a:cxn>
                      <a:cxn ang="T170">
                        <a:pos x="T100" y="T101"/>
                      </a:cxn>
                      <a:cxn ang="T171">
                        <a:pos x="T102" y="T103"/>
                      </a:cxn>
                      <a:cxn ang="T172">
                        <a:pos x="T104" y="T105"/>
                      </a:cxn>
                      <a:cxn ang="T173">
                        <a:pos x="T106" y="T107"/>
                      </a:cxn>
                      <a:cxn ang="T174">
                        <a:pos x="T108" y="T109"/>
                      </a:cxn>
                      <a:cxn ang="T175">
                        <a:pos x="T110" y="T111"/>
                      </a:cxn>
                      <a:cxn ang="T176">
                        <a:pos x="T112" y="T113"/>
                      </a:cxn>
                      <a:cxn ang="T177">
                        <a:pos x="T114" y="T115"/>
                      </a:cxn>
                      <a:cxn ang="T178">
                        <a:pos x="T116" y="T117"/>
                      </a:cxn>
                      <a:cxn ang="T179">
                        <a:pos x="T118" y="T119"/>
                      </a:cxn>
                    </a:cxnLst>
                    <a:rect l="T180" t="T181" r="T182" b="T183"/>
                    <a:pathLst>
                      <a:path w="122" h="196">
                        <a:moveTo>
                          <a:pt x="117" y="53"/>
                        </a:moveTo>
                        <a:lnTo>
                          <a:pt x="120" y="65"/>
                        </a:lnTo>
                        <a:lnTo>
                          <a:pt x="121" y="77"/>
                        </a:lnTo>
                        <a:lnTo>
                          <a:pt x="119" y="103"/>
                        </a:lnTo>
                        <a:lnTo>
                          <a:pt x="116" y="126"/>
                        </a:lnTo>
                        <a:lnTo>
                          <a:pt x="110" y="139"/>
                        </a:lnTo>
                        <a:lnTo>
                          <a:pt x="104" y="157"/>
                        </a:lnTo>
                        <a:lnTo>
                          <a:pt x="101" y="166"/>
                        </a:lnTo>
                        <a:lnTo>
                          <a:pt x="96" y="176"/>
                        </a:lnTo>
                        <a:lnTo>
                          <a:pt x="92" y="186"/>
                        </a:lnTo>
                        <a:lnTo>
                          <a:pt x="89" y="192"/>
                        </a:lnTo>
                        <a:lnTo>
                          <a:pt x="84" y="195"/>
                        </a:lnTo>
                        <a:lnTo>
                          <a:pt x="80" y="195"/>
                        </a:lnTo>
                        <a:lnTo>
                          <a:pt x="75" y="194"/>
                        </a:lnTo>
                        <a:lnTo>
                          <a:pt x="72" y="195"/>
                        </a:lnTo>
                        <a:lnTo>
                          <a:pt x="69" y="194"/>
                        </a:lnTo>
                        <a:lnTo>
                          <a:pt x="66" y="188"/>
                        </a:lnTo>
                        <a:lnTo>
                          <a:pt x="60" y="176"/>
                        </a:lnTo>
                        <a:lnTo>
                          <a:pt x="56" y="163"/>
                        </a:lnTo>
                        <a:lnTo>
                          <a:pt x="53" y="151"/>
                        </a:lnTo>
                        <a:lnTo>
                          <a:pt x="50" y="141"/>
                        </a:lnTo>
                        <a:lnTo>
                          <a:pt x="48" y="133"/>
                        </a:lnTo>
                        <a:lnTo>
                          <a:pt x="43" y="123"/>
                        </a:lnTo>
                        <a:lnTo>
                          <a:pt x="38" y="115"/>
                        </a:lnTo>
                        <a:lnTo>
                          <a:pt x="43" y="111"/>
                        </a:lnTo>
                        <a:lnTo>
                          <a:pt x="49" y="109"/>
                        </a:lnTo>
                        <a:lnTo>
                          <a:pt x="44" y="103"/>
                        </a:lnTo>
                        <a:lnTo>
                          <a:pt x="43" y="97"/>
                        </a:lnTo>
                        <a:lnTo>
                          <a:pt x="42" y="94"/>
                        </a:lnTo>
                        <a:lnTo>
                          <a:pt x="40" y="90"/>
                        </a:lnTo>
                        <a:lnTo>
                          <a:pt x="37" y="92"/>
                        </a:lnTo>
                        <a:lnTo>
                          <a:pt x="35" y="93"/>
                        </a:lnTo>
                        <a:lnTo>
                          <a:pt x="31" y="97"/>
                        </a:lnTo>
                        <a:lnTo>
                          <a:pt x="30" y="102"/>
                        </a:lnTo>
                        <a:lnTo>
                          <a:pt x="29" y="103"/>
                        </a:lnTo>
                        <a:lnTo>
                          <a:pt x="25" y="103"/>
                        </a:lnTo>
                        <a:lnTo>
                          <a:pt x="23" y="102"/>
                        </a:lnTo>
                        <a:lnTo>
                          <a:pt x="20" y="99"/>
                        </a:lnTo>
                        <a:lnTo>
                          <a:pt x="18" y="89"/>
                        </a:lnTo>
                        <a:lnTo>
                          <a:pt x="12" y="82"/>
                        </a:lnTo>
                        <a:lnTo>
                          <a:pt x="10" y="78"/>
                        </a:lnTo>
                        <a:lnTo>
                          <a:pt x="8" y="73"/>
                        </a:lnTo>
                        <a:lnTo>
                          <a:pt x="11" y="62"/>
                        </a:lnTo>
                        <a:lnTo>
                          <a:pt x="13" y="56"/>
                        </a:lnTo>
                        <a:lnTo>
                          <a:pt x="11" y="49"/>
                        </a:lnTo>
                        <a:lnTo>
                          <a:pt x="5" y="42"/>
                        </a:lnTo>
                        <a:lnTo>
                          <a:pt x="0" y="37"/>
                        </a:lnTo>
                        <a:lnTo>
                          <a:pt x="4" y="24"/>
                        </a:lnTo>
                        <a:lnTo>
                          <a:pt x="10" y="13"/>
                        </a:lnTo>
                        <a:lnTo>
                          <a:pt x="26" y="4"/>
                        </a:lnTo>
                        <a:lnTo>
                          <a:pt x="44" y="0"/>
                        </a:lnTo>
                        <a:lnTo>
                          <a:pt x="62" y="1"/>
                        </a:lnTo>
                        <a:lnTo>
                          <a:pt x="81" y="8"/>
                        </a:lnTo>
                        <a:lnTo>
                          <a:pt x="87" y="16"/>
                        </a:lnTo>
                        <a:lnTo>
                          <a:pt x="90" y="23"/>
                        </a:lnTo>
                        <a:lnTo>
                          <a:pt x="92" y="32"/>
                        </a:lnTo>
                        <a:lnTo>
                          <a:pt x="95" y="36"/>
                        </a:lnTo>
                        <a:lnTo>
                          <a:pt x="108" y="44"/>
                        </a:lnTo>
                        <a:lnTo>
                          <a:pt x="114" y="48"/>
                        </a:lnTo>
                        <a:lnTo>
                          <a:pt x="117" y="53"/>
                        </a:lnTo>
                      </a:path>
                    </a:pathLst>
                  </a:custGeom>
                  <a:solidFill>
                    <a:srgbClr val="E0A080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grpSp>
                <p:nvGrpSpPr>
                  <p:cNvPr id="415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2628" y="2429"/>
                    <a:ext cx="91" cy="100"/>
                    <a:chOff x="2628" y="2429"/>
                    <a:chExt cx="91" cy="100"/>
                  </a:xfrm>
                </p:grpSpPr>
                <p:grpSp>
                  <p:nvGrpSpPr>
                    <p:cNvPr id="4154" name="Group 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28" y="2429"/>
                      <a:ext cx="91" cy="100"/>
                      <a:chOff x="2628" y="2429"/>
                      <a:chExt cx="91" cy="100"/>
                    </a:xfrm>
                  </p:grpSpPr>
                  <p:sp>
                    <p:nvSpPr>
                      <p:cNvPr id="4156" name="Freeform 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93" y="2436"/>
                        <a:ext cx="26" cy="93"/>
                      </a:xfrm>
                      <a:custGeom>
                        <a:avLst/>
                        <a:gdLst>
                          <a:gd name="T0" fmla="*/ 25 w 27"/>
                          <a:gd name="T1" fmla="*/ 92 h 94"/>
                          <a:gd name="T2" fmla="*/ 22 w 27"/>
                          <a:gd name="T3" fmla="*/ 83 h 94"/>
                          <a:gd name="T4" fmla="*/ 19 w 27"/>
                          <a:gd name="T5" fmla="*/ 77 h 94"/>
                          <a:gd name="T6" fmla="*/ 20 w 27"/>
                          <a:gd name="T7" fmla="*/ 65 h 94"/>
                          <a:gd name="T8" fmla="*/ 23 w 27"/>
                          <a:gd name="T9" fmla="*/ 56 h 94"/>
                          <a:gd name="T10" fmla="*/ 25 w 27"/>
                          <a:gd name="T11" fmla="*/ 45 h 94"/>
                          <a:gd name="T12" fmla="*/ 25 w 27"/>
                          <a:gd name="T13" fmla="*/ 36 h 94"/>
                          <a:gd name="T14" fmla="*/ 19 w 27"/>
                          <a:gd name="T15" fmla="*/ 27 h 94"/>
                          <a:gd name="T16" fmla="*/ 14 w 27"/>
                          <a:gd name="T17" fmla="*/ 20 h 94"/>
                          <a:gd name="T18" fmla="*/ 8 w 27"/>
                          <a:gd name="T19" fmla="*/ 15 h 94"/>
                          <a:gd name="T20" fmla="*/ 0 w 27"/>
                          <a:gd name="T21" fmla="*/ 11 h 94"/>
                          <a:gd name="T22" fmla="*/ 5 w 27"/>
                          <a:gd name="T23" fmla="*/ 11 h 94"/>
                          <a:gd name="T24" fmla="*/ 7 w 27"/>
                          <a:gd name="T25" fmla="*/ 9 h 94"/>
                          <a:gd name="T26" fmla="*/ 9 w 27"/>
                          <a:gd name="T27" fmla="*/ 7 h 94"/>
                          <a:gd name="T28" fmla="*/ 10 w 27"/>
                          <a:gd name="T29" fmla="*/ 3 h 94"/>
                          <a:gd name="T30" fmla="*/ 10 w 27"/>
                          <a:gd name="T31" fmla="*/ 0 h 94"/>
                          <a:gd name="T32" fmla="*/ 0 60000 65536"/>
                          <a:gd name="T33" fmla="*/ 0 60000 65536"/>
                          <a:gd name="T34" fmla="*/ 0 60000 65536"/>
                          <a:gd name="T35" fmla="*/ 0 60000 65536"/>
                          <a:gd name="T36" fmla="*/ 0 60000 65536"/>
                          <a:gd name="T37" fmla="*/ 0 60000 65536"/>
                          <a:gd name="T38" fmla="*/ 0 60000 65536"/>
                          <a:gd name="T39" fmla="*/ 0 60000 65536"/>
                          <a:gd name="T40" fmla="*/ 0 60000 65536"/>
                          <a:gd name="T41" fmla="*/ 0 60000 65536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w 27"/>
                          <a:gd name="T49" fmla="*/ 0 h 94"/>
                          <a:gd name="T50" fmla="*/ 27 w 27"/>
                          <a:gd name="T51" fmla="*/ 94 h 94"/>
                        </a:gdLst>
                        <a:ahLst/>
                        <a:cxnLst>
                          <a:cxn ang="T32">
                            <a:pos x="T0" y="T1"/>
                          </a:cxn>
                          <a:cxn ang="T33">
                            <a:pos x="T2" y="T3"/>
                          </a:cxn>
                          <a:cxn ang="T34">
                            <a:pos x="T4" y="T5"/>
                          </a:cxn>
                          <a:cxn ang="T35">
                            <a:pos x="T6" y="T7"/>
                          </a:cxn>
                          <a:cxn ang="T36">
                            <a:pos x="T8" y="T9"/>
                          </a:cxn>
                          <a:cxn ang="T37">
                            <a:pos x="T10" y="T11"/>
                          </a:cxn>
                          <a:cxn ang="T38">
                            <a:pos x="T12" y="T13"/>
                          </a:cxn>
                          <a:cxn ang="T39">
                            <a:pos x="T14" y="T15"/>
                          </a:cxn>
                          <a:cxn ang="T40">
                            <a:pos x="T16" y="T17"/>
                          </a:cxn>
                          <a:cxn ang="T41">
                            <a:pos x="T18" y="T19"/>
                          </a:cxn>
                          <a:cxn ang="T42">
                            <a:pos x="T20" y="T21"/>
                          </a:cxn>
                          <a:cxn ang="T43">
                            <a:pos x="T22" y="T23"/>
                          </a:cxn>
                          <a:cxn ang="T44">
                            <a:pos x="T24" y="T25"/>
                          </a:cxn>
                          <a:cxn ang="T45">
                            <a:pos x="T26" y="T27"/>
                          </a:cxn>
                          <a:cxn ang="T46">
                            <a:pos x="T28" y="T29"/>
                          </a:cxn>
                          <a:cxn ang="T47">
                            <a:pos x="T30" y="T31"/>
                          </a:cxn>
                        </a:cxnLst>
                        <a:rect l="T48" t="T49" r="T50" b="T51"/>
                        <a:pathLst>
                          <a:path w="27" h="94">
                            <a:moveTo>
                              <a:pt x="26" y="93"/>
                            </a:moveTo>
                            <a:lnTo>
                              <a:pt x="23" y="84"/>
                            </a:lnTo>
                            <a:lnTo>
                              <a:pt x="20" y="78"/>
                            </a:lnTo>
                            <a:lnTo>
                              <a:pt x="21" y="66"/>
                            </a:lnTo>
                            <a:lnTo>
                              <a:pt x="24" y="57"/>
                            </a:lnTo>
                            <a:lnTo>
                              <a:pt x="26" y="45"/>
                            </a:lnTo>
                            <a:lnTo>
                              <a:pt x="26" y="36"/>
                            </a:lnTo>
                            <a:lnTo>
                              <a:pt x="20" y="27"/>
                            </a:lnTo>
                            <a:lnTo>
                              <a:pt x="15" y="20"/>
                            </a:lnTo>
                            <a:lnTo>
                              <a:pt x="8" y="15"/>
                            </a:lnTo>
                            <a:lnTo>
                              <a:pt x="0" y="11"/>
                            </a:lnTo>
                            <a:lnTo>
                              <a:pt x="5" y="11"/>
                            </a:lnTo>
                            <a:lnTo>
                              <a:pt x="7" y="9"/>
                            </a:lnTo>
                            <a:lnTo>
                              <a:pt x="9" y="7"/>
                            </a:lnTo>
                            <a:lnTo>
                              <a:pt x="10" y="3"/>
                            </a:lnTo>
                            <a:lnTo>
                              <a:pt x="10" y="0"/>
                            </a:lnTo>
                          </a:path>
                        </a:pathLst>
                      </a:custGeom>
                      <a:noFill/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4157" name="Freeform 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8" y="2459"/>
                        <a:ext cx="32" cy="16"/>
                      </a:xfrm>
                      <a:custGeom>
                        <a:avLst/>
                        <a:gdLst>
                          <a:gd name="T0" fmla="*/ 31 w 33"/>
                          <a:gd name="T1" fmla="*/ 8 h 17"/>
                          <a:gd name="T2" fmla="*/ 25 w 33"/>
                          <a:gd name="T3" fmla="*/ 12 h 17"/>
                          <a:gd name="T4" fmla="*/ 19 w 33"/>
                          <a:gd name="T5" fmla="*/ 12 h 17"/>
                          <a:gd name="T6" fmla="*/ 13 w 33"/>
                          <a:gd name="T7" fmla="*/ 15 h 17"/>
                          <a:gd name="T8" fmla="*/ 7 w 33"/>
                          <a:gd name="T9" fmla="*/ 12 h 17"/>
                          <a:gd name="T10" fmla="*/ 2 w 33"/>
                          <a:gd name="T11" fmla="*/ 12 h 17"/>
                          <a:gd name="T12" fmla="*/ 0 w 33"/>
                          <a:gd name="T13" fmla="*/ 8 h 17"/>
                          <a:gd name="T14" fmla="*/ 0 w 33"/>
                          <a:gd name="T15" fmla="*/ 2 h 17"/>
                          <a:gd name="T16" fmla="*/ 4 w 33"/>
                          <a:gd name="T17" fmla="*/ 0 h 17"/>
                          <a:gd name="T18" fmla="*/ 8 w 33"/>
                          <a:gd name="T19" fmla="*/ 0 h 17"/>
                          <a:gd name="T20" fmla="*/ 14 w 33"/>
                          <a:gd name="T21" fmla="*/ 2 h 17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  <a:gd name="T33" fmla="*/ 0 w 33"/>
                          <a:gd name="T34" fmla="*/ 0 h 17"/>
                          <a:gd name="T35" fmla="*/ 33 w 33"/>
                          <a:gd name="T36" fmla="*/ 17 h 17"/>
                        </a:gdLst>
                        <a:ahLst/>
                        <a:cxnLst>
                          <a:cxn ang="T22">
                            <a:pos x="T0" y="T1"/>
                          </a:cxn>
                          <a:cxn ang="T23">
                            <a:pos x="T2" y="T3"/>
                          </a:cxn>
                          <a:cxn ang="T24">
                            <a:pos x="T4" y="T5"/>
                          </a:cxn>
                          <a:cxn ang="T25">
                            <a:pos x="T6" y="T7"/>
                          </a:cxn>
                          <a:cxn ang="T26">
                            <a:pos x="T8" y="T9"/>
                          </a:cxn>
                          <a:cxn ang="T27">
                            <a:pos x="T10" y="T11"/>
                          </a:cxn>
                          <a:cxn ang="T28">
                            <a:pos x="T12" y="T13"/>
                          </a:cxn>
                          <a:cxn ang="T29">
                            <a:pos x="T14" y="T15"/>
                          </a:cxn>
                          <a:cxn ang="T30">
                            <a:pos x="T16" y="T17"/>
                          </a:cxn>
                          <a:cxn ang="T31">
                            <a:pos x="T18" y="T19"/>
                          </a:cxn>
                          <a:cxn ang="T32">
                            <a:pos x="T20" y="T21"/>
                          </a:cxn>
                        </a:cxnLst>
                        <a:rect l="T33" t="T34" r="T35" b="T36"/>
                        <a:pathLst>
                          <a:path w="33" h="17">
                            <a:moveTo>
                              <a:pt x="32" y="9"/>
                            </a:moveTo>
                            <a:lnTo>
                              <a:pt x="26" y="13"/>
                            </a:lnTo>
                            <a:lnTo>
                              <a:pt x="20" y="13"/>
                            </a:lnTo>
                            <a:lnTo>
                              <a:pt x="13" y="16"/>
                            </a:lnTo>
                            <a:lnTo>
                              <a:pt x="7" y="13"/>
                            </a:lnTo>
                            <a:lnTo>
                              <a:pt x="2" y="13"/>
                            </a:lnTo>
                            <a:lnTo>
                              <a:pt x="0" y="9"/>
                            </a:lnTo>
                            <a:lnTo>
                              <a:pt x="0" y="2"/>
                            </a:lnTo>
                            <a:lnTo>
                              <a:pt x="4" y="0"/>
                            </a:lnTo>
                            <a:lnTo>
                              <a:pt x="8" y="0"/>
                            </a:lnTo>
                            <a:lnTo>
                              <a:pt x="14" y="2"/>
                            </a:lnTo>
                          </a:path>
                        </a:pathLst>
                      </a:custGeom>
                      <a:noFill/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4158" name="Freeform 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5" y="2486"/>
                        <a:ext cx="16" cy="16"/>
                      </a:xfrm>
                      <a:custGeom>
                        <a:avLst/>
                        <a:gdLst>
                          <a:gd name="T0" fmla="*/ 0 w 17"/>
                          <a:gd name="T1" fmla="*/ 0 h 17"/>
                          <a:gd name="T2" fmla="*/ 6 w 17"/>
                          <a:gd name="T3" fmla="*/ 2 h 17"/>
                          <a:gd name="T4" fmla="*/ 11 w 17"/>
                          <a:gd name="T5" fmla="*/ 6 h 17"/>
                          <a:gd name="T6" fmla="*/ 13 w 17"/>
                          <a:gd name="T7" fmla="*/ 10 h 17"/>
                          <a:gd name="T8" fmla="*/ 15 w 17"/>
                          <a:gd name="T9" fmla="*/ 15 h 17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7"/>
                          <a:gd name="T16" fmla="*/ 0 h 17"/>
                          <a:gd name="T17" fmla="*/ 17 w 17"/>
                          <a:gd name="T18" fmla="*/ 17 h 17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7" h="17">
                            <a:moveTo>
                              <a:pt x="0" y="0"/>
                            </a:moveTo>
                            <a:lnTo>
                              <a:pt x="6" y="2"/>
                            </a:lnTo>
                            <a:lnTo>
                              <a:pt x="12" y="6"/>
                            </a:lnTo>
                            <a:lnTo>
                              <a:pt x="14" y="11"/>
                            </a:lnTo>
                            <a:lnTo>
                              <a:pt x="16" y="16"/>
                            </a:lnTo>
                          </a:path>
                        </a:pathLst>
                      </a:custGeom>
                      <a:noFill/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4159" name="Freeform 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4" y="2436"/>
                        <a:ext cx="16" cy="16"/>
                      </a:xfrm>
                      <a:custGeom>
                        <a:avLst/>
                        <a:gdLst>
                          <a:gd name="T0" fmla="*/ 15 w 17"/>
                          <a:gd name="T1" fmla="*/ 0 h 17"/>
                          <a:gd name="T2" fmla="*/ 8 w 17"/>
                          <a:gd name="T3" fmla="*/ 15 h 17"/>
                          <a:gd name="T4" fmla="*/ 8 w 17"/>
                          <a:gd name="T5" fmla="*/ 10 h 17"/>
                          <a:gd name="T6" fmla="*/ 4 w 17"/>
                          <a:gd name="T7" fmla="*/ 8 h 17"/>
                          <a:gd name="T8" fmla="*/ 0 w 17"/>
                          <a:gd name="T9" fmla="*/ 8 h 17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7"/>
                          <a:gd name="T16" fmla="*/ 0 h 17"/>
                          <a:gd name="T17" fmla="*/ 17 w 17"/>
                          <a:gd name="T18" fmla="*/ 17 h 17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7" h="17">
                            <a:moveTo>
                              <a:pt x="16" y="0"/>
                            </a:moveTo>
                            <a:lnTo>
                              <a:pt x="8" y="16"/>
                            </a:lnTo>
                            <a:lnTo>
                              <a:pt x="8" y="11"/>
                            </a:lnTo>
                            <a:lnTo>
                              <a:pt x="4" y="9"/>
                            </a:lnTo>
                            <a:lnTo>
                              <a:pt x="0" y="9"/>
                            </a:lnTo>
                          </a:path>
                        </a:pathLst>
                      </a:custGeom>
                      <a:noFill/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4160" name="Freeform 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1" y="2451"/>
                        <a:ext cx="16" cy="16"/>
                      </a:xfrm>
                      <a:custGeom>
                        <a:avLst/>
                        <a:gdLst>
                          <a:gd name="T0" fmla="*/ 8 w 17"/>
                          <a:gd name="T1" fmla="*/ 11 h 17"/>
                          <a:gd name="T2" fmla="*/ 12 w 17"/>
                          <a:gd name="T3" fmla="*/ 11 h 17"/>
                          <a:gd name="T4" fmla="*/ 15 w 17"/>
                          <a:gd name="T5" fmla="*/ 8 h 17"/>
                          <a:gd name="T6" fmla="*/ 15 w 17"/>
                          <a:gd name="T7" fmla="*/ 4 h 17"/>
                          <a:gd name="T8" fmla="*/ 12 w 17"/>
                          <a:gd name="T9" fmla="*/ 0 h 17"/>
                          <a:gd name="T10" fmla="*/ 6 w 17"/>
                          <a:gd name="T11" fmla="*/ 0 h 17"/>
                          <a:gd name="T12" fmla="*/ 2 w 17"/>
                          <a:gd name="T13" fmla="*/ 0 h 17"/>
                          <a:gd name="T14" fmla="*/ 2 w 17"/>
                          <a:gd name="T15" fmla="*/ 4 h 17"/>
                          <a:gd name="T16" fmla="*/ 2 w 17"/>
                          <a:gd name="T17" fmla="*/ 8 h 17"/>
                          <a:gd name="T18" fmla="*/ 0 w 17"/>
                          <a:gd name="T19" fmla="*/ 11 h 17"/>
                          <a:gd name="T20" fmla="*/ 0 w 17"/>
                          <a:gd name="T21" fmla="*/ 15 h 17"/>
                          <a:gd name="T22" fmla="*/ 2 w 17"/>
                          <a:gd name="T23" fmla="*/ 15 h 17"/>
                          <a:gd name="T24" fmla="*/ 8 w 17"/>
                          <a:gd name="T25" fmla="*/ 11 h 17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  <a:gd name="T33" fmla="*/ 0 60000 65536"/>
                          <a:gd name="T34" fmla="*/ 0 60000 65536"/>
                          <a:gd name="T35" fmla="*/ 0 60000 65536"/>
                          <a:gd name="T36" fmla="*/ 0 60000 65536"/>
                          <a:gd name="T37" fmla="*/ 0 60000 65536"/>
                          <a:gd name="T38" fmla="*/ 0 60000 65536"/>
                          <a:gd name="T39" fmla="*/ 0 w 17"/>
                          <a:gd name="T40" fmla="*/ 0 h 17"/>
                          <a:gd name="T41" fmla="*/ 17 w 17"/>
                          <a:gd name="T42" fmla="*/ 17 h 17"/>
                        </a:gdLst>
                        <a:ahLst/>
                        <a:cxnLst>
                          <a:cxn ang="T26">
                            <a:pos x="T0" y="T1"/>
                          </a:cxn>
                          <a:cxn ang="T27">
                            <a:pos x="T2" y="T3"/>
                          </a:cxn>
                          <a:cxn ang="T28">
                            <a:pos x="T4" y="T5"/>
                          </a:cxn>
                          <a:cxn ang="T29">
                            <a:pos x="T6" y="T7"/>
                          </a:cxn>
                          <a:cxn ang="T30">
                            <a:pos x="T8" y="T9"/>
                          </a:cxn>
                          <a:cxn ang="T31">
                            <a:pos x="T10" y="T11"/>
                          </a:cxn>
                          <a:cxn ang="T32">
                            <a:pos x="T12" y="T13"/>
                          </a:cxn>
                          <a:cxn ang="T33">
                            <a:pos x="T14" y="T15"/>
                          </a:cxn>
                          <a:cxn ang="T34">
                            <a:pos x="T16" y="T17"/>
                          </a:cxn>
                          <a:cxn ang="T35">
                            <a:pos x="T18" y="T19"/>
                          </a:cxn>
                          <a:cxn ang="T36">
                            <a:pos x="T20" y="T21"/>
                          </a:cxn>
                          <a:cxn ang="T37">
                            <a:pos x="T22" y="T23"/>
                          </a:cxn>
                          <a:cxn ang="T38">
                            <a:pos x="T24" y="T25"/>
                          </a:cxn>
                        </a:cxnLst>
                        <a:rect l="T39" t="T40" r="T41" b="T42"/>
                        <a:pathLst>
                          <a:path w="17" h="17">
                            <a:moveTo>
                              <a:pt x="9" y="12"/>
                            </a:moveTo>
                            <a:lnTo>
                              <a:pt x="13" y="12"/>
                            </a:lnTo>
                            <a:lnTo>
                              <a:pt x="16" y="8"/>
                            </a:lnTo>
                            <a:lnTo>
                              <a:pt x="16" y="4"/>
                            </a:lnTo>
                            <a:lnTo>
                              <a:pt x="13" y="0"/>
                            </a:lnTo>
                            <a:lnTo>
                              <a:pt x="6" y="0"/>
                            </a:lnTo>
                            <a:lnTo>
                              <a:pt x="2" y="0"/>
                            </a:lnTo>
                            <a:lnTo>
                              <a:pt x="2" y="4"/>
                            </a:lnTo>
                            <a:lnTo>
                              <a:pt x="2" y="8"/>
                            </a:lnTo>
                            <a:lnTo>
                              <a:pt x="0" y="12"/>
                            </a:lnTo>
                            <a:lnTo>
                              <a:pt x="0" y="16"/>
                            </a:lnTo>
                            <a:lnTo>
                              <a:pt x="2" y="16"/>
                            </a:lnTo>
                            <a:lnTo>
                              <a:pt x="9" y="12"/>
                            </a:lnTo>
                          </a:path>
                        </a:pathLst>
                      </a:custGeom>
                      <a:solidFill>
                        <a:srgbClr val="C0804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4161" name="Freeform 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8" y="2429"/>
                        <a:ext cx="16" cy="30"/>
                      </a:xfrm>
                      <a:custGeom>
                        <a:avLst/>
                        <a:gdLst>
                          <a:gd name="T0" fmla="*/ 0 w 17"/>
                          <a:gd name="T1" fmla="*/ 29 h 31"/>
                          <a:gd name="T2" fmla="*/ 0 w 17"/>
                          <a:gd name="T3" fmla="*/ 20 h 31"/>
                          <a:gd name="T4" fmla="*/ 3 w 17"/>
                          <a:gd name="T5" fmla="*/ 12 h 31"/>
                          <a:gd name="T6" fmla="*/ 8 w 17"/>
                          <a:gd name="T7" fmla="*/ 11 h 31"/>
                          <a:gd name="T8" fmla="*/ 14 w 17"/>
                          <a:gd name="T9" fmla="*/ 6 h 31"/>
                          <a:gd name="T10" fmla="*/ 15 w 17"/>
                          <a:gd name="T11" fmla="*/ 0 h 31"/>
                          <a:gd name="T12" fmla="*/ 0 60000 65536"/>
                          <a:gd name="T13" fmla="*/ 0 60000 65536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w 17"/>
                          <a:gd name="T19" fmla="*/ 0 h 31"/>
                          <a:gd name="T20" fmla="*/ 17 w 17"/>
                          <a:gd name="T21" fmla="*/ 31 h 31"/>
                        </a:gdLst>
                        <a:ahLst/>
                        <a:cxnLst>
                          <a:cxn ang="T12">
                            <a:pos x="T0" y="T1"/>
                          </a:cxn>
                          <a:cxn ang="T13">
                            <a:pos x="T2" y="T3"/>
                          </a:cxn>
                          <a:cxn ang="T14">
                            <a:pos x="T4" y="T5"/>
                          </a:cxn>
                          <a:cxn ang="T15">
                            <a:pos x="T6" y="T7"/>
                          </a:cxn>
                          <a:cxn ang="T16">
                            <a:pos x="T8" y="T9"/>
                          </a:cxn>
                          <a:cxn ang="T17">
                            <a:pos x="T10" y="T11"/>
                          </a:cxn>
                        </a:cxnLst>
                        <a:rect l="T18" t="T19" r="T20" b="T21"/>
                        <a:pathLst>
                          <a:path w="17" h="31">
                            <a:moveTo>
                              <a:pt x="0" y="30"/>
                            </a:moveTo>
                            <a:lnTo>
                              <a:pt x="0" y="21"/>
                            </a:lnTo>
                            <a:lnTo>
                              <a:pt x="3" y="12"/>
                            </a:lnTo>
                            <a:lnTo>
                              <a:pt x="9" y="11"/>
                            </a:lnTo>
                            <a:lnTo>
                              <a:pt x="15" y="6"/>
                            </a:lnTo>
                            <a:lnTo>
                              <a:pt x="16" y="0"/>
                            </a:lnTo>
                          </a:path>
                        </a:pathLst>
                      </a:custGeom>
                      <a:noFill/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4162" name="Freeform 4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4" y="2466"/>
                        <a:ext cx="20" cy="28"/>
                      </a:xfrm>
                      <a:custGeom>
                        <a:avLst/>
                        <a:gdLst>
                          <a:gd name="T0" fmla="*/ 9 w 21"/>
                          <a:gd name="T1" fmla="*/ 26 h 29"/>
                          <a:gd name="T2" fmla="*/ 13 w 21"/>
                          <a:gd name="T3" fmla="*/ 27 h 29"/>
                          <a:gd name="T4" fmla="*/ 17 w 21"/>
                          <a:gd name="T5" fmla="*/ 26 h 29"/>
                          <a:gd name="T6" fmla="*/ 19 w 21"/>
                          <a:gd name="T7" fmla="*/ 23 h 29"/>
                          <a:gd name="T8" fmla="*/ 19 w 21"/>
                          <a:gd name="T9" fmla="*/ 17 h 29"/>
                          <a:gd name="T10" fmla="*/ 15 w 21"/>
                          <a:gd name="T11" fmla="*/ 14 h 29"/>
                          <a:gd name="T12" fmla="*/ 10 w 21"/>
                          <a:gd name="T13" fmla="*/ 12 h 29"/>
                          <a:gd name="T14" fmla="*/ 5 w 21"/>
                          <a:gd name="T15" fmla="*/ 7 h 29"/>
                          <a:gd name="T16" fmla="*/ 1 w 21"/>
                          <a:gd name="T17" fmla="*/ 4 h 29"/>
                          <a:gd name="T18" fmla="*/ 0 w 21"/>
                          <a:gd name="T19" fmla="*/ 0 h 29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w 21"/>
                          <a:gd name="T31" fmla="*/ 0 h 29"/>
                          <a:gd name="T32" fmla="*/ 21 w 21"/>
                          <a:gd name="T33" fmla="*/ 29 h 29"/>
                        </a:gdLst>
                        <a:ahLst/>
                        <a:cxnLst>
                          <a:cxn ang="T20">
                            <a:pos x="T0" y="T1"/>
                          </a:cxn>
                          <a:cxn ang="T21">
                            <a:pos x="T2" y="T3"/>
                          </a:cxn>
                          <a:cxn ang="T22">
                            <a:pos x="T4" y="T5"/>
                          </a:cxn>
                          <a:cxn ang="T23">
                            <a:pos x="T6" y="T7"/>
                          </a:cxn>
                          <a:cxn ang="T24">
                            <a:pos x="T8" y="T9"/>
                          </a:cxn>
                          <a:cxn ang="T25">
                            <a:pos x="T10" y="T11"/>
                          </a:cxn>
                          <a:cxn ang="T26">
                            <a:pos x="T12" y="T13"/>
                          </a:cxn>
                          <a:cxn ang="T27">
                            <a:pos x="T14" y="T15"/>
                          </a:cxn>
                          <a:cxn ang="T28">
                            <a:pos x="T16" y="T17"/>
                          </a:cxn>
                          <a:cxn ang="T29">
                            <a:pos x="T18" y="T19"/>
                          </a:cxn>
                        </a:cxnLst>
                        <a:rect l="T30" t="T31" r="T32" b="T33"/>
                        <a:pathLst>
                          <a:path w="21" h="29">
                            <a:moveTo>
                              <a:pt x="9" y="27"/>
                            </a:moveTo>
                            <a:lnTo>
                              <a:pt x="14" y="28"/>
                            </a:lnTo>
                            <a:lnTo>
                              <a:pt x="18" y="27"/>
                            </a:lnTo>
                            <a:lnTo>
                              <a:pt x="20" y="24"/>
                            </a:lnTo>
                            <a:lnTo>
                              <a:pt x="20" y="18"/>
                            </a:lnTo>
                            <a:lnTo>
                              <a:pt x="16" y="15"/>
                            </a:lnTo>
                            <a:lnTo>
                              <a:pt x="11" y="12"/>
                            </a:lnTo>
                            <a:lnTo>
                              <a:pt x="5" y="7"/>
                            </a:lnTo>
                            <a:lnTo>
                              <a:pt x="1" y="4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noFill/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  <p:sp>
                  <p:nvSpPr>
                    <p:cNvPr id="4155" name="Line 4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659" y="2493"/>
                      <a:ext cx="24" cy="15"/>
                    </a:xfrm>
                    <a:prstGeom prst="line">
                      <a:avLst/>
                    </a:prstGeom>
                    <a:noFill/>
                    <a:ln w="12600" cap="sq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</p:grpSp>
            <p:sp>
              <p:nvSpPr>
                <p:cNvPr id="4151" name="Freeform 46"/>
                <p:cNvSpPr>
                  <a:spLocks noChangeArrowheads="1"/>
                </p:cNvSpPr>
                <p:nvPr/>
              </p:nvSpPr>
              <p:spPr bwMode="auto">
                <a:xfrm>
                  <a:off x="2591" y="2364"/>
                  <a:ext cx="129" cy="81"/>
                </a:xfrm>
                <a:custGeom>
                  <a:avLst/>
                  <a:gdLst>
                    <a:gd name="T0" fmla="*/ 123 w 130"/>
                    <a:gd name="T1" fmla="*/ 80 h 82"/>
                    <a:gd name="T2" fmla="*/ 115 w 130"/>
                    <a:gd name="T3" fmla="*/ 76 h 82"/>
                    <a:gd name="T4" fmla="*/ 110 w 130"/>
                    <a:gd name="T5" fmla="*/ 70 h 82"/>
                    <a:gd name="T6" fmla="*/ 108 w 130"/>
                    <a:gd name="T7" fmla="*/ 62 h 82"/>
                    <a:gd name="T8" fmla="*/ 105 w 130"/>
                    <a:gd name="T9" fmla="*/ 54 h 82"/>
                    <a:gd name="T10" fmla="*/ 103 w 130"/>
                    <a:gd name="T11" fmla="*/ 47 h 82"/>
                    <a:gd name="T12" fmla="*/ 97 w 130"/>
                    <a:gd name="T13" fmla="*/ 45 h 82"/>
                    <a:gd name="T14" fmla="*/ 92 w 130"/>
                    <a:gd name="T15" fmla="*/ 42 h 82"/>
                    <a:gd name="T16" fmla="*/ 86 w 130"/>
                    <a:gd name="T17" fmla="*/ 43 h 82"/>
                    <a:gd name="T18" fmla="*/ 81 w 130"/>
                    <a:gd name="T19" fmla="*/ 47 h 82"/>
                    <a:gd name="T20" fmla="*/ 78 w 130"/>
                    <a:gd name="T21" fmla="*/ 54 h 82"/>
                    <a:gd name="T22" fmla="*/ 80 w 130"/>
                    <a:gd name="T23" fmla="*/ 62 h 82"/>
                    <a:gd name="T24" fmla="*/ 85 w 130"/>
                    <a:gd name="T25" fmla="*/ 72 h 82"/>
                    <a:gd name="T26" fmla="*/ 74 w 130"/>
                    <a:gd name="T27" fmla="*/ 75 h 82"/>
                    <a:gd name="T28" fmla="*/ 73 w 130"/>
                    <a:gd name="T29" fmla="*/ 70 h 82"/>
                    <a:gd name="T30" fmla="*/ 68 w 130"/>
                    <a:gd name="T31" fmla="*/ 66 h 82"/>
                    <a:gd name="T32" fmla="*/ 65 w 130"/>
                    <a:gd name="T33" fmla="*/ 60 h 82"/>
                    <a:gd name="T34" fmla="*/ 63 w 130"/>
                    <a:gd name="T35" fmla="*/ 55 h 82"/>
                    <a:gd name="T36" fmla="*/ 62 w 130"/>
                    <a:gd name="T37" fmla="*/ 51 h 82"/>
                    <a:gd name="T38" fmla="*/ 59 w 130"/>
                    <a:gd name="T39" fmla="*/ 54 h 82"/>
                    <a:gd name="T40" fmla="*/ 54 w 130"/>
                    <a:gd name="T41" fmla="*/ 54 h 82"/>
                    <a:gd name="T42" fmla="*/ 50 w 130"/>
                    <a:gd name="T43" fmla="*/ 55 h 82"/>
                    <a:gd name="T44" fmla="*/ 45 w 130"/>
                    <a:gd name="T45" fmla="*/ 54 h 82"/>
                    <a:gd name="T46" fmla="*/ 43 w 130"/>
                    <a:gd name="T47" fmla="*/ 54 h 82"/>
                    <a:gd name="T48" fmla="*/ 39 w 130"/>
                    <a:gd name="T49" fmla="*/ 58 h 82"/>
                    <a:gd name="T50" fmla="*/ 36 w 130"/>
                    <a:gd name="T51" fmla="*/ 64 h 82"/>
                    <a:gd name="T52" fmla="*/ 30 w 130"/>
                    <a:gd name="T53" fmla="*/ 68 h 82"/>
                    <a:gd name="T54" fmla="*/ 24 w 130"/>
                    <a:gd name="T55" fmla="*/ 71 h 82"/>
                    <a:gd name="T56" fmla="*/ 18 w 130"/>
                    <a:gd name="T57" fmla="*/ 73 h 82"/>
                    <a:gd name="T58" fmla="*/ 11 w 130"/>
                    <a:gd name="T59" fmla="*/ 75 h 82"/>
                    <a:gd name="T60" fmla="*/ 5 w 130"/>
                    <a:gd name="T61" fmla="*/ 73 h 82"/>
                    <a:gd name="T62" fmla="*/ 1 w 130"/>
                    <a:gd name="T63" fmla="*/ 68 h 82"/>
                    <a:gd name="T64" fmla="*/ 0 w 130"/>
                    <a:gd name="T65" fmla="*/ 62 h 82"/>
                    <a:gd name="T66" fmla="*/ 1 w 130"/>
                    <a:gd name="T67" fmla="*/ 56 h 82"/>
                    <a:gd name="T68" fmla="*/ 5 w 130"/>
                    <a:gd name="T69" fmla="*/ 50 h 82"/>
                    <a:gd name="T70" fmla="*/ 7 w 130"/>
                    <a:gd name="T71" fmla="*/ 42 h 82"/>
                    <a:gd name="T72" fmla="*/ 10 w 130"/>
                    <a:gd name="T73" fmla="*/ 39 h 82"/>
                    <a:gd name="T74" fmla="*/ 16 w 130"/>
                    <a:gd name="T75" fmla="*/ 34 h 82"/>
                    <a:gd name="T76" fmla="*/ 20 w 130"/>
                    <a:gd name="T77" fmla="*/ 31 h 82"/>
                    <a:gd name="T78" fmla="*/ 26 w 130"/>
                    <a:gd name="T79" fmla="*/ 31 h 82"/>
                    <a:gd name="T80" fmla="*/ 30 w 130"/>
                    <a:gd name="T81" fmla="*/ 31 h 82"/>
                    <a:gd name="T82" fmla="*/ 35 w 130"/>
                    <a:gd name="T83" fmla="*/ 24 h 82"/>
                    <a:gd name="T84" fmla="*/ 42 w 130"/>
                    <a:gd name="T85" fmla="*/ 16 h 82"/>
                    <a:gd name="T86" fmla="*/ 53 w 130"/>
                    <a:gd name="T87" fmla="*/ 9 h 82"/>
                    <a:gd name="T88" fmla="*/ 66 w 130"/>
                    <a:gd name="T89" fmla="*/ 3 h 82"/>
                    <a:gd name="T90" fmla="*/ 81 w 130"/>
                    <a:gd name="T91" fmla="*/ 0 h 82"/>
                    <a:gd name="T92" fmla="*/ 91 w 130"/>
                    <a:gd name="T93" fmla="*/ 1 h 82"/>
                    <a:gd name="T94" fmla="*/ 93 w 130"/>
                    <a:gd name="T95" fmla="*/ 4 h 82"/>
                    <a:gd name="T96" fmla="*/ 97 w 130"/>
                    <a:gd name="T97" fmla="*/ 8 h 82"/>
                    <a:gd name="T98" fmla="*/ 102 w 130"/>
                    <a:gd name="T99" fmla="*/ 10 h 82"/>
                    <a:gd name="T100" fmla="*/ 109 w 130"/>
                    <a:gd name="T101" fmla="*/ 14 h 82"/>
                    <a:gd name="T102" fmla="*/ 114 w 130"/>
                    <a:gd name="T103" fmla="*/ 17 h 82"/>
                    <a:gd name="T104" fmla="*/ 117 w 130"/>
                    <a:gd name="T105" fmla="*/ 21 h 82"/>
                    <a:gd name="T106" fmla="*/ 121 w 130"/>
                    <a:gd name="T107" fmla="*/ 26 h 82"/>
                    <a:gd name="T108" fmla="*/ 123 w 130"/>
                    <a:gd name="T109" fmla="*/ 31 h 82"/>
                    <a:gd name="T110" fmla="*/ 123 w 130"/>
                    <a:gd name="T111" fmla="*/ 38 h 82"/>
                    <a:gd name="T112" fmla="*/ 126 w 130"/>
                    <a:gd name="T113" fmla="*/ 43 h 82"/>
                    <a:gd name="T114" fmla="*/ 128 w 130"/>
                    <a:gd name="T115" fmla="*/ 51 h 82"/>
                    <a:gd name="T116" fmla="*/ 128 w 130"/>
                    <a:gd name="T117" fmla="*/ 60 h 82"/>
                    <a:gd name="T118" fmla="*/ 128 w 130"/>
                    <a:gd name="T119" fmla="*/ 67 h 82"/>
                    <a:gd name="T120" fmla="*/ 127 w 130"/>
                    <a:gd name="T121" fmla="*/ 75 h 82"/>
                    <a:gd name="T122" fmla="*/ 123 w 130"/>
                    <a:gd name="T123" fmla="*/ 80 h 82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w 130"/>
                    <a:gd name="T187" fmla="*/ 0 h 82"/>
                    <a:gd name="T188" fmla="*/ 130 w 130"/>
                    <a:gd name="T189" fmla="*/ 82 h 82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T186" t="T187" r="T188" b="T189"/>
                  <a:pathLst>
                    <a:path w="130" h="82">
                      <a:moveTo>
                        <a:pt x="124" y="81"/>
                      </a:moveTo>
                      <a:lnTo>
                        <a:pt x="116" y="77"/>
                      </a:lnTo>
                      <a:lnTo>
                        <a:pt x="111" y="71"/>
                      </a:lnTo>
                      <a:lnTo>
                        <a:pt x="109" y="63"/>
                      </a:lnTo>
                      <a:lnTo>
                        <a:pt x="106" y="55"/>
                      </a:lnTo>
                      <a:lnTo>
                        <a:pt x="104" y="48"/>
                      </a:lnTo>
                      <a:lnTo>
                        <a:pt x="98" y="46"/>
                      </a:lnTo>
                      <a:lnTo>
                        <a:pt x="93" y="43"/>
                      </a:lnTo>
                      <a:lnTo>
                        <a:pt x="87" y="44"/>
                      </a:lnTo>
                      <a:lnTo>
                        <a:pt x="82" y="48"/>
                      </a:lnTo>
                      <a:lnTo>
                        <a:pt x="79" y="55"/>
                      </a:lnTo>
                      <a:lnTo>
                        <a:pt x="81" y="63"/>
                      </a:lnTo>
                      <a:lnTo>
                        <a:pt x="86" y="73"/>
                      </a:lnTo>
                      <a:lnTo>
                        <a:pt x="75" y="76"/>
                      </a:lnTo>
                      <a:lnTo>
                        <a:pt x="74" y="71"/>
                      </a:lnTo>
                      <a:lnTo>
                        <a:pt x="69" y="67"/>
                      </a:lnTo>
                      <a:lnTo>
                        <a:pt x="65" y="61"/>
                      </a:lnTo>
                      <a:lnTo>
                        <a:pt x="63" y="56"/>
                      </a:lnTo>
                      <a:lnTo>
                        <a:pt x="62" y="52"/>
                      </a:lnTo>
                      <a:lnTo>
                        <a:pt x="59" y="55"/>
                      </a:lnTo>
                      <a:lnTo>
                        <a:pt x="54" y="55"/>
                      </a:lnTo>
                      <a:lnTo>
                        <a:pt x="50" y="56"/>
                      </a:lnTo>
                      <a:lnTo>
                        <a:pt x="45" y="55"/>
                      </a:lnTo>
                      <a:lnTo>
                        <a:pt x="43" y="55"/>
                      </a:lnTo>
                      <a:lnTo>
                        <a:pt x="39" y="59"/>
                      </a:lnTo>
                      <a:lnTo>
                        <a:pt x="36" y="65"/>
                      </a:lnTo>
                      <a:lnTo>
                        <a:pt x="30" y="69"/>
                      </a:lnTo>
                      <a:lnTo>
                        <a:pt x="24" y="72"/>
                      </a:lnTo>
                      <a:lnTo>
                        <a:pt x="18" y="74"/>
                      </a:lnTo>
                      <a:lnTo>
                        <a:pt x="11" y="76"/>
                      </a:lnTo>
                      <a:lnTo>
                        <a:pt x="5" y="74"/>
                      </a:lnTo>
                      <a:lnTo>
                        <a:pt x="1" y="69"/>
                      </a:lnTo>
                      <a:lnTo>
                        <a:pt x="0" y="63"/>
                      </a:lnTo>
                      <a:lnTo>
                        <a:pt x="1" y="57"/>
                      </a:lnTo>
                      <a:lnTo>
                        <a:pt x="5" y="51"/>
                      </a:lnTo>
                      <a:lnTo>
                        <a:pt x="7" y="43"/>
                      </a:lnTo>
                      <a:lnTo>
                        <a:pt x="10" y="39"/>
                      </a:lnTo>
                      <a:lnTo>
                        <a:pt x="16" y="34"/>
                      </a:lnTo>
                      <a:lnTo>
                        <a:pt x="20" y="31"/>
                      </a:lnTo>
                      <a:lnTo>
                        <a:pt x="26" y="31"/>
                      </a:lnTo>
                      <a:lnTo>
                        <a:pt x="30" y="31"/>
                      </a:lnTo>
                      <a:lnTo>
                        <a:pt x="35" y="24"/>
                      </a:lnTo>
                      <a:lnTo>
                        <a:pt x="42" y="16"/>
                      </a:lnTo>
                      <a:lnTo>
                        <a:pt x="53" y="9"/>
                      </a:lnTo>
                      <a:lnTo>
                        <a:pt x="67" y="3"/>
                      </a:lnTo>
                      <a:lnTo>
                        <a:pt x="82" y="0"/>
                      </a:lnTo>
                      <a:lnTo>
                        <a:pt x="92" y="1"/>
                      </a:lnTo>
                      <a:lnTo>
                        <a:pt x="94" y="4"/>
                      </a:lnTo>
                      <a:lnTo>
                        <a:pt x="98" y="8"/>
                      </a:lnTo>
                      <a:lnTo>
                        <a:pt x="103" y="10"/>
                      </a:lnTo>
                      <a:lnTo>
                        <a:pt x="110" y="14"/>
                      </a:lnTo>
                      <a:lnTo>
                        <a:pt x="115" y="17"/>
                      </a:lnTo>
                      <a:lnTo>
                        <a:pt x="118" y="21"/>
                      </a:lnTo>
                      <a:lnTo>
                        <a:pt x="122" y="26"/>
                      </a:lnTo>
                      <a:lnTo>
                        <a:pt x="124" y="31"/>
                      </a:lnTo>
                      <a:lnTo>
                        <a:pt x="124" y="38"/>
                      </a:lnTo>
                      <a:lnTo>
                        <a:pt x="127" y="44"/>
                      </a:lnTo>
                      <a:lnTo>
                        <a:pt x="129" y="52"/>
                      </a:lnTo>
                      <a:lnTo>
                        <a:pt x="129" y="61"/>
                      </a:lnTo>
                      <a:lnTo>
                        <a:pt x="129" y="68"/>
                      </a:lnTo>
                      <a:lnTo>
                        <a:pt x="128" y="76"/>
                      </a:lnTo>
                      <a:lnTo>
                        <a:pt x="124" y="81"/>
                      </a:lnTo>
                    </a:path>
                  </a:pathLst>
                </a:custGeom>
                <a:solidFill>
                  <a:srgbClr val="A0A0A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grpSp>
            <p:nvGrpSpPr>
              <p:cNvPr id="4120" name="Group 47"/>
              <p:cNvGrpSpPr>
                <a:grpSpLocks/>
              </p:cNvGrpSpPr>
              <p:nvPr/>
            </p:nvGrpSpPr>
            <p:grpSpPr bwMode="auto">
              <a:xfrm>
                <a:off x="2925" y="2996"/>
                <a:ext cx="239" cy="73"/>
                <a:chOff x="2925" y="2996"/>
                <a:chExt cx="239" cy="73"/>
              </a:xfrm>
            </p:grpSpPr>
            <p:sp>
              <p:nvSpPr>
                <p:cNvPr id="4148" name="Freeform 48"/>
                <p:cNvSpPr>
                  <a:spLocks noChangeArrowheads="1"/>
                </p:cNvSpPr>
                <p:nvPr/>
              </p:nvSpPr>
              <p:spPr bwMode="auto">
                <a:xfrm>
                  <a:off x="2927" y="2996"/>
                  <a:ext cx="237" cy="58"/>
                </a:xfrm>
                <a:custGeom>
                  <a:avLst/>
                  <a:gdLst>
                    <a:gd name="T0" fmla="*/ 123 w 238"/>
                    <a:gd name="T1" fmla="*/ 0 h 59"/>
                    <a:gd name="T2" fmla="*/ 109 w 238"/>
                    <a:gd name="T3" fmla="*/ 1 h 59"/>
                    <a:gd name="T4" fmla="*/ 96 w 238"/>
                    <a:gd name="T5" fmla="*/ 7 h 59"/>
                    <a:gd name="T6" fmla="*/ 83 w 238"/>
                    <a:gd name="T7" fmla="*/ 12 h 59"/>
                    <a:gd name="T8" fmla="*/ 64 w 238"/>
                    <a:gd name="T9" fmla="*/ 18 h 59"/>
                    <a:gd name="T10" fmla="*/ 51 w 238"/>
                    <a:gd name="T11" fmla="*/ 18 h 59"/>
                    <a:gd name="T12" fmla="*/ 33 w 238"/>
                    <a:gd name="T13" fmla="*/ 22 h 59"/>
                    <a:gd name="T14" fmla="*/ 18 w 238"/>
                    <a:gd name="T15" fmla="*/ 28 h 59"/>
                    <a:gd name="T16" fmla="*/ 1 w 238"/>
                    <a:gd name="T17" fmla="*/ 32 h 59"/>
                    <a:gd name="T18" fmla="*/ 0 w 238"/>
                    <a:gd name="T19" fmla="*/ 40 h 59"/>
                    <a:gd name="T20" fmla="*/ 7 w 238"/>
                    <a:gd name="T21" fmla="*/ 49 h 59"/>
                    <a:gd name="T22" fmla="*/ 20 w 238"/>
                    <a:gd name="T23" fmla="*/ 56 h 59"/>
                    <a:gd name="T24" fmla="*/ 38 w 238"/>
                    <a:gd name="T25" fmla="*/ 57 h 59"/>
                    <a:gd name="T26" fmla="*/ 96 w 238"/>
                    <a:gd name="T27" fmla="*/ 57 h 59"/>
                    <a:gd name="T28" fmla="*/ 117 w 238"/>
                    <a:gd name="T29" fmla="*/ 56 h 59"/>
                    <a:gd name="T30" fmla="*/ 138 w 238"/>
                    <a:gd name="T31" fmla="*/ 53 h 59"/>
                    <a:gd name="T32" fmla="*/ 157 w 238"/>
                    <a:gd name="T33" fmla="*/ 47 h 59"/>
                    <a:gd name="T34" fmla="*/ 168 w 238"/>
                    <a:gd name="T35" fmla="*/ 45 h 59"/>
                    <a:gd name="T36" fmla="*/ 168 w 238"/>
                    <a:gd name="T37" fmla="*/ 51 h 59"/>
                    <a:gd name="T38" fmla="*/ 222 w 238"/>
                    <a:gd name="T39" fmla="*/ 53 h 59"/>
                    <a:gd name="T40" fmla="*/ 230 w 238"/>
                    <a:gd name="T41" fmla="*/ 45 h 59"/>
                    <a:gd name="T42" fmla="*/ 235 w 238"/>
                    <a:gd name="T43" fmla="*/ 32 h 59"/>
                    <a:gd name="T44" fmla="*/ 236 w 238"/>
                    <a:gd name="T45" fmla="*/ 25 h 59"/>
                    <a:gd name="T46" fmla="*/ 235 w 238"/>
                    <a:gd name="T47" fmla="*/ 11 h 59"/>
                    <a:gd name="T48" fmla="*/ 232 w 238"/>
                    <a:gd name="T49" fmla="*/ 1 h 59"/>
                    <a:gd name="T50" fmla="*/ 219 w 238"/>
                    <a:gd name="T51" fmla="*/ 1 h 59"/>
                    <a:gd name="T52" fmla="*/ 204 w 238"/>
                    <a:gd name="T53" fmla="*/ 8 h 59"/>
                    <a:gd name="T54" fmla="*/ 186 w 238"/>
                    <a:gd name="T55" fmla="*/ 14 h 59"/>
                    <a:gd name="T56" fmla="*/ 173 w 238"/>
                    <a:gd name="T57" fmla="*/ 14 h 59"/>
                    <a:gd name="T58" fmla="*/ 159 w 238"/>
                    <a:gd name="T59" fmla="*/ 11 h 59"/>
                    <a:gd name="T60" fmla="*/ 144 w 238"/>
                    <a:gd name="T61" fmla="*/ 8 h 59"/>
                    <a:gd name="T62" fmla="*/ 116 w 238"/>
                    <a:gd name="T63" fmla="*/ 12 h 59"/>
                    <a:gd name="T64" fmla="*/ 123 w 238"/>
                    <a:gd name="T65" fmla="*/ 0 h 5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38"/>
                    <a:gd name="T100" fmla="*/ 0 h 59"/>
                    <a:gd name="T101" fmla="*/ 238 w 238"/>
                    <a:gd name="T102" fmla="*/ 59 h 5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38" h="59">
                      <a:moveTo>
                        <a:pt x="124" y="0"/>
                      </a:moveTo>
                      <a:lnTo>
                        <a:pt x="109" y="1"/>
                      </a:lnTo>
                      <a:lnTo>
                        <a:pt x="96" y="7"/>
                      </a:lnTo>
                      <a:lnTo>
                        <a:pt x="83" y="12"/>
                      </a:lnTo>
                      <a:lnTo>
                        <a:pt x="64" y="18"/>
                      </a:lnTo>
                      <a:lnTo>
                        <a:pt x="51" y="18"/>
                      </a:lnTo>
                      <a:lnTo>
                        <a:pt x="33" y="22"/>
                      </a:lnTo>
                      <a:lnTo>
                        <a:pt x="18" y="28"/>
                      </a:lnTo>
                      <a:lnTo>
                        <a:pt x="1" y="33"/>
                      </a:lnTo>
                      <a:lnTo>
                        <a:pt x="0" y="41"/>
                      </a:lnTo>
                      <a:lnTo>
                        <a:pt x="7" y="50"/>
                      </a:lnTo>
                      <a:lnTo>
                        <a:pt x="20" y="57"/>
                      </a:lnTo>
                      <a:lnTo>
                        <a:pt x="38" y="58"/>
                      </a:lnTo>
                      <a:lnTo>
                        <a:pt x="96" y="58"/>
                      </a:lnTo>
                      <a:lnTo>
                        <a:pt x="117" y="57"/>
                      </a:lnTo>
                      <a:lnTo>
                        <a:pt x="139" y="54"/>
                      </a:lnTo>
                      <a:lnTo>
                        <a:pt x="158" y="48"/>
                      </a:lnTo>
                      <a:lnTo>
                        <a:pt x="169" y="46"/>
                      </a:lnTo>
                      <a:lnTo>
                        <a:pt x="169" y="52"/>
                      </a:lnTo>
                      <a:lnTo>
                        <a:pt x="223" y="54"/>
                      </a:lnTo>
                      <a:lnTo>
                        <a:pt x="231" y="46"/>
                      </a:lnTo>
                      <a:lnTo>
                        <a:pt x="236" y="33"/>
                      </a:lnTo>
                      <a:lnTo>
                        <a:pt x="237" y="25"/>
                      </a:lnTo>
                      <a:lnTo>
                        <a:pt x="236" y="11"/>
                      </a:lnTo>
                      <a:lnTo>
                        <a:pt x="233" y="1"/>
                      </a:lnTo>
                      <a:lnTo>
                        <a:pt x="220" y="1"/>
                      </a:lnTo>
                      <a:lnTo>
                        <a:pt x="205" y="8"/>
                      </a:lnTo>
                      <a:lnTo>
                        <a:pt x="187" y="14"/>
                      </a:lnTo>
                      <a:lnTo>
                        <a:pt x="174" y="14"/>
                      </a:lnTo>
                      <a:lnTo>
                        <a:pt x="160" y="11"/>
                      </a:lnTo>
                      <a:lnTo>
                        <a:pt x="145" y="8"/>
                      </a:lnTo>
                      <a:lnTo>
                        <a:pt x="116" y="12"/>
                      </a:lnTo>
                      <a:lnTo>
                        <a:pt x="124" y="0"/>
                      </a:lnTo>
                    </a:path>
                  </a:pathLst>
                </a:custGeom>
                <a:solidFill>
                  <a:srgbClr val="60606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4149" name="Freeform 49"/>
                <p:cNvSpPr>
                  <a:spLocks noChangeArrowheads="1"/>
                </p:cNvSpPr>
                <p:nvPr/>
              </p:nvSpPr>
              <p:spPr bwMode="auto">
                <a:xfrm>
                  <a:off x="2925" y="3011"/>
                  <a:ext cx="235" cy="58"/>
                </a:xfrm>
                <a:custGeom>
                  <a:avLst/>
                  <a:gdLst>
                    <a:gd name="T0" fmla="*/ 122 w 236"/>
                    <a:gd name="T1" fmla="*/ 0 h 59"/>
                    <a:gd name="T2" fmla="*/ 107 w 236"/>
                    <a:gd name="T3" fmla="*/ 3 h 59"/>
                    <a:gd name="T4" fmla="*/ 96 w 236"/>
                    <a:gd name="T5" fmla="*/ 7 h 59"/>
                    <a:gd name="T6" fmla="*/ 83 w 236"/>
                    <a:gd name="T7" fmla="*/ 12 h 59"/>
                    <a:gd name="T8" fmla="*/ 64 w 236"/>
                    <a:gd name="T9" fmla="*/ 18 h 59"/>
                    <a:gd name="T10" fmla="*/ 51 w 236"/>
                    <a:gd name="T11" fmla="*/ 18 h 59"/>
                    <a:gd name="T12" fmla="*/ 32 w 236"/>
                    <a:gd name="T13" fmla="*/ 22 h 59"/>
                    <a:gd name="T14" fmla="*/ 17 w 236"/>
                    <a:gd name="T15" fmla="*/ 28 h 59"/>
                    <a:gd name="T16" fmla="*/ 1 w 236"/>
                    <a:gd name="T17" fmla="*/ 34 h 59"/>
                    <a:gd name="T18" fmla="*/ 0 w 236"/>
                    <a:gd name="T19" fmla="*/ 40 h 59"/>
                    <a:gd name="T20" fmla="*/ 6 w 236"/>
                    <a:gd name="T21" fmla="*/ 49 h 59"/>
                    <a:gd name="T22" fmla="*/ 20 w 236"/>
                    <a:gd name="T23" fmla="*/ 54 h 59"/>
                    <a:gd name="T24" fmla="*/ 37 w 236"/>
                    <a:gd name="T25" fmla="*/ 56 h 59"/>
                    <a:gd name="T26" fmla="*/ 94 w 236"/>
                    <a:gd name="T27" fmla="*/ 57 h 59"/>
                    <a:gd name="T28" fmla="*/ 117 w 236"/>
                    <a:gd name="T29" fmla="*/ 56 h 59"/>
                    <a:gd name="T30" fmla="*/ 136 w 236"/>
                    <a:gd name="T31" fmla="*/ 53 h 59"/>
                    <a:gd name="T32" fmla="*/ 156 w 236"/>
                    <a:gd name="T33" fmla="*/ 47 h 59"/>
                    <a:gd name="T34" fmla="*/ 167 w 236"/>
                    <a:gd name="T35" fmla="*/ 45 h 59"/>
                    <a:gd name="T36" fmla="*/ 167 w 236"/>
                    <a:gd name="T37" fmla="*/ 51 h 59"/>
                    <a:gd name="T38" fmla="*/ 220 w 236"/>
                    <a:gd name="T39" fmla="*/ 51 h 59"/>
                    <a:gd name="T40" fmla="*/ 228 w 236"/>
                    <a:gd name="T41" fmla="*/ 45 h 59"/>
                    <a:gd name="T42" fmla="*/ 233 w 236"/>
                    <a:gd name="T43" fmla="*/ 34 h 59"/>
                    <a:gd name="T44" fmla="*/ 234 w 236"/>
                    <a:gd name="T45" fmla="*/ 25 h 59"/>
                    <a:gd name="T46" fmla="*/ 233 w 236"/>
                    <a:gd name="T47" fmla="*/ 11 h 59"/>
                    <a:gd name="T48" fmla="*/ 232 w 236"/>
                    <a:gd name="T49" fmla="*/ 1 h 59"/>
                    <a:gd name="T50" fmla="*/ 219 w 236"/>
                    <a:gd name="T51" fmla="*/ 1 h 59"/>
                    <a:gd name="T52" fmla="*/ 202 w 236"/>
                    <a:gd name="T53" fmla="*/ 8 h 59"/>
                    <a:gd name="T54" fmla="*/ 184 w 236"/>
                    <a:gd name="T55" fmla="*/ 14 h 59"/>
                    <a:gd name="T56" fmla="*/ 173 w 236"/>
                    <a:gd name="T57" fmla="*/ 14 h 59"/>
                    <a:gd name="T58" fmla="*/ 158 w 236"/>
                    <a:gd name="T59" fmla="*/ 11 h 59"/>
                    <a:gd name="T60" fmla="*/ 143 w 236"/>
                    <a:gd name="T61" fmla="*/ 8 h 59"/>
                    <a:gd name="T62" fmla="*/ 116 w 236"/>
                    <a:gd name="T63" fmla="*/ 12 h 59"/>
                    <a:gd name="T64" fmla="*/ 122 w 236"/>
                    <a:gd name="T65" fmla="*/ 0 h 5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36"/>
                    <a:gd name="T100" fmla="*/ 0 h 59"/>
                    <a:gd name="T101" fmla="*/ 236 w 236"/>
                    <a:gd name="T102" fmla="*/ 59 h 5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36" h="59">
                      <a:moveTo>
                        <a:pt x="123" y="0"/>
                      </a:moveTo>
                      <a:lnTo>
                        <a:pt x="107" y="3"/>
                      </a:lnTo>
                      <a:lnTo>
                        <a:pt x="96" y="7"/>
                      </a:lnTo>
                      <a:lnTo>
                        <a:pt x="83" y="12"/>
                      </a:lnTo>
                      <a:lnTo>
                        <a:pt x="64" y="18"/>
                      </a:lnTo>
                      <a:lnTo>
                        <a:pt x="51" y="18"/>
                      </a:lnTo>
                      <a:lnTo>
                        <a:pt x="32" y="22"/>
                      </a:lnTo>
                      <a:lnTo>
                        <a:pt x="17" y="28"/>
                      </a:lnTo>
                      <a:lnTo>
                        <a:pt x="1" y="35"/>
                      </a:lnTo>
                      <a:lnTo>
                        <a:pt x="0" y="41"/>
                      </a:lnTo>
                      <a:lnTo>
                        <a:pt x="6" y="50"/>
                      </a:lnTo>
                      <a:lnTo>
                        <a:pt x="20" y="55"/>
                      </a:lnTo>
                      <a:lnTo>
                        <a:pt x="37" y="57"/>
                      </a:lnTo>
                      <a:lnTo>
                        <a:pt x="94" y="58"/>
                      </a:lnTo>
                      <a:lnTo>
                        <a:pt x="117" y="57"/>
                      </a:lnTo>
                      <a:lnTo>
                        <a:pt x="137" y="54"/>
                      </a:lnTo>
                      <a:lnTo>
                        <a:pt x="157" y="48"/>
                      </a:lnTo>
                      <a:lnTo>
                        <a:pt x="168" y="46"/>
                      </a:lnTo>
                      <a:lnTo>
                        <a:pt x="168" y="52"/>
                      </a:lnTo>
                      <a:lnTo>
                        <a:pt x="221" y="52"/>
                      </a:lnTo>
                      <a:lnTo>
                        <a:pt x="229" y="46"/>
                      </a:lnTo>
                      <a:lnTo>
                        <a:pt x="234" y="35"/>
                      </a:lnTo>
                      <a:lnTo>
                        <a:pt x="235" y="25"/>
                      </a:lnTo>
                      <a:lnTo>
                        <a:pt x="234" y="11"/>
                      </a:lnTo>
                      <a:lnTo>
                        <a:pt x="233" y="1"/>
                      </a:lnTo>
                      <a:lnTo>
                        <a:pt x="220" y="1"/>
                      </a:lnTo>
                      <a:lnTo>
                        <a:pt x="203" y="8"/>
                      </a:lnTo>
                      <a:lnTo>
                        <a:pt x="185" y="14"/>
                      </a:lnTo>
                      <a:lnTo>
                        <a:pt x="174" y="14"/>
                      </a:lnTo>
                      <a:lnTo>
                        <a:pt x="159" y="11"/>
                      </a:lnTo>
                      <a:lnTo>
                        <a:pt x="144" y="8"/>
                      </a:lnTo>
                      <a:lnTo>
                        <a:pt x="116" y="12"/>
                      </a:lnTo>
                      <a:lnTo>
                        <a:pt x="123" y="0"/>
                      </a:lnTo>
                    </a:path>
                  </a:pathLst>
                </a:custGeom>
                <a:solidFill>
                  <a:srgbClr val="80808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grpSp>
            <p:nvGrpSpPr>
              <p:cNvPr id="4121" name="Group 50"/>
              <p:cNvGrpSpPr>
                <a:grpSpLocks/>
              </p:cNvGrpSpPr>
              <p:nvPr/>
            </p:nvGrpSpPr>
            <p:grpSpPr bwMode="auto">
              <a:xfrm>
                <a:off x="3046" y="2343"/>
                <a:ext cx="188" cy="689"/>
                <a:chOff x="3046" y="2343"/>
                <a:chExt cx="188" cy="689"/>
              </a:xfrm>
            </p:grpSpPr>
            <p:sp>
              <p:nvSpPr>
                <p:cNvPr id="4146" name="Freeform 51"/>
                <p:cNvSpPr>
                  <a:spLocks noChangeArrowheads="1"/>
                </p:cNvSpPr>
                <p:nvPr/>
              </p:nvSpPr>
              <p:spPr bwMode="auto">
                <a:xfrm>
                  <a:off x="3046" y="2343"/>
                  <a:ext cx="188" cy="689"/>
                </a:xfrm>
                <a:custGeom>
                  <a:avLst/>
                  <a:gdLst>
                    <a:gd name="T0" fmla="*/ 133 w 189"/>
                    <a:gd name="T1" fmla="*/ 0 h 690"/>
                    <a:gd name="T2" fmla="*/ 114 w 189"/>
                    <a:gd name="T3" fmla="*/ 29 h 690"/>
                    <a:gd name="T4" fmla="*/ 99 w 189"/>
                    <a:gd name="T5" fmla="*/ 56 h 690"/>
                    <a:gd name="T6" fmla="*/ 93 w 189"/>
                    <a:gd name="T7" fmla="*/ 76 h 690"/>
                    <a:gd name="T8" fmla="*/ 54 w 189"/>
                    <a:gd name="T9" fmla="*/ 162 h 690"/>
                    <a:gd name="T10" fmla="*/ 38 w 189"/>
                    <a:gd name="T11" fmla="*/ 213 h 690"/>
                    <a:gd name="T12" fmla="*/ 36 w 189"/>
                    <a:gd name="T13" fmla="*/ 262 h 690"/>
                    <a:gd name="T14" fmla="*/ 33 w 189"/>
                    <a:gd name="T15" fmla="*/ 332 h 690"/>
                    <a:gd name="T16" fmla="*/ 31 w 189"/>
                    <a:gd name="T17" fmla="*/ 370 h 690"/>
                    <a:gd name="T18" fmla="*/ 23 w 189"/>
                    <a:gd name="T19" fmla="*/ 400 h 690"/>
                    <a:gd name="T20" fmla="*/ 19 w 189"/>
                    <a:gd name="T21" fmla="*/ 426 h 690"/>
                    <a:gd name="T22" fmla="*/ 20 w 189"/>
                    <a:gd name="T23" fmla="*/ 451 h 690"/>
                    <a:gd name="T24" fmla="*/ 26 w 189"/>
                    <a:gd name="T25" fmla="*/ 469 h 690"/>
                    <a:gd name="T26" fmla="*/ 29 w 189"/>
                    <a:gd name="T27" fmla="*/ 491 h 690"/>
                    <a:gd name="T28" fmla="*/ 26 w 189"/>
                    <a:gd name="T29" fmla="*/ 527 h 690"/>
                    <a:gd name="T30" fmla="*/ 25 w 189"/>
                    <a:gd name="T31" fmla="*/ 588 h 690"/>
                    <a:gd name="T32" fmla="*/ 21 w 189"/>
                    <a:gd name="T33" fmla="*/ 617 h 690"/>
                    <a:gd name="T34" fmla="*/ 13 w 189"/>
                    <a:gd name="T35" fmla="*/ 644 h 690"/>
                    <a:gd name="T36" fmla="*/ 0 w 189"/>
                    <a:gd name="T37" fmla="*/ 671 h 690"/>
                    <a:gd name="T38" fmla="*/ 24 w 189"/>
                    <a:gd name="T39" fmla="*/ 680 h 690"/>
                    <a:gd name="T40" fmla="*/ 51 w 189"/>
                    <a:gd name="T41" fmla="*/ 688 h 690"/>
                    <a:gd name="T42" fmla="*/ 71 w 189"/>
                    <a:gd name="T43" fmla="*/ 687 h 690"/>
                    <a:gd name="T44" fmla="*/ 111 w 189"/>
                    <a:gd name="T45" fmla="*/ 677 h 690"/>
                    <a:gd name="T46" fmla="*/ 116 w 189"/>
                    <a:gd name="T47" fmla="*/ 645 h 690"/>
                    <a:gd name="T48" fmla="*/ 119 w 189"/>
                    <a:gd name="T49" fmla="*/ 616 h 690"/>
                    <a:gd name="T50" fmla="*/ 117 w 189"/>
                    <a:gd name="T51" fmla="*/ 597 h 690"/>
                    <a:gd name="T52" fmla="*/ 113 w 189"/>
                    <a:gd name="T53" fmla="*/ 570 h 690"/>
                    <a:gd name="T54" fmla="*/ 117 w 189"/>
                    <a:gd name="T55" fmla="*/ 545 h 690"/>
                    <a:gd name="T56" fmla="*/ 125 w 189"/>
                    <a:gd name="T57" fmla="*/ 521 h 690"/>
                    <a:gd name="T58" fmla="*/ 132 w 189"/>
                    <a:gd name="T59" fmla="*/ 502 h 690"/>
                    <a:gd name="T60" fmla="*/ 133 w 189"/>
                    <a:gd name="T61" fmla="*/ 473 h 690"/>
                    <a:gd name="T62" fmla="*/ 138 w 189"/>
                    <a:gd name="T63" fmla="*/ 458 h 690"/>
                    <a:gd name="T64" fmla="*/ 143 w 189"/>
                    <a:gd name="T65" fmla="*/ 402 h 690"/>
                    <a:gd name="T66" fmla="*/ 150 w 189"/>
                    <a:gd name="T67" fmla="*/ 356 h 690"/>
                    <a:gd name="T68" fmla="*/ 154 w 189"/>
                    <a:gd name="T69" fmla="*/ 324 h 690"/>
                    <a:gd name="T70" fmla="*/ 161 w 189"/>
                    <a:gd name="T71" fmla="*/ 309 h 690"/>
                    <a:gd name="T72" fmla="*/ 168 w 189"/>
                    <a:gd name="T73" fmla="*/ 273 h 690"/>
                    <a:gd name="T74" fmla="*/ 173 w 189"/>
                    <a:gd name="T75" fmla="*/ 230 h 690"/>
                    <a:gd name="T76" fmla="*/ 172 w 189"/>
                    <a:gd name="T77" fmla="*/ 191 h 690"/>
                    <a:gd name="T78" fmla="*/ 173 w 189"/>
                    <a:gd name="T79" fmla="*/ 166 h 690"/>
                    <a:gd name="T80" fmla="*/ 179 w 189"/>
                    <a:gd name="T81" fmla="*/ 135 h 690"/>
                    <a:gd name="T82" fmla="*/ 181 w 189"/>
                    <a:gd name="T83" fmla="*/ 106 h 690"/>
                    <a:gd name="T84" fmla="*/ 185 w 189"/>
                    <a:gd name="T85" fmla="*/ 71 h 690"/>
                    <a:gd name="T86" fmla="*/ 187 w 189"/>
                    <a:gd name="T87" fmla="*/ 40 h 690"/>
                    <a:gd name="T88" fmla="*/ 182 w 189"/>
                    <a:gd name="T89" fmla="*/ 24 h 690"/>
                    <a:gd name="T90" fmla="*/ 173 w 189"/>
                    <a:gd name="T91" fmla="*/ 12 h 690"/>
                    <a:gd name="T92" fmla="*/ 156 w 189"/>
                    <a:gd name="T93" fmla="*/ 3 h 690"/>
                    <a:gd name="T94" fmla="*/ 133 w 189"/>
                    <a:gd name="T95" fmla="*/ 0 h 690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189"/>
                    <a:gd name="T145" fmla="*/ 0 h 690"/>
                    <a:gd name="T146" fmla="*/ 189 w 189"/>
                    <a:gd name="T147" fmla="*/ 690 h 690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189" h="690">
                      <a:moveTo>
                        <a:pt x="134" y="0"/>
                      </a:moveTo>
                      <a:lnTo>
                        <a:pt x="115" y="29"/>
                      </a:lnTo>
                      <a:lnTo>
                        <a:pt x="100" y="56"/>
                      </a:lnTo>
                      <a:lnTo>
                        <a:pt x="93" y="76"/>
                      </a:lnTo>
                      <a:lnTo>
                        <a:pt x="54" y="162"/>
                      </a:lnTo>
                      <a:lnTo>
                        <a:pt x="38" y="213"/>
                      </a:lnTo>
                      <a:lnTo>
                        <a:pt x="36" y="262"/>
                      </a:lnTo>
                      <a:lnTo>
                        <a:pt x="33" y="332"/>
                      </a:lnTo>
                      <a:lnTo>
                        <a:pt x="31" y="371"/>
                      </a:lnTo>
                      <a:lnTo>
                        <a:pt x="23" y="401"/>
                      </a:lnTo>
                      <a:lnTo>
                        <a:pt x="19" y="427"/>
                      </a:lnTo>
                      <a:lnTo>
                        <a:pt x="20" y="452"/>
                      </a:lnTo>
                      <a:lnTo>
                        <a:pt x="26" y="470"/>
                      </a:lnTo>
                      <a:lnTo>
                        <a:pt x="29" y="492"/>
                      </a:lnTo>
                      <a:lnTo>
                        <a:pt x="26" y="528"/>
                      </a:lnTo>
                      <a:lnTo>
                        <a:pt x="25" y="589"/>
                      </a:lnTo>
                      <a:lnTo>
                        <a:pt x="21" y="618"/>
                      </a:lnTo>
                      <a:lnTo>
                        <a:pt x="13" y="645"/>
                      </a:lnTo>
                      <a:lnTo>
                        <a:pt x="0" y="672"/>
                      </a:lnTo>
                      <a:lnTo>
                        <a:pt x="24" y="681"/>
                      </a:lnTo>
                      <a:lnTo>
                        <a:pt x="51" y="689"/>
                      </a:lnTo>
                      <a:lnTo>
                        <a:pt x="71" y="688"/>
                      </a:lnTo>
                      <a:lnTo>
                        <a:pt x="112" y="678"/>
                      </a:lnTo>
                      <a:lnTo>
                        <a:pt x="117" y="646"/>
                      </a:lnTo>
                      <a:lnTo>
                        <a:pt x="120" y="617"/>
                      </a:lnTo>
                      <a:lnTo>
                        <a:pt x="118" y="598"/>
                      </a:lnTo>
                      <a:lnTo>
                        <a:pt x="114" y="571"/>
                      </a:lnTo>
                      <a:lnTo>
                        <a:pt x="118" y="546"/>
                      </a:lnTo>
                      <a:lnTo>
                        <a:pt x="126" y="522"/>
                      </a:lnTo>
                      <a:lnTo>
                        <a:pt x="133" y="503"/>
                      </a:lnTo>
                      <a:lnTo>
                        <a:pt x="134" y="474"/>
                      </a:lnTo>
                      <a:lnTo>
                        <a:pt x="139" y="459"/>
                      </a:lnTo>
                      <a:lnTo>
                        <a:pt x="144" y="403"/>
                      </a:lnTo>
                      <a:lnTo>
                        <a:pt x="151" y="357"/>
                      </a:lnTo>
                      <a:lnTo>
                        <a:pt x="155" y="324"/>
                      </a:lnTo>
                      <a:lnTo>
                        <a:pt x="162" y="309"/>
                      </a:lnTo>
                      <a:lnTo>
                        <a:pt x="169" y="273"/>
                      </a:lnTo>
                      <a:lnTo>
                        <a:pt x="174" y="230"/>
                      </a:lnTo>
                      <a:lnTo>
                        <a:pt x="173" y="191"/>
                      </a:lnTo>
                      <a:lnTo>
                        <a:pt x="174" y="166"/>
                      </a:lnTo>
                      <a:lnTo>
                        <a:pt x="180" y="135"/>
                      </a:lnTo>
                      <a:lnTo>
                        <a:pt x="182" y="106"/>
                      </a:lnTo>
                      <a:lnTo>
                        <a:pt x="186" y="71"/>
                      </a:lnTo>
                      <a:lnTo>
                        <a:pt x="188" y="40"/>
                      </a:lnTo>
                      <a:lnTo>
                        <a:pt x="183" y="24"/>
                      </a:lnTo>
                      <a:lnTo>
                        <a:pt x="174" y="12"/>
                      </a:lnTo>
                      <a:lnTo>
                        <a:pt x="157" y="3"/>
                      </a:lnTo>
                      <a:lnTo>
                        <a:pt x="134" y="0"/>
                      </a:lnTo>
                    </a:path>
                  </a:pathLst>
                </a:custGeom>
                <a:solidFill>
                  <a:srgbClr val="0000FF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4147" name="Freeform 52"/>
                <p:cNvSpPr>
                  <a:spLocks noChangeArrowheads="1"/>
                </p:cNvSpPr>
                <p:nvPr/>
              </p:nvSpPr>
              <p:spPr bwMode="auto">
                <a:xfrm>
                  <a:off x="3160" y="2537"/>
                  <a:ext cx="49" cy="280"/>
                </a:xfrm>
                <a:custGeom>
                  <a:avLst/>
                  <a:gdLst>
                    <a:gd name="T0" fmla="*/ 11 w 50"/>
                    <a:gd name="T1" fmla="*/ 279 h 281"/>
                    <a:gd name="T2" fmla="*/ 11 w 50"/>
                    <a:gd name="T3" fmla="*/ 242 h 281"/>
                    <a:gd name="T4" fmla="*/ 4 w 50"/>
                    <a:gd name="T5" fmla="*/ 221 h 281"/>
                    <a:gd name="T6" fmla="*/ 0 w 50"/>
                    <a:gd name="T7" fmla="*/ 204 h 281"/>
                    <a:gd name="T8" fmla="*/ 11 w 50"/>
                    <a:gd name="T9" fmla="*/ 184 h 281"/>
                    <a:gd name="T10" fmla="*/ 11 w 50"/>
                    <a:gd name="T11" fmla="*/ 175 h 281"/>
                    <a:gd name="T12" fmla="*/ 16 w 50"/>
                    <a:gd name="T13" fmla="*/ 159 h 281"/>
                    <a:gd name="T14" fmla="*/ 23 w 50"/>
                    <a:gd name="T15" fmla="*/ 146 h 281"/>
                    <a:gd name="T16" fmla="*/ 20 w 50"/>
                    <a:gd name="T17" fmla="*/ 128 h 281"/>
                    <a:gd name="T18" fmla="*/ 29 w 50"/>
                    <a:gd name="T19" fmla="*/ 116 h 281"/>
                    <a:gd name="T20" fmla="*/ 34 w 50"/>
                    <a:gd name="T21" fmla="*/ 96 h 281"/>
                    <a:gd name="T22" fmla="*/ 34 w 50"/>
                    <a:gd name="T23" fmla="*/ 75 h 281"/>
                    <a:gd name="T24" fmla="*/ 37 w 50"/>
                    <a:gd name="T25" fmla="*/ 53 h 281"/>
                    <a:gd name="T26" fmla="*/ 43 w 50"/>
                    <a:gd name="T27" fmla="*/ 30 h 281"/>
                    <a:gd name="T28" fmla="*/ 48 w 50"/>
                    <a:gd name="T29" fmla="*/ 7 h 281"/>
                    <a:gd name="T30" fmla="*/ 48 w 50"/>
                    <a:gd name="T31" fmla="*/ 0 h 281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50"/>
                    <a:gd name="T49" fmla="*/ 0 h 281"/>
                    <a:gd name="T50" fmla="*/ 50 w 50"/>
                    <a:gd name="T51" fmla="*/ 281 h 281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50" h="281">
                      <a:moveTo>
                        <a:pt x="11" y="280"/>
                      </a:moveTo>
                      <a:lnTo>
                        <a:pt x="11" y="243"/>
                      </a:lnTo>
                      <a:lnTo>
                        <a:pt x="4" y="222"/>
                      </a:lnTo>
                      <a:lnTo>
                        <a:pt x="0" y="205"/>
                      </a:lnTo>
                      <a:lnTo>
                        <a:pt x="11" y="185"/>
                      </a:lnTo>
                      <a:lnTo>
                        <a:pt x="11" y="176"/>
                      </a:lnTo>
                      <a:lnTo>
                        <a:pt x="16" y="160"/>
                      </a:lnTo>
                      <a:lnTo>
                        <a:pt x="23" y="147"/>
                      </a:lnTo>
                      <a:lnTo>
                        <a:pt x="20" y="128"/>
                      </a:lnTo>
                      <a:lnTo>
                        <a:pt x="30" y="116"/>
                      </a:lnTo>
                      <a:lnTo>
                        <a:pt x="35" y="96"/>
                      </a:lnTo>
                      <a:lnTo>
                        <a:pt x="35" y="75"/>
                      </a:lnTo>
                      <a:lnTo>
                        <a:pt x="38" y="53"/>
                      </a:lnTo>
                      <a:lnTo>
                        <a:pt x="44" y="30"/>
                      </a:lnTo>
                      <a:lnTo>
                        <a:pt x="49" y="7"/>
                      </a:lnTo>
                      <a:lnTo>
                        <a:pt x="49" y="0"/>
                      </a:lnTo>
                    </a:path>
                  </a:pathLst>
                </a:custGeom>
                <a:noFill/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grpSp>
            <p:nvGrpSpPr>
              <p:cNvPr id="4122" name="Group 53"/>
              <p:cNvGrpSpPr>
                <a:grpSpLocks/>
              </p:cNvGrpSpPr>
              <p:nvPr/>
            </p:nvGrpSpPr>
            <p:grpSpPr bwMode="auto">
              <a:xfrm>
                <a:off x="2714" y="2306"/>
                <a:ext cx="481" cy="375"/>
                <a:chOff x="2714" y="2306"/>
                <a:chExt cx="481" cy="375"/>
              </a:xfrm>
            </p:grpSpPr>
            <p:sp>
              <p:nvSpPr>
                <p:cNvPr id="4123" name="Freeform 54"/>
                <p:cNvSpPr>
                  <a:spLocks noChangeArrowheads="1"/>
                </p:cNvSpPr>
                <p:nvPr/>
              </p:nvSpPr>
              <p:spPr bwMode="auto">
                <a:xfrm>
                  <a:off x="2726" y="2552"/>
                  <a:ext cx="178" cy="100"/>
                </a:xfrm>
                <a:custGeom>
                  <a:avLst/>
                  <a:gdLst>
                    <a:gd name="T0" fmla="*/ 27 w 179"/>
                    <a:gd name="T1" fmla="*/ 0 h 101"/>
                    <a:gd name="T2" fmla="*/ 2 w 179"/>
                    <a:gd name="T3" fmla="*/ 19 h 101"/>
                    <a:gd name="T4" fmla="*/ 0 w 179"/>
                    <a:gd name="T5" fmla="*/ 27 h 101"/>
                    <a:gd name="T6" fmla="*/ 2 w 179"/>
                    <a:gd name="T7" fmla="*/ 40 h 101"/>
                    <a:gd name="T8" fmla="*/ 6 w 179"/>
                    <a:gd name="T9" fmla="*/ 51 h 101"/>
                    <a:gd name="T10" fmla="*/ 14 w 179"/>
                    <a:gd name="T11" fmla="*/ 62 h 101"/>
                    <a:gd name="T12" fmla="*/ 27 w 179"/>
                    <a:gd name="T13" fmla="*/ 72 h 101"/>
                    <a:gd name="T14" fmla="*/ 46 w 179"/>
                    <a:gd name="T15" fmla="*/ 82 h 101"/>
                    <a:gd name="T16" fmla="*/ 69 w 179"/>
                    <a:gd name="T17" fmla="*/ 91 h 101"/>
                    <a:gd name="T18" fmla="*/ 90 w 179"/>
                    <a:gd name="T19" fmla="*/ 98 h 101"/>
                    <a:gd name="T20" fmla="*/ 114 w 179"/>
                    <a:gd name="T21" fmla="*/ 99 h 101"/>
                    <a:gd name="T22" fmla="*/ 134 w 179"/>
                    <a:gd name="T23" fmla="*/ 98 h 101"/>
                    <a:gd name="T24" fmla="*/ 154 w 179"/>
                    <a:gd name="T25" fmla="*/ 88 h 101"/>
                    <a:gd name="T26" fmla="*/ 177 w 179"/>
                    <a:gd name="T27" fmla="*/ 78 h 101"/>
                    <a:gd name="T28" fmla="*/ 146 w 179"/>
                    <a:gd name="T29" fmla="*/ 84 h 101"/>
                    <a:gd name="T30" fmla="*/ 113 w 179"/>
                    <a:gd name="T31" fmla="*/ 87 h 101"/>
                    <a:gd name="T32" fmla="*/ 89 w 179"/>
                    <a:gd name="T33" fmla="*/ 78 h 101"/>
                    <a:gd name="T34" fmla="*/ 61 w 179"/>
                    <a:gd name="T35" fmla="*/ 64 h 101"/>
                    <a:gd name="T36" fmla="*/ 40 w 179"/>
                    <a:gd name="T37" fmla="*/ 45 h 101"/>
                    <a:gd name="T38" fmla="*/ 27 w 179"/>
                    <a:gd name="T39" fmla="*/ 0 h 101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179"/>
                    <a:gd name="T61" fmla="*/ 0 h 101"/>
                    <a:gd name="T62" fmla="*/ 179 w 179"/>
                    <a:gd name="T63" fmla="*/ 101 h 101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179" h="101">
                      <a:moveTo>
                        <a:pt x="27" y="0"/>
                      </a:moveTo>
                      <a:lnTo>
                        <a:pt x="2" y="19"/>
                      </a:lnTo>
                      <a:lnTo>
                        <a:pt x="0" y="27"/>
                      </a:lnTo>
                      <a:lnTo>
                        <a:pt x="2" y="40"/>
                      </a:lnTo>
                      <a:lnTo>
                        <a:pt x="6" y="52"/>
                      </a:lnTo>
                      <a:lnTo>
                        <a:pt x="14" y="63"/>
                      </a:lnTo>
                      <a:lnTo>
                        <a:pt x="27" y="73"/>
                      </a:lnTo>
                      <a:lnTo>
                        <a:pt x="46" y="83"/>
                      </a:lnTo>
                      <a:lnTo>
                        <a:pt x="69" y="92"/>
                      </a:lnTo>
                      <a:lnTo>
                        <a:pt x="91" y="99"/>
                      </a:lnTo>
                      <a:lnTo>
                        <a:pt x="115" y="100"/>
                      </a:lnTo>
                      <a:lnTo>
                        <a:pt x="135" y="99"/>
                      </a:lnTo>
                      <a:lnTo>
                        <a:pt x="155" y="89"/>
                      </a:lnTo>
                      <a:lnTo>
                        <a:pt x="178" y="79"/>
                      </a:lnTo>
                      <a:lnTo>
                        <a:pt x="147" y="85"/>
                      </a:lnTo>
                      <a:lnTo>
                        <a:pt x="114" y="88"/>
                      </a:lnTo>
                      <a:lnTo>
                        <a:pt x="89" y="79"/>
                      </a:lnTo>
                      <a:lnTo>
                        <a:pt x="61" y="65"/>
                      </a:lnTo>
                      <a:lnTo>
                        <a:pt x="40" y="45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8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4124" name="Freeform 55"/>
                <p:cNvSpPr>
                  <a:spLocks noChangeArrowheads="1"/>
                </p:cNvSpPr>
                <p:nvPr/>
              </p:nvSpPr>
              <p:spPr bwMode="auto">
                <a:xfrm>
                  <a:off x="2714" y="2552"/>
                  <a:ext cx="76" cy="72"/>
                </a:xfrm>
                <a:custGeom>
                  <a:avLst/>
                  <a:gdLst>
                    <a:gd name="T0" fmla="*/ 18 w 77"/>
                    <a:gd name="T1" fmla="*/ 3 h 73"/>
                    <a:gd name="T2" fmla="*/ 5 w 77"/>
                    <a:gd name="T3" fmla="*/ 0 h 73"/>
                    <a:gd name="T4" fmla="*/ 1 w 77"/>
                    <a:gd name="T5" fmla="*/ 4 h 73"/>
                    <a:gd name="T6" fmla="*/ 0 w 77"/>
                    <a:gd name="T7" fmla="*/ 11 h 73"/>
                    <a:gd name="T8" fmla="*/ 4 w 77"/>
                    <a:gd name="T9" fmla="*/ 21 h 73"/>
                    <a:gd name="T10" fmla="*/ 12 w 77"/>
                    <a:gd name="T11" fmla="*/ 25 h 73"/>
                    <a:gd name="T12" fmla="*/ 20 w 77"/>
                    <a:gd name="T13" fmla="*/ 27 h 73"/>
                    <a:gd name="T14" fmla="*/ 30 w 77"/>
                    <a:gd name="T15" fmla="*/ 46 h 73"/>
                    <a:gd name="T16" fmla="*/ 49 w 77"/>
                    <a:gd name="T17" fmla="*/ 60 h 73"/>
                    <a:gd name="T18" fmla="*/ 62 w 77"/>
                    <a:gd name="T19" fmla="*/ 67 h 73"/>
                    <a:gd name="T20" fmla="*/ 75 w 77"/>
                    <a:gd name="T21" fmla="*/ 71 h 73"/>
                    <a:gd name="T22" fmla="*/ 60 w 77"/>
                    <a:gd name="T23" fmla="*/ 55 h 73"/>
                    <a:gd name="T24" fmla="*/ 50 w 77"/>
                    <a:gd name="T25" fmla="*/ 44 h 73"/>
                    <a:gd name="T26" fmla="*/ 42 w 77"/>
                    <a:gd name="T27" fmla="*/ 34 h 73"/>
                    <a:gd name="T28" fmla="*/ 29 w 77"/>
                    <a:gd name="T29" fmla="*/ 18 h 73"/>
                    <a:gd name="T30" fmla="*/ 24 w 77"/>
                    <a:gd name="T31" fmla="*/ 14 h 73"/>
                    <a:gd name="T32" fmla="*/ 23 w 77"/>
                    <a:gd name="T33" fmla="*/ 10 h 73"/>
                    <a:gd name="T34" fmla="*/ 21 w 77"/>
                    <a:gd name="T35" fmla="*/ 6 h 73"/>
                    <a:gd name="T36" fmla="*/ 18 w 77"/>
                    <a:gd name="T37" fmla="*/ 3 h 7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77"/>
                    <a:gd name="T58" fmla="*/ 0 h 73"/>
                    <a:gd name="T59" fmla="*/ 77 w 77"/>
                    <a:gd name="T60" fmla="*/ 73 h 73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77" h="73">
                      <a:moveTo>
                        <a:pt x="18" y="3"/>
                      </a:moveTo>
                      <a:lnTo>
                        <a:pt x="5" y="0"/>
                      </a:lnTo>
                      <a:lnTo>
                        <a:pt x="1" y="4"/>
                      </a:lnTo>
                      <a:lnTo>
                        <a:pt x="0" y="11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0" y="27"/>
                      </a:lnTo>
                      <a:lnTo>
                        <a:pt x="30" y="47"/>
                      </a:lnTo>
                      <a:lnTo>
                        <a:pt x="50" y="61"/>
                      </a:lnTo>
                      <a:lnTo>
                        <a:pt x="63" y="68"/>
                      </a:lnTo>
                      <a:lnTo>
                        <a:pt x="76" y="72"/>
                      </a:lnTo>
                      <a:lnTo>
                        <a:pt x="61" y="56"/>
                      </a:lnTo>
                      <a:lnTo>
                        <a:pt x="51" y="45"/>
                      </a:lnTo>
                      <a:lnTo>
                        <a:pt x="43" y="34"/>
                      </a:lnTo>
                      <a:lnTo>
                        <a:pt x="29" y="18"/>
                      </a:lnTo>
                      <a:lnTo>
                        <a:pt x="24" y="14"/>
                      </a:lnTo>
                      <a:lnTo>
                        <a:pt x="23" y="10"/>
                      </a:lnTo>
                      <a:lnTo>
                        <a:pt x="21" y="6"/>
                      </a:lnTo>
                      <a:lnTo>
                        <a:pt x="18" y="3"/>
                      </a:lnTo>
                    </a:path>
                  </a:pathLst>
                </a:custGeom>
                <a:solidFill>
                  <a:srgbClr val="FF000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grpSp>
              <p:nvGrpSpPr>
                <p:cNvPr id="4125" name="Group 56"/>
                <p:cNvGrpSpPr>
                  <a:grpSpLocks/>
                </p:cNvGrpSpPr>
                <p:nvPr/>
              </p:nvGrpSpPr>
              <p:grpSpPr bwMode="auto">
                <a:xfrm>
                  <a:off x="2719" y="2306"/>
                  <a:ext cx="476" cy="375"/>
                  <a:chOff x="2719" y="2306"/>
                  <a:chExt cx="476" cy="375"/>
                </a:xfrm>
              </p:grpSpPr>
              <p:grpSp>
                <p:nvGrpSpPr>
                  <p:cNvPr id="4126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2719" y="2306"/>
                    <a:ext cx="476" cy="375"/>
                    <a:chOff x="2719" y="2306"/>
                    <a:chExt cx="476" cy="375"/>
                  </a:xfrm>
                </p:grpSpPr>
                <p:grpSp>
                  <p:nvGrpSpPr>
                    <p:cNvPr id="4138" name="Group 5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19" y="2306"/>
                      <a:ext cx="476" cy="375"/>
                      <a:chOff x="2719" y="2306"/>
                      <a:chExt cx="476" cy="375"/>
                    </a:xfrm>
                  </p:grpSpPr>
                  <p:grpSp>
                    <p:nvGrpSpPr>
                      <p:cNvPr id="4140" name="Group 5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35" y="2306"/>
                        <a:ext cx="77" cy="109"/>
                        <a:chOff x="3035" y="2306"/>
                        <a:chExt cx="77" cy="109"/>
                      </a:xfrm>
                    </p:grpSpPr>
                    <p:sp>
                      <p:nvSpPr>
                        <p:cNvPr id="4142" name="Freeform 6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35" y="2306"/>
                          <a:ext cx="77" cy="109"/>
                        </a:xfrm>
                        <a:custGeom>
                          <a:avLst/>
                          <a:gdLst>
                            <a:gd name="T0" fmla="*/ 0 w 78"/>
                            <a:gd name="T1" fmla="*/ 66 h 110"/>
                            <a:gd name="T2" fmla="*/ 12 w 78"/>
                            <a:gd name="T3" fmla="*/ 57 h 110"/>
                            <a:gd name="T4" fmla="*/ 18 w 78"/>
                            <a:gd name="T5" fmla="*/ 50 h 110"/>
                            <a:gd name="T6" fmla="*/ 15 w 78"/>
                            <a:gd name="T7" fmla="*/ 43 h 110"/>
                            <a:gd name="T8" fmla="*/ 15 w 78"/>
                            <a:gd name="T9" fmla="*/ 38 h 110"/>
                            <a:gd name="T10" fmla="*/ 16 w 78"/>
                            <a:gd name="T11" fmla="*/ 33 h 110"/>
                            <a:gd name="T12" fmla="*/ 20 w 78"/>
                            <a:gd name="T13" fmla="*/ 32 h 110"/>
                            <a:gd name="T14" fmla="*/ 18 w 78"/>
                            <a:gd name="T15" fmla="*/ 28 h 110"/>
                            <a:gd name="T16" fmla="*/ 19 w 78"/>
                            <a:gd name="T17" fmla="*/ 22 h 110"/>
                            <a:gd name="T18" fmla="*/ 21 w 78"/>
                            <a:gd name="T19" fmla="*/ 17 h 110"/>
                            <a:gd name="T20" fmla="*/ 25 w 78"/>
                            <a:gd name="T21" fmla="*/ 16 h 110"/>
                            <a:gd name="T22" fmla="*/ 29 w 78"/>
                            <a:gd name="T23" fmla="*/ 14 h 110"/>
                            <a:gd name="T24" fmla="*/ 33 w 78"/>
                            <a:gd name="T25" fmla="*/ 16 h 110"/>
                            <a:gd name="T26" fmla="*/ 32 w 78"/>
                            <a:gd name="T27" fmla="*/ 12 h 110"/>
                            <a:gd name="T28" fmla="*/ 33 w 78"/>
                            <a:gd name="T29" fmla="*/ 7 h 110"/>
                            <a:gd name="T30" fmla="*/ 35 w 78"/>
                            <a:gd name="T31" fmla="*/ 5 h 110"/>
                            <a:gd name="T32" fmla="*/ 39 w 78"/>
                            <a:gd name="T33" fmla="*/ 4 h 110"/>
                            <a:gd name="T34" fmla="*/ 41 w 78"/>
                            <a:gd name="T35" fmla="*/ 4 h 110"/>
                            <a:gd name="T36" fmla="*/ 45 w 78"/>
                            <a:gd name="T37" fmla="*/ 5 h 110"/>
                            <a:gd name="T38" fmla="*/ 48 w 78"/>
                            <a:gd name="T39" fmla="*/ 1 h 110"/>
                            <a:gd name="T40" fmla="*/ 53 w 78"/>
                            <a:gd name="T41" fmla="*/ 0 h 110"/>
                            <a:gd name="T42" fmla="*/ 60 w 78"/>
                            <a:gd name="T43" fmla="*/ 0 h 110"/>
                            <a:gd name="T44" fmla="*/ 68 w 78"/>
                            <a:gd name="T45" fmla="*/ 3 h 110"/>
                            <a:gd name="T46" fmla="*/ 73 w 78"/>
                            <a:gd name="T47" fmla="*/ 8 h 110"/>
                            <a:gd name="T48" fmla="*/ 76 w 78"/>
                            <a:gd name="T49" fmla="*/ 12 h 110"/>
                            <a:gd name="T50" fmla="*/ 76 w 78"/>
                            <a:gd name="T51" fmla="*/ 18 h 110"/>
                            <a:gd name="T52" fmla="*/ 75 w 78"/>
                            <a:gd name="T53" fmla="*/ 25 h 110"/>
                            <a:gd name="T54" fmla="*/ 73 w 78"/>
                            <a:gd name="T55" fmla="*/ 32 h 110"/>
                            <a:gd name="T56" fmla="*/ 70 w 78"/>
                            <a:gd name="T57" fmla="*/ 41 h 110"/>
                            <a:gd name="T58" fmla="*/ 67 w 78"/>
                            <a:gd name="T59" fmla="*/ 49 h 110"/>
                            <a:gd name="T60" fmla="*/ 60 w 78"/>
                            <a:gd name="T61" fmla="*/ 55 h 110"/>
                            <a:gd name="T62" fmla="*/ 48 w 78"/>
                            <a:gd name="T63" fmla="*/ 63 h 110"/>
                            <a:gd name="T64" fmla="*/ 36 w 78"/>
                            <a:gd name="T65" fmla="*/ 69 h 110"/>
                            <a:gd name="T66" fmla="*/ 23 w 78"/>
                            <a:gd name="T67" fmla="*/ 74 h 110"/>
                            <a:gd name="T68" fmla="*/ 8 w 78"/>
                            <a:gd name="T69" fmla="*/ 90 h 110"/>
                            <a:gd name="T70" fmla="*/ 2 w 78"/>
                            <a:gd name="T71" fmla="*/ 108 h 110"/>
                            <a:gd name="T72" fmla="*/ 0 w 78"/>
                            <a:gd name="T73" fmla="*/ 66 h 110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  <a:gd name="T84" fmla="*/ 0 60000 65536"/>
                            <a:gd name="T85" fmla="*/ 0 60000 65536"/>
                            <a:gd name="T86" fmla="*/ 0 60000 65536"/>
                            <a:gd name="T87" fmla="*/ 0 60000 65536"/>
                            <a:gd name="T88" fmla="*/ 0 60000 65536"/>
                            <a:gd name="T89" fmla="*/ 0 60000 65536"/>
                            <a:gd name="T90" fmla="*/ 0 60000 65536"/>
                            <a:gd name="T91" fmla="*/ 0 60000 65536"/>
                            <a:gd name="T92" fmla="*/ 0 60000 65536"/>
                            <a:gd name="T93" fmla="*/ 0 60000 65536"/>
                            <a:gd name="T94" fmla="*/ 0 60000 65536"/>
                            <a:gd name="T95" fmla="*/ 0 60000 65536"/>
                            <a:gd name="T96" fmla="*/ 0 60000 65536"/>
                            <a:gd name="T97" fmla="*/ 0 60000 65536"/>
                            <a:gd name="T98" fmla="*/ 0 60000 65536"/>
                            <a:gd name="T99" fmla="*/ 0 60000 65536"/>
                            <a:gd name="T100" fmla="*/ 0 60000 65536"/>
                            <a:gd name="T101" fmla="*/ 0 60000 65536"/>
                            <a:gd name="T102" fmla="*/ 0 60000 65536"/>
                            <a:gd name="T103" fmla="*/ 0 60000 65536"/>
                            <a:gd name="T104" fmla="*/ 0 60000 65536"/>
                            <a:gd name="T105" fmla="*/ 0 60000 65536"/>
                            <a:gd name="T106" fmla="*/ 0 60000 65536"/>
                            <a:gd name="T107" fmla="*/ 0 60000 65536"/>
                            <a:gd name="T108" fmla="*/ 0 60000 65536"/>
                            <a:gd name="T109" fmla="*/ 0 60000 65536"/>
                            <a:gd name="T110" fmla="*/ 0 60000 65536"/>
                            <a:gd name="T111" fmla="*/ 0 w 78"/>
                            <a:gd name="T112" fmla="*/ 0 h 110"/>
                            <a:gd name="T113" fmla="*/ 78 w 78"/>
                            <a:gd name="T114" fmla="*/ 110 h 110"/>
                          </a:gdLst>
                          <a:ahLst/>
                          <a:cxnLst>
                            <a:cxn ang="T74">
                              <a:pos x="T0" y="T1"/>
                            </a:cxn>
                            <a:cxn ang="T75">
                              <a:pos x="T2" y="T3"/>
                            </a:cxn>
                            <a:cxn ang="T76">
                              <a:pos x="T4" y="T5"/>
                            </a:cxn>
                            <a:cxn ang="T77">
                              <a:pos x="T6" y="T7"/>
                            </a:cxn>
                            <a:cxn ang="T78">
                              <a:pos x="T8" y="T9"/>
                            </a:cxn>
                            <a:cxn ang="T79">
                              <a:pos x="T10" y="T11"/>
                            </a:cxn>
                            <a:cxn ang="T80">
                              <a:pos x="T12" y="T13"/>
                            </a:cxn>
                            <a:cxn ang="T81">
                              <a:pos x="T14" y="T15"/>
                            </a:cxn>
                            <a:cxn ang="T82">
                              <a:pos x="T16" y="T17"/>
                            </a:cxn>
                            <a:cxn ang="T83">
                              <a:pos x="T18" y="T19"/>
                            </a:cxn>
                            <a:cxn ang="T84">
                              <a:pos x="T20" y="T21"/>
                            </a:cxn>
                            <a:cxn ang="T85">
                              <a:pos x="T22" y="T23"/>
                            </a:cxn>
                            <a:cxn ang="T86">
                              <a:pos x="T24" y="T25"/>
                            </a:cxn>
                            <a:cxn ang="T87">
                              <a:pos x="T26" y="T27"/>
                            </a:cxn>
                            <a:cxn ang="T88">
                              <a:pos x="T28" y="T29"/>
                            </a:cxn>
                            <a:cxn ang="T89">
                              <a:pos x="T30" y="T31"/>
                            </a:cxn>
                            <a:cxn ang="T90">
                              <a:pos x="T32" y="T33"/>
                            </a:cxn>
                            <a:cxn ang="T91">
                              <a:pos x="T34" y="T35"/>
                            </a:cxn>
                            <a:cxn ang="T92">
                              <a:pos x="T36" y="T37"/>
                            </a:cxn>
                            <a:cxn ang="T93">
                              <a:pos x="T38" y="T39"/>
                            </a:cxn>
                            <a:cxn ang="T94">
                              <a:pos x="T40" y="T41"/>
                            </a:cxn>
                            <a:cxn ang="T95">
                              <a:pos x="T42" y="T43"/>
                            </a:cxn>
                            <a:cxn ang="T96">
                              <a:pos x="T44" y="T45"/>
                            </a:cxn>
                            <a:cxn ang="T97">
                              <a:pos x="T46" y="T47"/>
                            </a:cxn>
                            <a:cxn ang="T98">
                              <a:pos x="T48" y="T49"/>
                            </a:cxn>
                            <a:cxn ang="T99">
                              <a:pos x="T50" y="T51"/>
                            </a:cxn>
                            <a:cxn ang="T100">
                              <a:pos x="T52" y="T53"/>
                            </a:cxn>
                            <a:cxn ang="T101">
                              <a:pos x="T54" y="T55"/>
                            </a:cxn>
                            <a:cxn ang="T102">
                              <a:pos x="T56" y="T57"/>
                            </a:cxn>
                            <a:cxn ang="T103">
                              <a:pos x="T58" y="T59"/>
                            </a:cxn>
                            <a:cxn ang="T104">
                              <a:pos x="T60" y="T61"/>
                            </a:cxn>
                            <a:cxn ang="T105">
                              <a:pos x="T62" y="T63"/>
                            </a:cxn>
                            <a:cxn ang="T106">
                              <a:pos x="T64" y="T65"/>
                            </a:cxn>
                            <a:cxn ang="T107">
                              <a:pos x="T66" y="T67"/>
                            </a:cxn>
                            <a:cxn ang="T108">
                              <a:pos x="T68" y="T69"/>
                            </a:cxn>
                            <a:cxn ang="T109">
                              <a:pos x="T70" y="T71"/>
                            </a:cxn>
                            <a:cxn ang="T110">
                              <a:pos x="T72" y="T73"/>
                            </a:cxn>
                          </a:cxnLst>
                          <a:rect l="T111" t="T112" r="T113" b="T114"/>
                          <a:pathLst>
                            <a:path w="78" h="110">
                              <a:moveTo>
                                <a:pt x="0" y="67"/>
                              </a:moveTo>
                              <a:lnTo>
                                <a:pt x="12" y="58"/>
                              </a:lnTo>
                              <a:lnTo>
                                <a:pt x="18" y="50"/>
                              </a:lnTo>
                              <a:lnTo>
                                <a:pt x="15" y="43"/>
                              </a:lnTo>
                              <a:lnTo>
                                <a:pt x="15" y="38"/>
                              </a:lnTo>
                              <a:lnTo>
                                <a:pt x="16" y="33"/>
                              </a:lnTo>
                              <a:lnTo>
                                <a:pt x="20" y="32"/>
                              </a:lnTo>
                              <a:lnTo>
                                <a:pt x="18" y="28"/>
                              </a:lnTo>
                              <a:lnTo>
                                <a:pt x="19" y="22"/>
                              </a:lnTo>
                              <a:lnTo>
                                <a:pt x="21" y="17"/>
                              </a:lnTo>
                              <a:lnTo>
                                <a:pt x="25" y="16"/>
                              </a:lnTo>
                              <a:lnTo>
                                <a:pt x="29" y="14"/>
                              </a:lnTo>
                              <a:lnTo>
                                <a:pt x="33" y="16"/>
                              </a:lnTo>
                              <a:lnTo>
                                <a:pt x="32" y="12"/>
                              </a:lnTo>
                              <a:lnTo>
                                <a:pt x="33" y="7"/>
                              </a:lnTo>
                              <a:lnTo>
                                <a:pt x="35" y="5"/>
                              </a:lnTo>
                              <a:lnTo>
                                <a:pt x="39" y="4"/>
                              </a:lnTo>
                              <a:lnTo>
                                <a:pt x="42" y="4"/>
                              </a:lnTo>
                              <a:lnTo>
                                <a:pt x="46" y="5"/>
                              </a:lnTo>
                              <a:lnTo>
                                <a:pt x="49" y="1"/>
                              </a:lnTo>
                              <a:lnTo>
                                <a:pt x="54" y="0"/>
                              </a:lnTo>
                              <a:lnTo>
                                <a:pt x="61" y="0"/>
                              </a:lnTo>
                              <a:lnTo>
                                <a:pt x="69" y="3"/>
                              </a:lnTo>
                              <a:lnTo>
                                <a:pt x="74" y="8"/>
                              </a:lnTo>
                              <a:lnTo>
                                <a:pt x="77" y="12"/>
                              </a:lnTo>
                              <a:lnTo>
                                <a:pt x="77" y="18"/>
                              </a:lnTo>
                              <a:lnTo>
                                <a:pt x="76" y="25"/>
                              </a:lnTo>
                              <a:lnTo>
                                <a:pt x="74" y="32"/>
                              </a:lnTo>
                              <a:lnTo>
                                <a:pt x="71" y="41"/>
                              </a:lnTo>
                              <a:lnTo>
                                <a:pt x="68" y="49"/>
                              </a:lnTo>
                              <a:lnTo>
                                <a:pt x="61" y="55"/>
                              </a:lnTo>
                              <a:lnTo>
                                <a:pt x="49" y="64"/>
                              </a:lnTo>
                              <a:lnTo>
                                <a:pt x="36" y="70"/>
                              </a:lnTo>
                              <a:lnTo>
                                <a:pt x="23" y="75"/>
                              </a:lnTo>
                              <a:lnTo>
                                <a:pt x="8" y="91"/>
                              </a:lnTo>
                              <a:lnTo>
                                <a:pt x="2" y="109"/>
                              </a:lnTo>
                              <a:lnTo>
                                <a:pt x="0" y="67"/>
                              </a:lnTo>
                            </a:path>
                          </a:pathLst>
                        </a:custGeom>
                        <a:solidFill>
                          <a:srgbClr val="E0A080"/>
                        </a:solidFill>
                        <a:ln w="12600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5pPr>
                          <a:lvl6pPr marL="25146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6pPr>
                          <a:lvl7pPr marL="29718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7pPr>
                          <a:lvl8pPr marL="34290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8pPr>
                          <a:lvl9pPr marL="38862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9pPr>
                        </a:lstStyle>
                        <a:p>
                          <a:endParaRPr lang="cs-CZ" altLang="cs-CZ"/>
                        </a:p>
                      </p:txBody>
                    </p:sp>
                    <p:sp>
                      <p:nvSpPr>
                        <p:cNvPr id="4143" name="Freeform 6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82" y="2315"/>
                          <a:ext cx="16" cy="21"/>
                        </a:xfrm>
                        <a:custGeom>
                          <a:avLst/>
                          <a:gdLst>
                            <a:gd name="T0" fmla="*/ 14 w 17"/>
                            <a:gd name="T1" fmla="*/ 20 h 22"/>
                            <a:gd name="T2" fmla="*/ 15 w 17"/>
                            <a:gd name="T3" fmla="*/ 13 h 22"/>
                            <a:gd name="T4" fmla="*/ 14 w 17"/>
                            <a:gd name="T5" fmla="*/ 9 h 22"/>
                            <a:gd name="T6" fmla="*/ 12 w 17"/>
                            <a:gd name="T7" fmla="*/ 4 h 22"/>
                            <a:gd name="T8" fmla="*/ 8 w 17"/>
                            <a:gd name="T9" fmla="*/ 3 h 22"/>
                            <a:gd name="T10" fmla="*/ 6 w 17"/>
                            <a:gd name="T11" fmla="*/ 1 h 22"/>
                            <a:gd name="T12" fmla="*/ 3 w 17"/>
                            <a:gd name="T13" fmla="*/ 1 h 22"/>
                            <a:gd name="T14" fmla="*/ 0 w 17"/>
                            <a:gd name="T15" fmla="*/ 0 h 22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  <a:gd name="T21" fmla="*/ 0 60000 65536"/>
                            <a:gd name="T22" fmla="*/ 0 60000 65536"/>
                            <a:gd name="T23" fmla="*/ 0 60000 65536"/>
                            <a:gd name="T24" fmla="*/ 0 w 17"/>
                            <a:gd name="T25" fmla="*/ 0 h 22"/>
                            <a:gd name="T26" fmla="*/ 17 w 17"/>
                            <a:gd name="T27" fmla="*/ 22 h 22"/>
                          </a:gdLst>
                          <a:ahLst/>
                          <a:cxnLst>
                            <a:cxn ang="T16">
                              <a:pos x="T0" y="T1"/>
                            </a:cxn>
                            <a:cxn ang="T17">
                              <a:pos x="T2" y="T3"/>
                            </a:cxn>
                            <a:cxn ang="T18">
                              <a:pos x="T4" y="T5"/>
                            </a:cxn>
                            <a:cxn ang="T19">
                              <a:pos x="T6" y="T7"/>
                            </a:cxn>
                            <a:cxn ang="T20">
                              <a:pos x="T8" y="T9"/>
                            </a:cxn>
                            <a:cxn ang="T21">
                              <a:pos x="T10" y="T11"/>
                            </a:cxn>
                            <a:cxn ang="T22">
                              <a:pos x="T12" y="T13"/>
                            </a:cxn>
                            <a:cxn ang="T23">
                              <a:pos x="T14" y="T15"/>
                            </a:cxn>
                          </a:cxnLst>
                          <a:rect l="T24" t="T25" r="T26" b="T27"/>
                          <a:pathLst>
                            <a:path w="17" h="22">
                              <a:moveTo>
                                <a:pt x="15" y="21"/>
                              </a:moveTo>
                              <a:lnTo>
                                <a:pt x="16" y="14"/>
                              </a:lnTo>
                              <a:lnTo>
                                <a:pt x="15" y="9"/>
                              </a:lnTo>
                              <a:lnTo>
                                <a:pt x="13" y="4"/>
                              </a:lnTo>
                              <a:lnTo>
                                <a:pt x="9" y="3"/>
                              </a:lnTo>
                              <a:lnTo>
                                <a:pt x="6" y="1"/>
                              </a:lnTo>
                              <a:lnTo>
                                <a:pt x="3" y="1"/>
                              </a:lnTo>
                              <a:lnTo>
                                <a:pt x="0" y="0"/>
                              </a:lnTo>
                            </a:path>
                          </a:pathLst>
                        </a:custGeom>
                        <a:noFill/>
                        <a:ln w="12600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5pPr>
                          <a:lvl6pPr marL="25146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6pPr>
                          <a:lvl7pPr marL="29718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7pPr>
                          <a:lvl8pPr marL="34290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8pPr>
                          <a:lvl9pPr marL="38862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9pPr>
                        </a:lstStyle>
                        <a:p>
                          <a:endParaRPr lang="cs-CZ" altLang="cs-CZ"/>
                        </a:p>
                      </p:txBody>
                    </p:sp>
                    <p:sp>
                      <p:nvSpPr>
                        <p:cNvPr id="4144" name="Freeform 6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70" y="2322"/>
                          <a:ext cx="16" cy="21"/>
                        </a:xfrm>
                        <a:custGeom>
                          <a:avLst/>
                          <a:gdLst>
                            <a:gd name="T0" fmla="*/ 0 w 17"/>
                            <a:gd name="T1" fmla="*/ 0 h 22"/>
                            <a:gd name="T2" fmla="*/ 6 w 17"/>
                            <a:gd name="T3" fmla="*/ 1 h 22"/>
                            <a:gd name="T4" fmla="*/ 11 w 17"/>
                            <a:gd name="T5" fmla="*/ 4 h 22"/>
                            <a:gd name="T6" fmla="*/ 15 w 17"/>
                            <a:gd name="T7" fmla="*/ 8 h 22"/>
                            <a:gd name="T8" fmla="*/ 15 w 17"/>
                            <a:gd name="T9" fmla="*/ 11 h 22"/>
                            <a:gd name="T10" fmla="*/ 10 w 17"/>
                            <a:gd name="T11" fmla="*/ 15 h 22"/>
                            <a:gd name="T12" fmla="*/ 9 w 17"/>
                            <a:gd name="T13" fmla="*/ 20 h 22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  <a:gd name="T21" fmla="*/ 0 w 17"/>
                            <a:gd name="T22" fmla="*/ 0 h 22"/>
                            <a:gd name="T23" fmla="*/ 17 w 17"/>
                            <a:gd name="T24" fmla="*/ 22 h 22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T21" t="T22" r="T23" b="T24"/>
                          <a:pathLst>
                            <a:path w="17" h="22">
                              <a:moveTo>
                                <a:pt x="0" y="0"/>
                              </a:moveTo>
                              <a:lnTo>
                                <a:pt x="6" y="1"/>
                              </a:lnTo>
                              <a:lnTo>
                                <a:pt x="12" y="4"/>
                              </a:lnTo>
                              <a:lnTo>
                                <a:pt x="16" y="8"/>
                              </a:lnTo>
                              <a:lnTo>
                                <a:pt x="16" y="12"/>
                              </a:lnTo>
                              <a:lnTo>
                                <a:pt x="11" y="16"/>
                              </a:lnTo>
                              <a:lnTo>
                                <a:pt x="10" y="21"/>
                              </a:lnTo>
                            </a:path>
                          </a:pathLst>
                        </a:custGeom>
                        <a:noFill/>
                        <a:ln w="12600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5pPr>
                          <a:lvl6pPr marL="25146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6pPr>
                          <a:lvl7pPr marL="29718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7pPr>
                          <a:lvl8pPr marL="34290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8pPr>
                          <a:lvl9pPr marL="38862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9pPr>
                        </a:lstStyle>
                        <a:p>
                          <a:endParaRPr lang="cs-CZ" altLang="cs-CZ"/>
                        </a:p>
                      </p:txBody>
                    </p:sp>
                    <p:sp>
                      <p:nvSpPr>
                        <p:cNvPr id="4145" name="Freeform 6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56" y="2336"/>
                          <a:ext cx="16" cy="16"/>
                        </a:xfrm>
                        <a:custGeom>
                          <a:avLst/>
                          <a:gdLst>
                            <a:gd name="T0" fmla="*/ 0 w 17"/>
                            <a:gd name="T1" fmla="*/ 2 h 17"/>
                            <a:gd name="T2" fmla="*/ 5 w 17"/>
                            <a:gd name="T3" fmla="*/ 0 h 17"/>
                            <a:gd name="T4" fmla="*/ 9 w 17"/>
                            <a:gd name="T5" fmla="*/ 1 h 17"/>
                            <a:gd name="T6" fmla="*/ 13 w 17"/>
                            <a:gd name="T7" fmla="*/ 3 h 17"/>
                            <a:gd name="T8" fmla="*/ 15 w 17"/>
                            <a:gd name="T9" fmla="*/ 8 h 17"/>
                            <a:gd name="T10" fmla="*/ 12 w 17"/>
                            <a:gd name="T11" fmla="*/ 9 h 17"/>
                            <a:gd name="T12" fmla="*/ 9 w 17"/>
                            <a:gd name="T13" fmla="*/ 15 h 17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  <a:gd name="T21" fmla="*/ 0 w 17"/>
                            <a:gd name="T22" fmla="*/ 0 h 17"/>
                            <a:gd name="T23" fmla="*/ 17 w 17"/>
                            <a:gd name="T24" fmla="*/ 17 h 17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T21" t="T22" r="T23" b="T24"/>
                          <a:pathLst>
                            <a:path w="17" h="17">
                              <a:moveTo>
                                <a:pt x="0" y="2"/>
                              </a:moveTo>
                              <a:lnTo>
                                <a:pt x="5" y="0"/>
                              </a:lnTo>
                              <a:lnTo>
                                <a:pt x="10" y="1"/>
                              </a:lnTo>
                              <a:lnTo>
                                <a:pt x="14" y="3"/>
                              </a:lnTo>
                              <a:lnTo>
                                <a:pt x="16" y="8"/>
                              </a:lnTo>
                              <a:lnTo>
                                <a:pt x="13" y="10"/>
                              </a:lnTo>
                              <a:lnTo>
                                <a:pt x="10" y="16"/>
                              </a:lnTo>
                            </a:path>
                          </a:pathLst>
                        </a:custGeom>
                        <a:noFill/>
                        <a:ln w="12600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5pPr>
                          <a:lvl6pPr marL="25146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6pPr>
                          <a:lvl7pPr marL="29718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7pPr>
                          <a:lvl8pPr marL="34290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8pPr>
                          <a:lvl9pPr marL="38862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9pPr>
                        </a:lstStyle>
                        <a:p>
                          <a:endParaRPr lang="cs-CZ" altLang="cs-CZ"/>
                        </a:p>
                      </p:txBody>
                    </p:sp>
                  </p:grpSp>
                  <p:sp>
                    <p:nvSpPr>
                      <p:cNvPr id="4141" name="Freeform 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19" y="2330"/>
                        <a:ext cx="476" cy="351"/>
                      </a:xfrm>
                      <a:custGeom>
                        <a:avLst/>
                        <a:gdLst>
                          <a:gd name="T0" fmla="*/ 292 w 477"/>
                          <a:gd name="T1" fmla="*/ 268 h 352"/>
                          <a:gd name="T2" fmla="*/ 307 w 477"/>
                          <a:gd name="T3" fmla="*/ 289 h 352"/>
                          <a:gd name="T4" fmla="*/ 321 w 477"/>
                          <a:gd name="T5" fmla="*/ 301 h 352"/>
                          <a:gd name="T6" fmla="*/ 340 w 477"/>
                          <a:gd name="T7" fmla="*/ 312 h 352"/>
                          <a:gd name="T8" fmla="*/ 344 w 477"/>
                          <a:gd name="T9" fmla="*/ 325 h 352"/>
                          <a:gd name="T10" fmla="*/ 352 w 477"/>
                          <a:gd name="T11" fmla="*/ 334 h 352"/>
                          <a:gd name="T12" fmla="*/ 359 w 477"/>
                          <a:gd name="T13" fmla="*/ 350 h 352"/>
                          <a:gd name="T14" fmla="*/ 365 w 477"/>
                          <a:gd name="T15" fmla="*/ 309 h 352"/>
                          <a:gd name="T16" fmla="*/ 371 w 477"/>
                          <a:gd name="T17" fmla="*/ 282 h 352"/>
                          <a:gd name="T18" fmla="*/ 365 w 477"/>
                          <a:gd name="T19" fmla="*/ 236 h 352"/>
                          <a:gd name="T20" fmla="*/ 376 w 477"/>
                          <a:gd name="T21" fmla="*/ 212 h 352"/>
                          <a:gd name="T22" fmla="*/ 391 w 477"/>
                          <a:gd name="T23" fmla="*/ 168 h 352"/>
                          <a:gd name="T24" fmla="*/ 419 w 477"/>
                          <a:gd name="T25" fmla="*/ 119 h 352"/>
                          <a:gd name="T26" fmla="*/ 428 w 477"/>
                          <a:gd name="T27" fmla="*/ 89 h 352"/>
                          <a:gd name="T28" fmla="*/ 444 w 477"/>
                          <a:gd name="T29" fmla="*/ 50 h 352"/>
                          <a:gd name="T30" fmla="*/ 461 w 477"/>
                          <a:gd name="T31" fmla="*/ 24 h 352"/>
                          <a:gd name="T32" fmla="*/ 475 w 477"/>
                          <a:gd name="T33" fmla="*/ 13 h 352"/>
                          <a:gd name="T34" fmla="*/ 458 w 477"/>
                          <a:gd name="T35" fmla="*/ 5 h 352"/>
                          <a:gd name="T36" fmla="*/ 437 w 477"/>
                          <a:gd name="T37" fmla="*/ 0 h 352"/>
                          <a:gd name="T38" fmla="*/ 412 w 477"/>
                          <a:gd name="T39" fmla="*/ 3 h 352"/>
                          <a:gd name="T40" fmla="*/ 386 w 477"/>
                          <a:gd name="T41" fmla="*/ 11 h 352"/>
                          <a:gd name="T42" fmla="*/ 362 w 477"/>
                          <a:gd name="T43" fmla="*/ 21 h 352"/>
                          <a:gd name="T44" fmla="*/ 345 w 477"/>
                          <a:gd name="T45" fmla="*/ 30 h 352"/>
                          <a:gd name="T46" fmla="*/ 338 w 477"/>
                          <a:gd name="T47" fmla="*/ 28 h 352"/>
                          <a:gd name="T48" fmla="*/ 327 w 477"/>
                          <a:gd name="T49" fmla="*/ 21 h 352"/>
                          <a:gd name="T50" fmla="*/ 325 w 477"/>
                          <a:gd name="T51" fmla="*/ 5 h 352"/>
                          <a:gd name="T52" fmla="*/ 314 w 477"/>
                          <a:gd name="T53" fmla="*/ 13 h 352"/>
                          <a:gd name="T54" fmla="*/ 300 w 477"/>
                          <a:gd name="T55" fmla="*/ 17 h 352"/>
                          <a:gd name="T56" fmla="*/ 281 w 477"/>
                          <a:gd name="T57" fmla="*/ 21 h 352"/>
                          <a:gd name="T58" fmla="*/ 264 w 477"/>
                          <a:gd name="T59" fmla="*/ 23 h 352"/>
                          <a:gd name="T60" fmla="*/ 247 w 477"/>
                          <a:gd name="T61" fmla="*/ 25 h 352"/>
                          <a:gd name="T62" fmla="*/ 223 w 477"/>
                          <a:gd name="T63" fmla="*/ 24 h 352"/>
                          <a:gd name="T64" fmla="*/ 203 w 477"/>
                          <a:gd name="T65" fmla="*/ 32 h 352"/>
                          <a:gd name="T66" fmla="*/ 185 w 477"/>
                          <a:gd name="T67" fmla="*/ 48 h 352"/>
                          <a:gd name="T68" fmla="*/ 168 w 477"/>
                          <a:gd name="T69" fmla="*/ 70 h 352"/>
                          <a:gd name="T70" fmla="*/ 155 w 477"/>
                          <a:gd name="T71" fmla="*/ 87 h 352"/>
                          <a:gd name="T72" fmla="*/ 138 w 477"/>
                          <a:gd name="T73" fmla="*/ 102 h 352"/>
                          <a:gd name="T74" fmla="*/ 122 w 477"/>
                          <a:gd name="T75" fmla="*/ 111 h 352"/>
                          <a:gd name="T76" fmla="*/ 106 w 477"/>
                          <a:gd name="T77" fmla="*/ 123 h 352"/>
                          <a:gd name="T78" fmla="*/ 99 w 477"/>
                          <a:gd name="T79" fmla="*/ 138 h 352"/>
                          <a:gd name="T80" fmla="*/ 72 w 477"/>
                          <a:gd name="T81" fmla="*/ 134 h 352"/>
                          <a:gd name="T82" fmla="*/ 38 w 477"/>
                          <a:gd name="T83" fmla="*/ 139 h 352"/>
                          <a:gd name="T84" fmla="*/ 44 w 477"/>
                          <a:gd name="T85" fmla="*/ 123 h 352"/>
                          <a:gd name="T86" fmla="*/ 8 w 477"/>
                          <a:gd name="T87" fmla="*/ 128 h 352"/>
                          <a:gd name="T88" fmla="*/ 6 w 477"/>
                          <a:gd name="T89" fmla="*/ 171 h 352"/>
                          <a:gd name="T90" fmla="*/ 5 w 477"/>
                          <a:gd name="T91" fmla="*/ 206 h 352"/>
                          <a:gd name="T92" fmla="*/ 0 w 477"/>
                          <a:gd name="T93" fmla="*/ 216 h 352"/>
                          <a:gd name="T94" fmla="*/ 8 w 477"/>
                          <a:gd name="T95" fmla="*/ 220 h 352"/>
                          <a:gd name="T96" fmla="*/ 18 w 477"/>
                          <a:gd name="T97" fmla="*/ 220 h 352"/>
                          <a:gd name="T98" fmla="*/ 26 w 477"/>
                          <a:gd name="T99" fmla="*/ 245 h 352"/>
                          <a:gd name="T100" fmla="*/ 44 w 477"/>
                          <a:gd name="T101" fmla="*/ 272 h 352"/>
                          <a:gd name="T102" fmla="*/ 58 w 477"/>
                          <a:gd name="T103" fmla="*/ 285 h 352"/>
                          <a:gd name="T104" fmla="*/ 72 w 477"/>
                          <a:gd name="T105" fmla="*/ 294 h 352"/>
                          <a:gd name="T106" fmla="*/ 102 w 477"/>
                          <a:gd name="T107" fmla="*/ 308 h 352"/>
                          <a:gd name="T108" fmla="*/ 130 w 477"/>
                          <a:gd name="T109" fmla="*/ 313 h 352"/>
                          <a:gd name="T110" fmla="*/ 161 w 477"/>
                          <a:gd name="T111" fmla="*/ 314 h 352"/>
                          <a:gd name="T112" fmla="*/ 184 w 477"/>
                          <a:gd name="T113" fmla="*/ 309 h 352"/>
                          <a:gd name="T114" fmla="*/ 204 w 477"/>
                          <a:gd name="T115" fmla="*/ 301 h 352"/>
                          <a:gd name="T116" fmla="*/ 222 w 477"/>
                          <a:gd name="T117" fmla="*/ 292 h 352"/>
                          <a:gd name="T118" fmla="*/ 236 w 477"/>
                          <a:gd name="T119" fmla="*/ 278 h 352"/>
                          <a:gd name="T120" fmla="*/ 246 w 477"/>
                          <a:gd name="T121" fmla="*/ 268 h 352"/>
                          <a:gd name="T122" fmla="*/ 267 w 477"/>
                          <a:gd name="T123" fmla="*/ 261 h 352"/>
                          <a:gd name="T124" fmla="*/ 292 w 477"/>
                          <a:gd name="T125" fmla="*/ 268 h 352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60000 65536"/>
                          <a:gd name="T148" fmla="*/ 0 60000 65536"/>
                          <a:gd name="T149" fmla="*/ 0 60000 65536"/>
                          <a:gd name="T150" fmla="*/ 0 60000 65536"/>
                          <a:gd name="T151" fmla="*/ 0 60000 65536"/>
                          <a:gd name="T152" fmla="*/ 0 60000 65536"/>
                          <a:gd name="T153" fmla="*/ 0 60000 65536"/>
                          <a:gd name="T154" fmla="*/ 0 60000 65536"/>
                          <a:gd name="T155" fmla="*/ 0 60000 65536"/>
                          <a:gd name="T156" fmla="*/ 0 60000 65536"/>
                          <a:gd name="T157" fmla="*/ 0 60000 65536"/>
                          <a:gd name="T158" fmla="*/ 0 60000 65536"/>
                          <a:gd name="T159" fmla="*/ 0 60000 65536"/>
                          <a:gd name="T160" fmla="*/ 0 60000 65536"/>
                          <a:gd name="T161" fmla="*/ 0 60000 65536"/>
                          <a:gd name="T162" fmla="*/ 0 60000 65536"/>
                          <a:gd name="T163" fmla="*/ 0 60000 65536"/>
                          <a:gd name="T164" fmla="*/ 0 60000 65536"/>
                          <a:gd name="T165" fmla="*/ 0 60000 65536"/>
                          <a:gd name="T166" fmla="*/ 0 60000 65536"/>
                          <a:gd name="T167" fmla="*/ 0 60000 65536"/>
                          <a:gd name="T168" fmla="*/ 0 60000 65536"/>
                          <a:gd name="T169" fmla="*/ 0 60000 65536"/>
                          <a:gd name="T170" fmla="*/ 0 60000 65536"/>
                          <a:gd name="T171" fmla="*/ 0 60000 65536"/>
                          <a:gd name="T172" fmla="*/ 0 60000 65536"/>
                          <a:gd name="T173" fmla="*/ 0 60000 65536"/>
                          <a:gd name="T174" fmla="*/ 0 60000 65536"/>
                          <a:gd name="T175" fmla="*/ 0 60000 65536"/>
                          <a:gd name="T176" fmla="*/ 0 60000 65536"/>
                          <a:gd name="T177" fmla="*/ 0 60000 65536"/>
                          <a:gd name="T178" fmla="*/ 0 60000 65536"/>
                          <a:gd name="T179" fmla="*/ 0 60000 65536"/>
                          <a:gd name="T180" fmla="*/ 0 60000 65536"/>
                          <a:gd name="T181" fmla="*/ 0 60000 65536"/>
                          <a:gd name="T182" fmla="*/ 0 60000 65536"/>
                          <a:gd name="T183" fmla="*/ 0 60000 65536"/>
                          <a:gd name="T184" fmla="*/ 0 60000 65536"/>
                          <a:gd name="T185" fmla="*/ 0 60000 65536"/>
                          <a:gd name="T186" fmla="*/ 0 60000 65536"/>
                          <a:gd name="T187" fmla="*/ 0 60000 65536"/>
                          <a:gd name="T188" fmla="*/ 0 60000 65536"/>
                          <a:gd name="T189" fmla="*/ 0 w 477"/>
                          <a:gd name="T190" fmla="*/ 0 h 352"/>
                          <a:gd name="T191" fmla="*/ 477 w 477"/>
                          <a:gd name="T192" fmla="*/ 352 h 352"/>
                        </a:gdLst>
                        <a:ahLst/>
                        <a:cxnLst>
                          <a:cxn ang="T126">
                            <a:pos x="T0" y="T1"/>
                          </a:cxn>
                          <a:cxn ang="T127">
                            <a:pos x="T2" y="T3"/>
                          </a:cxn>
                          <a:cxn ang="T128">
                            <a:pos x="T4" y="T5"/>
                          </a:cxn>
                          <a:cxn ang="T129">
                            <a:pos x="T6" y="T7"/>
                          </a:cxn>
                          <a:cxn ang="T130">
                            <a:pos x="T8" y="T9"/>
                          </a:cxn>
                          <a:cxn ang="T131">
                            <a:pos x="T10" y="T11"/>
                          </a:cxn>
                          <a:cxn ang="T132">
                            <a:pos x="T12" y="T13"/>
                          </a:cxn>
                          <a:cxn ang="T133">
                            <a:pos x="T14" y="T15"/>
                          </a:cxn>
                          <a:cxn ang="T134">
                            <a:pos x="T16" y="T17"/>
                          </a:cxn>
                          <a:cxn ang="T135">
                            <a:pos x="T18" y="T19"/>
                          </a:cxn>
                          <a:cxn ang="T136">
                            <a:pos x="T20" y="T21"/>
                          </a:cxn>
                          <a:cxn ang="T137">
                            <a:pos x="T22" y="T23"/>
                          </a:cxn>
                          <a:cxn ang="T138">
                            <a:pos x="T24" y="T25"/>
                          </a:cxn>
                          <a:cxn ang="T139">
                            <a:pos x="T26" y="T27"/>
                          </a:cxn>
                          <a:cxn ang="T140">
                            <a:pos x="T28" y="T29"/>
                          </a:cxn>
                          <a:cxn ang="T141">
                            <a:pos x="T30" y="T31"/>
                          </a:cxn>
                          <a:cxn ang="T142">
                            <a:pos x="T32" y="T33"/>
                          </a:cxn>
                          <a:cxn ang="T143">
                            <a:pos x="T34" y="T35"/>
                          </a:cxn>
                          <a:cxn ang="T144">
                            <a:pos x="T36" y="T37"/>
                          </a:cxn>
                          <a:cxn ang="T145">
                            <a:pos x="T38" y="T39"/>
                          </a:cxn>
                          <a:cxn ang="T146">
                            <a:pos x="T40" y="T41"/>
                          </a:cxn>
                          <a:cxn ang="T147">
                            <a:pos x="T42" y="T43"/>
                          </a:cxn>
                          <a:cxn ang="T148">
                            <a:pos x="T44" y="T45"/>
                          </a:cxn>
                          <a:cxn ang="T149">
                            <a:pos x="T46" y="T47"/>
                          </a:cxn>
                          <a:cxn ang="T150">
                            <a:pos x="T48" y="T49"/>
                          </a:cxn>
                          <a:cxn ang="T151">
                            <a:pos x="T50" y="T51"/>
                          </a:cxn>
                          <a:cxn ang="T152">
                            <a:pos x="T52" y="T53"/>
                          </a:cxn>
                          <a:cxn ang="T153">
                            <a:pos x="T54" y="T55"/>
                          </a:cxn>
                          <a:cxn ang="T154">
                            <a:pos x="T56" y="T57"/>
                          </a:cxn>
                          <a:cxn ang="T155">
                            <a:pos x="T58" y="T59"/>
                          </a:cxn>
                          <a:cxn ang="T156">
                            <a:pos x="T60" y="T61"/>
                          </a:cxn>
                          <a:cxn ang="T157">
                            <a:pos x="T62" y="T63"/>
                          </a:cxn>
                          <a:cxn ang="T158">
                            <a:pos x="T64" y="T65"/>
                          </a:cxn>
                          <a:cxn ang="T159">
                            <a:pos x="T66" y="T67"/>
                          </a:cxn>
                          <a:cxn ang="T160">
                            <a:pos x="T68" y="T69"/>
                          </a:cxn>
                          <a:cxn ang="T161">
                            <a:pos x="T70" y="T71"/>
                          </a:cxn>
                          <a:cxn ang="T162">
                            <a:pos x="T72" y="T73"/>
                          </a:cxn>
                          <a:cxn ang="T163">
                            <a:pos x="T74" y="T75"/>
                          </a:cxn>
                          <a:cxn ang="T164">
                            <a:pos x="T76" y="T77"/>
                          </a:cxn>
                          <a:cxn ang="T165">
                            <a:pos x="T78" y="T79"/>
                          </a:cxn>
                          <a:cxn ang="T166">
                            <a:pos x="T80" y="T81"/>
                          </a:cxn>
                          <a:cxn ang="T167">
                            <a:pos x="T82" y="T83"/>
                          </a:cxn>
                          <a:cxn ang="T168">
                            <a:pos x="T84" y="T85"/>
                          </a:cxn>
                          <a:cxn ang="T169">
                            <a:pos x="T86" y="T87"/>
                          </a:cxn>
                          <a:cxn ang="T170">
                            <a:pos x="T88" y="T89"/>
                          </a:cxn>
                          <a:cxn ang="T171">
                            <a:pos x="T90" y="T91"/>
                          </a:cxn>
                          <a:cxn ang="T172">
                            <a:pos x="T92" y="T93"/>
                          </a:cxn>
                          <a:cxn ang="T173">
                            <a:pos x="T94" y="T95"/>
                          </a:cxn>
                          <a:cxn ang="T174">
                            <a:pos x="T96" y="T97"/>
                          </a:cxn>
                          <a:cxn ang="T175">
                            <a:pos x="T98" y="T99"/>
                          </a:cxn>
                          <a:cxn ang="T176">
                            <a:pos x="T100" y="T101"/>
                          </a:cxn>
                          <a:cxn ang="T177">
                            <a:pos x="T102" y="T103"/>
                          </a:cxn>
                          <a:cxn ang="T178">
                            <a:pos x="T104" y="T105"/>
                          </a:cxn>
                          <a:cxn ang="T179">
                            <a:pos x="T106" y="T107"/>
                          </a:cxn>
                          <a:cxn ang="T180">
                            <a:pos x="T108" y="T109"/>
                          </a:cxn>
                          <a:cxn ang="T181">
                            <a:pos x="T110" y="T111"/>
                          </a:cxn>
                          <a:cxn ang="T182">
                            <a:pos x="T112" y="T113"/>
                          </a:cxn>
                          <a:cxn ang="T183">
                            <a:pos x="T114" y="T115"/>
                          </a:cxn>
                          <a:cxn ang="T184">
                            <a:pos x="T116" y="T117"/>
                          </a:cxn>
                          <a:cxn ang="T185">
                            <a:pos x="T118" y="T119"/>
                          </a:cxn>
                          <a:cxn ang="T186">
                            <a:pos x="T120" y="T121"/>
                          </a:cxn>
                          <a:cxn ang="T187">
                            <a:pos x="T122" y="T123"/>
                          </a:cxn>
                          <a:cxn ang="T188">
                            <a:pos x="T124" y="T125"/>
                          </a:cxn>
                        </a:cxnLst>
                        <a:rect l="T189" t="T190" r="T191" b="T192"/>
                        <a:pathLst>
                          <a:path w="477" h="352">
                            <a:moveTo>
                              <a:pt x="293" y="269"/>
                            </a:moveTo>
                            <a:lnTo>
                              <a:pt x="308" y="290"/>
                            </a:lnTo>
                            <a:lnTo>
                              <a:pt x="322" y="302"/>
                            </a:lnTo>
                            <a:lnTo>
                              <a:pt x="341" y="313"/>
                            </a:lnTo>
                            <a:lnTo>
                              <a:pt x="345" y="326"/>
                            </a:lnTo>
                            <a:lnTo>
                              <a:pt x="353" y="335"/>
                            </a:lnTo>
                            <a:lnTo>
                              <a:pt x="360" y="351"/>
                            </a:lnTo>
                            <a:lnTo>
                              <a:pt x="366" y="310"/>
                            </a:lnTo>
                            <a:lnTo>
                              <a:pt x="372" y="283"/>
                            </a:lnTo>
                            <a:lnTo>
                              <a:pt x="366" y="237"/>
                            </a:lnTo>
                            <a:lnTo>
                              <a:pt x="377" y="213"/>
                            </a:lnTo>
                            <a:lnTo>
                              <a:pt x="392" y="168"/>
                            </a:lnTo>
                            <a:lnTo>
                              <a:pt x="420" y="119"/>
                            </a:lnTo>
                            <a:lnTo>
                              <a:pt x="429" y="89"/>
                            </a:lnTo>
                            <a:lnTo>
                              <a:pt x="445" y="50"/>
                            </a:lnTo>
                            <a:lnTo>
                              <a:pt x="462" y="24"/>
                            </a:lnTo>
                            <a:lnTo>
                              <a:pt x="476" y="13"/>
                            </a:lnTo>
                            <a:lnTo>
                              <a:pt x="459" y="5"/>
                            </a:lnTo>
                            <a:lnTo>
                              <a:pt x="438" y="0"/>
                            </a:lnTo>
                            <a:lnTo>
                              <a:pt x="413" y="3"/>
                            </a:lnTo>
                            <a:lnTo>
                              <a:pt x="387" y="11"/>
                            </a:lnTo>
                            <a:lnTo>
                              <a:pt x="363" y="21"/>
                            </a:lnTo>
                            <a:lnTo>
                              <a:pt x="346" y="30"/>
                            </a:lnTo>
                            <a:lnTo>
                              <a:pt x="339" y="28"/>
                            </a:lnTo>
                            <a:lnTo>
                              <a:pt x="328" y="21"/>
                            </a:lnTo>
                            <a:lnTo>
                              <a:pt x="326" y="5"/>
                            </a:lnTo>
                            <a:lnTo>
                              <a:pt x="315" y="13"/>
                            </a:lnTo>
                            <a:lnTo>
                              <a:pt x="301" y="17"/>
                            </a:lnTo>
                            <a:lnTo>
                              <a:pt x="282" y="21"/>
                            </a:lnTo>
                            <a:lnTo>
                              <a:pt x="265" y="23"/>
                            </a:lnTo>
                            <a:lnTo>
                              <a:pt x="248" y="25"/>
                            </a:lnTo>
                            <a:lnTo>
                              <a:pt x="223" y="24"/>
                            </a:lnTo>
                            <a:lnTo>
                              <a:pt x="203" y="32"/>
                            </a:lnTo>
                            <a:lnTo>
                              <a:pt x="185" y="48"/>
                            </a:lnTo>
                            <a:lnTo>
                              <a:pt x="168" y="70"/>
                            </a:lnTo>
                            <a:lnTo>
                              <a:pt x="155" y="87"/>
                            </a:lnTo>
                            <a:lnTo>
                              <a:pt x="138" y="102"/>
                            </a:lnTo>
                            <a:lnTo>
                              <a:pt x="122" y="111"/>
                            </a:lnTo>
                            <a:lnTo>
                              <a:pt x="106" y="123"/>
                            </a:lnTo>
                            <a:lnTo>
                              <a:pt x="99" y="138"/>
                            </a:lnTo>
                            <a:lnTo>
                              <a:pt x="72" y="134"/>
                            </a:lnTo>
                            <a:lnTo>
                              <a:pt x="38" y="139"/>
                            </a:lnTo>
                            <a:lnTo>
                              <a:pt x="44" y="123"/>
                            </a:lnTo>
                            <a:lnTo>
                              <a:pt x="8" y="128"/>
                            </a:lnTo>
                            <a:lnTo>
                              <a:pt x="6" y="171"/>
                            </a:lnTo>
                            <a:lnTo>
                              <a:pt x="5" y="207"/>
                            </a:lnTo>
                            <a:lnTo>
                              <a:pt x="0" y="217"/>
                            </a:lnTo>
                            <a:lnTo>
                              <a:pt x="8" y="221"/>
                            </a:lnTo>
                            <a:lnTo>
                              <a:pt x="18" y="221"/>
                            </a:lnTo>
                            <a:lnTo>
                              <a:pt x="26" y="246"/>
                            </a:lnTo>
                            <a:lnTo>
                              <a:pt x="44" y="273"/>
                            </a:lnTo>
                            <a:lnTo>
                              <a:pt x="58" y="286"/>
                            </a:lnTo>
                            <a:lnTo>
                              <a:pt x="72" y="295"/>
                            </a:lnTo>
                            <a:lnTo>
                              <a:pt x="102" y="309"/>
                            </a:lnTo>
                            <a:lnTo>
                              <a:pt x="130" y="314"/>
                            </a:lnTo>
                            <a:lnTo>
                              <a:pt x="161" y="315"/>
                            </a:lnTo>
                            <a:lnTo>
                              <a:pt x="184" y="310"/>
                            </a:lnTo>
                            <a:lnTo>
                              <a:pt x="204" y="302"/>
                            </a:lnTo>
                            <a:lnTo>
                              <a:pt x="222" y="293"/>
                            </a:lnTo>
                            <a:lnTo>
                              <a:pt x="236" y="279"/>
                            </a:lnTo>
                            <a:lnTo>
                              <a:pt x="247" y="269"/>
                            </a:lnTo>
                            <a:lnTo>
                              <a:pt x="268" y="262"/>
                            </a:lnTo>
                            <a:lnTo>
                              <a:pt x="293" y="269"/>
                            </a:lnTo>
                          </a:path>
                        </a:pathLst>
                      </a:custGeom>
                      <a:solidFill>
                        <a:srgbClr val="0000FF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  <p:sp>
                  <p:nvSpPr>
                    <p:cNvPr id="4139" name="Freeform 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2358"/>
                      <a:ext cx="251" cy="171"/>
                    </a:xfrm>
                    <a:custGeom>
                      <a:avLst/>
                      <a:gdLst>
                        <a:gd name="T0" fmla="*/ 250 w 252"/>
                        <a:gd name="T1" fmla="*/ 0 h 172"/>
                        <a:gd name="T2" fmla="*/ 233 w 252"/>
                        <a:gd name="T3" fmla="*/ 16 h 172"/>
                        <a:gd name="T4" fmla="*/ 218 w 252"/>
                        <a:gd name="T5" fmla="*/ 25 h 172"/>
                        <a:gd name="T6" fmla="*/ 204 w 252"/>
                        <a:gd name="T7" fmla="*/ 34 h 172"/>
                        <a:gd name="T8" fmla="*/ 196 w 252"/>
                        <a:gd name="T9" fmla="*/ 44 h 172"/>
                        <a:gd name="T10" fmla="*/ 189 w 252"/>
                        <a:gd name="T11" fmla="*/ 54 h 172"/>
                        <a:gd name="T12" fmla="*/ 179 w 252"/>
                        <a:gd name="T13" fmla="*/ 61 h 172"/>
                        <a:gd name="T14" fmla="*/ 164 w 252"/>
                        <a:gd name="T15" fmla="*/ 67 h 172"/>
                        <a:gd name="T16" fmla="*/ 155 w 252"/>
                        <a:gd name="T17" fmla="*/ 76 h 172"/>
                        <a:gd name="T18" fmla="*/ 147 w 252"/>
                        <a:gd name="T19" fmla="*/ 86 h 172"/>
                        <a:gd name="T20" fmla="*/ 138 w 252"/>
                        <a:gd name="T21" fmla="*/ 98 h 172"/>
                        <a:gd name="T22" fmla="*/ 131 w 252"/>
                        <a:gd name="T23" fmla="*/ 113 h 172"/>
                        <a:gd name="T24" fmla="*/ 126 w 252"/>
                        <a:gd name="T25" fmla="*/ 130 h 172"/>
                        <a:gd name="T26" fmla="*/ 117 w 252"/>
                        <a:gd name="T27" fmla="*/ 144 h 172"/>
                        <a:gd name="T28" fmla="*/ 107 w 252"/>
                        <a:gd name="T29" fmla="*/ 154 h 172"/>
                        <a:gd name="T30" fmla="*/ 94 w 252"/>
                        <a:gd name="T31" fmla="*/ 162 h 172"/>
                        <a:gd name="T32" fmla="*/ 81 w 252"/>
                        <a:gd name="T33" fmla="*/ 167 h 172"/>
                        <a:gd name="T34" fmla="*/ 69 w 252"/>
                        <a:gd name="T35" fmla="*/ 170 h 172"/>
                        <a:gd name="T36" fmla="*/ 55 w 252"/>
                        <a:gd name="T37" fmla="*/ 169 h 172"/>
                        <a:gd name="T38" fmla="*/ 42 w 252"/>
                        <a:gd name="T39" fmla="*/ 166 h 172"/>
                        <a:gd name="T40" fmla="*/ 27 w 252"/>
                        <a:gd name="T41" fmla="*/ 160 h 172"/>
                        <a:gd name="T42" fmla="*/ 15 w 252"/>
                        <a:gd name="T43" fmla="*/ 152 h 172"/>
                        <a:gd name="T44" fmla="*/ 7 w 252"/>
                        <a:gd name="T45" fmla="*/ 141 h 172"/>
                        <a:gd name="T46" fmla="*/ 2 w 252"/>
                        <a:gd name="T47" fmla="*/ 130 h 172"/>
                        <a:gd name="T48" fmla="*/ 0 w 252"/>
                        <a:gd name="T49" fmla="*/ 116 h 172"/>
                        <a:gd name="T50" fmla="*/ 2 w 252"/>
                        <a:gd name="T51" fmla="*/ 103 h 172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w 252"/>
                        <a:gd name="T79" fmla="*/ 0 h 172"/>
                        <a:gd name="T80" fmla="*/ 252 w 252"/>
                        <a:gd name="T81" fmla="*/ 172 h 172"/>
                      </a:gdLst>
                      <a:ahLst/>
                      <a:cxnLst>
                        <a:cxn ang="T52">
                          <a:pos x="T0" y="T1"/>
                        </a:cxn>
                        <a:cxn ang="T53">
                          <a:pos x="T2" y="T3"/>
                        </a:cxn>
                        <a:cxn ang="T54">
                          <a:pos x="T4" y="T5"/>
                        </a:cxn>
                        <a:cxn ang="T55">
                          <a:pos x="T6" y="T7"/>
                        </a:cxn>
                        <a:cxn ang="T56">
                          <a:pos x="T8" y="T9"/>
                        </a:cxn>
                        <a:cxn ang="T57">
                          <a:pos x="T10" y="T11"/>
                        </a:cxn>
                        <a:cxn ang="T58">
                          <a:pos x="T12" y="T13"/>
                        </a:cxn>
                        <a:cxn ang="T59">
                          <a:pos x="T14" y="T15"/>
                        </a:cxn>
                        <a:cxn ang="T60">
                          <a:pos x="T16" y="T17"/>
                        </a:cxn>
                        <a:cxn ang="T61">
                          <a:pos x="T18" y="T19"/>
                        </a:cxn>
                        <a:cxn ang="T62">
                          <a:pos x="T20" y="T21"/>
                        </a:cxn>
                        <a:cxn ang="T63">
                          <a:pos x="T22" y="T23"/>
                        </a:cxn>
                        <a:cxn ang="T64">
                          <a:pos x="T24" y="T25"/>
                        </a:cxn>
                        <a:cxn ang="T65">
                          <a:pos x="T26" y="T27"/>
                        </a:cxn>
                        <a:cxn ang="T66">
                          <a:pos x="T28" y="T29"/>
                        </a:cxn>
                        <a:cxn ang="T67">
                          <a:pos x="T30" y="T31"/>
                        </a:cxn>
                        <a:cxn ang="T68">
                          <a:pos x="T32" y="T33"/>
                        </a:cxn>
                        <a:cxn ang="T69">
                          <a:pos x="T34" y="T35"/>
                        </a:cxn>
                        <a:cxn ang="T70">
                          <a:pos x="T36" y="T37"/>
                        </a:cxn>
                        <a:cxn ang="T71">
                          <a:pos x="T38" y="T39"/>
                        </a:cxn>
                        <a:cxn ang="T72">
                          <a:pos x="T40" y="T41"/>
                        </a:cxn>
                        <a:cxn ang="T73">
                          <a:pos x="T42" y="T43"/>
                        </a:cxn>
                        <a:cxn ang="T74">
                          <a:pos x="T44" y="T45"/>
                        </a:cxn>
                        <a:cxn ang="T75">
                          <a:pos x="T46" y="T47"/>
                        </a:cxn>
                        <a:cxn ang="T76">
                          <a:pos x="T48" y="T49"/>
                        </a:cxn>
                        <a:cxn ang="T77">
                          <a:pos x="T50" y="T51"/>
                        </a:cxn>
                      </a:cxnLst>
                      <a:rect l="T78" t="T79" r="T80" b="T81"/>
                      <a:pathLst>
                        <a:path w="252" h="172">
                          <a:moveTo>
                            <a:pt x="251" y="0"/>
                          </a:moveTo>
                          <a:lnTo>
                            <a:pt x="234" y="16"/>
                          </a:lnTo>
                          <a:lnTo>
                            <a:pt x="219" y="25"/>
                          </a:lnTo>
                          <a:lnTo>
                            <a:pt x="205" y="34"/>
                          </a:lnTo>
                          <a:lnTo>
                            <a:pt x="197" y="44"/>
                          </a:lnTo>
                          <a:lnTo>
                            <a:pt x="190" y="54"/>
                          </a:lnTo>
                          <a:lnTo>
                            <a:pt x="180" y="61"/>
                          </a:lnTo>
                          <a:lnTo>
                            <a:pt x="165" y="67"/>
                          </a:lnTo>
                          <a:lnTo>
                            <a:pt x="156" y="76"/>
                          </a:lnTo>
                          <a:lnTo>
                            <a:pt x="148" y="86"/>
                          </a:lnTo>
                          <a:lnTo>
                            <a:pt x="139" y="99"/>
                          </a:lnTo>
                          <a:lnTo>
                            <a:pt x="132" y="114"/>
                          </a:lnTo>
                          <a:lnTo>
                            <a:pt x="126" y="131"/>
                          </a:lnTo>
                          <a:lnTo>
                            <a:pt x="117" y="145"/>
                          </a:lnTo>
                          <a:lnTo>
                            <a:pt x="107" y="155"/>
                          </a:lnTo>
                          <a:lnTo>
                            <a:pt x="94" y="163"/>
                          </a:lnTo>
                          <a:lnTo>
                            <a:pt x="81" y="168"/>
                          </a:lnTo>
                          <a:lnTo>
                            <a:pt x="69" y="171"/>
                          </a:lnTo>
                          <a:lnTo>
                            <a:pt x="55" y="170"/>
                          </a:lnTo>
                          <a:lnTo>
                            <a:pt x="42" y="167"/>
                          </a:lnTo>
                          <a:lnTo>
                            <a:pt x="27" y="161"/>
                          </a:lnTo>
                          <a:lnTo>
                            <a:pt x="15" y="153"/>
                          </a:lnTo>
                          <a:lnTo>
                            <a:pt x="7" y="142"/>
                          </a:lnTo>
                          <a:lnTo>
                            <a:pt x="2" y="131"/>
                          </a:lnTo>
                          <a:lnTo>
                            <a:pt x="0" y="117"/>
                          </a:lnTo>
                          <a:lnTo>
                            <a:pt x="2" y="104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4127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723" y="2372"/>
                    <a:ext cx="300" cy="273"/>
                    <a:chOff x="2723" y="2372"/>
                    <a:chExt cx="300" cy="273"/>
                  </a:xfrm>
                </p:grpSpPr>
                <p:sp>
                  <p:nvSpPr>
                    <p:cNvPr id="4128" name="Line 6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761" y="2502"/>
                      <a:ext cx="61" cy="20"/>
                    </a:xfrm>
                    <a:prstGeom prst="line">
                      <a:avLst/>
                    </a:prstGeom>
                    <a:noFill/>
                    <a:ln w="12600" cap="sq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4129" name="Freeform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53" y="2481"/>
                      <a:ext cx="25" cy="56"/>
                    </a:xfrm>
                    <a:custGeom>
                      <a:avLst/>
                      <a:gdLst>
                        <a:gd name="T0" fmla="*/ 22 w 26"/>
                        <a:gd name="T1" fmla="*/ 55 h 57"/>
                        <a:gd name="T2" fmla="*/ 24 w 26"/>
                        <a:gd name="T3" fmla="*/ 41 h 57"/>
                        <a:gd name="T4" fmla="*/ 21 w 26"/>
                        <a:gd name="T5" fmla="*/ 25 h 57"/>
                        <a:gd name="T6" fmla="*/ 13 w 26"/>
                        <a:gd name="T7" fmla="*/ 10 h 57"/>
                        <a:gd name="T8" fmla="*/ 0 w 26"/>
                        <a:gd name="T9" fmla="*/ 0 h 5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6"/>
                        <a:gd name="T16" fmla="*/ 0 h 57"/>
                        <a:gd name="T17" fmla="*/ 26 w 26"/>
                        <a:gd name="T18" fmla="*/ 57 h 5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6" h="57">
                          <a:moveTo>
                            <a:pt x="23" y="56"/>
                          </a:moveTo>
                          <a:lnTo>
                            <a:pt x="25" y="42"/>
                          </a:lnTo>
                          <a:lnTo>
                            <a:pt x="22" y="25"/>
                          </a:lnTo>
                          <a:lnTo>
                            <a:pt x="14" y="1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4130" name="Freeform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5" y="2494"/>
                      <a:ext cx="18" cy="58"/>
                    </a:xfrm>
                    <a:custGeom>
                      <a:avLst/>
                      <a:gdLst>
                        <a:gd name="T0" fmla="*/ 0 w 19"/>
                        <a:gd name="T1" fmla="*/ 57 h 59"/>
                        <a:gd name="T2" fmla="*/ 9 w 19"/>
                        <a:gd name="T3" fmla="*/ 52 h 59"/>
                        <a:gd name="T4" fmla="*/ 15 w 19"/>
                        <a:gd name="T5" fmla="*/ 43 h 59"/>
                        <a:gd name="T6" fmla="*/ 17 w 19"/>
                        <a:gd name="T7" fmla="*/ 31 h 59"/>
                        <a:gd name="T8" fmla="*/ 16 w 19"/>
                        <a:gd name="T9" fmla="*/ 21 h 59"/>
                        <a:gd name="T10" fmla="*/ 9 w 19"/>
                        <a:gd name="T11" fmla="*/ 9 h 59"/>
                        <a:gd name="T12" fmla="*/ 1 w 19"/>
                        <a:gd name="T13" fmla="*/ 0 h 59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19"/>
                        <a:gd name="T22" fmla="*/ 0 h 59"/>
                        <a:gd name="T23" fmla="*/ 19 w 19"/>
                        <a:gd name="T24" fmla="*/ 59 h 59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19" h="59">
                          <a:moveTo>
                            <a:pt x="0" y="58"/>
                          </a:moveTo>
                          <a:lnTo>
                            <a:pt x="10" y="53"/>
                          </a:lnTo>
                          <a:lnTo>
                            <a:pt x="16" y="44"/>
                          </a:lnTo>
                          <a:lnTo>
                            <a:pt x="18" y="32"/>
                          </a:lnTo>
                          <a:lnTo>
                            <a:pt x="17" y="21"/>
                          </a:lnTo>
                          <a:lnTo>
                            <a:pt x="10" y="9"/>
                          </a:lnTo>
                          <a:lnTo>
                            <a:pt x="1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4131" name="Freeform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4" y="2502"/>
                      <a:ext cx="16" cy="27"/>
                    </a:xfrm>
                    <a:custGeom>
                      <a:avLst/>
                      <a:gdLst>
                        <a:gd name="T0" fmla="*/ 15 w 17"/>
                        <a:gd name="T1" fmla="*/ 0 h 28"/>
                        <a:gd name="T2" fmla="*/ 13 w 17"/>
                        <a:gd name="T3" fmla="*/ 12 h 28"/>
                        <a:gd name="T4" fmla="*/ 8 w 17"/>
                        <a:gd name="T5" fmla="*/ 21 h 28"/>
                        <a:gd name="T6" fmla="*/ 0 w 17"/>
                        <a:gd name="T7" fmla="*/ 26 h 2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7"/>
                        <a:gd name="T13" fmla="*/ 0 h 28"/>
                        <a:gd name="T14" fmla="*/ 17 w 17"/>
                        <a:gd name="T15" fmla="*/ 28 h 28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7" h="28">
                          <a:moveTo>
                            <a:pt x="16" y="0"/>
                          </a:moveTo>
                          <a:lnTo>
                            <a:pt x="14" y="12"/>
                          </a:lnTo>
                          <a:lnTo>
                            <a:pt x="9" y="22"/>
                          </a:lnTo>
                          <a:lnTo>
                            <a:pt x="0" y="27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4132" name="Freeform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58" y="2459"/>
                      <a:ext cx="65" cy="35"/>
                    </a:xfrm>
                    <a:custGeom>
                      <a:avLst/>
                      <a:gdLst>
                        <a:gd name="T0" fmla="*/ 64 w 66"/>
                        <a:gd name="T1" fmla="*/ 34 h 36"/>
                        <a:gd name="T2" fmla="*/ 58 w 66"/>
                        <a:gd name="T3" fmla="*/ 23 h 36"/>
                        <a:gd name="T4" fmla="*/ 49 w 66"/>
                        <a:gd name="T5" fmla="*/ 13 h 36"/>
                        <a:gd name="T6" fmla="*/ 38 w 66"/>
                        <a:gd name="T7" fmla="*/ 5 h 36"/>
                        <a:gd name="T8" fmla="*/ 29 w 66"/>
                        <a:gd name="T9" fmla="*/ 1 h 36"/>
                        <a:gd name="T10" fmla="*/ 20 w 66"/>
                        <a:gd name="T11" fmla="*/ 0 h 36"/>
                        <a:gd name="T12" fmla="*/ 8 w 66"/>
                        <a:gd name="T13" fmla="*/ 3 h 36"/>
                        <a:gd name="T14" fmla="*/ 0 w 66"/>
                        <a:gd name="T15" fmla="*/ 8 h 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66"/>
                        <a:gd name="T25" fmla="*/ 0 h 36"/>
                        <a:gd name="T26" fmla="*/ 66 w 66"/>
                        <a:gd name="T27" fmla="*/ 36 h 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66" h="36">
                          <a:moveTo>
                            <a:pt x="65" y="35"/>
                          </a:moveTo>
                          <a:lnTo>
                            <a:pt x="59" y="24"/>
                          </a:lnTo>
                          <a:lnTo>
                            <a:pt x="50" y="13"/>
                          </a:lnTo>
                          <a:lnTo>
                            <a:pt x="39" y="5"/>
                          </a:lnTo>
                          <a:lnTo>
                            <a:pt x="29" y="1"/>
                          </a:lnTo>
                          <a:lnTo>
                            <a:pt x="20" y="0"/>
                          </a:lnTo>
                          <a:lnTo>
                            <a:pt x="8" y="3"/>
                          </a:lnTo>
                          <a:lnTo>
                            <a:pt x="0" y="8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4133" name="Freeform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2" y="2552"/>
                      <a:ext cx="145" cy="93"/>
                    </a:xfrm>
                    <a:custGeom>
                      <a:avLst/>
                      <a:gdLst>
                        <a:gd name="T0" fmla="*/ 144 w 146"/>
                        <a:gd name="T1" fmla="*/ 48 h 94"/>
                        <a:gd name="T2" fmla="*/ 122 w 146"/>
                        <a:gd name="T3" fmla="*/ 42 h 94"/>
                        <a:gd name="T4" fmla="*/ 102 w 146"/>
                        <a:gd name="T5" fmla="*/ 34 h 94"/>
                        <a:gd name="T6" fmla="*/ 80 w 146"/>
                        <a:gd name="T7" fmla="*/ 23 h 94"/>
                        <a:gd name="T8" fmla="*/ 62 w 146"/>
                        <a:gd name="T9" fmla="*/ 12 h 94"/>
                        <a:gd name="T10" fmla="*/ 47 w 146"/>
                        <a:gd name="T11" fmla="*/ 0 h 94"/>
                        <a:gd name="T12" fmla="*/ 40 w 146"/>
                        <a:gd name="T13" fmla="*/ 18 h 94"/>
                        <a:gd name="T14" fmla="*/ 29 w 146"/>
                        <a:gd name="T15" fmla="*/ 35 h 94"/>
                        <a:gd name="T16" fmla="*/ 16 w 146"/>
                        <a:gd name="T17" fmla="*/ 49 h 94"/>
                        <a:gd name="T18" fmla="*/ 0 w 146"/>
                        <a:gd name="T19" fmla="*/ 61 h 94"/>
                        <a:gd name="T20" fmla="*/ 14 w 146"/>
                        <a:gd name="T21" fmla="*/ 73 h 94"/>
                        <a:gd name="T22" fmla="*/ 28 w 146"/>
                        <a:gd name="T23" fmla="*/ 81 h 94"/>
                        <a:gd name="T24" fmla="*/ 47 w 146"/>
                        <a:gd name="T25" fmla="*/ 88 h 94"/>
                        <a:gd name="T26" fmla="*/ 64 w 146"/>
                        <a:gd name="T27" fmla="*/ 92 h 94"/>
                        <a:gd name="T28" fmla="*/ 74 w 146"/>
                        <a:gd name="T29" fmla="*/ 91 h 94"/>
                        <a:gd name="T30" fmla="*/ 85 w 146"/>
                        <a:gd name="T31" fmla="*/ 88 h 94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146"/>
                        <a:gd name="T49" fmla="*/ 0 h 94"/>
                        <a:gd name="T50" fmla="*/ 146 w 146"/>
                        <a:gd name="T51" fmla="*/ 94 h 94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146" h="94">
                          <a:moveTo>
                            <a:pt x="145" y="49"/>
                          </a:moveTo>
                          <a:lnTo>
                            <a:pt x="123" y="42"/>
                          </a:lnTo>
                          <a:lnTo>
                            <a:pt x="103" y="34"/>
                          </a:lnTo>
                          <a:lnTo>
                            <a:pt x="81" y="23"/>
                          </a:lnTo>
                          <a:lnTo>
                            <a:pt x="62" y="12"/>
                          </a:lnTo>
                          <a:lnTo>
                            <a:pt x="47" y="0"/>
                          </a:lnTo>
                          <a:lnTo>
                            <a:pt x="40" y="18"/>
                          </a:lnTo>
                          <a:lnTo>
                            <a:pt x="29" y="35"/>
                          </a:lnTo>
                          <a:lnTo>
                            <a:pt x="16" y="50"/>
                          </a:lnTo>
                          <a:lnTo>
                            <a:pt x="0" y="62"/>
                          </a:lnTo>
                          <a:lnTo>
                            <a:pt x="14" y="74"/>
                          </a:lnTo>
                          <a:lnTo>
                            <a:pt x="28" y="82"/>
                          </a:lnTo>
                          <a:lnTo>
                            <a:pt x="47" y="89"/>
                          </a:lnTo>
                          <a:lnTo>
                            <a:pt x="64" y="93"/>
                          </a:lnTo>
                          <a:lnTo>
                            <a:pt x="75" y="92"/>
                          </a:lnTo>
                          <a:lnTo>
                            <a:pt x="86" y="89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4134" name="Freeform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65" y="2579"/>
                      <a:ext cx="49" cy="58"/>
                    </a:xfrm>
                    <a:custGeom>
                      <a:avLst/>
                      <a:gdLst>
                        <a:gd name="T0" fmla="*/ 48 w 50"/>
                        <a:gd name="T1" fmla="*/ 0 h 59"/>
                        <a:gd name="T2" fmla="*/ 37 w 50"/>
                        <a:gd name="T3" fmla="*/ 40 h 59"/>
                        <a:gd name="T4" fmla="*/ 0 w 50"/>
                        <a:gd name="T5" fmla="*/ 57 h 59"/>
                        <a:gd name="T6" fmla="*/ 0 60000 65536"/>
                        <a:gd name="T7" fmla="*/ 0 60000 65536"/>
                        <a:gd name="T8" fmla="*/ 0 60000 65536"/>
                        <a:gd name="T9" fmla="*/ 0 w 50"/>
                        <a:gd name="T10" fmla="*/ 0 h 59"/>
                        <a:gd name="T11" fmla="*/ 50 w 50"/>
                        <a:gd name="T12" fmla="*/ 59 h 59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50" h="59">
                          <a:moveTo>
                            <a:pt x="49" y="0"/>
                          </a:moveTo>
                          <a:lnTo>
                            <a:pt x="38" y="41"/>
                          </a:lnTo>
                          <a:lnTo>
                            <a:pt x="0" y="58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4135" name="Freeform 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67" y="2372"/>
                      <a:ext cx="18" cy="57"/>
                    </a:xfrm>
                    <a:custGeom>
                      <a:avLst/>
                      <a:gdLst>
                        <a:gd name="T0" fmla="*/ 17 w 19"/>
                        <a:gd name="T1" fmla="*/ 0 h 58"/>
                        <a:gd name="T2" fmla="*/ 9 w 19"/>
                        <a:gd name="T3" fmla="*/ 7 h 58"/>
                        <a:gd name="T4" fmla="*/ 6 w 19"/>
                        <a:gd name="T5" fmla="*/ 17 h 58"/>
                        <a:gd name="T6" fmla="*/ 5 w 19"/>
                        <a:gd name="T7" fmla="*/ 25 h 58"/>
                        <a:gd name="T8" fmla="*/ 1 w 19"/>
                        <a:gd name="T9" fmla="*/ 35 h 58"/>
                        <a:gd name="T10" fmla="*/ 0 w 19"/>
                        <a:gd name="T11" fmla="*/ 45 h 58"/>
                        <a:gd name="T12" fmla="*/ 0 w 19"/>
                        <a:gd name="T13" fmla="*/ 56 h 58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19"/>
                        <a:gd name="T22" fmla="*/ 0 h 58"/>
                        <a:gd name="T23" fmla="*/ 19 w 19"/>
                        <a:gd name="T24" fmla="*/ 58 h 58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19" h="58">
                          <a:moveTo>
                            <a:pt x="18" y="0"/>
                          </a:moveTo>
                          <a:lnTo>
                            <a:pt x="10" y="7"/>
                          </a:lnTo>
                          <a:lnTo>
                            <a:pt x="6" y="17"/>
                          </a:lnTo>
                          <a:lnTo>
                            <a:pt x="5" y="25"/>
                          </a:lnTo>
                          <a:lnTo>
                            <a:pt x="1" y="36"/>
                          </a:lnTo>
                          <a:lnTo>
                            <a:pt x="0" y="46"/>
                          </a:lnTo>
                          <a:lnTo>
                            <a:pt x="0" y="57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4136" name="Freeform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4" y="2387"/>
                      <a:ext cx="17" cy="28"/>
                    </a:xfrm>
                    <a:custGeom>
                      <a:avLst/>
                      <a:gdLst>
                        <a:gd name="T0" fmla="*/ 13 w 18"/>
                        <a:gd name="T1" fmla="*/ 0 h 29"/>
                        <a:gd name="T2" fmla="*/ 16 w 18"/>
                        <a:gd name="T3" fmla="*/ 6 h 29"/>
                        <a:gd name="T4" fmla="*/ 15 w 18"/>
                        <a:gd name="T5" fmla="*/ 12 h 29"/>
                        <a:gd name="T6" fmla="*/ 13 w 18"/>
                        <a:gd name="T7" fmla="*/ 17 h 29"/>
                        <a:gd name="T8" fmla="*/ 9 w 18"/>
                        <a:gd name="T9" fmla="*/ 20 h 29"/>
                        <a:gd name="T10" fmla="*/ 6 w 18"/>
                        <a:gd name="T11" fmla="*/ 24 h 29"/>
                        <a:gd name="T12" fmla="*/ 0 w 18"/>
                        <a:gd name="T13" fmla="*/ 27 h 29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18"/>
                        <a:gd name="T22" fmla="*/ 0 h 29"/>
                        <a:gd name="T23" fmla="*/ 18 w 18"/>
                        <a:gd name="T24" fmla="*/ 29 h 29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18" h="29">
                          <a:moveTo>
                            <a:pt x="14" y="0"/>
                          </a:moveTo>
                          <a:lnTo>
                            <a:pt x="17" y="6"/>
                          </a:lnTo>
                          <a:lnTo>
                            <a:pt x="16" y="12"/>
                          </a:lnTo>
                          <a:lnTo>
                            <a:pt x="14" y="18"/>
                          </a:lnTo>
                          <a:lnTo>
                            <a:pt x="9" y="21"/>
                          </a:lnTo>
                          <a:lnTo>
                            <a:pt x="6" y="25"/>
                          </a:lnTo>
                          <a:lnTo>
                            <a:pt x="0" y="28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4137" name="Freeform 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3" y="2451"/>
                      <a:ext cx="93" cy="186"/>
                    </a:xfrm>
                    <a:custGeom>
                      <a:avLst/>
                      <a:gdLst>
                        <a:gd name="T0" fmla="*/ 0 w 94"/>
                        <a:gd name="T1" fmla="*/ 96 h 187"/>
                        <a:gd name="T2" fmla="*/ 12 w 94"/>
                        <a:gd name="T3" fmla="*/ 97 h 187"/>
                        <a:gd name="T4" fmla="*/ 14 w 94"/>
                        <a:gd name="T5" fmla="*/ 104 h 187"/>
                        <a:gd name="T6" fmla="*/ 16 w 94"/>
                        <a:gd name="T7" fmla="*/ 110 h 187"/>
                        <a:gd name="T8" fmla="*/ 22 w 94"/>
                        <a:gd name="T9" fmla="*/ 112 h 187"/>
                        <a:gd name="T10" fmla="*/ 38 w 94"/>
                        <a:gd name="T11" fmla="*/ 132 h 187"/>
                        <a:gd name="T12" fmla="*/ 47 w 94"/>
                        <a:gd name="T13" fmla="*/ 150 h 187"/>
                        <a:gd name="T14" fmla="*/ 63 w 94"/>
                        <a:gd name="T15" fmla="*/ 165 h 187"/>
                        <a:gd name="T16" fmla="*/ 68 w 94"/>
                        <a:gd name="T17" fmla="*/ 174 h 187"/>
                        <a:gd name="T18" fmla="*/ 92 w 94"/>
                        <a:gd name="T19" fmla="*/ 185 h 187"/>
                        <a:gd name="T20" fmla="*/ 81 w 94"/>
                        <a:gd name="T21" fmla="*/ 176 h 187"/>
                        <a:gd name="T22" fmla="*/ 72 w 94"/>
                        <a:gd name="T23" fmla="*/ 162 h 187"/>
                        <a:gd name="T24" fmla="*/ 68 w 94"/>
                        <a:gd name="T25" fmla="*/ 150 h 187"/>
                        <a:gd name="T26" fmla="*/ 67 w 94"/>
                        <a:gd name="T27" fmla="*/ 135 h 187"/>
                        <a:gd name="T28" fmla="*/ 71 w 94"/>
                        <a:gd name="T29" fmla="*/ 116 h 187"/>
                        <a:gd name="T30" fmla="*/ 60 w 94"/>
                        <a:gd name="T31" fmla="*/ 105 h 187"/>
                        <a:gd name="T32" fmla="*/ 59 w 94"/>
                        <a:gd name="T33" fmla="*/ 88 h 187"/>
                        <a:gd name="T34" fmla="*/ 59 w 94"/>
                        <a:gd name="T35" fmla="*/ 80 h 187"/>
                        <a:gd name="T36" fmla="*/ 29 w 94"/>
                        <a:gd name="T37" fmla="*/ 99 h 187"/>
                        <a:gd name="T38" fmla="*/ 45 w 94"/>
                        <a:gd name="T39" fmla="*/ 74 h 187"/>
                        <a:gd name="T40" fmla="*/ 40 w 94"/>
                        <a:gd name="T41" fmla="*/ 62 h 187"/>
                        <a:gd name="T42" fmla="*/ 34 w 94"/>
                        <a:gd name="T43" fmla="*/ 40 h 187"/>
                        <a:gd name="T44" fmla="*/ 33 w 94"/>
                        <a:gd name="T45" fmla="*/ 26 h 187"/>
                        <a:gd name="T46" fmla="*/ 38 w 94"/>
                        <a:gd name="T47" fmla="*/ 12 h 187"/>
                        <a:gd name="T48" fmla="*/ 41 w 94"/>
                        <a:gd name="T49" fmla="*/ 0 h 187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w 94"/>
                        <a:gd name="T76" fmla="*/ 0 h 187"/>
                        <a:gd name="T77" fmla="*/ 94 w 94"/>
                        <a:gd name="T78" fmla="*/ 187 h 187"/>
                      </a:gdLst>
                      <a:ahLst/>
                      <a:cxnLst>
                        <a:cxn ang="T50">
                          <a:pos x="T0" y="T1"/>
                        </a:cxn>
                        <a:cxn ang="T51">
                          <a:pos x="T2" y="T3"/>
                        </a:cxn>
                        <a:cxn ang="T52">
                          <a:pos x="T4" y="T5"/>
                        </a:cxn>
                        <a:cxn ang="T53">
                          <a:pos x="T6" y="T7"/>
                        </a:cxn>
                        <a:cxn ang="T54">
                          <a:pos x="T8" y="T9"/>
                        </a:cxn>
                        <a:cxn ang="T55">
                          <a:pos x="T10" y="T11"/>
                        </a:cxn>
                        <a:cxn ang="T56">
                          <a:pos x="T12" y="T13"/>
                        </a:cxn>
                        <a:cxn ang="T57">
                          <a:pos x="T14" y="T15"/>
                        </a:cxn>
                        <a:cxn ang="T58">
                          <a:pos x="T16" y="T17"/>
                        </a:cxn>
                        <a:cxn ang="T59">
                          <a:pos x="T18" y="T19"/>
                        </a:cxn>
                        <a:cxn ang="T60">
                          <a:pos x="T20" y="T21"/>
                        </a:cxn>
                        <a:cxn ang="T61">
                          <a:pos x="T22" y="T23"/>
                        </a:cxn>
                        <a:cxn ang="T62">
                          <a:pos x="T24" y="T25"/>
                        </a:cxn>
                        <a:cxn ang="T63">
                          <a:pos x="T26" y="T27"/>
                        </a:cxn>
                        <a:cxn ang="T64">
                          <a:pos x="T28" y="T29"/>
                        </a:cxn>
                        <a:cxn ang="T65">
                          <a:pos x="T30" y="T31"/>
                        </a:cxn>
                        <a:cxn ang="T66">
                          <a:pos x="T32" y="T33"/>
                        </a:cxn>
                        <a:cxn ang="T67">
                          <a:pos x="T34" y="T35"/>
                        </a:cxn>
                        <a:cxn ang="T68">
                          <a:pos x="T36" y="T37"/>
                        </a:cxn>
                        <a:cxn ang="T69">
                          <a:pos x="T38" y="T39"/>
                        </a:cxn>
                        <a:cxn ang="T70">
                          <a:pos x="T40" y="T41"/>
                        </a:cxn>
                        <a:cxn ang="T71">
                          <a:pos x="T42" y="T43"/>
                        </a:cxn>
                        <a:cxn ang="T72">
                          <a:pos x="T44" y="T45"/>
                        </a:cxn>
                        <a:cxn ang="T73">
                          <a:pos x="T46" y="T47"/>
                        </a:cxn>
                        <a:cxn ang="T74">
                          <a:pos x="T48" y="T49"/>
                        </a:cxn>
                      </a:cxnLst>
                      <a:rect l="T75" t="T76" r="T77" b="T78"/>
                      <a:pathLst>
                        <a:path w="94" h="187">
                          <a:moveTo>
                            <a:pt x="0" y="97"/>
                          </a:moveTo>
                          <a:lnTo>
                            <a:pt x="12" y="98"/>
                          </a:lnTo>
                          <a:lnTo>
                            <a:pt x="14" y="105"/>
                          </a:lnTo>
                          <a:lnTo>
                            <a:pt x="16" y="111"/>
                          </a:lnTo>
                          <a:lnTo>
                            <a:pt x="22" y="113"/>
                          </a:lnTo>
                          <a:lnTo>
                            <a:pt x="38" y="133"/>
                          </a:lnTo>
                          <a:lnTo>
                            <a:pt x="48" y="151"/>
                          </a:lnTo>
                          <a:lnTo>
                            <a:pt x="64" y="166"/>
                          </a:lnTo>
                          <a:lnTo>
                            <a:pt x="69" y="175"/>
                          </a:lnTo>
                          <a:lnTo>
                            <a:pt x="93" y="186"/>
                          </a:lnTo>
                          <a:lnTo>
                            <a:pt x="82" y="177"/>
                          </a:lnTo>
                          <a:lnTo>
                            <a:pt x="73" y="163"/>
                          </a:lnTo>
                          <a:lnTo>
                            <a:pt x="69" y="151"/>
                          </a:lnTo>
                          <a:lnTo>
                            <a:pt x="68" y="136"/>
                          </a:lnTo>
                          <a:lnTo>
                            <a:pt x="72" y="117"/>
                          </a:lnTo>
                          <a:lnTo>
                            <a:pt x="61" y="106"/>
                          </a:lnTo>
                          <a:lnTo>
                            <a:pt x="60" y="88"/>
                          </a:lnTo>
                          <a:lnTo>
                            <a:pt x="60" y="80"/>
                          </a:lnTo>
                          <a:lnTo>
                            <a:pt x="29" y="100"/>
                          </a:lnTo>
                          <a:lnTo>
                            <a:pt x="45" y="74"/>
                          </a:lnTo>
                          <a:lnTo>
                            <a:pt x="40" y="62"/>
                          </a:lnTo>
                          <a:lnTo>
                            <a:pt x="34" y="40"/>
                          </a:lnTo>
                          <a:lnTo>
                            <a:pt x="33" y="26"/>
                          </a:lnTo>
                          <a:lnTo>
                            <a:pt x="38" y="12"/>
                          </a:lnTo>
                          <a:lnTo>
                            <a:pt x="41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</p:grpSp>
          </p:grpSp>
        </p:grpSp>
        <p:sp>
          <p:nvSpPr>
            <p:cNvPr id="4113" name="Line 77"/>
            <p:cNvSpPr>
              <a:spLocks noChangeShapeType="1"/>
            </p:cNvSpPr>
            <p:nvPr/>
          </p:nvSpPr>
          <p:spPr bwMode="auto">
            <a:xfrm>
              <a:off x="2468" y="3342"/>
              <a:ext cx="0" cy="449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4" name="Line 78"/>
            <p:cNvSpPr>
              <a:spLocks noChangeShapeType="1"/>
            </p:cNvSpPr>
            <p:nvPr/>
          </p:nvSpPr>
          <p:spPr bwMode="auto">
            <a:xfrm>
              <a:off x="2468" y="3792"/>
              <a:ext cx="525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5" name="Line 79"/>
            <p:cNvSpPr>
              <a:spLocks noChangeShapeType="1"/>
            </p:cNvSpPr>
            <p:nvPr/>
          </p:nvSpPr>
          <p:spPr bwMode="auto">
            <a:xfrm flipV="1">
              <a:off x="2495" y="3611"/>
              <a:ext cx="282" cy="52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6" name="Line 80"/>
            <p:cNvSpPr>
              <a:spLocks noChangeShapeType="1"/>
            </p:cNvSpPr>
            <p:nvPr/>
          </p:nvSpPr>
          <p:spPr bwMode="auto">
            <a:xfrm flipV="1">
              <a:off x="2795" y="3389"/>
              <a:ext cx="39" cy="21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7" name="Line 81"/>
            <p:cNvSpPr>
              <a:spLocks noChangeShapeType="1"/>
            </p:cNvSpPr>
            <p:nvPr/>
          </p:nvSpPr>
          <p:spPr bwMode="auto">
            <a:xfrm flipV="1">
              <a:off x="2835" y="3353"/>
              <a:ext cx="172" cy="37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0" y="0"/>
            <a:ext cx="8991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cs-CZ" sz="3200" i="1">
                <a:solidFill>
                  <a:srgbClr val="000000"/>
                </a:solidFill>
                <a:ea typeface="新細明體" pitchFamily="16" charset="-120"/>
              </a:rPr>
              <a:t>Ford Accounts Payable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44475" y="808038"/>
            <a:ext cx="1074738" cy="519112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00"/>
            </a:solidFill>
            <a:miter lim="800000"/>
            <a:headEnd/>
            <a:tailEnd/>
          </a:ln>
          <a:effectLst>
            <a:outerShdw dist="107933" dir="2700000" algn="ctr" rotWithShape="0">
              <a:srgbClr val="00AE00"/>
            </a:outerShdw>
          </a:effectLst>
        </p:spPr>
        <p:txBody>
          <a:bodyPr wrap="none" lIns="92160" tIns="46080" rIns="92160" bIns="4608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800" i="1" dirty="0" err="1">
                <a:solidFill>
                  <a:srgbClr val="000000"/>
                </a:solidFill>
                <a:latin typeface="+mn-lt"/>
                <a:ea typeface="Microsoft YaHei" charset="0"/>
                <a:cs typeface="Microsoft YaHei" charset="0"/>
              </a:rPr>
              <a:t>Dříve</a:t>
            </a:r>
            <a:endParaRPr lang="en-US" sz="2800" i="1" dirty="0">
              <a:solidFill>
                <a:srgbClr val="000000"/>
              </a:solidFill>
              <a:latin typeface="+mn-lt"/>
              <a:ea typeface="Microsoft YaHei" charset="0"/>
              <a:cs typeface="Microsoft YaHei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66700" y="1504950"/>
            <a:ext cx="865505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marL="284163" indent="-2841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900"/>
              </a:spcBef>
              <a:buFont typeface="Arial" charset="0"/>
              <a:buChar char="•"/>
            </a:pPr>
            <a:r>
              <a:rPr lang="en-US" altLang="cs-CZ" sz="2400">
                <a:solidFill>
                  <a:srgbClr val="000000"/>
                </a:solidFill>
                <a:ea typeface="新細明體" pitchFamily="16" charset="-120"/>
              </a:rPr>
              <a:t>Více než 500 úředníků zařizovalo objednávky, platky a předávání dokumentů.  </a:t>
            </a:r>
          </a:p>
          <a:p>
            <a:pPr>
              <a:lnSpc>
                <a:spcPct val="90000"/>
              </a:lnSpc>
              <a:spcBef>
                <a:spcPts val="900"/>
              </a:spcBef>
              <a:buFont typeface="Arial" charset="0"/>
              <a:buChar char="•"/>
            </a:pPr>
            <a:r>
              <a:rPr lang="en-US" altLang="cs-CZ" sz="2400">
                <a:solidFill>
                  <a:srgbClr val="000000"/>
                </a:solidFill>
                <a:ea typeface="新細明體" pitchFamily="16" charset="-120"/>
              </a:rPr>
              <a:t>Bylo to pomalé a těžkopádné.</a:t>
            </a:r>
          </a:p>
          <a:p>
            <a:pPr>
              <a:lnSpc>
                <a:spcPct val="90000"/>
              </a:lnSpc>
              <a:spcBef>
                <a:spcPts val="900"/>
              </a:spcBef>
              <a:buFont typeface="Arial" charset="0"/>
              <a:buChar char="•"/>
            </a:pPr>
            <a:r>
              <a:rPr lang="en-US" altLang="cs-CZ" sz="2400">
                <a:solidFill>
                  <a:srgbClr val="000000"/>
                </a:solidFill>
                <a:ea typeface="新細明體" pitchFamily="16" charset="-120"/>
              </a:rPr>
              <a:t>Chyby byly časté.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06375" y="3741738"/>
            <a:ext cx="954088" cy="519112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00"/>
            </a:solidFill>
            <a:miter lim="800000"/>
            <a:headEnd/>
            <a:tailEnd/>
          </a:ln>
          <a:effectLst>
            <a:outerShdw dist="107933" dir="2700000" algn="ctr" rotWithShape="0">
              <a:srgbClr val="00AE00"/>
            </a:outerShdw>
          </a:effectLst>
        </p:spPr>
        <p:txBody>
          <a:bodyPr wrap="none" lIns="92160" tIns="46080" rIns="92160" bIns="4608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800" i="1" dirty="0" err="1">
                <a:solidFill>
                  <a:srgbClr val="000000"/>
                </a:solidFill>
                <a:latin typeface="+mn-lt"/>
                <a:ea typeface="Microsoft YaHei" charset="0"/>
                <a:cs typeface="Microsoft YaHei" charset="0"/>
              </a:rPr>
              <a:t>Nyní</a:t>
            </a:r>
            <a:endParaRPr lang="en-US" sz="2800" i="1" dirty="0">
              <a:solidFill>
                <a:srgbClr val="000000"/>
              </a:solidFill>
              <a:latin typeface="+mn-lt"/>
              <a:ea typeface="Microsoft YaHei" charset="0"/>
              <a:cs typeface="Microsoft YaHei" charset="0"/>
            </a:endParaRPr>
          </a:p>
        </p:txBody>
      </p:sp>
      <p:sp>
        <p:nvSpPr>
          <p:cNvPr id="12294" name="Rectangle 5"/>
          <p:cNvSpPr>
            <a:spLocks noChangeArrowheads="1"/>
          </p:cNvSpPr>
          <p:nvPr/>
        </p:nvSpPr>
        <p:spPr bwMode="auto">
          <a:xfrm>
            <a:off x="247650" y="4445000"/>
            <a:ext cx="835025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marL="284163" indent="-2841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900"/>
              </a:spcBef>
            </a:pPr>
            <a:r>
              <a:rPr lang="en-US" altLang="cs-CZ" sz="2400">
                <a:solidFill>
                  <a:srgbClr val="000000"/>
                </a:solidFill>
                <a:ea typeface="Microsoft YaHei" charset="-122"/>
              </a:rPr>
              <a:t>Počet úředníků klesl o 75%.</a:t>
            </a:r>
          </a:p>
          <a:p>
            <a:pPr>
              <a:lnSpc>
                <a:spcPct val="90000"/>
              </a:lnSpc>
              <a:spcBef>
                <a:spcPts val="900"/>
              </a:spcBef>
            </a:pPr>
            <a:r>
              <a:rPr lang="en-US" altLang="cs-CZ" sz="2400">
                <a:solidFill>
                  <a:srgbClr val="000000"/>
                </a:solidFill>
                <a:ea typeface="Microsoft YaHei" charset="-122"/>
              </a:rPr>
              <a:t>Dokumenty uložené v elektronické podobě</a:t>
            </a:r>
          </a:p>
          <a:p>
            <a:pPr>
              <a:lnSpc>
                <a:spcPct val="90000"/>
              </a:lnSpc>
              <a:spcBef>
                <a:spcPts val="900"/>
              </a:spcBef>
            </a:pPr>
            <a:r>
              <a:rPr lang="en-US" altLang="cs-CZ" sz="2400">
                <a:solidFill>
                  <a:srgbClr val="000000"/>
                </a:solidFill>
                <a:ea typeface="Microsoft YaHei" charset="-122"/>
              </a:rPr>
              <a:t>Počet chyb se výrazně zmenšil</a:t>
            </a:r>
          </a:p>
          <a:p>
            <a:pPr>
              <a:lnSpc>
                <a:spcPct val="90000"/>
              </a:lnSpc>
              <a:spcBef>
                <a:spcPts val="900"/>
              </a:spcBef>
              <a:buFont typeface="Arial" charset="0"/>
              <a:buChar char="•"/>
            </a:pPr>
            <a:endParaRPr lang="en-US" altLang="cs-CZ" sz="2400">
              <a:solidFill>
                <a:srgbClr val="000000"/>
              </a:solidFill>
              <a:ea typeface="Microsoft YaHei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>
            <a:spLocks noChangeArrowheads="1"/>
          </p:cNvSpPr>
          <p:nvPr/>
        </p:nvSpPr>
        <p:spPr bwMode="auto">
          <a:xfrm>
            <a:off x="5041900" y="3746500"/>
            <a:ext cx="528638" cy="1481138"/>
          </a:xfrm>
          <a:custGeom>
            <a:avLst/>
            <a:gdLst>
              <a:gd name="T0" fmla="*/ 2147483647 w 333"/>
              <a:gd name="T1" fmla="*/ 2147483647 h 933"/>
              <a:gd name="T2" fmla="*/ 2147483647 w 333"/>
              <a:gd name="T3" fmla="*/ 0 h 933"/>
              <a:gd name="T4" fmla="*/ 2147483647 w 333"/>
              <a:gd name="T5" fmla="*/ 2147483647 h 933"/>
              <a:gd name="T6" fmla="*/ 2147483647 w 333"/>
              <a:gd name="T7" fmla="*/ 2147483647 h 933"/>
              <a:gd name="T8" fmla="*/ 2147483647 w 333"/>
              <a:gd name="T9" fmla="*/ 2147483647 h 933"/>
              <a:gd name="T10" fmla="*/ 2147483647 w 333"/>
              <a:gd name="T11" fmla="*/ 2147483647 h 933"/>
              <a:gd name="T12" fmla="*/ 2147483647 w 333"/>
              <a:gd name="T13" fmla="*/ 2147483647 h 933"/>
              <a:gd name="T14" fmla="*/ 2147483647 w 333"/>
              <a:gd name="T15" fmla="*/ 2147483647 h 933"/>
              <a:gd name="T16" fmla="*/ 2147483647 w 333"/>
              <a:gd name="T17" fmla="*/ 2147483647 h 933"/>
              <a:gd name="T18" fmla="*/ 2147483647 w 333"/>
              <a:gd name="T19" fmla="*/ 2147483647 h 933"/>
              <a:gd name="T20" fmla="*/ 2147483647 w 333"/>
              <a:gd name="T21" fmla="*/ 2147483647 h 933"/>
              <a:gd name="T22" fmla="*/ 2147483647 w 333"/>
              <a:gd name="T23" fmla="*/ 2147483647 h 933"/>
              <a:gd name="T24" fmla="*/ 2147483647 w 333"/>
              <a:gd name="T25" fmla="*/ 2147483647 h 933"/>
              <a:gd name="T26" fmla="*/ 2147483647 w 333"/>
              <a:gd name="T27" fmla="*/ 2147483647 h 933"/>
              <a:gd name="T28" fmla="*/ 2147483647 w 333"/>
              <a:gd name="T29" fmla="*/ 2147483647 h 933"/>
              <a:gd name="T30" fmla="*/ 2147483647 w 333"/>
              <a:gd name="T31" fmla="*/ 2147483647 h 933"/>
              <a:gd name="T32" fmla="*/ 2147483647 w 333"/>
              <a:gd name="T33" fmla="*/ 2147483647 h 933"/>
              <a:gd name="T34" fmla="*/ 2147483647 w 333"/>
              <a:gd name="T35" fmla="*/ 2147483647 h 933"/>
              <a:gd name="T36" fmla="*/ 2147483647 w 333"/>
              <a:gd name="T37" fmla="*/ 2147483647 h 933"/>
              <a:gd name="T38" fmla="*/ 2147483647 w 333"/>
              <a:gd name="T39" fmla="*/ 2147483647 h 933"/>
              <a:gd name="T40" fmla="*/ 2147483647 w 333"/>
              <a:gd name="T41" fmla="*/ 2147483647 h 933"/>
              <a:gd name="T42" fmla="*/ 2147483647 w 333"/>
              <a:gd name="T43" fmla="*/ 2147483647 h 933"/>
              <a:gd name="T44" fmla="*/ 2147483647 w 333"/>
              <a:gd name="T45" fmla="*/ 2147483647 h 933"/>
              <a:gd name="T46" fmla="*/ 2147483647 w 333"/>
              <a:gd name="T47" fmla="*/ 2147483647 h 933"/>
              <a:gd name="T48" fmla="*/ 2147483647 w 333"/>
              <a:gd name="T49" fmla="*/ 2147483647 h 933"/>
              <a:gd name="T50" fmla="*/ 2147483647 w 333"/>
              <a:gd name="T51" fmla="*/ 2147483647 h 933"/>
              <a:gd name="T52" fmla="*/ 2147483647 w 333"/>
              <a:gd name="T53" fmla="*/ 2147483647 h 933"/>
              <a:gd name="T54" fmla="*/ 2147483647 w 333"/>
              <a:gd name="T55" fmla="*/ 2147483647 h 933"/>
              <a:gd name="T56" fmla="*/ 2147483647 w 333"/>
              <a:gd name="T57" fmla="*/ 2147483647 h 933"/>
              <a:gd name="T58" fmla="*/ 2147483647 w 333"/>
              <a:gd name="T59" fmla="*/ 2147483647 h 933"/>
              <a:gd name="T60" fmla="*/ 2147483647 w 333"/>
              <a:gd name="T61" fmla="*/ 2147483647 h 933"/>
              <a:gd name="T62" fmla="*/ 2147483647 w 333"/>
              <a:gd name="T63" fmla="*/ 2147483647 h 933"/>
              <a:gd name="T64" fmla="*/ 2147483647 w 333"/>
              <a:gd name="T65" fmla="*/ 2147483647 h 933"/>
              <a:gd name="T66" fmla="*/ 2147483647 w 333"/>
              <a:gd name="T67" fmla="*/ 2147483647 h 933"/>
              <a:gd name="T68" fmla="*/ 2147483647 w 333"/>
              <a:gd name="T69" fmla="*/ 2147483647 h 933"/>
              <a:gd name="T70" fmla="*/ 2147483647 w 333"/>
              <a:gd name="T71" fmla="*/ 2147483647 h 933"/>
              <a:gd name="T72" fmla="*/ 2147483647 w 333"/>
              <a:gd name="T73" fmla="*/ 2147483647 h 933"/>
              <a:gd name="T74" fmla="*/ 2147483647 w 333"/>
              <a:gd name="T75" fmla="*/ 2147483647 h 933"/>
              <a:gd name="T76" fmla="*/ 2147483647 w 333"/>
              <a:gd name="T77" fmla="*/ 2147483647 h 933"/>
              <a:gd name="T78" fmla="*/ 2147483647 w 333"/>
              <a:gd name="T79" fmla="*/ 2147483647 h 933"/>
              <a:gd name="T80" fmla="*/ 2147483647 w 333"/>
              <a:gd name="T81" fmla="*/ 2147483647 h 933"/>
              <a:gd name="T82" fmla="*/ 2147483647 w 333"/>
              <a:gd name="T83" fmla="*/ 2147483647 h 933"/>
              <a:gd name="T84" fmla="*/ 2147483647 w 333"/>
              <a:gd name="T85" fmla="*/ 2147483647 h 933"/>
              <a:gd name="T86" fmla="*/ 2147483647 w 333"/>
              <a:gd name="T87" fmla="*/ 2147483647 h 933"/>
              <a:gd name="T88" fmla="*/ 2147483647 w 333"/>
              <a:gd name="T89" fmla="*/ 2147483647 h 933"/>
              <a:gd name="T90" fmla="*/ 2147483647 w 333"/>
              <a:gd name="T91" fmla="*/ 2147483647 h 933"/>
              <a:gd name="T92" fmla="*/ 2147483647 w 333"/>
              <a:gd name="T93" fmla="*/ 2147483647 h 933"/>
              <a:gd name="T94" fmla="*/ 0 w 333"/>
              <a:gd name="T95" fmla="*/ 2147483647 h 933"/>
              <a:gd name="T96" fmla="*/ 0 w 333"/>
              <a:gd name="T97" fmla="*/ 2147483647 h 933"/>
              <a:gd name="T98" fmla="*/ 2147483647 w 333"/>
              <a:gd name="T99" fmla="*/ 2147483647 h 933"/>
              <a:gd name="T100" fmla="*/ 2147483647 w 333"/>
              <a:gd name="T101" fmla="*/ 2147483647 h 933"/>
              <a:gd name="T102" fmla="*/ 2147483647 w 333"/>
              <a:gd name="T103" fmla="*/ 2147483647 h 933"/>
              <a:gd name="T104" fmla="*/ 2147483647 w 333"/>
              <a:gd name="T105" fmla="*/ 2147483647 h 933"/>
              <a:gd name="T106" fmla="*/ 2147483647 w 333"/>
              <a:gd name="T107" fmla="*/ 2147483647 h 933"/>
              <a:gd name="T108" fmla="*/ 2147483647 w 333"/>
              <a:gd name="T109" fmla="*/ 2147483647 h 933"/>
              <a:gd name="T110" fmla="*/ 2147483647 w 333"/>
              <a:gd name="T111" fmla="*/ 2147483647 h 933"/>
              <a:gd name="T112" fmla="*/ 2147483647 w 333"/>
              <a:gd name="T113" fmla="*/ 2147483647 h 933"/>
              <a:gd name="T114" fmla="*/ 2147483647 w 333"/>
              <a:gd name="T115" fmla="*/ 2147483647 h 933"/>
              <a:gd name="T116" fmla="*/ 2147483647 w 333"/>
              <a:gd name="T117" fmla="*/ 2147483647 h 93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333"/>
              <a:gd name="T178" fmla="*/ 0 h 933"/>
              <a:gd name="T179" fmla="*/ 333 w 333"/>
              <a:gd name="T180" fmla="*/ 933 h 933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333" h="933">
                <a:moveTo>
                  <a:pt x="202" y="12"/>
                </a:moveTo>
                <a:lnTo>
                  <a:pt x="266" y="0"/>
                </a:lnTo>
                <a:lnTo>
                  <a:pt x="292" y="24"/>
                </a:lnTo>
                <a:lnTo>
                  <a:pt x="303" y="16"/>
                </a:lnTo>
                <a:lnTo>
                  <a:pt x="321" y="56"/>
                </a:lnTo>
                <a:lnTo>
                  <a:pt x="285" y="82"/>
                </a:lnTo>
                <a:lnTo>
                  <a:pt x="283" y="103"/>
                </a:lnTo>
                <a:lnTo>
                  <a:pt x="274" y="105"/>
                </a:lnTo>
                <a:lnTo>
                  <a:pt x="266" y="126"/>
                </a:lnTo>
                <a:lnTo>
                  <a:pt x="241" y="130"/>
                </a:lnTo>
                <a:lnTo>
                  <a:pt x="241" y="139"/>
                </a:lnTo>
                <a:lnTo>
                  <a:pt x="285" y="167"/>
                </a:lnTo>
                <a:lnTo>
                  <a:pt x="321" y="301"/>
                </a:lnTo>
                <a:lnTo>
                  <a:pt x="292" y="336"/>
                </a:lnTo>
                <a:lnTo>
                  <a:pt x="292" y="579"/>
                </a:lnTo>
                <a:lnTo>
                  <a:pt x="258" y="590"/>
                </a:lnTo>
                <a:lnTo>
                  <a:pt x="251" y="630"/>
                </a:lnTo>
                <a:lnTo>
                  <a:pt x="237" y="732"/>
                </a:lnTo>
                <a:lnTo>
                  <a:pt x="237" y="788"/>
                </a:lnTo>
                <a:lnTo>
                  <a:pt x="292" y="822"/>
                </a:lnTo>
                <a:lnTo>
                  <a:pt x="331" y="839"/>
                </a:lnTo>
                <a:lnTo>
                  <a:pt x="332" y="851"/>
                </a:lnTo>
                <a:lnTo>
                  <a:pt x="247" y="834"/>
                </a:lnTo>
                <a:lnTo>
                  <a:pt x="237" y="823"/>
                </a:lnTo>
                <a:lnTo>
                  <a:pt x="230" y="834"/>
                </a:lnTo>
                <a:lnTo>
                  <a:pt x="220" y="834"/>
                </a:lnTo>
                <a:lnTo>
                  <a:pt x="211" y="795"/>
                </a:lnTo>
                <a:lnTo>
                  <a:pt x="202" y="618"/>
                </a:lnTo>
                <a:lnTo>
                  <a:pt x="184" y="618"/>
                </a:lnTo>
                <a:lnTo>
                  <a:pt x="138" y="775"/>
                </a:lnTo>
                <a:lnTo>
                  <a:pt x="138" y="872"/>
                </a:lnTo>
                <a:lnTo>
                  <a:pt x="119" y="921"/>
                </a:lnTo>
                <a:lnTo>
                  <a:pt x="101" y="932"/>
                </a:lnTo>
                <a:lnTo>
                  <a:pt x="91" y="906"/>
                </a:lnTo>
                <a:lnTo>
                  <a:pt x="104" y="879"/>
                </a:lnTo>
                <a:lnTo>
                  <a:pt x="119" y="817"/>
                </a:lnTo>
                <a:lnTo>
                  <a:pt x="121" y="593"/>
                </a:lnTo>
                <a:lnTo>
                  <a:pt x="136" y="375"/>
                </a:lnTo>
                <a:lnTo>
                  <a:pt x="109" y="356"/>
                </a:lnTo>
                <a:lnTo>
                  <a:pt x="109" y="325"/>
                </a:lnTo>
                <a:lnTo>
                  <a:pt x="109" y="265"/>
                </a:lnTo>
                <a:lnTo>
                  <a:pt x="72" y="280"/>
                </a:lnTo>
                <a:lnTo>
                  <a:pt x="104" y="319"/>
                </a:lnTo>
                <a:lnTo>
                  <a:pt x="104" y="352"/>
                </a:lnTo>
                <a:lnTo>
                  <a:pt x="71" y="330"/>
                </a:lnTo>
                <a:lnTo>
                  <a:pt x="52" y="309"/>
                </a:lnTo>
                <a:lnTo>
                  <a:pt x="35" y="314"/>
                </a:lnTo>
                <a:lnTo>
                  <a:pt x="0" y="277"/>
                </a:lnTo>
                <a:lnTo>
                  <a:pt x="0" y="265"/>
                </a:lnTo>
                <a:lnTo>
                  <a:pt x="18" y="259"/>
                </a:lnTo>
                <a:lnTo>
                  <a:pt x="59" y="219"/>
                </a:lnTo>
                <a:lnTo>
                  <a:pt x="104" y="184"/>
                </a:lnTo>
                <a:lnTo>
                  <a:pt x="159" y="141"/>
                </a:lnTo>
                <a:lnTo>
                  <a:pt x="202" y="127"/>
                </a:lnTo>
                <a:lnTo>
                  <a:pt x="202" y="98"/>
                </a:lnTo>
                <a:lnTo>
                  <a:pt x="184" y="83"/>
                </a:lnTo>
                <a:lnTo>
                  <a:pt x="184" y="45"/>
                </a:lnTo>
                <a:lnTo>
                  <a:pt x="174" y="38"/>
                </a:lnTo>
                <a:lnTo>
                  <a:pt x="202" y="12"/>
                </a:lnTo>
              </a:path>
            </a:pathLst>
          </a:custGeom>
          <a:solidFill>
            <a:srgbClr val="002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5" name="Freeform 3"/>
          <p:cNvSpPr>
            <a:spLocks noChangeArrowheads="1"/>
          </p:cNvSpPr>
          <p:nvPr/>
        </p:nvSpPr>
        <p:spPr bwMode="auto">
          <a:xfrm>
            <a:off x="5486400" y="4165600"/>
            <a:ext cx="385763" cy="1416050"/>
          </a:xfrm>
          <a:custGeom>
            <a:avLst/>
            <a:gdLst>
              <a:gd name="T0" fmla="*/ 2147483647 w 243"/>
              <a:gd name="T1" fmla="*/ 2147483647 h 892"/>
              <a:gd name="T2" fmla="*/ 2147483647 w 243"/>
              <a:gd name="T3" fmla="*/ 2147483647 h 892"/>
              <a:gd name="T4" fmla="*/ 2147483647 w 243"/>
              <a:gd name="T5" fmla="*/ 2147483647 h 892"/>
              <a:gd name="T6" fmla="*/ 2147483647 w 243"/>
              <a:gd name="T7" fmla="*/ 2147483647 h 892"/>
              <a:gd name="T8" fmla="*/ 2147483647 w 243"/>
              <a:gd name="T9" fmla="*/ 2147483647 h 892"/>
              <a:gd name="T10" fmla="*/ 2147483647 w 243"/>
              <a:gd name="T11" fmla="*/ 2147483647 h 892"/>
              <a:gd name="T12" fmla="*/ 2147483647 w 243"/>
              <a:gd name="T13" fmla="*/ 2147483647 h 892"/>
              <a:gd name="T14" fmla="*/ 2147483647 w 243"/>
              <a:gd name="T15" fmla="*/ 2147483647 h 892"/>
              <a:gd name="T16" fmla="*/ 2147483647 w 243"/>
              <a:gd name="T17" fmla="*/ 2147483647 h 892"/>
              <a:gd name="T18" fmla="*/ 0 w 243"/>
              <a:gd name="T19" fmla="*/ 2147483647 h 892"/>
              <a:gd name="T20" fmla="*/ 2147483647 w 243"/>
              <a:gd name="T21" fmla="*/ 2147483647 h 892"/>
              <a:gd name="T22" fmla="*/ 2147483647 w 243"/>
              <a:gd name="T23" fmla="*/ 2147483647 h 892"/>
              <a:gd name="T24" fmla="*/ 2147483647 w 243"/>
              <a:gd name="T25" fmla="*/ 2147483647 h 892"/>
              <a:gd name="T26" fmla="*/ 2147483647 w 243"/>
              <a:gd name="T27" fmla="*/ 2147483647 h 892"/>
              <a:gd name="T28" fmla="*/ 2147483647 w 243"/>
              <a:gd name="T29" fmla="*/ 2147483647 h 892"/>
              <a:gd name="T30" fmla="*/ 2147483647 w 243"/>
              <a:gd name="T31" fmla="*/ 2147483647 h 892"/>
              <a:gd name="T32" fmla="*/ 2147483647 w 243"/>
              <a:gd name="T33" fmla="*/ 2147483647 h 892"/>
              <a:gd name="T34" fmla="*/ 2147483647 w 243"/>
              <a:gd name="T35" fmla="*/ 2147483647 h 892"/>
              <a:gd name="T36" fmla="*/ 2147483647 w 243"/>
              <a:gd name="T37" fmla="*/ 2147483647 h 892"/>
              <a:gd name="T38" fmla="*/ 2147483647 w 243"/>
              <a:gd name="T39" fmla="*/ 2147483647 h 892"/>
              <a:gd name="T40" fmla="*/ 2147483647 w 243"/>
              <a:gd name="T41" fmla="*/ 2147483647 h 892"/>
              <a:gd name="T42" fmla="*/ 2147483647 w 243"/>
              <a:gd name="T43" fmla="*/ 2147483647 h 892"/>
              <a:gd name="T44" fmla="*/ 2147483647 w 243"/>
              <a:gd name="T45" fmla="*/ 2147483647 h 892"/>
              <a:gd name="T46" fmla="*/ 2147483647 w 243"/>
              <a:gd name="T47" fmla="*/ 2147483647 h 892"/>
              <a:gd name="T48" fmla="*/ 2147483647 w 243"/>
              <a:gd name="T49" fmla="*/ 2147483647 h 892"/>
              <a:gd name="T50" fmla="*/ 2147483647 w 243"/>
              <a:gd name="T51" fmla="*/ 2147483647 h 892"/>
              <a:gd name="T52" fmla="*/ 2147483647 w 243"/>
              <a:gd name="T53" fmla="*/ 2147483647 h 892"/>
              <a:gd name="T54" fmla="*/ 2147483647 w 243"/>
              <a:gd name="T55" fmla="*/ 2147483647 h 892"/>
              <a:gd name="T56" fmla="*/ 2147483647 w 243"/>
              <a:gd name="T57" fmla="*/ 2147483647 h 892"/>
              <a:gd name="T58" fmla="*/ 2147483647 w 243"/>
              <a:gd name="T59" fmla="*/ 2147483647 h 892"/>
              <a:gd name="T60" fmla="*/ 2147483647 w 243"/>
              <a:gd name="T61" fmla="*/ 2147483647 h 892"/>
              <a:gd name="T62" fmla="*/ 2147483647 w 243"/>
              <a:gd name="T63" fmla="*/ 2147483647 h 892"/>
              <a:gd name="T64" fmla="*/ 2147483647 w 243"/>
              <a:gd name="T65" fmla="*/ 2147483647 h 892"/>
              <a:gd name="T66" fmla="*/ 2147483647 w 243"/>
              <a:gd name="T67" fmla="*/ 2147483647 h 892"/>
              <a:gd name="T68" fmla="*/ 2147483647 w 243"/>
              <a:gd name="T69" fmla="*/ 2147483647 h 892"/>
              <a:gd name="T70" fmla="*/ 2147483647 w 243"/>
              <a:gd name="T71" fmla="*/ 2147483647 h 892"/>
              <a:gd name="T72" fmla="*/ 2147483647 w 243"/>
              <a:gd name="T73" fmla="*/ 2147483647 h 892"/>
              <a:gd name="T74" fmla="*/ 2147483647 w 243"/>
              <a:gd name="T75" fmla="*/ 2147483647 h 892"/>
              <a:gd name="T76" fmla="*/ 2147483647 w 243"/>
              <a:gd name="T77" fmla="*/ 2147483647 h 892"/>
              <a:gd name="T78" fmla="*/ 2147483647 w 243"/>
              <a:gd name="T79" fmla="*/ 2147483647 h 892"/>
              <a:gd name="T80" fmla="*/ 2147483647 w 243"/>
              <a:gd name="T81" fmla="*/ 2147483647 h 892"/>
              <a:gd name="T82" fmla="*/ 2147483647 w 243"/>
              <a:gd name="T83" fmla="*/ 2147483647 h 892"/>
              <a:gd name="T84" fmla="*/ 2147483647 w 243"/>
              <a:gd name="T85" fmla="*/ 2147483647 h 892"/>
              <a:gd name="T86" fmla="*/ 2147483647 w 243"/>
              <a:gd name="T87" fmla="*/ 2147483647 h 892"/>
              <a:gd name="T88" fmla="*/ 2147483647 w 243"/>
              <a:gd name="T89" fmla="*/ 2147483647 h 892"/>
              <a:gd name="T90" fmla="*/ 2147483647 w 243"/>
              <a:gd name="T91" fmla="*/ 2147483647 h 892"/>
              <a:gd name="T92" fmla="*/ 2147483647 w 243"/>
              <a:gd name="T93" fmla="*/ 2147483647 h 892"/>
              <a:gd name="T94" fmla="*/ 2147483647 w 243"/>
              <a:gd name="T95" fmla="*/ 2147483647 h 892"/>
              <a:gd name="T96" fmla="*/ 2147483647 w 243"/>
              <a:gd name="T97" fmla="*/ 0 h 892"/>
              <a:gd name="T98" fmla="*/ 2147483647 w 243"/>
              <a:gd name="T99" fmla="*/ 0 h 892"/>
              <a:gd name="T100" fmla="*/ 2147483647 w 243"/>
              <a:gd name="T101" fmla="*/ 2147483647 h 892"/>
              <a:gd name="T102" fmla="*/ 2147483647 w 243"/>
              <a:gd name="T103" fmla="*/ 2147483647 h 892"/>
              <a:gd name="T104" fmla="*/ 2147483647 w 243"/>
              <a:gd name="T105" fmla="*/ 2147483647 h 89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43"/>
              <a:gd name="T160" fmla="*/ 0 h 892"/>
              <a:gd name="T161" fmla="*/ 243 w 243"/>
              <a:gd name="T162" fmla="*/ 892 h 892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43" h="892">
                <a:moveTo>
                  <a:pt x="56" y="17"/>
                </a:moveTo>
                <a:lnTo>
                  <a:pt x="56" y="38"/>
                </a:lnTo>
                <a:lnTo>
                  <a:pt x="60" y="45"/>
                </a:lnTo>
                <a:lnTo>
                  <a:pt x="50" y="63"/>
                </a:lnTo>
                <a:lnTo>
                  <a:pt x="56" y="68"/>
                </a:lnTo>
                <a:lnTo>
                  <a:pt x="55" y="75"/>
                </a:lnTo>
                <a:lnTo>
                  <a:pt x="61" y="99"/>
                </a:lnTo>
                <a:lnTo>
                  <a:pt x="61" y="104"/>
                </a:lnTo>
                <a:lnTo>
                  <a:pt x="20" y="127"/>
                </a:lnTo>
                <a:lnTo>
                  <a:pt x="0" y="313"/>
                </a:lnTo>
                <a:lnTo>
                  <a:pt x="25" y="345"/>
                </a:lnTo>
                <a:lnTo>
                  <a:pt x="15" y="444"/>
                </a:lnTo>
                <a:lnTo>
                  <a:pt x="31" y="455"/>
                </a:lnTo>
                <a:lnTo>
                  <a:pt x="39" y="612"/>
                </a:lnTo>
                <a:lnTo>
                  <a:pt x="53" y="770"/>
                </a:lnTo>
                <a:lnTo>
                  <a:pt x="48" y="780"/>
                </a:lnTo>
                <a:lnTo>
                  <a:pt x="5" y="809"/>
                </a:lnTo>
                <a:lnTo>
                  <a:pt x="9" y="814"/>
                </a:lnTo>
                <a:lnTo>
                  <a:pt x="25" y="820"/>
                </a:lnTo>
                <a:lnTo>
                  <a:pt x="51" y="814"/>
                </a:lnTo>
                <a:lnTo>
                  <a:pt x="75" y="803"/>
                </a:lnTo>
                <a:lnTo>
                  <a:pt x="95" y="797"/>
                </a:lnTo>
                <a:lnTo>
                  <a:pt x="95" y="824"/>
                </a:lnTo>
                <a:lnTo>
                  <a:pt x="104" y="825"/>
                </a:lnTo>
                <a:lnTo>
                  <a:pt x="89" y="849"/>
                </a:lnTo>
                <a:lnTo>
                  <a:pt x="97" y="886"/>
                </a:lnTo>
                <a:lnTo>
                  <a:pt x="112" y="891"/>
                </a:lnTo>
                <a:lnTo>
                  <a:pt x="137" y="860"/>
                </a:lnTo>
                <a:lnTo>
                  <a:pt x="137" y="838"/>
                </a:lnTo>
                <a:lnTo>
                  <a:pt x="145" y="834"/>
                </a:lnTo>
                <a:lnTo>
                  <a:pt x="155" y="631"/>
                </a:lnTo>
                <a:lnTo>
                  <a:pt x="145" y="611"/>
                </a:lnTo>
                <a:lnTo>
                  <a:pt x="174" y="474"/>
                </a:lnTo>
                <a:lnTo>
                  <a:pt x="191" y="469"/>
                </a:lnTo>
                <a:lnTo>
                  <a:pt x="198" y="328"/>
                </a:lnTo>
                <a:lnTo>
                  <a:pt x="242" y="312"/>
                </a:lnTo>
                <a:lnTo>
                  <a:pt x="223" y="158"/>
                </a:lnTo>
                <a:lnTo>
                  <a:pt x="154" y="118"/>
                </a:lnTo>
                <a:lnTo>
                  <a:pt x="137" y="103"/>
                </a:lnTo>
                <a:lnTo>
                  <a:pt x="137" y="89"/>
                </a:lnTo>
                <a:lnTo>
                  <a:pt x="143" y="78"/>
                </a:lnTo>
                <a:lnTo>
                  <a:pt x="150" y="69"/>
                </a:lnTo>
                <a:lnTo>
                  <a:pt x="158" y="59"/>
                </a:lnTo>
                <a:lnTo>
                  <a:pt x="162" y="48"/>
                </a:lnTo>
                <a:lnTo>
                  <a:pt x="162" y="37"/>
                </a:lnTo>
                <a:lnTo>
                  <a:pt x="158" y="26"/>
                </a:lnTo>
                <a:lnTo>
                  <a:pt x="149" y="15"/>
                </a:lnTo>
                <a:lnTo>
                  <a:pt x="137" y="5"/>
                </a:lnTo>
                <a:lnTo>
                  <a:pt x="122" y="0"/>
                </a:lnTo>
                <a:lnTo>
                  <a:pt x="105" y="0"/>
                </a:lnTo>
                <a:lnTo>
                  <a:pt x="89" y="1"/>
                </a:lnTo>
                <a:lnTo>
                  <a:pt x="75" y="5"/>
                </a:lnTo>
                <a:lnTo>
                  <a:pt x="56" y="17"/>
                </a:lnTo>
              </a:path>
            </a:pathLst>
          </a:custGeom>
          <a:solidFill>
            <a:srgbClr val="002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Freeform 4"/>
          <p:cNvSpPr>
            <a:spLocks noChangeArrowheads="1"/>
          </p:cNvSpPr>
          <p:nvPr/>
        </p:nvSpPr>
        <p:spPr bwMode="auto">
          <a:xfrm>
            <a:off x="6989763" y="3351213"/>
            <a:ext cx="438150" cy="1757362"/>
          </a:xfrm>
          <a:custGeom>
            <a:avLst/>
            <a:gdLst>
              <a:gd name="T0" fmla="*/ 2147483647 w 276"/>
              <a:gd name="T1" fmla="*/ 2147483647 h 1107"/>
              <a:gd name="T2" fmla="*/ 2147483647 w 276"/>
              <a:gd name="T3" fmla="*/ 0 h 1107"/>
              <a:gd name="T4" fmla="*/ 2147483647 w 276"/>
              <a:gd name="T5" fmla="*/ 0 h 1107"/>
              <a:gd name="T6" fmla="*/ 2147483647 w 276"/>
              <a:gd name="T7" fmla="*/ 2147483647 h 1107"/>
              <a:gd name="T8" fmla="*/ 2147483647 w 276"/>
              <a:gd name="T9" fmla="*/ 2147483647 h 1107"/>
              <a:gd name="T10" fmla="*/ 2147483647 w 276"/>
              <a:gd name="T11" fmla="*/ 2147483647 h 1107"/>
              <a:gd name="T12" fmla="*/ 2147483647 w 276"/>
              <a:gd name="T13" fmla="*/ 2147483647 h 1107"/>
              <a:gd name="T14" fmla="*/ 2147483647 w 276"/>
              <a:gd name="T15" fmla="*/ 2147483647 h 1107"/>
              <a:gd name="T16" fmla="*/ 2147483647 w 276"/>
              <a:gd name="T17" fmla="*/ 2147483647 h 1107"/>
              <a:gd name="T18" fmla="*/ 2147483647 w 276"/>
              <a:gd name="T19" fmla="*/ 2147483647 h 1107"/>
              <a:gd name="T20" fmla="*/ 2147483647 w 276"/>
              <a:gd name="T21" fmla="*/ 2147483647 h 1107"/>
              <a:gd name="T22" fmla="*/ 2147483647 w 276"/>
              <a:gd name="T23" fmla="*/ 2147483647 h 1107"/>
              <a:gd name="T24" fmla="*/ 2147483647 w 276"/>
              <a:gd name="T25" fmla="*/ 2147483647 h 1107"/>
              <a:gd name="T26" fmla="*/ 2147483647 w 276"/>
              <a:gd name="T27" fmla="*/ 2147483647 h 1107"/>
              <a:gd name="T28" fmla="*/ 2147483647 w 276"/>
              <a:gd name="T29" fmla="*/ 2147483647 h 1107"/>
              <a:gd name="T30" fmla="*/ 2147483647 w 276"/>
              <a:gd name="T31" fmla="*/ 2147483647 h 1107"/>
              <a:gd name="T32" fmla="*/ 2147483647 w 276"/>
              <a:gd name="T33" fmla="*/ 2147483647 h 1107"/>
              <a:gd name="T34" fmla="*/ 2147483647 w 276"/>
              <a:gd name="T35" fmla="*/ 2147483647 h 1107"/>
              <a:gd name="T36" fmla="*/ 2147483647 w 276"/>
              <a:gd name="T37" fmla="*/ 2147483647 h 1107"/>
              <a:gd name="T38" fmla="*/ 2147483647 w 276"/>
              <a:gd name="T39" fmla="*/ 2147483647 h 1107"/>
              <a:gd name="T40" fmla="*/ 2147483647 w 276"/>
              <a:gd name="T41" fmla="*/ 2147483647 h 1107"/>
              <a:gd name="T42" fmla="*/ 2147483647 w 276"/>
              <a:gd name="T43" fmla="*/ 2147483647 h 1107"/>
              <a:gd name="T44" fmla="*/ 2147483647 w 276"/>
              <a:gd name="T45" fmla="*/ 2147483647 h 1107"/>
              <a:gd name="T46" fmla="*/ 2147483647 w 276"/>
              <a:gd name="T47" fmla="*/ 2147483647 h 1107"/>
              <a:gd name="T48" fmla="*/ 2147483647 w 276"/>
              <a:gd name="T49" fmla="*/ 2147483647 h 1107"/>
              <a:gd name="T50" fmla="*/ 2147483647 w 276"/>
              <a:gd name="T51" fmla="*/ 2147483647 h 1107"/>
              <a:gd name="T52" fmla="*/ 2147483647 w 276"/>
              <a:gd name="T53" fmla="*/ 2147483647 h 1107"/>
              <a:gd name="T54" fmla="*/ 2147483647 w 276"/>
              <a:gd name="T55" fmla="*/ 2147483647 h 1107"/>
              <a:gd name="T56" fmla="*/ 2147483647 w 276"/>
              <a:gd name="T57" fmla="*/ 2147483647 h 1107"/>
              <a:gd name="T58" fmla="*/ 2147483647 w 276"/>
              <a:gd name="T59" fmla="*/ 2147483647 h 1107"/>
              <a:gd name="T60" fmla="*/ 2147483647 w 276"/>
              <a:gd name="T61" fmla="*/ 2147483647 h 1107"/>
              <a:gd name="T62" fmla="*/ 2147483647 w 276"/>
              <a:gd name="T63" fmla="*/ 2147483647 h 1107"/>
              <a:gd name="T64" fmla="*/ 2147483647 w 276"/>
              <a:gd name="T65" fmla="*/ 2147483647 h 1107"/>
              <a:gd name="T66" fmla="*/ 2147483647 w 276"/>
              <a:gd name="T67" fmla="*/ 2147483647 h 1107"/>
              <a:gd name="T68" fmla="*/ 2147483647 w 276"/>
              <a:gd name="T69" fmla="*/ 2147483647 h 1107"/>
              <a:gd name="T70" fmla="*/ 2147483647 w 276"/>
              <a:gd name="T71" fmla="*/ 2147483647 h 1107"/>
              <a:gd name="T72" fmla="*/ 2147483647 w 276"/>
              <a:gd name="T73" fmla="*/ 2147483647 h 1107"/>
              <a:gd name="T74" fmla="*/ 2147483647 w 276"/>
              <a:gd name="T75" fmla="*/ 2147483647 h 1107"/>
              <a:gd name="T76" fmla="*/ 2147483647 w 276"/>
              <a:gd name="T77" fmla="*/ 2147483647 h 1107"/>
              <a:gd name="T78" fmla="*/ 2147483647 w 276"/>
              <a:gd name="T79" fmla="*/ 2147483647 h 1107"/>
              <a:gd name="T80" fmla="*/ 2147483647 w 276"/>
              <a:gd name="T81" fmla="*/ 2147483647 h 1107"/>
              <a:gd name="T82" fmla="*/ 2147483647 w 276"/>
              <a:gd name="T83" fmla="*/ 2147483647 h 1107"/>
              <a:gd name="T84" fmla="*/ 0 w 276"/>
              <a:gd name="T85" fmla="*/ 2147483647 h 1107"/>
              <a:gd name="T86" fmla="*/ 0 w 276"/>
              <a:gd name="T87" fmla="*/ 2147483647 h 1107"/>
              <a:gd name="T88" fmla="*/ 2147483647 w 276"/>
              <a:gd name="T89" fmla="*/ 2147483647 h 1107"/>
              <a:gd name="T90" fmla="*/ 2147483647 w 276"/>
              <a:gd name="T91" fmla="*/ 2147483647 h 1107"/>
              <a:gd name="T92" fmla="*/ 2147483647 w 276"/>
              <a:gd name="T93" fmla="*/ 2147483647 h 1107"/>
              <a:gd name="T94" fmla="*/ 2147483647 w 276"/>
              <a:gd name="T95" fmla="*/ 2147483647 h 1107"/>
              <a:gd name="T96" fmla="*/ 2147483647 w 276"/>
              <a:gd name="T97" fmla="*/ 2147483647 h 1107"/>
              <a:gd name="T98" fmla="*/ 2147483647 w 276"/>
              <a:gd name="T99" fmla="*/ 2147483647 h 1107"/>
              <a:gd name="T100" fmla="*/ 2147483647 w 276"/>
              <a:gd name="T101" fmla="*/ 2147483647 h 1107"/>
              <a:gd name="T102" fmla="*/ 2147483647 w 276"/>
              <a:gd name="T103" fmla="*/ 2147483647 h 1107"/>
              <a:gd name="T104" fmla="*/ 2147483647 w 276"/>
              <a:gd name="T105" fmla="*/ 2147483647 h 1107"/>
              <a:gd name="T106" fmla="*/ 2147483647 w 276"/>
              <a:gd name="T107" fmla="*/ 2147483647 h 1107"/>
              <a:gd name="T108" fmla="*/ 2147483647 w 276"/>
              <a:gd name="T109" fmla="*/ 2147483647 h 1107"/>
              <a:gd name="T110" fmla="*/ 2147483647 w 276"/>
              <a:gd name="T111" fmla="*/ 2147483647 h 1107"/>
              <a:gd name="T112" fmla="*/ 2147483647 w 276"/>
              <a:gd name="T113" fmla="*/ 2147483647 h 1107"/>
              <a:gd name="T114" fmla="*/ 2147483647 w 276"/>
              <a:gd name="T115" fmla="*/ 2147483647 h 1107"/>
              <a:gd name="T116" fmla="*/ 2147483647 w 276"/>
              <a:gd name="T117" fmla="*/ 2147483647 h 110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76"/>
              <a:gd name="T178" fmla="*/ 0 h 1107"/>
              <a:gd name="T179" fmla="*/ 276 w 276"/>
              <a:gd name="T180" fmla="*/ 1107 h 1107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76" h="1107">
                <a:moveTo>
                  <a:pt x="97" y="16"/>
                </a:moveTo>
                <a:lnTo>
                  <a:pt x="161" y="0"/>
                </a:lnTo>
                <a:lnTo>
                  <a:pt x="208" y="0"/>
                </a:lnTo>
                <a:lnTo>
                  <a:pt x="251" y="10"/>
                </a:lnTo>
                <a:lnTo>
                  <a:pt x="269" y="47"/>
                </a:lnTo>
                <a:lnTo>
                  <a:pt x="269" y="80"/>
                </a:lnTo>
                <a:lnTo>
                  <a:pt x="244" y="120"/>
                </a:lnTo>
                <a:lnTo>
                  <a:pt x="226" y="119"/>
                </a:lnTo>
                <a:lnTo>
                  <a:pt x="252" y="164"/>
                </a:lnTo>
                <a:lnTo>
                  <a:pt x="275" y="238"/>
                </a:lnTo>
                <a:lnTo>
                  <a:pt x="275" y="301"/>
                </a:lnTo>
                <a:lnTo>
                  <a:pt x="269" y="381"/>
                </a:lnTo>
                <a:lnTo>
                  <a:pt x="251" y="460"/>
                </a:lnTo>
                <a:lnTo>
                  <a:pt x="220" y="465"/>
                </a:lnTo>
                <a:lnTo>
                  <a:pt x="220" y="489"/>
                </a:lnTo>
                <a:lnTo>
                  <a:pt x="203" y="499"/>
                </a:lnTo>
                <a:lnTo>
                  <a:pt x="203" y="578"/>
                </a:lnTo>
                <a:lnTo>
                  <a:pt x="186" y="594"/>
                </a:lnTo>
                <a:lnTo>
                  <a:pt x="186" y="742"/>
                </a:lnTo>
                <a:lnTo>
                  <a:pt x="186" y="836"/>
                </a:lnTo>
                <a:lnTo>
                  <a:pt x="211" y="942"/>
                </a:lnTo>
                <a:lnTo>
                  <a:pt x="220" y="1076"/>
                </a:lnTo>
                <a:lnTo>
                  <a:pt x="193" y="1087"/>
                </a:lnTo>
                <a:lnTo>
                  <a:pt x="193" y="1102"/>
                </a:lnTo>
                <a:lnTo>
                  <a:pt x="146" y="1102"/>
                </a:lnTo>
                <a:lnTo>
                  <a:pt x="139" y="1096"/>
                </a:lnTo>
                <a:lnTo>
                  <a:pt x="121" y="1096"/>
                </a:lnTo>
                <a:lnTo>
                  <a:pt x="119" y="1106"/>
                </a:lnTo>
                <a:lnTo>
                  <a:pt x="87" y="1102"/>
                </a:lnTo>
                <a:lnTo>
                  <a:pt x="14" y="1096"/>
                </a:lnTo>
                <a:lnTo>
                  <a:pt x="14" y="1087"/>
                </a:lnTo>
                <a:lnTo>
                  <a:pt x="80" y="1066"/>
                </a:lnTo>
                <a:lnTo>
                  <a:pt x="80" y="1046"/>
                </a:lnTo>
                <a:lnTo>
                  <a:pt x="23" y="1037"/>
                </a:lnTo>
                <a:lnTo>
                  <a:pt x="23" y="1022"/>
                </a:lnTo>
                <a:lnTo>
                  <a:pt x="63" y="1002"/>
                </a:lnTo>
                <a:lnTo>
                  <a:pt x="63" y="852"/>
                </a:lnTo>
                <a:lnTo>
                  <a:pt x="46" y="714"/>
                </a:lnTo>
                <a:lnTo>
                  <a:pt x="53" y="576"/>
                </a:lnTo>
                <a:lnTo>
                  <a:pt x="54" y="499"/>
                </a:lnTo>
                <a:lnTo>
                  <a:pt x="48" y="474"/>
                </a:lnTo>
                <a:lnTo>
                  <a:pt x="48" y="366"/>
                </a:lnTo>
                <a:lnTo>
                  <a:pt x="0" y="342"/>
                </a:lnTo>
                <a:lnTo>
                  <a:pt x="0" y="327"/>
                </a:lnTo>
                <a:lnTo>
                  <a:pt x="104" y="180"/>
                </a:lnTo>
                <a:lnTo>
                  <a:pt x="153" y="160"/>
                </a:lnTo>
                <a:lnTo>
                  <a:pt x="147" y="150"/>
                </a:lnTo>
                <a:lnTo>
                  <a:pt x="113" y="145"/>
                </a:lnTo>
                <a:lnTo>
                  <a:pt x="113" y="135"/>
                </a:lnTo>
                <a:lnTo>
                  <a:pt x="104" y="131"/>
                </a:lnTo>
                <a:lnTo>
                  <a:pt x="104" y="120"/>
                </a:lnTo>
                <a:lnTo>
                  <a:pt x="97" y="115"/>
                </a:lnTo>
                <a:lnTo>
                  <a:pt x="104" y="110"/>
                </a:lnTo>
                <a:lnTo>
                  <a:pt x="97" y="106"/>
                </a:lnTo>
                <a:lnTo>
                  <a:pt x="113" y="80"/>
                </a:lnTo>
                <a:lnTo>
                  <a:pt x="104" y="66"/>
                </a:lnTo>
                <a:lnTo>
                  <a:pt x="113" y="51"/>
                </a:lnTo>
                <a:lnTo>
                  <a:pt x="97" y="41"/>
                </a:lnTo>
                <a:lnTo>
                  <a:pt x="97" y="16"/>
                </a:lnTo>
              </a:path>
            </a:pathLst>
          </a:custGeom>
          <a:solidFill>
            <a:srgbClr val="002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7" name="Freeform 5"/>
          <p:cNvSpPr>
            <a:spLocks noChangeArrowheads="1"/>
          </p:cNvSpPr>
          <p:nvPr/>
        </p:nvSpPr>
        <p:spPr bwMode="auto">
          <a:xfrm>
            <a:off x="3497263" y="3173413"/>
            <a:ext cx="320675" cy="935037"/>
          </a:xfrm>
          <a:custGeom>
            <a:avLst/>
            <a:gdLst>
              <a:gd name="T0" fmla="*/ 2147483647 w 202"/>
              <a:gd name="T1" fmla="*/ 2147483647 h 589"/>
              <a:gd name="T2" fmla="*/ 2147483647 w 202"/>
              <a:gd name="T3" fmla="*/ 2147483647 h 589"/>
              <a:gd name="T4" fmla="*/ 2147483647 w 202"/>
              <a:gd name="T5" fmla="*/ 2147483647 h 589"/>
              <a:gd name="T6" fmla="*/ 2147483647 w 202"/>
              <a:gd name="T7" fmla="*/ 2147483647 h 589"/>
              <a:gd name="T8" fmla="*/ 2147483647 w 202"/>
              <a:gd name="T9" fmla="*/ 2147483647 h 589"/>
              <a:gd name="T10" fmla="*/ 2147483647 w 202"/>
              <a:gd name="T11" fmla="*/ 2147483647 h 589"/>
              <a:gd name="T12" fmla="*/ 2147483647 w 202"/>
              <a:gd name="T13" fmla="*/ 2147483647 h 589"/>
              <a:gd name="T14" fmla="*/ 2147483647 w 202"/>
              <a:gd name="T15" fmla="*/ 2147483647 h 589"/>
              <a:gd name="T16" fmla="*/ 0 w 202"/>
              <a:gd name="T17" fmla="*/ 2147483647 h 589"/>
              <a:gd name="T18" fmla="*/ 2147483647 w 202"/>
              <a:gd name="T19" fmla="*/ 2147483647 h 589"/>
              <a:gd name="T20" fmla="*/ 2147483647 w 202"/>
              <a:gd name="T21" fmla="*/ 2147483647 h 589"/>
              <a:gd name="T22" fmla="*/ 2147483647 w 202"/>
              <a:gd name="T23" fmla="*/ 2147483647 h 589"/>
              <a:gd name="T24" fmla="*/ 2147483647 w 202"/>
              <a:gd name="T25" fmla="*/ 2147483647 h 589"/>
              <a:gd name="T26" fmla="*/ 2147483647 w 202"/>
              <a:gd name="T27" fmla="*/ 2147483647 h 589"/>
              <a:gd name="T28" fmla="*/ 2147483647 w 202"/>
              <a:gd name="T29" fmla="*/ 2147483647 h 589"/>
              <a:gd name="T30" fmla="*/ 2147483647 w 202"/>
              <a:gd name="T31" fmla="*/ 2147483647 h 589"/>
              <a:gd name="T32" fmla="*/ 2147483647 w 202"/>
              <a:gd name="T33" fmla="*/ 2147483647 h 589"/>
              <a:gd name="T34" fmla="*/ 2147483647 w 202"/>
              <a:gd name="T35" fmla="*/ 2147483647 h 589"/>
              <a:gd name="T36" fmla="*/ 2147483647 w 202"/>
              <a:gd name="T37" fmla="*/ 2147483647 h 589"/>
              <a:gd name="T38" fmla="*/ 2147483647 w 202"/>
              <a:gd name="T39" fmla="*/ 2147483647 h 589"/>
              <a:gd name="T40" fmla="*/ 2147483647 w 202"/>
              <a:gd name="T41" fmla="*/ 2147483647 h 589"/>
              <a:gd name="T42" fmla="*/ 2147483647 w 202"/>
              <a:gd name="T43" fmla="*/ 2147483647 h 589"/>
              <a:gd name="T44" fmla="*/ 2147483647 w 202"/>
              <a:gd name="T45" fmla="*/ 2147483647 h 589"/>
              <a:gd name="T46" fmla="*/ 2147483647 w 202"/>
              <a:gd name="T47" fmla="*/ 2147483647 h 589"/>
              <a:gd name="T48" fmla="*/ 2147483647 w 202"/>
              <a:gd name="T49" fmla="*/ 2147483647 h 589"/>
              <a:gd name="T50" fmla="*/ 2147483647 w 202"/>
              <a:gd name="T51" fmla="*/ 2147483647 h 589"/>
              <a:gd name="T52" fmla="*/ 2147483647 w 202"/>
              <a:gd name="T53" fmla="*/ 2147483647 h 589"/>
              <a:gd name="T54" fmla="*/ 2147483647 w 202"/>
              <a:gd name="T55" fmla="*/ 2147483647 h 589"/>
              <a:gd name="T56" fmla="*/ 2147483647 w 202"/>
              <a:gd name="T57" fmla="*/ 2147483647 h 589"/>
              <a:gd name="T58" fmla="*/ 2147483647 w 202"/>
              <a:gd name="T59" fmla="*/ 2147483647 h 589"/>
              <a:gd name="T60" fmla="*/ 2147483647 w 202"/>
              <a:gd name="T61" fmla="*/ 2147483647 h 589"/>
              <a:gd name="T62" fmla="*/ 2147483647 w 202"/>
              <a:gd name="T63" fmla="*/ 2147483647 h 589"/>
              <a:gd name="T64" fmla="*/ 2147483647 w 202"/>
              <a:gd name="T65" fmla="*/ 2147483647 h 589"/>
              <a:gd name="T66" fmla="*/ 2147483647 w 202"/>
              <a:gd name="T67" fmla="*/ 2147483647 h 589"/>
              <a:gd name="T68" fmla="*/ 2147483647 w 202"/>
              <a:gd name="T69" fmla="*/ 2147483647 h 589"/>
              <a:gd name="T70" fmla="*/ 2147483647 w 202"/>
              <a:gd name="T71" fmla="*/ 2147483647 h 589"/>
              <a:gd name="T72" fmla="*/ 2147483647 w 202"/>
              <a:gd name="T73" fmla="*/ 2147483647 h 58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02"/>
              <a:gd name="T112" fmla="*/ 0 h 589"/>
              <a:gd name="T113" fmla="*/ 202 w 202"/>
              <a:gd name="T114" fmla="*/ 589 h 589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02" h="589">
                <a:moveTo>
                  <a:pt x="101" y="4"/>
                </a:moveTo>
                <a:lnTo>
                  <a:pt x="78" y="7"/>
                </a:lnTo>
                <a:lnTo>
                  <a:pt x="68" y="29"/>
                </a:lnTo>
                <a:lnTo>
                  <a:pt x="68" y="39"/>
                </a:lnTo>
                <a:lnTo>
                  <a:pt x="78" y="39"/>
                </a:lnTo>
                <a:lnTo>
                  <a:pt x="74" y="44"/>
                </a:lnTo>
                <a:lnTo>
                  <a:pt x="78" y="46"/>
                </a:lnTo>
                <a:lnTo>
                  <a:pt x="81" y="55"/>
                </a:lnTo>
                <a:lnTo>
                  <a:pt x="83" y="58"/>
                </a:lnTo>
                <a:lnTo>
                  <a:pt x="91" y="76"/>
                </a:lnTo>
                <a:lnTo>
                  <a:pt x="91" y="80"/>
                </a:lnTo>
                <a:lnTo>
                  <a:pt x="81" y="80"/>
                </a:lnTo>
                <a:lnTo>
                  <a:pt x="65" y="102"/>
                </a:lnTo>
                <a:lnTo>
                  <a:pt x="35" y="110"/>
                </a:lnTo>
                <a:lnTo>
                  <a:pt x="21" y="128"/>
                </a:lnTo>
                <a:lnTo>
                  <a:pt x="6" y="288"/>
                </a:lnTo>
                <a:lnTo>
                  <a:pt x="12" y="290"/>
                </a:lnTo>
                <a:lnTo>
                  <a:pt x="0" y="319"/>
                </a:lnTo>
                <a:lnTo>
                  <a:pt x="6" y="337"/>
                </a:lnTo>
                <a:lnTo>
                  <a:pt x="12" y="337"/>
                </a:lnTo>
                <a:lnTo>
                  <a:pt x="16" y="340"/>
                </a:lnTo>
                <a:lnTo>
                  <a:pt x="21" y="340"/>
                </a:lnTo>
                <a:lnTo>
                  <a:pt x="19" y="323"/>
                </a:lnTo>
                <a:lnTo>
                  <a:pt x="21" y="312"/>
                </a:lnTo>
                <a:lnTo>
                  <a:pt x="25" y="321"/>
                </a:lnTo>
                <a:lnTo>
                  <a:pt x="21" y="326"/>
                </a:lnTo>
                <a:lnTo>
                  <a:pt x="25" y="330"/>
                </a:lnTo>
                <a:lnTo>
                  <a:pt x="32" y="316"/>
                </a:lnTo>
                <a:lnTo>
                  <a:pt x="27" y="293"/>
                </a:lnTo>
                <a:lnTo>
                  <a:pt x="38" y="294"/>
                </a:lnTo>
                <a:lnTo>
                  <a:pt x="32" y="440"/>
                </a:lnTo>
                <a:lnTo>
                  <a:pt x="66" y="448"/>
                </a:lnTo>
                <a:lnTo>
                  <a:pt x="81" y="534"/>
                </a:lnTo>
                <a:lnTo>
                  <a:pt x="78" y="542"/>
                </a:lnTo>
                <a:lnTo>
                  <a:pt x="71" y="578"/>
                </a:lnTo>
                <a:lnTo>
                  <a:pt x="71" y="585"/>
                </a:lnTo>
                <a:lnTo>
                  <a:pt x="94" y="588"/>
                </a:lnTo>
                <a:lnTo>
                  <a:pt x="103" y="578"/>
                </a:lnTo>
                <a:lnTo>
                  <a:pt x="98" y="546"/>
                </a:lnTo>
                <a:lnTo>
                  <a:pt x="94" y="525"/>
                </a:lnTo>
                <a:lnTo>
                  <a:pt x="104" y="452"/>
                </a:lnTo>
                <a:lnTo>
                  <a:pt x="107" y="453"/>
                </a:lnTo>
                <a:lnTo>
                  <a:pt x="117" y="479"/>
                </a:lnTo>
                <a:lnTo>
                  <a:pt x="110" y="523"/>
                </a:lnTo>
                <a:lnTo>
                  <a:pt x="103" y="527"/>
                </a:lnTo>
                <a:lnTo>
                  <a:pt x="117" y="573"/>
                </a:lnTo>
                <a:lnTo>
                  <a:pt x="139" y="578"/>
                </a:lnTo>
                <a:lnTo>
                  <a:pt x="144" y="574"/>
                </a:lnTo>
                <a:lnTo>
                  <a:pt x="127" y="527"/>
                </a:lnTo>
                <a:lnTo>
                  <a:pt x="153" y="448"/>
                </a:lnTo>
                <a:lnTo>
                  <a:pt x="165" y="442"/>
                </a:lnTo>
                <a:lnTo>
                  <a:pt x="165" y="437"/>
                </a:lnTo>
                <a:lnTo>
                  <a:pt x="189" y="438"/>
                </a:lnTo>
                <a:lnTo>
                  <a:pt x="196" y="448"/>
                </a:lnTo>
                <a:lnTo>
                  <a:pt x="201" y="442"/>
                </a:lnTo>
                <a:lnTo>
                  <a:pt x="179" y="299"/>
                </a:lnTo>
                <a:lnTo>
                  <a:pt x="182" y="299"/>
                </a:lnTo>
                <a:lnTo>
                  <a:pt x="182" y="271"/>
                </a:lnTo>
                <a:lnTo>
                  <a:pt x="185" y="266"/>
                </a:lnTo>
                <a:lnTo>
                  <a:pt x="179" y="198"/>
                </a:lnTo>
                <a:lnTo>
                  <a:pt x="172" y="115"/>
                </a:lnTo>
                <a:lnTo>
                  <a:pt x="134" y="98"/>
                </a:lnTo>
                <a:lnTo>
                  <a:pt x="123" y="80"/>
                </a:lnTo>
                <a:lnTo>
                  <a:pt x="133" y="64"/>
                </a:lnTo>
                <a:lnTo>
                  <a:pt x="139" y="65"/>
                </a:lnTo>
                <a:lnTo>
                  <a:pt x="144" y="58"/>
                </a:lnTo>
                <a:lnTo>
                  <a:pt x="144" y="49"/>
                </a:lnTo>
                <a:lnTo>
                  <a:pt x="153" y="48"/>
                </a:lnTo>
                <a:lnTo>
                  <a:pt x="156" y="23"/>
                </a:lnTo>
                <a:lnTo>
                  <a:pt x="146" y="7"/>
                </a:lnTo>
                <a:lnTo>
                  <a:pt x="136" y="1"/>
                </a:lnTo>
                <a:lnTo>
                  <a:pt x="122" y="1"/>
                </a:lnTo>
                <a:lnTo>
                  <a:pt x="112" y="0"/>
                </a:lnTo>
                <a:lnTo>
                  <a:pt x="101" y="4"/>
                </a:lnTo>
              </a:path>
            </a:pathLst>
          </a:custGeom>
          <a:solidFill>
            <a:srgbClr val="002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8" name="Freeform 6"/>
          <p:cNvSpPr>
            <a:spLocks noChangeArrowheads="1"/>
          </p:cNvSpPr>
          <p:nvPr/>
        </p:nvSpPr>
        <p:spPr bwMode="auto">
          <a:xfrm>
            <a:off x="5605463" y="3302000"/>
            <a:ext cx="227012" cy="928688"/>
          </a:xfrm>
          <a:custGeom>
            <a:avLst/>
            <a:gdLst>
              <a:gd name="T0" fmla="*/ 2147483647 w 143"/>
              <a:gd name="T1" fmla="*/ 2147483647 h 585"/>
              <a:gd name="T2" fmla="*/ 2147483647 w 143"/>
              <a:gd name="T3" fmla="*/ 0 h 585"/>
              <a:gd name="T4" fmla="*/ 2147483647 w 143"/>
              <a:gd name="T5" fmla="*/ 0 h 585"/>
              <a:gd name="T6" fmla="*/ 2147483647 w 143"/>
              <a:gd name="T7" fmla="*/ 2147483647 h 585"/>
              <a:gd name="T8" fmla="*/ 2147483647 w 143"/>
              <a:gd name="T9" fmla="*/ 2147483647 h 585"/>
              <a:gd name="T10" fmla="*/ 2147483647 w 143"/>
              <a:gd name="T11" fmla="*/ 2147483647 h 585"/>
              <a:gd name="T12" fmla="*/ 2147483647 w 143"/>
              <a:gd name="T13" fmla="*/ 2147483647 h 585"/>
              <a:gd name="T14" fmla="*/ 2147483647 w 143"/>
              <a:gd name="T15" fmla="*/ 2147483647 h 585"/>
              <a:gd name="T16" fmla="*/ 2147483647 w 143"/>
              <a:gd name="T17" fmla="*/ 2147483647 h 585"/>
              <a:gd name="T18" fmla="*/ 2147483647 w 143"/>
              <a:gd name="T19" fmla="*/ 2147483647 h 585"/>
              <a:gd name="T20" fmla="*/ 2147483647 w 143"/>
              <a:gd name="T21" fmla="*/ 2147483647 h 585"/>
              <a:gd name="T22" fmla="*/ 2147483647 w 143"/>
              <a:gd name="T23" fmla="*/ 2147483647 h 585"/>
              <a:gd name="T24" fmla="*/ 2147483647 w 143"/>
              <a:gd name="T25" fmla="*/ 2147483647 h 585"/>
              <a:gd name="T26" fmla="*/ 2147483647 w 143"/>
              <a:gd name="T27" fmla="*/ 2147483647 h 585"/>
              <a:gd name="T28" fmla="*/ 2147483647 w 143"/>
              <a:gd name="T29" fmla="*/ 2147483647 h 585"/>
              <a:gd name="T30" fmla="*/ 2147483647 w 143"/>
              <a:gd name="T31" fmla="*/ 2147483647 h 585"/>
              <a:gd name="T32" fmla="*/ 2147483647 w 143"/>
              <a:gd name="T33" fmla="*/ 2147483647 h 585"/>
              <a:gd name="T34" fmla="*/ 2147483647 w 143"/>
              <a:gd name="T35" fmla="*/ 2147483647 h 585"/>
              <a:gd name="T36" fmla="*/ 2147483647 w 143"/>
              <a:gd name="T37" fmla="*/ 2147483647 h 585"/>
              <a:gd name="T38" fmla="*/ 2147483647 w 143"/>
              <a:gd name="T39" fmla="*/ 2147483647 h 585"/>
              <a:gd name="T40" fmla="*/ 2147483647 w 143"/>
              <a:gd name="T41" fmla="*/ 2147483647 h 585"/>
              <a:gd name="T42" fmla="*/ 2147483647 w 143"/>
              <a:gd name="T43" fmla="*/ 2147483647 h 585"/>
              <a:gd name="T44" fmla="*/ 2147483647 w 143"/>
              <a:gd name="T45" fmla="*/ 2147483647 h 585"/>
              <a:gd name="T46" fmla="*/ 2147483647 w 143"/>
              <a:gd name="T47" fmla="*/ 2147483647 h 585"/>
              <a:gd name="T48" fmla="*/ 2147483647 w 143"/>
              <a:gd name="T49" fmla="*/ 2147483647 h 585"/>
              <a:gd name="T50" fmla="*/ 2147483647 w 143"/>
              <a:gd name="T51" fmla="*/ 2147483647 h 585"/>
              <a:gd name="T52" fmla="*/ 2147483647 w 143"/>
              <a:gd name="T53" fmla="*/ 2147483647 h 585"/>
              <a:gd name="T54" fmla="*/ 2147483647 w 143"/>
              <a:gd name="T55" fmla="*/ 2147483647 h 585"/>
              <a:gd name="T56" fmla="*/ 2147483647 w 143"/>
              <a:gd name="T57" fmla="*/ 2147483647 h 585"/>
              <a:gd name="T58" fmla="*/ 2147483647 w 143"/>
              <a:gd name="T59" fmla="*/ 2147483647 h 585"/>
              <a:gd name="T60" fmla="*/ 2147483647 w 143"/>
              <a:gd name="T61" fmla="*/ 2147483647 h 585"/>
              <a:gd name="T62" fmla="*/ 2147483647 w 143"/>
              <a:gd name="T63" fmla="*/ 2147483647 h 585"/>
              <a:gd name="T64" fmla="*/ 2147483647 w 143"/>
              <a:gd name="T65" fmla="*/ 2147483647 h 585"/>
              <a:gd name="T66" fmla="*/ 2147483647 w 143"/>
              <a:gd name="T67" fmla="*/ 2147483647 h 585"/>
              <a:gd name="T68" fmla="*/ 2147483647 w 143"/>
              <a:gd name="T69" fmla="*/ 2147483647 h 585"/>
              <a:gd name="T70" fmla="*/ 2147483647 w 143"/>
              <a:gd name="T71" fmla="*/ 2147483647 h 585"/>
              <a:gd name="T72" fmla="*/ 2147483647 w 143"/>
              <a:gd name="T73" fmla="*/ 2147483647 h 585"/>
              <a:gd name="T74" fmla="*/ 2147483647 w 143"/>
              <a:gd name="T75" fmla="*/ 2147483647 h 585"/>
              <a:gd name="T76" fmla="*/ 2147483647 w 143"/>
              <a:gd name="T77" fmla="*/ 2147483647 h 585"/>
              <a:gd name="T78" fmla="*/ 2147483647 w 143"/>
              <a:gd name="T79" fmla="*/ 2147483647 h 585"/>
              <a:gd name="T80" fmla="*/ 2147483647 w 143"/>
              <a:gd name="T81" fmla="*/ 2147483647 h 585"/>
              <a:gd name="T82" fmla="*/ 2147483647 w 143"/>
              <a:gd name="T83" fmla="*/ 2147483647 h 585"/>
              <a:gd name="T84" fmla="*/ 0 w 143"/>
              <a:gd name="T85" fmla="*/ 2147483647 h 585"/>
              <a:gd name="T86" fmla="*/ 0 w 143"/>
              <a:gd name="T87" fmla="*/ 2147483647 h 585"/>
              <a:gd name="T88" fmla="*/ 2147483647 w 143"/>
              <a:gd name="T89" fmla="*/ 2147483647 h 585"/>
              <a:gd name="T90" fmla="*/ 2147483647 w 143"/>
              <a:gd name="T91" fmla="*/ 2147483647 h 585"/>
              <a:gd name="T92" fmla="*/ 2147483647 w 143"/>
              <a:gd name="T93" fmla="*/ 2147483647 h 585"/>
              <a:gd name="T94" fmla="*/ 2147483647 w 143"/>
              <a:gd name="T95" fmla="*/ 2147483647 h 585"/>
              <a:gd name="T96" fmla="*/ 2147483647 w 143"/>
              <a:gd name="T97" fmla="*/ 2147483647 h 585"/>
              <a:gd name="T98" fmla="*/ 2147483647 w 143"/>
              <a:gd name="T99" fmla="*/ 2147483647 h 585"/>
              <a:gd name="T100" fmla="*/ 2147483647 w 143"/>
              <a:gd name="T101" fmla="*/ 2147483647 h 585"/>
              <a:gd name="T102" fmla="*/ 2147483647 w 143"/>
              <a:gd name="T103" fmla="*/ 2147483647 h 585"/>
              <a:gd name="T104" fmla="*/ 2147483647 w 143"/>
              <a:gd name="T105" fmla="*/ 2147483647 h 585"/>
              <a:gd name="T106" fmla="*/ 2147483647 w 143"/>
              <a:gd name="T107" fmla="*/ 2147483647 h 585"/>
              <a:gd name="T108" fmla="*/ 2147483647 w 143"/>
              <a:gd name="T109" fmla="*/ 2147483647 h 585"/>
              <a:gd name="T110" fmla="*/ 2147483647 w 143"/>
              <a:gd name="T111" fmla="*/ 2147483647 h 585"/>
              <a:gd name="T112" fmla="*/ 2147483647 w 143"/>
              <a:gd name="T113" fmla="*/ 2147483647 h 585"/>
              <a:gd name="T114" fmla="*/ 2147483647 w 143"/>
              <a:gd name="T115" fmla="*/ 2147483647 h 585"/>
              <a:gd name="T116" fmla="*/ 2147483647 w 143"/>
              <a:gd name="T117" fmla="*/ 2147483647 h 585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43"/>
              <a:gd name="T178" fmla="*/ 0 h 585"/>
              <a:gd name="T179" fmla="*/ 143 w 143"/>
              <a:gd name="T180" fmla="*/ 585 h 585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43" h="585">
                <a:moveTo>
                  <a:pt x="49" y="7"/>
                </a:moveTo>
                <a:lnTo>
                  <a:pt x="83" y="0"/>
                </a:lnTo>
                <a:lnTo>
                  <a:pt x="108" y="0"/>
                </a:lnTo>
                <a:lnTo>
                  <a:pt x="131" y="4"/>
                </a:lnTo>
                <a:lnTo>
                  <a:pt x="140" y="23"/>
                </a:lnTo>
                <a:lnTo>
                  <a:pt x="140" y="41"/>
                </a:lnTo>
                <a:lnTo>
                  <a:pt x="126" y="62"/>
                </a:lnTo>
                <a:lnTo>
                  <a:pt x="118" y="62"/>
                </a:lnTo>
                <a:lnTo>
                  <a:pt x="131" y="85"/>
                </a:lnTo>
                <a:lnTo>
                  <a:pt x="142" y="124"/>
                </a:lnTo>
                <a:lnTo>
                  <a:pt x="142" y="157"/>
                </a:lnTo>
                <a:lnTo>
                  <a:pt x="140" y="201"/>
                </a:lnTo>
                <a:lnTo>
                  <a:pt x="131" y="243"/>
                </a:lnTo>
                <a:lnTo>
                  <a:pt x="114" y="245"/>
                </a:lnTo>
                <a:lnTo>
                  <a:pt x="114" y="257"/>
                </a:lnTo>
                <a:lnTo>
                  <a:pt x="105" y="263"/>
                </a:lnTo>
                <a:lnTo>
                  <a:pt x="105" y="305"/>
                </a:lnTo>
                <a:lnTo>
                  <a:pt x="95" y="314"/>
                </a:lnTo>
                <a:lnTo>
                  <a:pt x="95" y="391"/>
                </a:lnTo>
                <a:lnTo>
                  <a:pt x="95" y="441"/>
                </a:lnTo>
                <a:lnTo>
                  <a:pt x="109" y="497"/>
                </a:lnTo>
                <a:lnTo>
                  <a:pt x="114" y="569"/>
                </a:lnTo>
                <a:lnTo>
                  <a:pt x="100" y="574"/>
                </a:lnTo>
                <a:lnTo>
                  <a:pt x="100" y="583"/>
                </a:lnTo>
                <a:lnTo>
                  <a:pt x="76" y="583"/>
                </a:lnTo>
                <a:lnTo>
                  <a:pt x="72" y="580"/>
                </a:lnTo>
                <a:lnTo>
                  <a:pt x="62" y="580"/>
                </a:lnTo>
                <a:lnTo>
                  <a:pt x="61" y="584"/>
                </a:lnTo>
                <a:lnTo>
                  <a:pt x="44" y="583"/>
                </a:lnTo>
                <a:lnTo>
                  <a:pt x="7" y="580"/>
                </a:lnTo>
                <a:lnTo>
                  <a:pt x="7" y="574"/>
                </a:lnTo>
                <a:lnTo>
                  <a:pt x="40" y="564"/>
                </a:lnTo>
                <a:lnTo>
                  <a:pt x="40" y="553"/>
                </a:lnTo>
                <a:lnTo>
                  <a:pt x="11" y="548"/>
                </a:lnTo>
                <a:lnTo>
                  <a:pt x="11" y="540"/>
                </a:lnTo>
                <a:lnTo>
                  <a:pt x="32" y="530"/>
                </a:lnTo>
                <a:lnTo>
                  <a:pt x="32" y="449"/>
                </a:lnTo>
                <a:lnTo>
                  <a:pt x="24" y="378"/>
                </a:lnTo>
                <a:lnTo>
                  <a:pt x="27" y="304"/>
                </a:lnTo>
                <a:lnTo>
                  <a:pt x="28" y="263"/>
                </a:lnTo>
                <a:lnTo>
                  <a:pt x="24" y="250"/>
                </a:lnTo>
                <a:lnTo>
                  <a:pt x="24" y="193"/>
                </a:lnTo>
                <a:lnTo>
                  <a:pt x="0" y="180"/>
                </a:lnTo>
                <a:lnTo>
                  <a:pt x="0" y="172"/>
                </a:lnTo>
                <a:lnTo>
                  <a:pt x="54" y="94"/>
                </a:lnTo>
                <a:lnTo>
                  <a:pt x="80" y="83"/>
                </a:lnTo>
                <a:lnTo>
                  <a:pt x="76" y="78"/>
                </a:lnTo>
                <a:lnTo>
                  <a:pt x="58" y="74"/>
                </a:lnTo>
                <a:lnTo>
                  <a:pt x="58" y="70"/>
                </a:lnTo>
                <a:lnTo>
                  <a:pt x="54" y="67"/>
                </a:lnTo>
                <a:lnTo>
                  <a:pt x="54" y="62"/>
                </a:lnTo>
                <a:lnTo>
                  <a:pt x="49" y="60"/>
                </a:lnTo>
                <a:lnTo>
                  <a:pt x="54" y="56"/>
                </a:lnTo>
                <a:lnTo>
                  <a:pt x="50" y="54"/>
                </a:lnTo>
                <a:lnTo>
                  <a:pt x="58" y="41"/>
                </a:lnTo>
                <a:lnTo>
                  <a:pt x="54" y="33"/>
                </a:lnTo>
                <a:lnTo>
                  <a:pt x="58" y="26"/>
                </a:lnTo>
                <a:lnTo>
                  <a:pt x="50" y="21"/>
                </a:lnTo>
                <a:lnTo>
                  <a:pt x="49" y="7"/>
                </a:lnTo>
              </a:path>
            </a:pathLst>
          </a:custGeom>
          <a:solidFill>
            <a:srgbClr val="002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9" name="Freeform 7"/>
          <p:cNvSpPr>
            <a:spLocks noChangeArrowheads="1"/>
          </p:cNvSpPr>
          <p:nvPr/>
        </p:nvSpPr>
        <p:spPr bwMode="auto">
          <a:xfrm>
            <a:off x="5289550" y="3105150"/>
            <a:ext cx="304800" cy="830263"/>
          </a:xfrm>
          <a:custGeom>
            <a:avLst/>
            <a:gdLst>
              <a:gd name="T0" fmla="*/ 2147483647 w 192"/>
              <a:gd name="T1" fmla="*/ 2147483647 h 523"/>
              <a:gd name="T2" fmla="*/ 2147483647 w 192"/>
              <a:gd name="T3" fmla="*/ 2147483647 h 523"/>
              <a:gd name="T4" fmla="*/ 2147483647 w 192"/>
              <a:gd name="T5" fmla="*/ 2147483647 h 523"/>
              <a:gd name="T6" fmla="*/ 2147483647 w 192"/>
              <a:gd name="T7" fmla="*/ 2147483647 h 523"/>
              <a:gd name="T8" fmla="*/ 2147483647 w 192"/>
              <a:gd name="T9" fmla="*/ 2147483647 h 523"/>
              <a:gd name="T10" fmla="*/ 2147483647 w 192"/>
              <a:gd name="T11" fmla="*/ 2147483647 h 523"/>
              <a:gd name="T12" fmla="*/ 2147483647 w 192"/>
              <a:gd name="T13" fmla="*/ 2147483647 h 523"/>
              <a:gd name="T14" fmla="*/ 2147483647 w 192"/>
              <a:gd name="T15" fmla="*/ 2147483647 h 523"/>
              <a:gd name="T16" fmla="*/ 2147483647 w 192"/>
              <a:gd name="T17" fmla="*/ 2147483647 h 523"/>
              <a:gd name="T18" fmla="*/ 2147483647 w 192"/>
              <a:gd name="T19" fmla="*/ 2147483647 h 523"/>
              <a:gd name="T20" fmla="*/ 2147483647 w 192"/>
              <a:gd name="T21" fmla="*/ 2147483647 h 523"/>
              <a:gd name="T22" fmla="*/ 2147483647 w 192"/>
              <a:gd name="T23" fmla="*/ 2147483647 h 523"/>
              <a:gd name="T24" fmla="*/ 2147483647 w 192"/>
              <a:gd name="T25" fmla="*/ 2147483647 h 523"/>
              <a:gd name="T26" fmla="*/ 2147483647 w 192"/>
              <a:gd name="T27" fmla="*/ 2147483647 h 523"/>
              <a:gd name="T28" fmla="*/ 2147483647 w 192"/>
              <a:gd name="T29" fmla="*/ 2147483647 h 523"/>
              <a:gd name="T30" fmla="*/ 2147483647 w 192"/>
              <a:gd name="T31" fmla="*/ 2147483647 h 523"/>
              <a:gd name="T32" fmla="*/ 2147483647 w 192"/>
              <a:gd name="T33" fmla="*/ 2147483647 h 523"/>
              <a:gd name="T34" fmla="*/ 2147483647 w 192"/>
              <a:gd name="T35" fmla="*/ 2147483647 h 523"/>
              <a:gd name="T36" fmla="*/ 2147483647 w 192"/>
              <a:gd name="T37" fmla="*/ 2147483647 h 523"/>
              <a:gd name="T38" fmla="*/ 2147483647 w 192"/>
              <a:gd name="T39" fmla="*/ 2147483647 h 523"/>
              <a:gd name="T40" fmla="*/ 2147483647 w 192"/>
              <a:gd name="T41" fmla="*/ 2147483647 h 523"/>
              <a:gd name="T42" fmla="*/ 2147483647 w 192"/>
              <a:gd name="T43" fmla="*/ 2147483647 h 523"/>
              <a:gd name="T44" fmla="*/ 2147483647 w 192"/>
              <a:gd name="T45" fmla="*/ 2147483647 h 523"/>
              <a:gd name="T46" fmla="*/ 2147483647 w 192"/>
              <a:gd name="T47" fmla="*/ 2147483647 h 523"/>
              <a:gd name="T48" fmla="*/ 2147483647 w 192"/>
              <a:gd name="T49" fmla="*/ 2147483647 h 523"/>
              <a:gd name="T50" fmla="*/ 2147483647 w 192"/>
              <a:gd name="T51" fmla="*/ 2147483647 h 523"/>
              <a:gd name="T52" fmla="*/ 2147483647 w 192"/>
              <a:gd name="T53" fmla="*/ 2147483647 h 523"/>
              <a:gd name="T54" fmla="*/ 2147483647 w 192"/>
              <a:gd name="T55" fmla="*/ 2147483647 h 523"/>
              <a:gd name="T56" fmla="*/ 2147483647 w 192"/>
              <a:gd name="T57" fmla="*/ 2147483647 h 523"/>
              <a:gd name="T58" fmla="*/ 2147483647 w 192"/>
              <a:gd name="T59" fmla="*/ 2147483647 h 523"/>
              <a:gd name="T60" fmla="*/ 2147483647 w 192"/>
              <a:gd name="T61" fmla="*/ 2147483647 h 523"/>
              <a:gd name="T62" fmla="*/ 2147483647 w 192"/>
              <a:gd name="T63" fmla="*/ 2147483647 h 523"/>
              <a:gd name="T64" fmla="*/ 2147483647 w 192"/>
              <a:gd name="T65" fmla="*/ 2147483647 h 523"/>
              <a:gd name="T66" fmla="*/ 2147483647 w 192"/>
              <a:gd name="T67" fmla="*/ 2147483647 h 523"/>
              <a:gd name="T68" fmla="*/ 2147483647 w 192"/>
              <a:gd name="T69" fmla="*/ 2147483647 h 523"/>
              <a:gd name="T70" fmla="*/ 2147483647 w 192"/>
              <a:gd name="T71" fmla="*/ 2147483647 h 523"/>
              <a:gd name="T72" fmla="*/ 2147483647 w 192"/>
              <a:gd name="T73" fmla="*/ 2147483647 h 52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92"/>
              <a:gd name="T112" fmla="*/ 0 h 523"/>
              <a:gd name="T113" fmla="*/ 192 w 192"/>
              <a:gd name="T114" fmla="*/ 523 h 52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92" h="523">
                <a:moveTo>
                  <a:pt x="95" y="3"/>
                </a:moveTo>
                <a:lnTo>
                  <a:pt x="117" y="6"/>
                </a:lnTo>
                <a:lnTo>
                  <a:pt x="126" y="27"/>
                </a:lnTo>
                <a:lnTo>
                  <a:pt x="126" y="35"/>
                </a:lnTo>
                <a:lnTo>
                  <a:pt x="116" y="35"/>
                </a:lnTo>
                <a:lnTo>
                  <a:pt x="120" y="38"/>
                </a:lnTo>
                <a:lnTo>
                  <a:pt x="117" y="40"/>
                </a:lnTo>
                <a:lnTo>
                  <a:pt x="115" y="49"/>
                </a:lnTo>
                <a:lnTo>
                  <a:pt x="111" y="51"/>
                </a:lnTo>
                <a:lnTo>
                  <a:pt x="105" y="67"/>
                </a:lnTo>
                <a:lnTo>
                  <a:pt x="105" y="70"/>
                </a:lnTo>
                <a:lnTo>
                  <a:pt x="115" y="70"/>
                </a:lnTo>
                <a:lnTo>
                  <a:pt x="129" y="89"/>
                </a:lnTo>
                <a:lnTo>
                  <a:pt x="158" y="97"/>
                </a:lnTo>
                <a:lnTo>
                  <a:pt x="170" y="113"/>
                </a:lnTo>
                <a:lnTo>
                  <a:pt x="185" y="256"/>
                </a:lnTo>
                <a:lnTo>
                  <a:pt x="179" y="258"/>
                </a:lnTo>
                <a:lnTo>
                  <a:pt x="191" y="283"/>
                </a:lnTo>
                <a:lnTo>
                  <a:pt x="185" y="299"/>
                </a:lnTo>
                <a:lnTo>
                  <a:pt x="179" y="299"/>
                </a:lnTo>
                <a:lnTo>
                  <a:pt x="176" y="303"/>
                </a:lnTo>
                <a:lnTo>
                  <a:pt x="170" y="303"/>
                </a:lnTo>
                <a:lnTo>
                  <a:pt x="173" y="287"/>
                </a:lnTo>
                <a:lnTo>
                  <a:pt x="170" y="277"/>
                </a:lnTo>
                <a:lnTo>
                  <a:pt x="168" y="285"/>
                </a:lnTo>
                <a:lnTo>
                  <a:pt x="170" y="290"/>
                </a:lnTo>
                <a:lnTo>
                  <a:pt x="166" y="293"/>
                </a:lnTo>
                <a:lnTo>
                  <a:pt x="160" y="282"/>
                </a:lnTo>
                <a:lnTo>
                  <a:pt x="164" y="260"/>
                </a:lnTo>
                <a:lnTo>
                  <a:pt x="154" y="262"/>
                </a:lnTo>
                <a:lnTo>
                  <a:pt x="160" y="392"/>
                </a:lnTo>
                <a:lnTo>
                  <a:pt x="128" y="399"/>
                </a:lnTo>
                <a:lnTo>
                  <a:pt x="115" y="473"/>
                </a:lnTo>
                <a:lnTo>
                  <a:pt x="117" y="482"/>
                </a:lnTo>
                <a:lnTo>
                  <a:pt x="123" y="513"/>
                </a:lnTo>
                <a:lnTo>
                  <a:pt x="123" y="519"/>
                </a:lnTo>
                <a:lnTo>
                  <a:pt x="101" y="522"/>
                </a:lnTo>
                <a:lnTo>
                  <a:pt x="92" y="513"/>
                </a:lnTo>
                <a:lnTo>
                  <a:pt x="97" y="486"/>
                </a:lnTo>
                <a:lnTo>
                  <a:pt x="101" y="466"/>
                </a:lnTo>
                <a:lnTo>
                  <a:pt x="92" y="403"/>
                </a:lnTo>
                <a:lnTo>
                  <a:pt x="89" y="403"/>
                </a:lnTo>
                <a:lnTo>
                  <a:pt x="80" y="426"/>
                </a:lnTo>
                <a:lnTo>
                  <a:pt x="86" y="464"/>
                </a:lnTo>
                <a:lnTo>
                  <a:pt x="92" y="468"/>
                </a:lnTo>
                <a:lnTo>
                  <a:pt x="80" y="508"/>
                </a:lnTo>
                <a:lnTo>
                  <a:pt x="58" y="513"/>
                </a:lnTo>
                <a:lnTo>
                  <a:pt x="54" y="510"/>
                </a:lnTo>
                <a:lnTo>
                  <a:pt x="70" y="469"/>
                </a:lnTo>
                <a:lnTo>
                  <a:pt x="46" y="399"/>
                </a:lnTo>
                <a:lnTo>
                  <a:pt x="33" y="393"/>
                </a:lnTo>
                <a:lnTo>
                  <a:pt x="33" y="388"/>
                </a:lnTo>
                <a:lnTo>
                  <a:pt x="11" y="390"/>
                </a:lnTo>
                <a:lnTo>
                  <a:pt x="5" y="399"/>
                </a:lnTo>
                <a:lnTo>
                  <a:pt x="0" y="393"/>
                </a:lnTo>
                <a:lnTo>
                  <a:pt x="21" y="266"/>
                </a:lnTo>
                <a:lnTo>
                  <a:pt x="17" y="267"/>
                </a:lnTo>
                <a:lnTo>
                  <a:pt x="17" y="240"/>
                </a:lnTo>
                <a:lnTo>
                  <a:pt x="15" y="237"/>
                </a:lnTo>
                <a:lnTo>
                  <a:pt x="21" y="174"/>
                </a:lnTo>
                <a:lnTo>
                  <a:pt x="27" y="101"/>
                </a:lnTo>
                <a:lnTo>
                  <a:pt x="64" y="86"/>
                </a:lnTo>
                <a:lnTo>
                  <a:pt x="74" y="70"/>
                </a:lnTo>
                <a:lnTo>
                  <a:pt x="64" y="56"/>
                </a:lnTo>
                <a:lnTo>
                  <a:pt x="58" y="58"/>
                </a:lnTo>
                <a:lnTo>
                  <a:pt x="54" y="51"/>
                </a:lnTo>
                <a:lnTo>
                  <a:pt x="54" y="44"/>
                </a:lnTo>
                <a:lnTo>
                  <a:pt x="46" y="43"/>
                </a:lnTo>
                <a:lnTo>
                  <a:pt x="43" y="21"/>
                </a:lnTo>
                <a:lnTo>
                  <a:pt x="52" y="6"/>
                </a:lnTo>
                <a:lnTo>
                  <a:pt x="62" y="1"/>
                </a:lnTo>
                <a:lnTo>
                  <a:pt x="75" y="1"/>
                </a:lnTo>
                <a:lnTo>
                  <a:pt x="85" y="0"/>
                </a:lnTo>
                <a:lnTo>
                  <a:pt x="95" y="3"/>
                </a:lnTo>
              </a:path>
            </a:pathLst>
          </a:custGeom>
          <a:solidFill>
            <a:srgbClr val="002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20" name="Freeform 8"/>
          <p:cNvSpPr>
            <a:spLocks noChangeArrowheads="1"/>
          </p:cNvSpPr>
          <p:nvPr/>
        </p:nvSpPr>
        <p:spPr bwMode="auto">
          <a:xfrm>
            <a:off x="3816350" y="2990850"/>
            <a:ext cx="196850" cy="587375"/>
          </a:xfrm>
          <a:custGeom>
            <a:avLst/>
            <a:gdLst>
              <a:gd name="T0" fmla="*/ 2147483647 w 124"/>
              <a:gd name="T1" fmla="*/ 2147483647 h 370"/>
              <a:gd name="T2" fmla="*/ 2147483647 w 124"/>
              <a:gd name="T3" fmla="*/ 2147483647 h 370"/>
              <a:gd name="T4" fmla="*/ 2147483647 w 124"/>
              <a:gd name="T5" fmla="*/ 2147483647 h 370"/>
              <a:gd name="T6" fmla="*/ 2147483647 w 124"/>
              <a:gd name="T7" fmla="*/ 2147483647 h 370"/>
              <a:gd name="T8" fmla="*/ 2147483647 w 124"/>
              <a:gd name="T9" fmla="*/ 2147483647 h 370"/>
              <a:gd name="T10" fmla="*/ 2147483647 w 124"/>
              <a:gd name="T11" fmla="*/ 2147483647 h 370"/>
              <a:gd name="T12" fmla="*/ 2147483647 w 124"/>
              <a:gd name="T13" fmla="*/ 2147483647 h 370"/>
              <a:gd name="T14" fmla="*/ 2147483647 w 124"/>
              <a:gd name="T15" fmla="*/ 2147483647 h 370"/>
              <a:gd name="T16" fmla="*/ 0 w 124"/>
              <a:gd name="T17" fmla="*/ 2147483647 h 370"/>
              <a:gd name="T18" fmla="*/ 2147483647 w 124"/>
              <a:gd name="T19" fmla="*/ 2147483647 h 370"/>
              <a:gd name="T20" fmla="*/ 2147483647 w 124"/>
              <a:gd name="T21" fmla="*/ 2147483647 h 370"/>
              <a:gd name="T22" fmla="*/ 2147483647 w 124"/>
              <a:gd name="T23" fmla="*/ 2147483647 h 370"/>
              <a:gd name="T24" fmla="*/ 2147483647 w 124"/>
              <a:gd name="T25" fmla="*/ 2147483647 h 370"/>
              <a:gd name="T26" fmla="*/ 2147483647 w 124"/>
              <a:gd name="T27" fmla="*/ 2147483647 h 370"/>
              <a:gd name="T28" fmla="*/ 2147483647 w 124"/>
              <a:gd name="T29" fmla="*/ 2147483647 h 370"/>
              <a:gd name="T30" fmla="*/ 2147483647 w 124"/>
              <a:gd name="T31" fmla="*/ 2147483647 h 370"/>
              <a:gd name="T32" fmla="*/ 2147483647 w 124"/>
              <a:gd name="T33" fmla="*/ 2147483647 h 370"/>
              <a:gd name="T34" fmla="*/ 2147483647 w 124"/>
              <a:gd name="T35" fmla="*/ 2147483647 h 370"/>
              <a:gd name="T36" fmla="*/ 2147483647 w 124"/>
              <a:gd name="T37" fmla="*/ 2147483647 h 370"/>
              <a:gd name="T38" fmla="*/ 2147483647 w 124"/>
              <a:gd name="T39" fmla="*/ 2147483647 h 370"/>
              <a:gd name="T40" fmla="*/ 2147483647 w 124"/>
              <a:gd name="T41" fmla="*/ 2147483647 h 370"/>
              <a:gd name="T42" fmla="*/ 2147483647 w 124"/>
              <a:gd name="T43" fmla="*/ 2147483647 h 370"/>
              <a:gd name="T44" fmla="*/ 2147483647 w 124"/>
              <a:gd name="T45" fmla="*/ 2147483647 h 370"/>
              <a:gd name="T46" fmla="*/ 2147483647 w 124"/>
              <a:gd name="T47" fmla="*/ 2147483647 h 370"/>
              <a:gd name="T48" fmla="*/ 2147483647 w 124"/>
              <a:gd name="T49" fmla="*/ 2147483647 h 370"/>
              <a:gd name="T50" fmla="*/ 2147483647 w 124"/>
              <a:gd name="T51" fmla="*/ 2147483647 h 370"/>
              <a:gd name="T52" fmla="*/ 2147483647 w 124"/>
              <a:gd name="T53" fmla="*/ 2147483647 h 370"/>
              <a:gd name="T54" fmla="*/ 2147483647 w 124"/>
              <a:gd name="T55" fmla="*/ 2147483647 h 370"/>
              <a:gd name="T56" fmla="*/ 2147483647 w 124"/>
              <a:gd name="T57" fmla="*/ 2147483647 h 370"/>
              <a:gd name="T58" fmla="*/ 2147483647 w 124"/>
              <a:gd name="T59" fmla="*/ 2147483647 h 370"/>
              <a:gd name="T60" fmla="*/ 2147483647 w 124"/>
              <a:gd name="T61" fmla="*/ 2147483647 h 370"/>
              <a:gd name="T62" fmla="*/ 2147483647 w 124"/>
              <a:gd name="T63" fmla="*/ 2147483647 h 370"/>
              <a:gd name="T64" fmla="*/ 2147483647 w 124"/>
              <a:gd name="T65" fmla="*/ 2147483647 h 370"/>
              <a:gd name="T66" fmla="*/ 2147483647 w 124"/>
              <a:gd name="T67" fmla="*/ 2147483647 h 370"/>
              <a:gd name="T68" fmla="*/ 2147483647 w 124"/>
              <a:gd name="T69" fmla="*/ 2147483647 h 370"/>
              <a:gd name="T70" fmla="*/ 2147483647 w 124"/>
              <a:gd name="T71" fmla="*/ 2147483647 h 370"/>
              <a:gd name="T72" fmla="*/ 2147483647 w 124"/>
              <a:gd name="T73" fmla="*/ 2147483647 h 37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24"/>
              <a:gd name="T112" fmla="*/ 0 h 370"/>
              <a:gd name="T113" fmla="*/ 124 w 124"/>
              <a:gd name="T114" fmla="*/ 370 h 37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24" h="370">
                <a:moveTo>
                  <a:pt x="61" y="2"/>
                </a:moveTo>
                <a:lnTo>
                  <a:pt x="46" y="4"/>
                </a:lnTo>
                <a:lnTo>
                  <a:pt x="40" y="18"/>
                </a:lnTo>
                <a:lnTo>
                  <a:pt x="40" y="24"/>
                </a:lnTo>
                <a:lnTo>
                  <a:pt x="46" y="24"/>
                </a:lnTo>
                <a:lnTo>
                  <a:pt x="45" y="27"/>
                </a:lnTo>
                <a:lnTo>
                  <a:pt x="46" y="29"/>
                </a:lnTo>
                <a:lnTo>
                  <a:pt x="49" y="35"/>
                </a:lnTo>
                <a:lnTo>
                  <a:pt x="50" y="35"/>
                </a:lnTo>
                <a:lnTo>
                  <a:pt x="55" y="47"/>
                </a:lnTo>
                <a:lnTo>
                  <a:pt x="55" y="49"/>
                </a:lnTo>
                <a:lnTo>
                  <a:pt x="49" y="49"/>
                </a:lnTo>
                <a:lnTo>
                  <a:pt x="39" y="62"/>
                </a:lnTo>
                <a:lnTo>
                  <a:pt x="22" y="68"/>
                </a:lnTo>
                <a:lnTo>
                  <a:pt x="13" y="79"/>
                </a:lnTo>
                <a:lnTo>
                  <a:pt x="4" y="181"/>
                </a:lnTo>
                <a:lnTo>
                  <a:pt x="7" y="182"/>
                </a:lnTo>
                <a:lnTo>
                  <a:pt x="0" y="200"/>
                </a:lnTo>
                <a:lnTo>
                  <a:pt x="4" y="211"/>
                </a:lnTo>
                <a:lnTo>
                  <a:pt x="7" y="211"/>
                </a:lnTo>
                <a:lnTo>
                  <a:pt x="10" y="214"/>
                </a:lnTo>
                <a:lnTo>
                  <a:pt x="13" y="214"/>
                </a:lnTo>
                <a:lnTo>
                  <a:pt x="11" y="202"/>
                </a:lnTo>
                <a:lnTo>
                  <a:pt x="13" y="196"/>
                </a:lnTo>
                <a:lnTo>
                  <a:pt x="15" y="201"/>
                </a:lnTo>
                <a:lnTo>
                  <a:pt x="13" y="204"/>
                </a:lnTo>
                <a:lnTo>
                  <a:pt x="16" y="207"/>
                </a:lnTo>
                <a:lnTo>
                  <a:pt x="19" y="199"/>
                </a:lnTo>
                <a:lnTo>
                  <a:pt x="17" y="184"/>
                </a:lnTo>
                <a:lnTo>
                  <a:pt x="23" y="184"/>
                </a:lnTo>
                <a:lnTo>
                  <a:pt x="19" y="276"/>
                </a:lnTo>
                <a:lnTo>
                  <a:pt x="39" y="281"/>
                </a:lnTo>
                <a:lnTo>
                  <a:pt x="49" y="335"/>
                </a:lnTo>
                <a:lnTo>
                  <a:pt x="46" y="340"/>
                </a:lnTo>
                <a:lnTo>
                  <a:pt x="43" y="363"/>
                </a:lnTo>
                <a:lnTo>
                  <a:pt x="43" y="367"/>
                </a:lnTo>
                <a:lnTo>
                  <a:pt x="57" y="369"/>
                </a:lnTo>
                <a:lnTo>
                  <a:pt x="62" y="364"/>
                </a:lnTo>
                <a:lnTo>
                  <a:pt x="60" y="344"/>
                </a:lnTo>
                <a:lnTo>
                  <a:pt x="57" y="330"/>
                </a:lnTo>
                <a:lnTo>
                  <a:pt x="63" y="283"/>
                </a:lnTo>
                <a:lnTo>
                  <a:pt x="65" y="284"/>
                </a:lnTo>
                <a:lnTo>
                  <a:pt x="71" y="301"/>
                </a:lnTo>
                <a:lnTo>
                  <a:pt x="67" y="328"/>
                </a:lnTo>
                <a:lnTo>
                  <a:pt x="62" y="331"/>
                </a:lnTo>
                <a:lnTo>
                  <a:pt x="71" y="359"/>
                </a:lnTo>
                <a:lnTo>
                  <a:pt x="85" y="363"/>
                </a:lnTo>
                <a:lnTo>
                  <a:pt x="88" y="361"/>
                </a:lnTo>
                <a:lnTo>
                  <a:pt x="77" y="331"/>
                </a:lnTo>
                <a:lnTo>
                  <a:pt x="94" y="281"/>
                </a:lnTo>
                <a:lnTo>
                  <a:pt x="101" y="278"/>
                </a:lnTo>
                <a:lnTo>
                  <a:pt x="101" y="274"/>
                </a:lnTo>
                <a:lnTo>
                  <a:pt x="116" y="275"/>
                </a:lnTo>
                <a:lnTo>
                  <a:pt x="121" y="281"/>
                </a:lnTo>
                <a:lnTo>
                  <a:pt x="123" y="278"/>
                </a:lnTo>
                <a:lnTo>
                  <a:pt x="110" y="187"/>
                </a:lnTo>
                <a:lnTo>
                  <a:pt x="112" y="188"/>
                </a:lnTo>
                <a:lnTo>
                  <a:pt x="112" y="169"/>
                </a:lnTo>
                <a:lnTo>
                  <a:pt x="113" y="167"/>
                </a:lnTo>
                <a:lnTo>
                  <a:pt x="110" y="123"/>
                </a:lnTo>
                <a:lnTo>
                  <a:pt x="106" y="71"/>
                </a:lnTo>
                <a:lnTo>
                  <a:pt x="82" y="60"/>
                </a:lnTo>
                <a:lnTo>
                  <a:pt x="74" y="49"/>
                </a:lnTo>
                <a:lnTo>
                  <a:pt x="82" y="39"/>
                </a:lnTo>
                <a:lnTo>
                  <a:pt x="85" y="40"/>
                </a:lnTo>
                <a:lnTo>
                  <a:pt x="88" y="35"/>
                </a:lnTo>
                <a:lnTo>
                  <a:pt x="88" y="31"/>
                </a:lnTo>
                <a:lnTo>
                  <a:pt x="94" y="30"/>
                </a:lnTo>
                <a:lnTo>
                  <a:pt x="95" y="15"/>
                </a:lnTo>
                <a:lnTo>
                  <a:pt x="89" y="4"/>
                </a:lnTo>
                <a:lnTo>
                  <a:pt x="83" y="1"/>
                </a:lnTo>
                <a:lnTo>
                  <a:pt x="74" y="1"/>
                </a:lnTo>
                <a:lnTo>
                  <a:pt x="67" y="0"/>
                </a:lnTo>
                <a:lnTo>
                  <a:pt x="61" y="2"/>
                </a:lnTo>
              </a:path>
            </a:pathLst>
          </a:custGeom>
          <a:solidFill>
            <a:srgbClr val="002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21" name="Freeform 9"/>
          <p:cNvSpPr>
            <a:spLocks noChangeArrowheads="1"/>
          </p:cNvSpPr>
          <p:nvPr/>
        </p:nvSpPr>
        <p:spPr bwMode="auto">
          <a:xfrm>
            <a:off x="7165975" y="4046538"/>
            <a:ext cx="630238" cy="1795462"/>
          </a:xfrm>
          <a:custGeom>
            <a:avLst/>
            <a:gdLst>
              <a:gd name="T0" fmla="*/ 2147483647 w 397"/>
              <a:gd name="T1" fmla="*/ 2147483647 h 1131"/>
              <a:gd name="T2" fmla="*/ 2147483647 w 397"/>
              <a:gd name="T3" fmla="*/ 2147483647 h 1131"/>
              <a:gd name="T4" fmla="*/ 2147483647 w 397"/>
              <a:gd name="T5" fmla="*/ 2147483647 h 1131"/>
              <a:gd name="T6" fmla="*/ 2147483647 w 397"/>
              <a:gd name="T7" fmla="*/ 2147483647 h 1131"/>
              <a:gd name="T8" fmla="*/ 2147483647 w 397"/>
              <a:gd name="T9" fmla="*/ 2147483647 h 1131"/>
              <a:gd name="T10" fmla="*/ 2147483647 w 397"/>
              <a:gd name="T11" fmla="*/ 2147483647 h 1131"/>
              <a:gd name="T12" fmla="*/ 2147483647 w 397"/>
              <a:gd name="T13" fmla="*/ 2147483647 h 1131"/>
              <a:gd name="T14" fmla="*/ 2147483647 w 397"/>
              <a:gd name="T15" fmla="*/ 2147483647 h 1131"/>
              <a:gd name="T16" fmla="*/ 0 w 397"/>
              <a:gd name="T17" fmla="*/ 2147483647 h 1131"/>
              <a:gd name="T18" fmla="*/ 2147483647 w 397"/>
              <a:gd name="T19" fmla="*/ 2147483647 h 1131"/>
              <a:gd name="T20" fmla="*/ 2147483647 w 397"/>
              <a:gd name="T21" fmla="*/ 2147483647 h 1131"/>
              <a:gd name="T22" fmla="*/ 2147483647 w 397"/>
              <a:gd name="T23" fmla="*/ 2147483647 h 1131"/>
              <a:gd name="T24" fmla="*/ 2147483647 w 397"/>
              <a:gd name="T25" fmla="*/ 2147483647 h 1131"/>
              <a:gd name="T26" fmla="*/ 2147483647 w 397"/>
              <a:gd name="T27" fmla="*/ 2147483647 h 1131"/>
              <a:gd name="T28" fmla="*/ 2147483647 w 397"/>
              <a:gd name="T29" fmla="*/ 2147483647 h 1131"/>
              <a:gd name="T30" fmla="*/ 2147483647 w 397"/>
              <a:gd name="T31" fmla="*/ 2147483647 h 1131"/>
              <a:gd name="T32" fmla="*/ 2147483647 w 397"/>
              <a:gd name="T33" fmla="*/ 2147483647 h 1131"/>
              <a:gd name="T34" fmla="*/ 2147483647 w 397"/>
              <a:gd name="T35" fmla="*/ 2147483647 h 1131"/>
              <a:gd name="T36" fmla="*/ 2147483647 w 397"/>
              <a:gd name="T37" fmla="*/ 2147483647 h 1131"/>
              <a:gd name="T38" fmla="*/ 2147483647 w 397"/>
              <a:gd name="T39" fmla="*/ 2147483647 h 1131"/>
              <a:gd name="T40" fmla="*/ 2147483647 w 397"/>
              <a:gd name="T41" fmla="*/ 2147483647 h 1131"/>
              <a:gd name="T42" fmla="*/ 2147483647 w 397"/>
              <a:gd name="T43" fmla="*/ 2147483647 h 1131"/>
              <a:gd name="T44" fmla="*/ 2147483647 w 397"/>
              <a:gd name="T45" fmla="*/ 2147483647 h 1131"/>
              <a:gd name="T46" fmla="*/ 2147483647 w 397"/>
              <a:gd name="T47" fmla="*/ 2147483647 h 1131"/>
              <a:gd name="T48" fmla="*/ 2147483647 w 397"/>
              <a:gd name="T49" fmla="*/ 2147483647 h 1131"/>
              <a:gd name="T50" fmla="*/ 2147483647 w 397"/>
              <a:gd name="T51" fmla="*/ 2147483647 h 1131"/>
              <a:gd name="T52" fmla="*/ 2147483647 w 397"/>
              <a:gd name="T53" fmla="*/ 2147483647 h 1131"/>
              <a:gd name="T54" fmla="*/ 2147483647 w 397"/>
              <a:gd name="T55" fmla="*/ 2147483647 h 1131"/>
              <a:gd name="T56" fmla="*/ 2147483647 w 397"/>
              <a:gd name="T57" fmla="*/ 2147483647 h 1131"/>
              <a:gd name="T58" fmla="*/ 2147483647 w 397"/>
              <a:gd name="T59" fmla="*/ 2147483647 h 1131"/>
              <a:gd name="T60" fmla="*/ 2147483647 w 397"/>
              <a:gd name="T61" fmla="*/ 2147483647 h 1131"/>
              <a:gd name="T62" fmla="*/ 2147483647 w 397"/>
              <a:gd name="T63" fmla="*/ 2147483647 h 1131"/>
              <a:gd name="T64" fmla="*/ 2147483647 w 397"/>
              <a:gd name="T65" fmla="*/ 2147483647 h 1131"/>
              <a:gd name="T66" fmla="*/ 2147483647 w 397"/>
              <a:gd name="T67" fmla="*/ 2147483647 h 1131"/>
              <a:gd name="T68" fmla="*/ 2147483647 w 397"/>
              <a:gd name="T69" fmla="*/ 2147483647 h 1131"/>
              <a:gd name="T70" fmla="*/ 2147483647 w 397"/>
              <a:gd name="T71" fmla="*/ 2147483647 h 1131"/>
              <a:gd name="T72" fmla="*/ 2147483647 w 397"/>
              <a:gd name="T73" fmla="*/ 2147483647 h 1131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97"/>
              <a:gd name="T112" fmla="*/ 0 h 1131"/>
              <a:gd name="T113" fmla="*/ 397 w 397"/>
              <a:gd name="T114" fmla="*/ 1131 h 1131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97" h="1131">
                <a:moveTo>
                  <a:pt x="200" y="8"/>
                </a:moveTo>
                <a:lnTo>
                  <a:pt x="153" y="15"/>
                </a:lnTo>
                <a:lnTo>
                  <a:pt x="134" y="58"/>
                </a:lnTo>
                <a:lnTo>
                  <a:pt x="134" y="78"/>
                </a:lnTo>
                <a:lnTo>
                  <a:pt x="155" y="78"/>
                </a:lnTo>
                <a:lnTo>
                  <a:pt x="147" y="84"/>
                </a:lnTo>
                <a:lnTo>
                  <a:pt x="153" y="89"/>
                </a:lnTo>
                <a:lnTo>
                  <a:pt x="160" y="108"/>
                </a:lnTo>
                <a:lnTo>
                  <a:pt x="165" y="110"/>
                </a:lnTo>
                <a:lnTo>
                  <a:pt x="179" y="147"/>
                </a:lnTo>
                <a:lnTo>
                  <a:pt x="179" y="154"/>
                </a:lnTo>
                <a:lnTo>
                  <a:pt x="160" y="154"/>
                </a:lnTo>
                <a:lnTo>
                  <a:pt x="128" y="197"/>
                </a:lnTo>
                <a:lnTo>
                  <a:pt x="70" y="211"/>
                </a:lnTo>
                <a:lnTo>
                  <a:pt x="43" y="246"/>
                </a:lnTo>
                <a:lnTo>
                  <a:pt x="13" y="556"/>
                </a:lnTo>
                <a:lnTo>
                  <a:pt x="27" y="559"/>
                </a:lnTo>
                <a:lnTo>
                  <a:pt x="0" y="613"/>
                </a:lnTo>
                <a:lnTo>
                  <a:pt x="13" y="647"/>
                </a:lnTo>
                <a:lnTo>
                  <a:pt x="26" y="647"/>
                </a:lnTo>
                <a:lnTo>
                  <a:pt x="32" y="655"/>
                </a:lnTo>
                <a:lnTo>
                  <a:pt x="43" y="655"/>
                </a:lnTo>
                <a:lnTo>
                  <a:pt x="37" y="622"/>
                </a:lnTo>
                <a:lnTo>
                  <a:pt x="43" y="603"/>
                </a:lnTo>
                <a:lnTo>
                  <a:pt x="49" y="617"/>
                </a:lnTo>
                <a:lnTo>
                  <a:pt x="43" y="627"/>
                </a:lnTo>
                <a:lnTo>
                  <a:pt x="50" y="636"/>
                </a:lnTo>
                <a:lnTo>
                  <a:pt x="63" y="610"/>
                </a:lnTo>
                <a:lnTo>
                  <a:pt x="55" y="564"/>
                </a:lnTo>
                <a:lnTo>
                  <a:pt x="77" y="567"/>
                </a:lnTo>
                <a:lnTo>
                  <a:pt x="63" y="848"/>
                </a:lnTo>
                <a:lnTo>
                  <a:pt x="129" y="862"/>
                </a:lnTo>
                <a:lnTo>
                  <a:pt x="160" y="1026"/>
                </a:lnTo>
                <a:lnTo>
                  <a:pt x="153" y="1041"/>
                </a:lnTo>
                <a:lnTo>
                  <a:pt x="141" y="1110"/>
                </a:lnTo>
                <a:lnTo>
                  <a:pt x="141" y="1122"/>
                </a:lnTo>
                <a:lnTo>
                  <a:pt x="186" y="1130"/>
                </a:lnTo>
                <a:lnTo>
                  <a:pt x="204" y="1112"/>
                </a:lnTo>
                <a:lnTo>
                  <a:pt x="193" y="1049"/>
                </a:lnTo>
                <a:lnTo>
                  <a:pt x="186" y="1008"/>
                </a:lnTo>
                <a:lnTo>
                  <a:pt x="205" y="869"/>
                </a:lnTo>
                <a:lnTo>
                  <a:pt x="210" y="870"/>
                </a:lnTo>
                <a:lnTo>
                  <a:pt x="231" y="921"/>
                </a:lnTo>
                <a:lnTo>
                  <a:pt x="217" y="1004"/>
                </a:lnTo>
                <a:lnTo>
                  <a:pt x="204" y="1013"/>
                </a:lnTo>
                <a:lnTo>
                  <a:pt x="231" y="1100"/>
                </a:lnTo>
                <a:lnTo>
                  <a:pt x="275" y="1111"/>
                </a:lnTo>
                <a:lnTo>
                  <a:pt x="282" y="1104"/>
                </a:lnTo>
                <a:lnTo>
                  <a:pt x="249" y="1014"/>
                </a:lnTo>
                <a:lnTo>
                  <a:pt x="301" y="862"/>
                </a:lnTo>
                <a:lnTo>
                  <a:pt x="325" y="850"/>
                </a:lnTo>
                <a:lnTo>
                  <a:pt x="325" y="840"/>
                </a:lnTo>
                <a:lnTo>
                  <a:pt x="370" y="842"/>
                </a:lnTo>
                <a:lnTo>
                  <a:pt x="384" y="862"/>
                </a:lnTo>
                <a:lnTo>
                  <a:pt x="396" y="850"/>
                </a:lnTo>
                <a:lnTo>
                  <a:pt x="352" y="577"/>
                </a:lnTo>
                <a:lnTo>
                  <a:pt x="359" y="577"/>
                </a:lnTo>
                <a:lnTo>
                  <a:pt x="359" y="521"/>
                </a:lnTo>
                <a:lnTo>
                  <a:pt x="364" y="514"/>
                </a:lnTo>
                <a:lnTo>
                  <a:pt x="352" y="380"/>
                </a:lnTo>
                <a:lnTo>
                  <a:pt x="338" y="222"/>
                </a:lnTo>
                <a:lnTo>
                  <a:pt x="263" y="190"/>
                </a:lnTo>
                <a:lnTo>
                  <a:pt x="241" y="154"/>
                </a:lnTo>
                <a:lnTo>
                  <a:pt x="262" y="123"/>
                </a:lnTo>
                <a:lnTo>
                  <a:pt x="275" y="126"/>
                </a:lnTo>
                <a:lnTo>
                  <a:pt x="282" y="111"/>
                </a:lnTo>
                <a:lnTo>
                  <a:pt x="282" y="95"/>
                </a:lnTo>
                <a:lnTo>
                  <a:pt x="301" y="93"/>
                </a:lnTo>
                <a:lnTo>
                  <a:pt x="306" y="47"/>
                </a:lnTo>
                <a:lnTo>
                  <a:pt x="289" y="15"/>
                </a:lnTo>
                <a:lnTo>
                  <a:pt x="268" y="3"/>
                </a:lnTo>
                <a:lnTo>
                  <a:pt x="239" y="3"/>
                </a:lnTo>
                <a:lnTo>
                  <a:pt x="219" y="0"/>
                </a:lnTo>
                <a:lnTo>
                  <a:pt x="200" y="8"/>
                </a:lnTo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22" name="Freeform 10"/>
          <p:cNvSpPr>
            <a:spLocks noChangeArrowheads="1"/>
          </p:cNvSpPr>
          <p:nvPr/>
        </p:nvSpPr>
        <p:spPr bwMode="auto">
          <a:xfrm>
            <a:off x="6596063" y="2922588"/>
            <a:ext cx="466725" cy="1698625"/>
          </a:xfrm>
          <a:custGeom>
            <a:avLst/>
            <a:gdLst>
              <a:gd name="T0" fmla="*/ 2147483647 w 294"/>
              <a:gd name="T1" fmla="*/ 2147483647 h 1070"/>
              <a:gd name="T2" fmla="*/ 2147483647 w 294"/>
              <a:gd name="T3" fmla="*/ 2147483647 h 1070"/>
              <a:gd name="T4" fmla="*/ 2147483647 w 294"/>
              <a:gd name="T5" fmla="*/ 2147483647 h 1070"/>
              <a:gd name="T6" fmla="*/ 2147483647 w 294"/>
              <a:gd name="T7" fmla="*/ 2147483647 h 1070"/>
              <a:gd name="T8" fmla="*/ 2147483647 w 294"/>
              <a:gd name="T9" fmla="*/ 2147483647 h 1070"/>
              <a:gd name="T10" fmla="*/ 2147483647 w 294"/>
              <a:gd name="T11" fmla="*/ 2147483647 h 1070"/>
              <a:gd name="T12" fmla="*/ 2147483647 w 294"/>
              <a:gd name="T13" fmla="*/ 2147483647 h 1070"/>
              <a:gd name="T14" fmla="*/ 2147483647 w 294"/>
              <a:gd name="T15" fmla="*/ 2147483647 h 1070"/>
              <a:gd name="T16" fmla="*/ 2147483647 w 294"/>
              <a:gd name="T17" fmla="*/ 2147483647 h 1070"/>
              <a:gd name="T18" fmla="*/ 2147483647 w 294"/>
              <a:gd name="T19" fmla="*/ 2147483647 h 1070"/>
              <a:gd name="T20" fmla="*/ 2147483647 w 294"/>
              <a:gd name="T21" fmla="*/ 2147483647 h 1070"/>
              <a:gd name="T22" fmla="*/ 2147483647 w 294"/>
              <a:gd name="T23" fmla="*/ 2147483647 h 1070"/>
              <a:gd name="T24" fmla="*/ 2147483647 w 294"/>
              <a:gd name="T25" fmla="*/ 2147483647 h 1070"/>
              <a:gd name="T26" fmla="*/ 2147483647 w 294"/>
              <a:gd name="T27" fmla="*/ 2147483647 h 1070"/>
              <a:gd name="T28" fmla="*/ 2147483647 w 294"/>
              <a:gd name="T29" fmla="*/ 2147483647 h 1070"/>
              <a:gd name="T30" fmla="*/ 2147483647 w 294"/>
              <a:gd name="T31" fmla="*/ 2147483647 h 1070"/>
              <a:gd name="T32" fmla="*/ 2147483647 w 294"/>
              <a:gd name="T33" fmla="*/ 2147483647 h 1070"/>
              <a:gd name="T34" fmla="*/ 2147483647 w 294"/>
              <a:gd name="T35" fmla="*/ 2147483647 h 1070"/>
              <a:gd name="T36" fmla="*/ 2147483647 w 294"/>
              <a:gd name="T37" fmla="*/ 2147483647 h 1070"/>
              <a:gd name="T38" fmla="*/ 2147483647 w 294"/>
              <a:gd name="T39" fmla="*/ 2147483647 h 1070"/>
              <a:gd name="T40" fmla="*/ 2147483647 w 294"/>
              <a:gd name="T41" fmla="*/ 2147483647 h 1070"/>
              <a:gd name="T42" fmla="*/ 2147483647 w 294"/>
              <a:gd name="T43" fmla="*/ 2147483647 h 1070"/>
              <a:gd name="T44" fmla="*/ 2147483647 w 294"/>
              <a:gd name="T45" fmla="*/ 2147483647 h 1070"/>
              <a:gd name="T46" fmla="*/ 2147483647 w 294"/>
              <a:gd name="T47" fmla="*/ 2147483647 h 1070"/>
              <a:gd name="T48" fmla="*/ 2147483647 w 294"/>
              <a:gd name="T49" fmla="*/ 2147483647 h 1070"/>
              <a:gd name="T50" fmla="*/ 2147483647 w 294"/>
              <a:gd name="T51" fmla="*/ 2147483647 h 1070"/>
              <a:gd name="T52" fmla="*/ 2147483647 w 294"/>
              <a:gd name="T53" fmla="*/ 2147483647 h 1070"/>
              <a:gd name="T54" fmla="*/ 2147483647 w 294"/>
              <a:gd name="T55" fmla="*/ 2147483647 h 1070"/>
              <a:gd name="T56" fmla="*/ 2147483647 w 294"/>
              <a:gd name="T57" fmla="*/ 2147483647 h 1070"/>
              <a:gd name="T58" fmla="*/ 2147483647 w 294"/>
              <a:gd name="T59" fmla="*/ 2147483647 h 1070"/>
              <a:gd name="T60" fmla="*/ 2147483647 w 294"/>
              <a:gd name="T61" fmla="*/ 2147483647 h 1070"/>
              <a:gd name="T62" fmla="*/ 2147483647 w 294"/>
              <a:gd name="T63" fmla="*/ 2147483647 h 1070"/>
              <a:gd name="T64" fmla="*/ 2147483647 w 294"/>
              <a:gd name="T65" fmla="*/ 2147483647 h 1070"/>
              <a:gd name="T66" fmla="*/ 2147483647 w 294"/>
              <a:gd name="T67" fmla="*/ 2147483647 h 1070"/>
              <a:gd name="T68" fmla="*/ 2147483647 w 294"/>
              <a:gd name="T69" fmla="*/ 2147483647 h 1070"/>
              <a:gd name="T70" fmla="*/ 0 w 294"/>
              <a:gd name="T71" fmla="*/ 2147483647 h 1070"/>
              <a:gd name="T72" fmla="*/ 2147483647 w 294"/>
              <a:gd name="T73" fmla="*/ 2147483647 h 1070"/>
              <a:gd name="T74" fmla="*/ 2147483647 w 294"/>
              <a:gd name="T75" fmla="*/ 2147483647 h 1070"/>
              <a:gd name="T76" fmla="*/ 2147483647 w 294"/>
              <a:gd name="T77" fmla="*/ 2147483647 h 1070"/>
              <a:gd name="T78" fmla="*/ 2147483647 w 294"/>
              <a:gd name="T79" fmla="*/ 2147483647 h 1070"/>
              <a:gd name="T80" fmla="*/ 2147483647 w 294"/>
              <a:gd name="T81" fmla="*/ 2147483647 h 1070"/>
              <a:gd name="T82" fmla="*/ 2147483647 w 294"/>
              <a:gd name="T83" fmla="*/ 2147483647 h 1070"/>
              <a:gd name="T84" fmla="*/ 2147483647 w 294"/>
              <a:gd name="T85" fmla="*/ 2147483647 h 1070"/>
              <a:gd name="T86" fmla="*/ 2147483647 w 294"/>
              <a:gd name="T87" fmla="*/ 2147483647 h 1070"/>
              <a:gd name="T88" fmla="*/ 2147483647 w 294"/>
              <a:gd name="T89" fmla="*/ 2147483647 h 1070"/>
              <a:gd name="T90" fmla="*/ 2147483647 w 294"/>
              <a:gd name="T91" fmla="*/ 2147483647 h 1070"/>
              <a:gd name="T92" fmla="*/ 2147483647 w 294"/>
              <a:gd name="T93" fmla="*/ 2147483647 h 1070"/>
              <a:gd name="T94" fmla="*/ 2147483647 w 294"/>
              <a:gd name="T95" fmla="*/ 2147483647 h 1070"/>
              <a:gd name="T96" fmla="*/ 2147483647 w 294"/>
              <a:gd name="T97" fmla="*/ 2147483647 h 1070"/>
              <a:gd name="T98" fmla="*/ 2147483647 w 294"/>
              <a:gd name="T99" fmla="*/ 0 h 1070"/>
              <a:gd name="T100" fmla="*/ 2147483647 w 294"/>
              <a:gd name="T101" fmla="*/ 2147483647 h 1070"/>
              <a:gd name="T102" fmla="*/ 2147483647 w 294"/>
              <a:gd name="T103" fmla="*/ 2147483647 h 1070"/>
              <a:gd name="T104" fmla="*/ 2147483647 w 294"/>
              <a:gd name="T105" fmla="*/ 2147483647 h 107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94"/>
              <a:gd name="T160" fmla="*/ 0 h 1070"/>
              <a:gd name="T161" fmla="*/ 294 w 294"/>
              <a:gd name="T162" fmla="*/ 1070 h 1070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94" h="1070">
                <a:moveTo>
                  <a:pt x="224" y="21"/>
                </a:moveTo>
                <a:lnTo>
                  <a:pt x="224" y="48"/>
                </a:lnTo>
                <a:lnTo>
                  <a:pt x="219" y="56"/>
                </a:lnTo>
                <a:lnTo>
                  <a:pt x="231" y="78"/>
                </a:lnTo>
                <a:lnTo>
                  <a:pt x="224" y="83"/>
                </a:lnTo>
                <a:lnTo>
                  <a:pt x="226" y="92"/>
                </a:lnTo>
                <a:lnTo>
                  <a:pt x="218" y="121"/>
                </a:lnTo>
                <a:lnTo>
                  <a:pt x="218" y="127"/>
                </a:lnTo>
                <a:lnTo>
                  <a:pt x="268" y="155"/>
                </a:lnTo>
                <a:lnTo>
                  <a:pt x="293" y="376"/>
                </a:lnTo>
                <a:lnTo>
                  <a:pt x="262" y="414"/>
                </a:lnTo>
                <a:lnTo>
                  <a:pt x="273" y="534"/>
                </a:lnTo>
                <a:lnTo>
                  <a:pt x="253" y="548"/>
                </a:lnTo>
                <a:lnTo>
                  <a:pt x="244" y="734"/>
                </a:lnTo>
                <a:lnTo>
                  <a:pt x="229" y="925"/>
                </a:lnTo>
                <a:lnTo>
                  <a:pt x="234" y="935"/>
                </a:lnTo>
                <a:lnTo>
                  <a:pt x="287" y="972"/>
                </a:lnTo>
                <a:lnTo>
                  <a:pt x="280" y="978"/>
                </a:lnTo>
                <a:lnTo>
                  <a:pt x="262" y="983"/>
                </a:lnTo>
                <a:lnTo>
                  <a:pt x="230" y="978"/>
                </a:lnTo>
                <a:lnTo>
                  <a:pt x="201" y="964"/>
                </a:lnTo>
                <a:lnTo>
                  <a:pt x="177" y="957"/>
                </a:lnTo>
                <a:lnTo>
                  <a:pt x="177" y="988"/>
                </a:lnTo>
                <a:lnTo>
                  <a:pt x="167" y="989"/>
                </a:lnTo>
                <a:lnTo>
                  <a:pt x="184" y="1018"/>
                </a:lnTo>
                <a:lnTo>
                  <a:pt x="176" y="1063"/>
                </a:lnTo>
                <a:lnTo>
                  <a:pt x="157" y="1069"/>
                </a:lnTo>
                <a:lnTo>
                  <a:pt x="127" y="1032"/>
                </a:lnTo>
                <a:lnTo>
                  <a:pt x="127" y="1005"/>
                </a:lnTo>
                <a:lnTo>
                  <a:pt x="117" y="1001"/>
                </a:lnTo>
                <a:lnTo>
                  <a:pt x="106" y="758"/>
                </a:lnTo>
                <a:lnTo>
                  <a:pt x="117" y="733"/>
                </a:lnTo>
                <a:lnTo>
                  <a:pt x="83" y="570"/>
                </a:lnTo>
                <a:lnTo>
                  <a:pt x="63" y="564"/>
                </a:lnTo>
                <a:lnTo>
                  <a:pt x="54" y="395"/>
                </a:lnTo>
                <a:lnTo>
                  <a:pt x="0" y="375"/>
                </a:lnTo>
                <a:lnTo>
                  <a:pt x="24" y="193"/>
                </a:lnTo>
                <a:lnTo>
                  <a:pt x="107" y="142"/>
                </a:lnTo>
                <a:lnTo>
                  <a:pt x="128" y="126"/>
                </a:lnTo>
                <a:lnTo>
                  <a:pt x="130" y="108"/>
                </a:lnTo>
                <a:lnTo>
                  <a:pt x="121" y="96"/>
                </a:lnTo>
                <a:lnTo>
                  <a:pt x="112" y="86"/>
                </a:lnTo>
                <a:lnTo>
                  <a:pt x="103" y="73"/>
                </a:lnTo>
                <a:lnTo>
                  <a:pt x="98" y="60"/>
                </a:lnTo>
                <a:lnTo>
                  <a:pt x="98" y="47"/>
                </a:lnTo>
                <a:lnTo>
                  <a:pt x="103" y="34"/>
                </a:lnTo>
                <a:lnTo>
                  <a:pt x="113" y="19"/>
                </a:lnTo>
                <a:lnTo>
                  <a:pt x="128" y="9"/>
                </a:lnTo>
                <a:lnTo>
                  <a:pt x="145" y="2"/>
                </a:lnTo>
                <a:lnTo>
                  <a:pt x="165" y="0"/>
                </a:lnTo>
                <a:lnTo>
                  <a:pt x="184" y="3"/>
                </a:lnTo>
                <a:lnTo>
                  <a:pt x="201" y="7"/>
                </a:lnTo>
                <a:lnTo>
                  <a:pt x="224" y="21"/>
                </a:lnTo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23" name="Freeform 11"/>
          <p:cNvSpPr>
            <a:spLocks noChangeArrowheads="1"/>
          </p:cNvSpPr>
          <p:nvPr/>
        </p:nvSpPr>
        <p:spPr bwMode="auto">
          <a:xfrm>
            <a:off x="3857625" y="3514725"/>
            <a:ext cx="404813" cy="1481138"/>
          </a:xfrm>
          <a:custGeom>
            <a:avLst/>
            <a:gdLst>
              <a:gd name="T0" fmla="*/ 2147483647 w 255"/>
              <a:gd name="T1" fmla="*/ 2147483647 h 933"/>
              <a:gd name="T2" fmla="*/ 2147483647 w 255"/>
              <a:gd name="T3" fmla="*/ 2147483647 h 933"/>
              <a:gd name="T4" fmla="*/ 2147483647 w 255"/>
              <a:gd name="T5" fmla="*/ 2147483647 h 933"/>
              <a:gd name="T6" fmla="*/ 2147483647 w 255"/>
              <a:gd name="T7" fmla="*/ 2147483647 h 933"/>
              <a:gd name="T8" fmla="*/ 2147483647 w 255"/>
              <a:gd name="T9" fmla="*/ 2147483647 h 933"/>
              <a:gd name="T10" fmla="*/ 2147483647 w 255"/>
              <a:gd name="T11" fmla="*/ 2147483647 h 933"/>
              <a:gd name="T12" fmla="*/ 2147483647 w 255"/>
              <a:gd name="T13" fmla="*/ 2147483647 h 933"/>
              <a:gd name="T14" fmla="*/ 2147483647 w 255"/>
              <a:gd name="T15" fmla="*/ 2147483647 h 933"/>
              <a:gd name="T16" fmla="*/ 2147483647 w 255"/>
              <a:gd name="T17" fmla="*/ 2147483647 h 933"/>
              <a:gd name="T18" fmla="*/ 0 w 255"/>
              <a:gd name="T19" fmla="*/ 2147483647 h 933"/>
              <a:gd name="T20" fmla="*/ 2147483647 w 255"/>
              <a:gd name="T21" fmla="*/ 2147483647 h 933"/>
              <a:gd name="T22" fmla="*/ 2147483647 w 255"/>
              <a:gd name="T23" fmla="*/ 2147483647 h 933"/>
              <a:gd name="T24" fmla="*/ 2147483647 w 255"/>
              <a:gd name="T25" fmla="*/ 2147483647 h 933"/>
              <a:gd name="T26" fmla="*/ 2147483647 w 255"/>
              <a:gd name="T27" fmla="*/ 2147483647 h 933"/>
              <a:gd name="T28" fmla="*/ 2147483647 w 255"/>
              <a:gd name="T29" fmla="*/ 2147483647 h 933"/>
              <a:gd name="T30" fmla="*/ 2147483647 w 255"/>
              <a:gd name="T31" fmla="*/ 2147483647 h 933"/>
              <a:gd name="T32" fmla="*/ 2147483647 w 255"/>
              <a:gd name="T33" fmla="*/ 2147483647 h 933"/>
              <a:gd name="T34" fmla="*/ 2147483647 w 255"/>
              <a:gd name="T35" fmla="*/ 2147483647 h 933"/>
              <a:gd name="T36" fmla="*/ 2147483647 w 255"/>
              <a:gd name="T37" fmla="*/ 2147483647 h 933"/>
              <a:gd name="T38" fmla="*/ 2147483647 w 255"/>
              <a:gd name="T39" fmla="*/ 2147483647 h 933"/>
              <a:gd name="T40" fmla="*/ 2147483647 w 255"/>
              <a:gd name="T41" fmla="*/ 2147483647 h 933"/>
              <a:gd name="T42" fmla="*/ 2147483647 w 255"/>
              <a:gd name="T43" fmla="*/ 2147483647 h 933"/>
              <a:gd name="T44" fmla="*/ 2147483647 w 255"/>
              <a:gd name="T45" fmla="*/ 2147483647 h 933"/>
              <a:gd name="T46" fmla="*/ 2147483647 w 255"/>
              <a:gd name="T47" fmla="*/ 2147483647 h 933"/>
              <a:gd name="T48" fmla="*/ 2147483647 w 255"/>
              <a:gd name="T49" fmla="*/ 2147483647 h 933"/>
              <a:gd name="T50" fmla="*/ 2147483647 w 255"/>
              <a:gd name="T51" fmla="*/ 2147483647 h 933"/>
              <a:gd name="T52" fmla="*/ 2147483647 w 255"/>
              <a:gd name="T53" fmla="*/ 2147483647 h 933"/>
              <a:gd name="T54" fmla="*/ 2147483647 w 255"/>
              <a:gd name="T55" fmla="*/ 2147483647 h 933"/>
              <a:gd name="T56" fmla="*/ 2147483647 w 255"/>
              <a:gd name="T57" fmla="*/ 2147483647 h 933"/>
              <a:gd name="T58" fmla="*/ 2147483647 w 255"/>
              <a:gd name="T59" fmla="*/ 2147483647 h 933"/>
              <a:gd name="T60" fmla="*/ 2147483647 w 255"/>
              <a:gd name="T61" fmla="*/ 2147483647 h 933"/>
              <a:gd name="T62" fmla="*/ 2147483647 w 255"/>
              <a:gd name="T63" fmla="*/ 2147483647 h 933"/>
              <a:gd name="T64" fmla="*/ 2147483647 w 255"/>
              <a:gd name="T65" fmla="*/ 2147483647 h 933"/>
              <a:gd name="T66" fmla="*/ 2147483647 w 255"/>
              <a:gd name="T67" fmla="*/ 2147483647 h 933"/>
              <a:gd name="T68" fmla="*/ 2147483647 w 255"/>
              <a:gd name="T69" fmla="*/ 2147483647 h 933"/>
              <a:gd name="T70" fmla="*/ 2147483647 w 255"/>
              <a:gd name="T71" fmla="*/ 2147483647 h 933"/>
              <a:gd name="T72" fmla="*/ 2147483647 w 255"/>
              <a:gd name="T73" fmla="*/ 2147483647 h 933"/>
              <a:gd name="T74" fmla="*/ 2147483647 w 255"/>
              <a:gd name="T75" fmla="*/ 2147483647 h 933"/>
              <a:gd name="T76" fmla="*/ 2147483647 w 255"/>
              <a:gd name="T77" fmla="*/ 2147483647 h 933"/>
              <a:gd name="T78" fmla="*/ 2147483647 w 255"/>
              <a:gd name="T79" fmla="*/ 2147483647 h 933"/>
              <a:gd name="T80" fmla="*/ 2147483647 w 255"/>
              <a:gd name="T81" fmla="*/ 2147483647 h 933"/>
              <a:gd name="T82" fmla="*/ 2147483647 w 255"/>
              <a:gd name="T83" fmla="*/ 2147483647 h 933"/>
              <a:gd name="T84" fmla="*/ 2147483647 w 255"/>
              <a:gd name="T85" fmla="*/ 2147483647 h 933"/>
              <a:gd name="T86" fmla="*/ 2147483647 w 255"/>
              <a:gd name="T87" fmla="*/ 2147483647 h 933"/>
              <a:gd name="T88" fmla="*/ 2147483647 w 255"/>
              <a:gd name="T89" fmla="*/ 2147483647 h 933"/>
              <a:gd name="T90" fmla="*/ 2147483647 w 255"/>
              <a:gd name="T91" fmla="*/ 2147483647 h 933"/>
              <a:gd name="T92" fmla="*/ 2147483647 w 255"/>
              <a:gd name="T93" fmla="*/ 2147483647 h 933"/>
              <a:gd name="T94" fmla="*/ 2147483647 w 255"/>
              <a:gd name="T95" fmla="*/ 2147483647 h 933"/>
              <a:gd name="T96" fmla="*/ 2147483647 w 255"/>
              <a:gd name="T97" fmla="*/ 2147483647 h 933"/>
              <a:gd name="T98" fmla="*/ 2147483647 w 255"/>
              <a:gd name="T99" fmla="*/ 0 h 933"/>
              <a:gd name="T100" fmla="*/ 2147483647 w 255"/>
              <a:gd name="T101" fmla="*/ 2147483647 h 933"/>
              <a:gd name="T102" fmla="*/ 2147483647 w 255"/>
              <a:gd name="T103" fmla="*/ 2147483647 h 933"/>
              <a:gd name="T104" fmla="*/ 2147483647 w 255"/>
              <a:gd name="T105" fmla="*/ 2147483647 h 93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55"/>
              <a:gd name="T160" fmla="*/ 0 h 933"/>
              <a:gd name="T161" fmla="*/ 255 w 255"/>
              <a:gd name="T162" fmla="*/ 933 h 93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55" h="933">
                <a:moveTo>
                  <a:pt x="59" y="18"/>
                </a:moveTo>
                <a:lnTo>
                  <a:pt x="59" y="42"/>
                </a:lnTo>
                <a:lnTo>
                  <a:pt x="64" y="48"/>
                </a:lnTo>
                <a:lnTo>
                  <a:pt x="53" y="67"/>
                </a:lnTo>
                <a:lnTo>
                  <a:pt x="59" y="73"/>
                </a:lnTo>
                <a:lnTo>
                  <a:pt x="58" y="80"/>
                </a:lnTo>
                <a:lnTo>
                  <a:pt x="65" y="105"/>
                </a:lnTo>
                <a:lnTo>
                  <a:pt x="65" y="110"/>
                </a:lnTo>
                <a:lnTo>
                  <a:pt x="21" y="135"/>
                </a:lnTo>
                <a:lnTo>
                  <a:pt x="0" y="327"/>
                </a:lnTo>
                <a:lnTo>
                  <a:pt x="26" y="361"/>
                </a:lnTo>
                <a:lnTo>
                  <a:pt x="16" y="465"/>
                </a:lnTo>
                <a:lnTo>
                  <a:pt x="34" y="477"/>
                </a:lnTo>
                <a:lnTo>
                  <a:pt x="41" y="640"/>
                </a:lnTo>
                <a:lnTo>
                  <a:pt x="55" y="806"/>
                </a:lnTo>
                <a:lnTo>
                  <a:pt x="50" y="815"/>
                </a:lnTo>
                <a:lnTo>
                  <a:pt x="5" y="846"/>
                </a:lnTo>
                <a:lnTo>
                  <a:pt x="10" y="852"/>
                </a:lnTo>
                <a:lnTo>
                  <a:pt x="26" y="858"/>
                </a:lnTo>
                <a:lnTo>
                  <a:pt x="54" y="852"/>
                </a:lnTo>
                <a:lnTo>
                  <a:pt x="79" y="840"/>
                </a:lnTo>
                <a:lnTo>
                  <a:pt x="100" y="834"/>
                </a:lnTo>
                <a:lnTo>
                  <a:pt x="100" y="861"/>
                </a:lnTo>
                <a:lnTo>
                  <a:pt x="109" y="862"/>
                </a:lnTo>
                <a:lnTo>
                  <a:pt x="94" y="888"/>
                </a:lnTo>
                <a:lnTo>
                  <a:pt x="101" y="927"/>
                </a:lnTo>
                <a:lnTo>
                  <a:pt x="118" y="932"/>
                </a:lnTo>
                <a:lnTo>
                  <a:pt x="144" y="900"/>
                </a:lnTo>
                <a:lnTo>
                  <a:pt x="144" y="876"/>
                </a:lnTo>
                <a:lnTo>
                  <a:pt x="153" y="873"/>
                </a:lnTo>
                <a:lnTo>
                  <a:pt x="163" y="660"/>
                </a:lnTo>
                <a:lnTo>
                  <a:pt x="153" y="639"/>
                </a:lnTo>
                <a:lnTo>
                  <a:pt x="183" y="496"/>
                </a:lnTo>
                <a:lnTo>
                  <a:pt x="200" y="491"/>
                </a:lnTo>
                <a:lnTo>
                  <a:pt x="208" y="343"/>
                </a:lnTo>
                <a:lnTo>
                  <a:pt x="254" y="326"/>
                </a:lnTo>
                <a:lnTo>
                  <a:pt x="234" y="167"/>
                </a:lnTo>
                <a:lnTo>
                  <a:pt x="161" y="124"/>
                </a:lnTo>
                <a:lnTo>
                  <a:pt x="144" y="109"/>
                </a:lnTo>
                <a:lnTo>
                  <a:pt x="143" y="94"/>
                </a:lnTo>
                <a:lnTo>
                  <a:pt x="150" y="83"/>
                </a:lnTo>
                <a:lnTo>
                  <a:pt x="158" y="74"/>
                </a:lnTo>
                <a:lnTo>
                  <a:pt x="165" y="63"/>
                </a:lnTo>
                <a:lnTo>
                  <a:pt x="169" y="51"/>
                </a:lnTo>
                <a:lnTo>
                  <a:pt x="169" y="41"/>
                </a:lnTo>
                <a:lnTo>
                  <a:pt x="165" y="29"/>
                </a:lnTo>
                <a:lnTo>
                  <a:pt x="156" y="16"/>
                </a:lnTo>
                <a:lnTo>
                  <a:pt x="144" y="6"/>
                </a:lnTo>
                <a:lnTo>
                  <a:pt x="128" y="1"/>
                </a:lnTo>
                <a:lnTo>
                  <a:pt x="110" y="0"/>
                </a:lnTo>
                <a:lnTo>
                  <a:pt x="94" y="2"/>
                </a:lnTo>
                <a:lnTo>
                  <a:pt x="79" y="6"/>
                </a:lnTo>
                <a:lnTo>
                  <a:pt x="59" y="18"/>
                </a:lnTo>
              </a:path>
            </a:pathLst>
          </a:custGeom>
          <a:solidFill>
            <a:srgbClr val="002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24" name="Freeform 12"/>
          <p:cNvSpPr>
            <a:spLocks noChangeArrowheads="1"/>
          </p:cNvSpPr>
          <p:nvPr/>
        </p:nvSpPr>
        <p:spPr bwMode="auto">
          <a:xfrm>
            <a:off x="206375" y="4157663"/>
            <a:ext cx="573088" cy="2271712"/>
          </a:xfrm>
          <a:custGeom>
            <a:avLst/>
            <a:gdLst>
              <a:gd name="T0" fmla="*/ 2147483647 w 361"/>
              <a:gd name="T1" fmla="*/ 2147483647 h 1431"/>
              <a:gd name="T2" fmla="*/ 2147483647 w 361"/>
              <a:gd name="T3" fmla="*/ 2147483647 h 1431"/>
              <a:gd name="T4" fmla="*/ 2147483647 w 361"/>
              <a:gd name="T5" fmla="*/ 0 h 1431"/>
              <a:gd name="T6" fmla="*/ 2147483647 w 361"/>
              <a:gd name="T7" fmla="*/ 2147483647 h 1431"/>
              <a:gd name="T8" fmla="*/ 2147483647 w 361"/>
              <a:gd name="T9" fmla="*/ 2147483647 h 1431"/>
              <a:gd name="T10" fmla="*/ 2147483647 w 361"/>
              <a:gd name="T11" fmla="*/ 2147483647 h 1431"/>
              <a:gd name="T12" fmla="*/ 2147483647 w 361"/>
              <a:gd name="T13" fmla="*/ 2147483647 h 1431"/>
              <a:gd name="T14" fmla="*/ 2147483647 w 361"/>
              <a:gd name="T15" fmla="*/ 2147483647 h 1431"/>
              <a:gd name="T16" fmla="*/ 2147483647 w 361"/>
              <a:gd name="T17" fmla="*/ 2147483647 h 1431"/>
              <a:gd name="T18" fmla="*/ 0 w 361"/>
              <a:gd name="T19" fmla="*/ 2147483647 h 1431"/>
              <a:gd name="T20" fmla="*/ 0 w 361"/>
              <a:gd name="T21" fmla="*/ 2147483647 h 1431"/>
              <a:gd name="T22" fmla="*/ 2147483647 w 361"/>
              <a:gd name="T23" fmla="*/ 2147483647 h 1431"/>
              <a:gd name="T24" fmla="*/ 2147483647 w 361"/>
              <a:gd name="T25" fmla="*/ 2147483647 h 1431"/>
              <a:gd name="T26" fmla="*/ 2147483647 w 361"/>
              <a:gd name="T27" fmla="*/ 2147483647 h 1431"/>
              <a:gd name="T28" fmla="*/ 2147483647 w 361"/>
              <a:gd name="T29" fmla="*/ 2147483647 h 1431"/>
              <a:gd name="T30" fmla="*/ 2147483647 w 361"/>
              <a:gd name="T31" fmla="*/ 2147483647 h 1431"/>
              <a:gd name="T32" fmla="*/ 2147483647 w 361"/>
              <a:gd name="T33" fmla="*/ 2147483647 h 1431"/>
              <a:gd name="T34" fmla="*/ 2147483647 w 361"/>
              <a:gd name="T35" fmla="*/ 2147483647 h 1431"/>
              <a:gd name="T36" fmla="*/ 2147483647 w 361"/>
              <a:gd name="T37" fmla="*/ 2147483647 h 1431"/>
              <a:gd name="T38" fmla="*/ 2147483647 w 361"/>
              <a:gd name="T39" fmla="*/ 2147483647 h 1431"/>
              <a:gd name="T40" fmla="*/ 2147483647 w 361"/>
              <a:gd name="T41" fmla="*/ 2147483647 h 1431"/>
              <a:gd name="T42" fmla="*/ 2147483647 w 361"/>
              <a:gd name="T43" fmla="*/ 2147483647 h 1431"/>
              <a:gd name="T44" fmla="*/ 2147483647 w 361"/>
              <a:gd name="T45" fmla="*/ 2147483647 h 1431"/>
              <a:gd name="T46" fmla="*/ 2147483647 w 361"/>
              <a:gd name="T47" fmla="*/ 2147483647 h 1431"/>
              <a:gd name="T48" fmla="*/ 2147483647 w 361"/>
              <a:gd name="T49" fmla="*/ 2147483647 h 1431"/>
              <a:gd name="T50" fmla="*/ 2147483647 w 361"/>
              <a:gd name="T51" fmla="*/ 2147483647 h 1431"/>
              <a:gd name="T52" fmla="*/ 2147483647 w 361"/>
              <a:gd name="T53" fmla="*/ 2147483647 h 1431"/>
              <a:gd name="T54" fmla="*/ 2147483647 w 361"/>
              <a:gd name="T55" fmla="*/ 2147483647 h 1431"/>
              <a:gd name="T56" fmla="*/ 2147483647 w 361"/>
              <a:gd name="T57" fmla="*/ 2147483647 h 1431"/>
              <a:gd name="T58" fmla="*/ 2147483647 w 361"/>
              <a:gd name="T59" fmla="*/ 2147483647 h 1431"/>
              <a:gd name="T60" fmla="*/ 2147483647 w 361"/>
              <a:gd name="T61" fmla="*/ 2147483647 h 1431"/>
              <a:gd name="T62" fmla="*/ 2147483647 w 361"/>
              <a:gd name="T63" fmla="*/ 2147483647 h 1431"/>
              <a:gd name="T64" fmla="*/ 2147483647 w 361"/>
              <a:gd name="T65" fmla="*/ 2147483647 h 1431"/>
              <a:gd name="T66" fmla="*/ 2147483647 w 361"/>
              <a:gd name="T67" fmla="*/ 2147483647 h 1431"/>
              <a:gd name="T68" fmla="*/ 2147483647 w 361"/>
              <a:gd name="T69" fmla="*/ 2147483647 h 1431"/>
              <a:gd name="T70" fmla="*/ 2147483647 w 361"/>
              <a:gd name="T71" fmla="*/ 2147483647 h 1431"/>
              <a:gd name="T72" fmla="*/ 2147483647 w 361"/>
              <a:gd name="T73" fmla="*/ 2147483647 h 1431"/>
              <a:gd name="T74" fmla="*/ 2147483647 w 361"/>
              <a:gd name="T75" fmla="*/ 2147483647 h 1431"/>
              <a:gd name="T76" fmla="*/ 2147483647 w 361"/>
              <a:gd name="T77" fmla="*/ 2147483647 h 1431"/>
              <a:gd name="T78" fmla="*/ 2147483647 w 361"/>
              <a:gd name="T79" fmla="*/ 2147483647 h 1431"/>
              <a:gd name="T80" fmla="*/ 2147483647 w 361"/>
              <a:gd name="T81" fmla="*/ 2147483647 h 1431"/>
              <a:gd name="T82" fmla="*/ 2147483647 w 361"/>
              <a:gd name="T83" fmla="*/ 2147483647 h 1431"/>
              <a:gd name="T84" fmla="*/ 2147483647 w 361"/>
              <a:gd name="T85" fmla="*/ 2147483647 h 1431"/>
              <a:gd name="T86" fmla="*/ 2147483647 w 361"/>
              <a:gd name="T87" fmla="*/ 2147483647 h 1431"/>
              <a:gd name="T88" fmla="*/ 2147483647 w 361"/>
              <a:gd name="T89" fmla="*/ 2147483647 h 1431"/>
              <a:gd name="T90" fmla="*/ 2147483647 w 361"/>
              <a:gd name="T91" fmla="*/ 2147483647 h 1431"/>
              <a:gd name="T92" fmla="*/ 2147483647 w 361"/>
              <a:gd name="T93" fmla="*/ 2147483647 h 1431"/>
              <a:gd name="T94" fmla="*/ 2147483647 w 361"/>
              <a:gd name="T95" fmla="*/ 2147483647 h 1431"/>
              <a:gd name="T96" fmla="*/ 2147483647 w 361"/>
              <a:gd name="T97" fmla="*/ 2147483647 h 1431"/>
              <a:gd name="T98" fmla="*/ 2147483647 w 361"/>
              <a:gd name="T99" fmla="*/ 2147483647 h 1431"/>
              <a:gd name="T100" fmla="*/ 2147483647 w 361"/>
              <a:gd name="T101" fmla="*/ 2147483647 h 1431"/>
              <a:gd name="T102" fmla="*/ 2147483647 w 361"/>
              <a:gd name="T103" fmla="*/ 2147483647 h 1431"/>
              <a:gd name="T104" fmla="*/ 2147483647 w 361"/>
              <a:gd name="T105" fmla="*/ 2147483647 h 1431"/>
              <a:gd name="T106" fmla="*/ 2147483647 w 361"/>
              <a:gd name="T107" fmla="*/ 2147483647 h 1431"/>
              <a:gd name="T108" fmla="*/ 2147483647 w 361"/>
              <a:gd name="T109" fmla="*/ 2147483647 h 1431"/>
              <a:gd name="T110" fmla="*/ 2147483647 w 361"/>
              <a:gd name="T111" fmla="*/ 2147483647 h 1431"/>
              <a:gd name="T112" fmla="*/ 2147483647 w 361"/>
              <a:gd name="T113" fmla="*/ 2147483647 h 1431"/>
              <a:gd name="T114" fmla="*/ 2147483647 w 361"/>
              <a:gd name="T115" fmla="*/ 2147483647 h 1431"/>
              <a:gd name="T116" fmla="*/ 2147483647 w 361"/>
              <a:gd name="T117" fmla="*/ 2147483647 h 1431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361"/>
              <a:gd name="T178" fmla="*/ 0 h 1431"/>
              <a:gd name="T179" fmla="*/ 361 w 361"/>
              <a:gd name="T180" fmla="*/ 1431 h 1431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361" h="1431">
                <a:moveTo>
                  <a:pt x="234" y="22"/>
                </a:moveTo>
                <a:lnTo>
                  <a:pt x="150" y="1"/>
                </a:lnTo>
                <a:lnTo>
                  <a:pt x="88" y="0"/>
                </a:lnTo>
                <a:lnTo>
                  <a:pt x="31" y="13"/>
                </a:lnTo>
                <a:lnTo>
                  <a:pt x="9" y="61"/>
                </a:lnTo>
                <a:lnTo>
                  <a:pt x="9" y="106"/>
                </a:lnTo>
                <a:lnTo>
                  <a:pt x="41" y="154"/>
                </a:lnTo>
                <a:lnTo>
                  <a:pt x="65" y="153"/>
                </a:lnTo>
                <a:lnTo>
                  <a:pt x="30" y="211"/>
                </a:lnTo>
                <a:lnTo>
                  <a:pt x="0" y="307"/>
                </a:lnTo>
                <a:lnTo>
                  <a:pt x="0" y="389"/>
                </a:lnTo>
                <a:lnTo>
                  <a:pt x="9" y="493"/>
                </a:lnTo>
                <a:lnTo>
                  <a:pt x="31" y="595"/>
                </a:lnTo>
                <a:lnTo>
                  <a:pt x="74" y="600"/>
                </a:lnTo>
                <a:lnTo>
                  <a:pt x="74" y="631"/>
                </a:lnTo>
                <a:lnTo>
                  <a:pt x="94" y="644"/>
                </a:lnTo>
                <a:lnTo>
                  <a:pt x="94" y="747"/>
                </a:lnTo>
                <a:lnTo>
                  <a:pt x="117" y="768"/>
                </a:lnTo>
                <a:lnTo>
                  <a:pt x="117" y="958"/>
                </a:lnTo>
                <a:lnTo>
                  <a:pt x="117" y="1080"/>
                </a:lnTo>
                <a:lnTo>
                  <a:pt x="85" y="1217"/>
                </a:lnTo>
                <a:lnTo>
                  <a:pt x="72" y="1390"/>
                </a:lnTo>
                <a:lnTo>
                  <a:pt x="107" y="1403"/>
                </a:lnTo>
                <a:lnTo>
                  <a:pt x="107" y="1424"/>
                </a:lnTo>
                <a:lnTo>
                  <a:pt x="169" y="1424"/>
                </a:lnTo>
                <a:lnTo>
                  <a:pt x="178" y="1416"/>
                </a:lnTo>
                <a:lnTo>
                  <a:pt x="203" y="1416"/>
                </a:lnTo>
                <a:lnTo>
                  <a:pt x="204" y="1430"/>
                </a:lnTo>
                <a:lnTo>
                  <a:pt x="246" y="1424"/>
                </a:lnTo>
                <a:lnTo>
                  <a:pt x="341" y="1416"/>
                </a:lnTo>
                <a:lnTo>
                  <a:pt x="341" y="1404"/>
                </a:lnTo>
                <a:lnTo>
                  <a:pt x="255" y="1377"/>
                </a:lnTo>
                <a:lnTo>
                  <a:pt x="255" y="1351"/>
                </a:lnTo>
                <a:lnTo>
                  <a:pt x="330" y="1340"/>
                </a:lnTo>
                <a:lnTo>
                  <a:pt x="330" y="1320"/>
                </a:lnTo>
                <a:lnTo>
                  <a:pt x="276" y="1295"/>
                </a:lnTo>
                <a:lnTo>
                  <a:pt x="276" y="1100"/>
                </a:lnTo>
                <a:lnTo>
                  <a:pt x="298" y="922"/>
                </a:lnTo>
                <a:lnTo>
                  <a:pt x="290" y="731"/>
                </a:lnTo>
                <a:lnTo>
                  <a:pt x="288" y="644"/>
                </a:lnTo>
                <a:lnTo>
                  <a:pt x="297" y="612"/>
                </a:lnTo>
                <a:lnTo>
                  <a:pt x="297" y="474"/>
                </a:lnTo>
                <a:lnTo>
                  <a:pt x="359" y="441"/>
                </a:lnTo>
                <a:lnTo>
                  <a:pt x="360" y="422"/>
                </a:lnTo>
                <a:lnTo>
                  <a:pt x="223" y="232"/>
                </a:lnTo>
                <a:lnTo>
                  <a:pt x="159" y="206"/>
                </a:lnTo>
                <a:lnTo>
                  <a:pt x="168" y="193"/>
                </a:lnTo>
                <a:lnTo>
                  <a:pt x="212" y="186"/>
                </a:lnTo>
                <a:lnTo>
                  <a:pt x="212" y="173"/>
                </a:lnTo>
                <a:lnTo>
                  <a:pt x="223" y="168"/>
                </a:lnTo>
                <a:lnTo>
                  <a:pt x="223" y="154"/>
                </a:lnTo>
                <a:lnTo>
                  <a:pt x="234" y="148"/>
                </a:lnTo>
                <a:lnTo>
                  <a:pt x="223" y="141"/>
                </a:lnTo>
                <a:lnTo>
                  <a:pt x="232" y="137"/>
                </a:lnTo>
                <a:lnTo>
                  <a:pt x="212" y="106"/>
                </a:lnTo>
                <a:lnTo>
                  <a:pt x="223" y="86"/>
                </a:lnTo>
                <a:lnTo>
                  <a:pt x="212" y="67"/>
                </a:lnTo>
                <a:lnTo>
                  <a:pt x="232" y="54"/>
                </a:lnTo>
                <a:lnTo>
                  <a:pt x="234" y="22"/>
                </a:lnTo>
              </a:path>
            </a:pathLst>
          </a:custGeom>
          <a:solidFill>
            <a:srgbClr val="408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3130550" y="2559050"/>
            <a:ext cx="588963" cy="400050"/>
          </a:xfrm>
          <a:prstGeom prst="rect">
            <a:avLst/>
          </a:prstGeom>
          <a:noFill/>
          <a:ln w="507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4457700" y="2559050"/>
            <a:ext cx="587375" cy="400050"/>
          </a:xfrm>
          <a:prstGeom prst="rect">
            <a:avLst/>
          </a:prstGeom>
          <a:noFill/>
          <a:ln w="507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5883275" y="2579688"/>
            <a:ext cx="587375" cy="400050"/>
          </a:xfrm>
          <a:prstGeom prst="rect">
            <a:avLst/>
          </a:prstGeom>
          <a:noFill/>
          <a:ln w="507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7405688" y="2579688"/>
            <a:ext cx="588962" cy="400050"/>
          </a:xfrm>
          <a:prstGeom prst="rect">
            <a:avLst/>
          </a:prstGeom>
          <a:noFill/>
          <a:ln w="507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29" name="AutoShape 17"/>
          <p:cNvSpPr>
            <a:spLocks noChangeArrowheads="1"/>
          </p:cNvSpPr>
          <p:nvPr/>
        </p:nvSpPr>
        <p:spPr bwMode="auto">
          <a:xfrm>
            <a:off x="633413" y="3030538"/>
            <a:ext cx="1984375" cy="1087437"/>
          </a:xfrm>
          <a:prstGeom prst="wedgeRoundRectCallout">
            <a:avLst>
              <a:gd name="adj1" fmla="val -41676"/>
              <a:gd name="adj2" fmla="val 73301"/>
              <a:gd name="adj3" fmla="val 16667"/>
            </a:avLst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160" tIns="46080" rIns="92160" bIns="460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cs-CZ" sz="2000">
                <a:solidFill>
                  <a:srgbClr val="000000"/>
                </a:solidFill>
                <a:ea typeface="Microsoft YaHei" charset="-122"/>
              </a:rPr>
              <a:t>Která fronta je nejkratší a nejrychlejší?</a:t>
            </a:r>
          </a:p>
        </p:txBody>
      </p:sp>
      <p:sp>
        <p:nvSpPr>
          <p:cNvPr id="13330" name="Freeform 18"/>
          <p:cNvSpPr>
            <a:spLocks noChangeArrowheads="1"/>
          </p:cNvSpPr>
          <p:nvPr/>
        </p:nvSpPr>
        <p:spPr bwMode="auto">
          <a:xfrm>
            <a:off x="5857875" y="4391025"/>
            <a:ext cx="404813" cy="1481138"/>
          </a:xfrm>
          <a:custGeom>
            <a:avLst/>
            <a:gdLst>
              <a:gd name="T0" fmla="*/ 2147483647 w 255"/>
              <a:gd name="T1" fmla="*/ 2147483647 h 933"/>
              <a:gd name="T2" fmla="*/ 2147483647 w 255"/>
              <a:gd name="T3" fmla="*/ 2147483647 h 933"/>
              <a:gd name="T4" fmla="*/ 2147483647 w 255"/>
              <a:gd name="T5" fmla="*/ 2147483647 h 933"/>
              <a:gd name="T6" fmla="*/ 2147483647 w 255"/>
              <a:gd name="T7" fmla="*/ 2147483647 h 933"/>
              <a:gd name="T8" fmla="*/ 2147483647 w 255"/>
              <a:gd name="T9" fmla="*/ 2147483647 h 933"/>
              <a:gd name="T10" fmla="*/ 2147483647 w 255"/>
              <a:gd name="T11" fmla="*/ 2147483647 h 933"/>
              <a:gd name="T12" fmla="*/ 2147483647 w 255"/>
              <a:gd name="T13" fmla="*/ 2147483647 h 933"/>
              <a:gd name="T14" fmla="*/ 2147483647 w 255"/>
              <a:gd name="T15" fmla="*/ 2147483647 h 933"/>
              <a:gd name="T16" fmla="*/ 2147483647 w 255"/>
              <a:gd name="T17" fmla="*/ 2147483647 h 933"/>
              <a:gd name="T18" fmla="*/ 0 w 255"/>
              <a:gd name="T19" fmla="*/ 2147483647 h 933"/>
              <a:gd name="T20" fmla="*/ 2147483647 w 255"/>
              <a:gd name="T21" fmla="*/ 2147483647 h 933"/>
              <a:gd name="T22" fmla="*/ 2147483647 w 255"/>
              <a:gd name="T23" fmla="*/ 2147483647 h 933"/>
              <a:gd name="T24" fmla="*/ 2147483647 w 255"/>
              <a:gd name="T25" fmla="*/ 2147483647 h 933"/>
              <a:gd name="T26" fmla="*/ 2147483647 w 255"/>
              <a:gd name="T27" fmla="*/ 2147483647 h 933"/>
              <a:gd name="T28" fmla="*/ 2147483647 w 255"/>
              <a:gd name="T29" fmla="*/ 2147483647 h 933"/>
              <a:gd name="T30" fmla="*/ 2147483647 w 255"/>
              <a:gd name="T31" fmla="*/ 2147483647 h 933"/>
              <a:gd name="T32" fmla="*/ 2147483647 w 255"/>
              <a:gd name="T33" fmla="*/ 2147483647 h 933"/>
              <a:gd name="T34" fmla="*/ 2147483647 w 255"/>
              <a:gd name="T35" fmla="*/ 2147483647 h 933"/>
              <a:gd name="T36" fmla="*/ 2147483647 w 255"/>
              <a:gd name="T37" fmla="*/ 2147483647 h 933"/>
              <a:gd name="T38" fmla="*/ 2147483647 w 255"/>
              <a:gd name="T39" fmla="*/ 2147483647 h 933"/>
              <a:gd name="T40" fmla="*/ 2147483647 w 255"/>
              <a:gd name="T41" fmla="*/ 2147483647 h 933"/>
              <a:gd name="T42" fmla="*/ 2147483647 w 255"/>
              <a:gd name="T43" fmla="*/ 2147483647 h 933"/>
              <a:gd name="T44" fmla="*/ 2147483647 w 255"/>
              <a:gd name="T45" fmla="*/ 2147483647 h 933"/>
              <a:gd name="T46" fmla="*/ 2147483647 w 255"/>
              <a:gd name="T47" fmla="*/ 2147483647 h 933"/>
              <a:gd name="T48" fmla="*/ 2147483647 w 255"/>
              <a:gd name="T49" fmla="*/ 2147483647 h 933"/>
              <a:gd name="T50" fmla="*/ 2147483647 w 255"/>
              <a:gd name="T51" fmla="*/ 2147483647 h 933"/>
              <a:gd name="T52" fmla="*/ 2147483647 w 255"/>
              <a:gd name="T53" fmla="*/ 2147483647 h 933"/>
              <a:gd name="T54" fmla="*/ 2147483647 w 255"/>
              <a:gd name="T55" fmla="*/ 2147483647 h 933"/>
              <a:gd name="T56" fmla="*/ 2147483647 w 255"/>
              <a:gd name="T57" fmla="*/ 2147483647 h 933"/>
              <a:gd name="T58" fmla="*/ 2147483647 w 255"/>
              <a:gd name="T59" fmla="*/ 2147483647 h 933"/>
              <a:gd name="T60" fmla="*/ 2147483647 w 255"/>
              <a:gd name="T61" fmla="*/ 2147483647 h 933"/>
              <a:gd name="T62" fmla="*/ 2147483647 w 255"/>
              <a:gd name="T63" fmla="*/ 2147483647 h 933"/>
              <a:gd name="T64" fmla="*/ 2147483647 w 255"/>
              <a:gd name="T65" fmla="*/ 2147483647 h 933"/>
              <a:gd name="T66" fmla="*/ 2147483647 w 255"/>
              <a:gd name="T67" fmla="*/ 2147483647 h 933"/>
              <a:gd name="T68" fmla="*/ 2147483647 w 255"/>
              <a:gd name="T69" fmla="*/ 2147483647 h 933"/>
              <a:gd name="T70" fmla="*/ 2147483647 w 255"/>
              <a:gd name="T71" fmla="*/ 2147483647 h 933"/>
              <a:gd name="T72" fmla="*/ 2147483647 w 255"/>
              <a:gd name="T73" fmla="*/ 2147483647 h 933"/>
              <a:gd name="T74" fmla="*/ 2147483647 w 255"/>
              <a:gd name="T75" fmla="*/ 2147483647 h 933"/>
              <a:gd name="T76" fmla="*/ 2147483647 w 255"/>
              <a:gd name="T77" fmla="*/ 2147483647 h 933"/>
              <a:gd name="T78" fmla="*/ 2147483647 w 255"/>
              <a:gd name="T79" fmla="*/ 2147483647 h 933"/>
              <a:gd name="T80" fmla="*/ 2147483647 w 255"/>
              <a:gd name="T81" fmla="*/ 2147483647 h 933"/>
              <a:gd name="T82" fmla="*/ 2147483647 w 255"/>
              <a:gd name="T83" fmla="*/ 2147483647 h 933"/>
              <a:gd name="T84" fmla="*/ 2147483647 w 255"/>
              <a:gd name="T85" fmla="*/ 2147483647 h 933"/>
              <a:gd name="T86" fmla="*/ 2147483647 w 255"/>
              <a:gd name="T87" fmla="*/ 2147483647 h 933"/>
              <a:gd name="T88" fmla="*/ 2147483647 w 255"/>
              <a:gd name="T89" fmla="*/ 2147483647 h 933"/>
              <a:gd name="T90" fmla="*/ 2147483647 w 255"/>
              <a:gd name="T91" fmla="*/ 2147483647 h 933"/>
              <a:gd name="T92" fmla="*/ 2147483647 w 255"/>
              <a:gd name="T93" fmla="*/ 2147483647 h 933"/>
              <a:gd name="T94" fmla="*/ 2147483647 w 255"/>
              <a:gd name="T95" fmla="*/ 2147483647 h 933"/>
              <a:gd name="T96" fmla="*/ 2147483647 w 255"/>
              <a:gd name="T97" fmla="*/ 2147483647 h 933"/>
              <a:gd name="T98" fmla="*/ 2147483647 w 255"/>
              <a:gd name="T99" fmla="*/ 0 h 933"/>
              <a:gd name="T100" fmla="*/ 2147483647 w 255"/>
              <a:gd name="T101" fmla="*/ 2147483647 h 933"/>
              <a:gd name="T102" fmla="*/ 2147483647 w 255"/>
              <a:gd name="T103" fmla="*/ 2147483647 h 933"/>
              <a:gd name="T104" fmla="*/ 2147483647 w 255"/>
              <a:gd name="T105" fmla="*/ 2147483647 h 93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55"/>
              <a:gd name="T160" fmla="*/ 0 h 933"/>
              <a:gd name="T161" fmla="*/ 255 w 255"/>
              <a:gd name="T162" fmla="*/ 933 h 93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55" h="933">
                <a:moveTo>
                  <a:pt x="59" y="18"/>
                </a:moveTo>
                <a:lnTo>
                  <a:pt x="59" y="42"/>
                </a:lnTo>
                <a:lnTo>
                  <a:pt x="64" y="48"/>
                </a:lnTo>
                <a:lnTo>
                  <a:pt x="53" y="67"/>
                </a:lnTo>
                <a:lnTo>
                  <a:pt x="59" y="73"/>
                </a:lnTo>
                <a:lnTo>
                  <a:pt x="58" y="80"/>
                </a:lnTo>
                <a:lnTo>
                  <a:pt x="65" y="105"/>
                </a:lnTo>
                <a:lnTo>
                  <a:pt x="65" y="110"/>
                </a:lnTo>
                <a:lnTo>
                  <a:pt x="21" y="135"/>
                </a:lnTo>
                <a:lnTo>
                  <a:pt x="0" y="327"/>
                </a:lnTo>
                <a:lnTo>
                  <a:pt x="26" y="361"/>
                </a:lnTo>
                <a:lnTo>
                  <a:pt x="16" y="465"/>
                </a:lnTo>
                <a:lnTo>
                  <a:pt x="34" y="477"/>
                </a:lnTo>
                <a:lnTo>
                  <a:pt x="41" y="640"/>
                </a:lnTo>
                <a:lnTo>
                  <a:pt x="55" y="806"/>
                </a:lnTo>
                <a:lnTo>
                  <a:pt x="50" y="815"/>
                </a:lnTo>
                <a:lnTo>
                  <a:pt x="5" y="846"/>
                </a:lnTo>
                <a:lnTo>
                  <a:pt x="10" y="852"/>
                </a:lnTo>
                <a:lnTo>
                  <a:pt x="26" y="858"/>
                </a:lnTo>
                <a:lnTo>
                  <a:pt x="54" y="852"/>
                </a:lnTo>
                <a:lnTo>
                  <a:pt x="79" y="840"/>
                </a:lnTo>
                <a:lnTo>
                  <a:pt x="100" y="834"/>
                </a:lnTo>
                <a:lnTo>
                  <a:pt x="100" y="861"/>
                </a:lnTo>
                <a:lnTo>
                  <a:pt x="109" y="862"/>
                </a:lnTo>
                <a:lnTo>
                  <a:pt x="94" y="888"/>
                </a:lnTo>
                <a:lnTo>
                  <a:pt x="101" y="927"/>
                </a:lnTo>
                <a:lnTo>
                  <a:pt x="118" y="932"/>
                </a:lnTo>
                <a:lnTo>
                  <a:pt x="144" y="900"/>
                </a:lnTo>
                <a:lnTo>
                  <a:pt x="144" y="876"/>
                </a:lnTo>
                <a:lnTo>
                  <a:pt x="153" y="873"/>
                </a:lnTo>
                <a:lnTo>
                  <a:pt x="163" y="660"/>
                </a:lnTo>
                <a:lnTo>
                  <a:pt x="153" y="639"/>
                </a:lnTo>
                <a:lnTo>
                  <a:pt x="183" y="496"/>
                </a:lnTo>
                <a:lnTo>
                  <a:pt x="200" y="491"/>
                </a:lnTo>
                <a:lnTo>
                  <a:pt x="208" y="343"/>
                </a:lnTo>
                <a:lnTo>
                  <a:pt x="254" y="326"/>
                </a:lnTo>
                <a:lnTo>
                  <a:pt x="234" y="167"/>
                </a:lnTo>
                <a:lnTo>
                  <a:pt x="161" y="124"/>
                </a:lnTo>
                <a:lnTo>
                  <a:pt x="144" y="109"/>
                </a:lnTo>
                <a:lnTo>
                  <a:pt x="143" y="94"/>
                </a:lnTo>
                <a:lnTo>
                  <a:pt x="150" y="83"/>
                </a:lnTo>
                <a:lnTo>
                  <a:pt x="158" y="74"/>
                </a:lnTo>
                <a:lnTo>
                  <a:pt x="165" y="63"/>
                </a:lnTo>
                <a:lnTo>
                  <a:pt x="169" y="51"/>
                </a:lnTo>
                <a:lnTo>
                  <a:pt x="169" y="41"/>
                </a:lnTo>
                <a:lnTo>
                  <a:pt x="165" y="29"/>
                </a:lnTo>
                <a:lnTo>
                  <a:pt x="156" y="16"/>
                </a:lnTo>
                <a:lnTo>
                  <a:pt x="144" y="6"/>
                </a:lnTo>
                <a:lnTo>
                  <a:pt x="128" y="1"/>
                </a:lnTo>
                <a:lnTo>
                  <a:pt x="110" y="0"/>
                </a:lnTo>
                <a:lnTo>
                  <a:pt x="94" y="2"/>
                </a:lnTo>
                <a:lnTo>
                  <a:pt x="79" y="6"/>
                </a:lnTo>
                <a:lnTo>
                  <a:pt x="59" y="18"/>
                </a:lnTo>
              </a:path>
            </a:pathLst>
          </a:custGeom>
          <a:solidFill>
            <a:srgbClr val="002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31" name="Text Box 1"/>
          <p:cNvSpPr txBox="1">
            <a:spLocks noChangeArrowheads="1"/>
          </p:cNvSpPr>
          <p:nvPr/>
        </p:nvSpPr>
        <p:spPr bwMode="auto">
          <a:xfrm>
            <a:off x="0" y="0"/>
            <a:ext cx="8991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cs-CZ" sz="3200" i="1">
                <a:solidFill>
                  <a:srgbClr val="000000"/>
                </a:solidFill>
                <a:ea typeface="新細明體" pitchFamily="16" charset="-120"/>
              </a:rPr>
              <a:t>Reinženýring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reeform 2"/>
          <p:cNvSpPr>
            <a:spLocks noChangeArrowheads="1"/>
          </p:cNvSpPr>
          <p:nvPr/>
        </p:nvSpPr>
        <p:spPr bwMode="auto">
          <a:xfrm>
            <a:off x="385763" y="4149725"/>
            <a:ext cx="3979862" cy="1471613"/>
          </a:xfrm>
          <a:custGeom>
            <a:avLst/>
            <a:gdLst>
              <a:gd name="T0" fmla="*/ 0 w 2507"/>
              <a:gd name="T1" fmla="*/ 0 h 927"/>
              <a:gd name="T2" fmla="*/ 0 w 2507"/>
              <a:gd name="T3" fmla="*/ 0 h 927"/>
              <a:gd name="T4" fmla="*/ 0 w 2507"/>
              <a:gd name="T5" fmla="*/ 2147483647 h 927"/>
              <a:gd name="T6" fmla="*/ 2147483647 w 2507"/>
              <a:gd name="T7" fmla="*/ 2147483647 h 927"/>
              <a:gd name="T8" fmla="*/ 0 60000 65536"/>
              <a:gd name="T9" fmla="*/ 0 60000 65536"/>
              <a:gd name="T10" fmla="*/ 0 60000 65536"/>
              <a:gd name="T11" fmla="*/ 0 60000 65536"/>
              <a:gd name="T12" fmla="*/ 0 w 2507"/>
              <a:gd name="T13" fmla="*/ 0 h 927"/>
              <a:gd name="T14" fmla="*/ 2507 w 2507"/>
              <a:gd name="T15" fmla="*/ 927 h 92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07" h="927">
                <a:moveTo>
                  <a:pt x="0" y="0"/>
                </a:moveTo>
                <a:lnTo>
                  <a:pt x="0" y="0"/>
                </a:lnTo>
                <a:lnTo>
                  <a:pt x="0" y="926"/>
                </a:lnTo>
                <a:lnTo>
                  <a:pt x="2506" y="926"/>
                </a:lnTo>
              </a:path>
            </a:pathLst>
          </a:custGeom>
          <a:noFill/>
          <a:ln w="5076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4339" name="Freeform 3"/>
          <p:cNvSpPr>
            <a:spLocks noChangeArrowheads="1"/>
          </p:cNvSpPr>
          <p:nvPr/>
        </p:nvSpPr>
        <p:spPr bwMode="auto">
          <a:xfrm>
            <a:off x="1265238" y="4175125"/>
            <a:ext cx="4489450" cy="2193925"/>
          </a:xfrm>
          <a:custGeom>
            <a:avLst/>
            <a:gdLst>
              <a:gd name="T0" fmla="*/ 0 w 2828"/>
              <a:gd name="T1" fmla="*/ 0 h 1382"/>
              <a:gd name="T2" fmla="*/ 0 w 2828"/>
              <a:gd name="T3" fmla="*/ 2147483647 h 1382"/>
              <a:gd name="T4" fmla="*/ 2147483647 w 2828"/>
              <a:gd name="T5" fmla="*/ 2147483647 h 1382"/>
              <a:gd name="T6" fmla="*/ 2147483647 w 2828"/>
              <a:gd name="T7" fmla="*/ 2147483647 h 1382"/>
              <a:gd name="T8" fmla="*/ 2147483647 w 2828"/>
              <a:gd name="T9" fmla="*/ 2147483647 h 1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28"/>
              <a:gd name="T16" fmla="*/ 0 h 1382"/>
              <a:gd name="T17" fmla="*/ 2828 w 2828"/>
              <a:gd name="T18" fmla="*/ 1382 h 13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28" h="1382">
                <a:moveTo>
                  <a:pt x="0" y="0"/>
                </a:moveTo>
                <a:lnTo>
                  <a:pt x="0" y="153"/>
                </a:lnTo>
                <a:lnTo>
                  <a:pt x="2827" y="153"/>
                </a:lnTo>
                <a:lnTo>
                  <a:pt x="2827" y="1381"/>
                </a:lnTo>
                <a:lnTo>
                  <a:pt x="50" y="1381"/>
                </a:lnTo>
              </a:path>
            </a:pathLst>
          </a:custGeom>
          <a:noFill/>
          <a:ln w="5076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4340" name="Freeform 4"/>
          <p:cNvSpPr>
            <a:spLocks noChangeArrowheads="1"/>
          </p:cNvSpPr>
          <p:nvPr/>
        </p:nvSpPr>
        <p:spPr bwMode="auto">
          <a:xfrm>
            <a:off x="488950" y="3506788"/>
            <a:ext cx="600075" cy="1944687"/>
          </a:xfrm>
          <a:custGeom>
            <a:avLst/>
            <a:gdLst>
              <a:gd name="T0" fmla="*/ 2147483647 w 378"/>
              <a:gd name="T1" fmla="*/ 2147483647 h 1225"/>
              <a:gd name="T2" fmla="*/ 2147483647 w 378"/>
              <a:gd name="T3" fmla="*/ 0 h 1225"/>
              <a:gd name="T4" fmla="*/ 2147483647 w 378"/>
              <a:gd name="T5" fmla="*/ 2147483647 h 1225"/>
              <a:gd name="T6" fmla="*/ 2147483647 w 378"/>
              <a:gd name="T7" fmla="*/ 2147483647 h 1225"/>
              <a:gd name="T8" fmla="*/ 2147483647 w 378"/>
              <a:gd name="T9" fmla="*/ 2147483647 h 1225"/>
              <a:gd name="T10" fmla="*/ 2147483647 w 378"/>
              <a:gd name="T11" fmla="*/ 2147483647 h 1225"/>
              <a:gd name="T12" fmla="*/ 2147483647 w 378"/>
              <a:gd name="T13" fmla="*/ 2147483647 h 1225"/>
              <a:gd name="T14" fmla="*/ 2147483647 w 378"/>
              <a:gd name="T15" fmla="*/ 2147483647 h 1225"/>
              <a:gd name="T16" fmla="*/ 2147483647 w 378"/>
              <a:gd name="T17" fmla="*/ 2147483647 h 1225"/>
              <a:gd name="T18" fmla="*/ 2147483647 w 378"/>
              <a:gd name="T19" fmla="*/ 2147483647 h 1225"/>
              <a:gd name="T20" fmla="*/ 2147483647 w 378"/>
              <a:gd name="T21" fmla="*/ 2147483647 h 1225"/>
              <a:gd name="T22" fmla="*/ 2147483647 w 378"/>
              <a:gd name="T23" fmla="*/ 2147483647 h 1225"/>
              <a:gd name="T24" fmla="*/ 2147483647 w 378"/>
              <a:gd name="T25" fmla="*/ 2147483647 h 1225"/>
              <a:gd name="T26" fmla="*/ 2147483647 w 378"/>
              <a:gd name="T27" fmla="*/ 2147483647 h 1225"/>
              <a:gd name="T28" fmla="*/ 2147483647 w 378"/>
              <a:gd name="T29" fmla="*/ 2147483647 h 1225"/>
              <a:gd name="T30" fmla="*/ 2147483647 w 378"/>
              <a:gd name="T31" fmla="*/ 2147483647 h 1225"/>
              <a:gd name="T32" fmla="*/ 2147483647 w 378"/>
              <a:gd name="T33" fmla="*/ 2147483647 h 1225"/>
              <a:gd name="T34" fmla="*/ 2147483647 w 378"/>
              <a:gd name="T35" fmla="*/ 2147483647 h 1225"/>
              <a:gd name="T36" fmla="*/ 2147483647 w 378"/>
              <a:gd name="T37" fmla="*/ 2147483647 h 1225"/>
              <a:gd name="T38" fmla="*/ 2147483647 w 378"/>
              <a:gd name="T39" fmla="*/ 2147483647 h 1225"/>
              <a:gd name="T40" fmla="*/ 2147483647 w 378"/>
              <a:gd name="T41" fmla="*/ 2147483647 h 1225"/>
              <a:gd name="T42" fmla="*/ 2147483647 w 378"/>
              <a:gd name="T43" fmla="*/ 2147483647 h 1225"/>
              <a:gd name="T44" fmla="*/ 2147483647 w 378"/>
              <a:gd name="T45" fmla="*/ 2147483647 h 1225"/>
              <a:gd name="T46" fmla="*/ 2147483647 w 378"/>
              <a:gd name="T47" fmla="*/ 2147483647 h 1225"/>
              <a:gd name="T48" fmla="*/ 2147483647 w 378"/>
              <a:gd name="T49" fmla="*/ 2147483647 h 1225"/>
              <a:gd name="T50" fmla="*/ 2147483647 w 378"/>
              <a:gd name="T51" fmla="*/ 2147483647 h 1225"/>
              <a:gd name="T52" fmla="*/ 2147483647 w 378"/>
              <a:gd name="T53" fmla="*/ 2147483647 h 1225"/>
              <a:gd name="T54" fmla="*/ 2147483647 w 378"/>
              <a:gd name="T55" fmla="*/ 2147483647 h 1225"/>
              <a:gd name="T56" fmla="*/ 2147483647 w 378"/>
              <a:gd name="T57" fmla="*/ 2147483647 h 1225"/>
              <a:gd name="T58" fmla="*/ 2147483647 w 378"/>
              <a:gd name="T59" fmla="*/ 2147483647 h 1225"/>
              <a:gd name="T60" fmla="*/ 2147483647 w 378"/>
              <a:gd name="T61" fmla="*/ 2147483647 h 1225"/>
              <a:gd name="T62" fmla="*/ 2147483647 w 378"/>
              <a:gd name="T63" fmla="*/ 2147483647 h 1225"/>
              <a:gd name="T64" fmla="*/ 2147483647 w 378"/>
              <a:gd name="T65" fmla="*/ 2147483647 h 1225"/>
              <a:gd name="T66" fmla="*/ 2147483647 w 378"/>
              <a:gd name="T67" fmla="*/ 2147483647 h 1225"/>
              <a:gd name="T68" fmla="*/ 2147483647 w 378"/>
              <a:gd name="T69" fmla="*/ 2147483647 h 1225"/>
              <a:gd name="T70" fmla="*/ 2147483647 w 378"/>
              <a:gd name="T71" fmla="*/ 2147483647 h 1225"/>
              <a:gd name="T72" fmla="*/ 2147483647 w 378"/>
              <a:gd name="T73" fmla="*/ 2147483647 h 1225"/>
              <a:gd name="T74" fmla="*/ 2147483647 w 378"/>
              <a:gd name="T75" fmla="*/ 2147483647 h 1225"/>
              <a:gd name="T76" fmla="*/ 2147483647 w 378"/>
              <a:gd name="T77" fmla="*/ 2147483647 h 1225"/>
              <a:gd name="T78" fmla="*/ 2147483647 w 378"/>
              <a:gd name="T79" fmla="*/ 2147483647 h 1225"/>
              <a:gd name="T80" fmla="*/ 2147483647 w 378"/>
              <a:gd name="T81" fmla="*/ 2147483647 h 1225"/>
              <a:gd name="T82" fmla="*/ 2147483647 w 378"/>
              <a:gd name="T83" fmla="*/ 2147483647 h 1225"/>
              <a:gd name="T84" fmla="*/ 2147483647 w 378"/>
              <a:gd name="T85" fmla="*/ 2147483647 h 1225"/>
              <a:gd name="T86" fmla="*/ 2147483647 w 378"/>
              <a:gd name="T87" fmla="*/ 2147483647 h 1225"/>
              <a:gd name="T88" fmla="*/ 2147483647 w 378"/>
              <a:gd name="T89" fmla="*/ 2147483647 h 1225"/>
              <a:gd name="T90" fmla="*/ 2147483647 w 378"/>
              <a:gd name="T91" fmla="*/ 2147483647 h 1225"/>
              <a:gd name="T92" fmla="*/ 2147483647 w 378"/>
              <a:gd name="T93" fmla="*/ 2147483647 h 1225"/>
              <a:gd name="T94" fmla="*/ 0 w 378"/>
              <a:gd name="T95" fmla="*/ 2147483647 h 1225"/>
              <a:gd name="T96" fmla="*/ 0 w 378"/>
              <a:gd name="T97" fmla="*/ 2147483647 h 1225"/>
              <a:gd name="T98" fmla="*/ 2147483647 w 378"/>
              <a:gd name="T99" fmla="*/ 2147483647 h 1225"/>
              <a:gd name="T100" fmla="*/ 2147483647 w 378"/>
              <a:gd name="T101" fmla="*/ 2147483647 h 1225"/>
              <a:gd name="T102" fmla="*/ 2147483647 w 378"/>
              <a:gd name="T103" fmla="*/ 2147483647 h 1225"/>
              <a:gd name="T104" fmla="*/ 2147483647 w 378"/>
              <a:gd name="T105" fmla="*/ 2147483647 h 1225"/>
              <a:gd name="T106" fmla="*/ 2147483647 w 378"/>
              <a:gd name="T107" fmla="*/ 2147483647 h 1225"/>
              <a:gd name="T108" fmla="*/ 2147483647 w 378"/>
              <a:gd name="T109" fmla="*/ 2147483647 h 1225"/>
              <a:gd name="T110" fmla="*/ 2147483647 w 378"/>
              <a:gd name="T111" fmla="*/ 2147483647 h 1225"/>
              <a:gd name="T112" fmla="*/ 2147483647 w 378"/>
              <a:gd name="T113" fmla="*/ 2147483647 h 1225"/>
              <a:gd name="T114" fmla="*/ 2147483647 w 378"/>
              <a:gd name="T115" fmla="*/ 2147483647 h 1225"/>
              <a:gd name="T116" fmla="*/ 2147483647 w 378"/>
              <a:gd name="T117" fmla="*/ 2147483647 h 1225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378"/>
              <a:gd name="T178" fmla="*/ 0 h 1225"/>
              <a:gd name="T179" fmla="*/ 378 w 378"/>
              <a:gd name="T180" fmla="*/ 1225 h 1225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378" h="1225">
                <a:moveTo>
                  <a:pt x="229" y="15"/>
                </a:moveTo>
                <a:lnTo>
                  <a:pt x="303" y="0"/>
                </a:lnTo>
                <a:lnTo>
                  <a:pt x="332" y="30"/>
                </a:lnTo>
                <a:lnTo>
                  <a:pt x="344" y="20"/>
                </a:lnTo>
                <a:lnTo>
                  <a:pt x="365" y="74"/>
                </a:lnTo>
                <a:lnTo>
                  <a:pt x="324" y="109"/>
                </a:lnTo>
                <a:lnTo>
                  <a:pt x="321" y="136"/>
                </a:lnTo>
                <a:lnTo>
                  <a:pt x="311" y="139"/>
                </a:lnTo>
                <a:lnTo>
                  <a:pt x="303" y="167"/>
                </a:lnTo>
                <a:lnTo>
                  <a:pt x="274" y="172"/>
                </a:lnTo>
                <a:lnTo>
                  <a:pt x="274" y="183"/>
                </a:lnTo>
                <a:lnTo>
                  <a:pt x="324" y="219"/>
                </a:lnTo>
                <a:lnTo>
                  <a:pt x="365" y="394"/>
                </a:lnTo>
                <a:lnTo>
                  <a:pt x="332" y="440"/>
                </a:lnTo>
                <a:lnTo>
                  <a:pt x="332" y="761"/>
                </a:lnTo>
                <a:lnTo>
                  <a:pt x="292" y="775"/>
                </a:lnTo>
                <a:lnTo>
                  <a:pt x="285" y="825"/>
                </a:lnTo>
                <a:lnTo>
                  <a:pt x="270" y="960"/>
                </a:lnTo>
                <a:lnTo>
                  <a:pt x="270" y="1034"/>
                </a:lnTo>
                <a:lnTo>
                  <a:pt x="332" y="1079"/>
                </a:lnTo>
                <a:lnTo>
                  <a:pt x="376" y="1102"/>
                </a:lnTo>
                <a:lnTo>
                  <a:pt x="377" y="1116"/>
                </a:lnTo>
                <a:lnTo>
                  <a:pt x="281" y="1095"/>
                </a:lnTo>
                <a:lnTo>
                  <a:pt x="270" y="1080"/>
                </a:lnTo>
                <a:lnTo>
                  <a:pt x="260" y="1095"/>
                </a:lnTo>
                <a:lnTo>
                  <a:pt x="250" y="1095"/>
                </a:lnTo>
                <a:lnTo>
                  <a:pt x="239" y="1044"/>
                </a:lnTo>
                <a:lnTo>
                  <a:pt x="229" y="810"/>
                </a:lnTo>
                <a:lnTo>
                  <a:pt x="208" y="810"/>
                </a:lnTo>
                <a:lnTo>
                  <a:pt x="156" y="1017"/>
                </a:lnTo>
                <a:lnTo>
                  <a:pt x="156" y="1145"/>
                </a:lnTo>
                <a:lnTo>
                  <a:pt x="134" y="1209"/>
                </a:lnTo>
                <a:lnTo>
                  <a:pt x="114" y="1224"/>
                </a:lnTo>
                <a:lnTo>
                  <a:pt x="103" y="1189"/>
                </a:lnTo>
                <a:lnTo>
                  <a:pt x="117" y="1153"/>
                </a:lnTo>
                <a:lnTo>
                  <a:pt x="134" y="1072"/>
                </a:lnTo>
                <a:lnTo>
                  <a:pt x="137" y="779"/>
                </a:lnTo>
                <a:lnTo>
                  <a:pt x="155" y="491"/>
                </a:lnTo>
                <a:lnTo>
                  <a:pt x="123" y="467"/>
                </a:lnTo>
                <a:lnTo>
                  <a:pt x="123" y="425"/>
                </a:lnTo>
                <a:lnTo>
                  <a:pt x="123" y="347"/>
                </a:lnTo>
                <a:lnTo>
                  <a:pt x="81" y="367"/>
                </a:lnTo>
                <a:lnTo>
                  <a:pt x="117" y="417"/>
                </a:lnTo>
                <a:lnTo>
                  <a:pt x="117" y="461"/>
                </a:lnTo>
                <a:lnTo>
                  <a:pt x="80" y="433"/>
                </a:lnTo>
                <a:lnTo>
                  <a:pt x="60" y="405"/>
                </a:lnTo>
                <a:lnTo>
                  <a:pt x="41" y="412"/>
                </a:lnTo>
                <a:lnTo>
                  <a:pt x="0" y="363"/>
                </a:lnTo>
                <a:lnTo>
                  <a:pt x="0" y="347"/>
                </a:lnTo>
                <a:lnTo>
                  <a:pt x="21" y="339"/>
                </a:lnTo>
                <a:lnTo>
                  <a:pt x="67" y="288"/>
                </a:lnTo>
                <a:lnTo>
                  <a:pt x="117" y="242"/>
                </a:lnTo>
                <a:lnTo>
                  <a:pt x="181" y="186"/>
                </a:lnTo>
                <a:lnTo>
                  <a:pt x="229" y="168"/>
                </a:lnTo>
                <a:lnTo>
                  <a:pt x="229" y="130"/>
                </a:lnTo>
                <a:lnTo>
                  <a:pt x="208" y="110"/>
                </a:lnTo>
                <a:lnTo>
                  <a:pt x="208" y="59"/>
                </a:lnTo>
                <a:lnTo>
                  <a:pt x="197" y="51"/>
                </a:lnTo>
                <a:lnTo>
                  <a:pt x="229" y="15"/>
                </a:lnTo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4341" name="Freeform 5"/>
          <p:cNvSpPr>
            <a:spLocks noChangeArrowheads="1"/>
          </p:cNvSpPr>
          <p:nvPr/>
        </p:nvSpPr>
        <p:spPr bwMode="auto">
          <a:xfrm>
            <a:off x="2324100" y="3192463"/>
            <a:ext cx="577850" cy="2403475"/>
          </a:xfrm>
          <a:custGeom>
            <a:avLst/>
            <a:gdLst>
              <a:gd name="T0" fmla="*/ 2147483647 w 364"/>
              <a:gd name="T1" fmla="*/ 2147483647 h 1514"/>
              <a:gd name="T2" fmla="*/ 2147483647 w 364"/>
              <a:gd name="T3" fmla="*/ 2147483647 h 1514"/>
              <a:gd name="T4" fmla="*/ 2147483647 w 364"/>
              <a:gd name="T5" fmla="*/ 2147483647 h 1514"/>
              <a:gd name="T6" fmla="*/ 2147483647 w 364"/>
              <a:gd name="T7" fmla="*/ 2147483647 h 1514"/>
              <a:gd name="T8" fmla="*/ 2147483647 w 364"/>
              <a:gd name="T9" fmla="*/ 2147483647 h 1514"/>
              <a:gd name="T10" fmla="*/ 2147483647 w 364"/>
              <a:gd name="T11" fmla="*/ 2147483647 h 1514"/>
              <a:gd name="T12" fmla="*/ 2147483647 w 364"/>
              <a:gd name="T13" fmla="*/ 2147483647 h 1514"/>
              <a:gd name="T14" fmla="*/ 2147483647 w 364"/>
              <a:gd name="T15" fmla="*/ 2147483647 h 1514"/>
              <a:gd name="T16" fmla="*/ 2147483647 w 364"/>
              <a:gd name="T17" fmla="*/ 2147483647 h 1514"/>
              <a:gd name="T18" fmla="*/ 0 w 364"/>
              <a:gd name="T19" fmla="*/ 2147483647 h 1514"/>
              <a:gd name="T20" fmla="*/ 2147483647 w 364"/>
              <a:gd name="T21" fmla="*/ 2147483647 h 1514"/>
              <a:gd name="T22" fmla="*/ 2147483647 w 364"/>
              <a:gd name="T23" fmla="*/ 2147483647 h 1514"/>
              <a:gd name="T24" fmla="*/ 2147483647 w 364"/>
              <a:gd name="T25" fmla="*/ 2147483647 h 1514"/>
              <a:gd name="T26" fmla="*/ 2147483647 w 364"/>
              <a:gd name="T27" fmla="*/ 2147483647 h 1514"/>
              <a:gd name="T28" fmla="*/ 2147483647 w 364"/>
              <a:gd name="T29" fmla="*/ 2147483647 h 1514"/>
              <a:gd name="T30" fmla="*/ 2147483647 w 364"/>
              <a:gd name="T31" fmla="*/ 2147483647 h 1514"/>
              <a:gd name="T32" fmla="*/ 2147483647 w 364"/>
              <a:gd name="T33" fmla="*/ 2147483647 h 1514"/>
              <a:gd name="T34" fmla="*/ 2147483647 w 364"/>
              <a:gd name="T35" fmla="*/ 2147483647 h 1514"/>
              <a:gd name="T36" fmla="*/ 2147483647 w 364"/>
              <a:gd name="T37" fmla="*/ 2147483647 h 1514"/>
              <a:gd name="T38" fmla="*/ 2147483647 w 364"/>
              <a:gd name="T39" fmla="*/ 2147483647 h 1514"/>
              <a:gd name="T40" fmla="*/ 2147483647 w 364"/>
              <a:gd name="T41" fmla="*/ 2147483647 h 1514"/>
              <a:gd name="T42" fmla="*/ 2147483647 w 364"/>
              <a:gd name="T43" fmla="*/ 2147483647 h 1514"/>
              <a:gd name="T44" fmla="*/ 2147483647 w 364"/>
              <a:gd name="T45" fmla="*/ 2147483647 h 1514"/>
              <a:gd name="T46" fmla="*/ 2147483647 w 364"/>
              <a:gd name="T47" fmla="*/ 2147483647 h 1514"/>
              <a:gd name="T48" fmla="*/ 2147483647 w 364"/>
              <a:gd name="T49" fmla="*/ 2147483647 h 1514"/>
              <a:gd name="T50" fmla="*/ 2147483647 w 364"/>
              <a:gd name="T51" fmla="*/ 2147483647 h 1514"/>
              <a:gd name="T52" fmla="*/ 2147483647 w 364"/>
              <a:gd name="T53" fmla="*/ 2147483647 h 1514"/>
              <a:gd name="T54" fmla="*/ 2147483647 w 364"/>
              <a:gd name="T55" fmla="*/ 2147483647 h 1514"/>
              <a:gd name="T56" fmla="*/ 2147483647 w 364"/>
              <a:gd name="T57" fmla="*/ 2147483647 h 1514"/>
              <a:gd name="T58" fmla="*/ 2147483647 w 364"/>
              <a:gd name="T59" fmla="*/ 2147483647 h 1514"/>
              <a:gd name="T60" fmla="*/ 2147483647 w 364"/>
              <a:gd name="T61" fmla="*/ 2147483647 h 1514"/>
              <a:gd name="T62" fmla="*/ 2147483647 w 364"/>
              <a:gd name="T63" fmla="*/ 2147483647 h 1514"/>
              <a:gd name="T64" fmla="*/ 2147483647 w 364"/>
              <a:gd name="T65" fmla="*/ 2147483647 h 1514"/>
              <a:gd name="T66" fmla="*/ 2147483647 w 364"/>
              <a:gd name="T67" fmla="*/ 2147483647 h 1514"/>
              <a:gd name="T68" fmla="*/ 2147483647 w 364"/>
              <a:gd name="T69" fmla="*/ 2147483647 h 1514"/>
              <a:gd name="T70" fmla="*/ 2147483647 w 364"/>
              <a:gd name="T71" fmla="*/ 2147483647 h 1514"/>
              <a:gd name="T72" fmla="*/ 2147483647 w 364"/>
              <a:gd name="T73" fmla="*/ 2147483647 h 1514"/>
              <a:gd name="T74" fmla="*/ 2147483647 w 364"/>
              <a:gd name="T75" fmla="*/ 2147483647 h 1514"/>
              <a:gd name="T76" fmla="*/ 2147483647 w 364"/>
              <a:gd name="T77" fmla="*/ 2147483647 h 1514"/>
              <a:gd name="T78" fmla="*/ 2147483647 w 364"/>
              <a:gd name="T79" fmla="*/ 2147483647 h 1514"/>
              <a:gd name="T80" fmla="*/ 2147483647 w 364"/>
              <a:gd name="T81" fmla="*/ 2147483647 h 1514"/>
              <a:gd name="T82" fmla="*/ 2147483647 w 364"/>
              <a:gd name="T83" fmla="*/ 2147483647 h 1514"/>
              <a:gd name="T84" fmla="*/ 2147483647 w 364"/>
              <a:gd name="T85" fmla="*/ 2147483647 h 1514"/>
              <a:gd name="T86" fmla="*/ 2147483647 w 364"/>
              <a:gd name="T87" fmla="*/ 2147483647 h 1514"/>
              <a:gd name="T88" fmla="*/ 2147483647 w 364"/>
              <a:gd name="T89" fmla="*/ 2147483647 h 1514"/>
              <a:gd name="T90" fmla="*/ 2147483647 w 364"/>
              <a:gd name="T91" fmla="*/ 2147483647 h 1514"/>
              <a:gd name="T92" fmla="*/ 2147483647 w 364"/>
              <a:gd name="T93" fmla="*/ 2147483647 h 1514"/>
              <a:gd name="T94" fmla="*/ 2147483647 w 364"/>
              <a:gd name="T95" fmla="*/ 2147483647 h 1514"/>
              <a:gd name="T96" fmla="*/ 2147483647 w 364"/>
              <a:gd name="T97" fmla="*/ 2147483647 h 1514"/>
              <a:gd name="T98" fmla="*/ 2147483647 w 364"/>
              <a:gd name="T99" fmla="*/ 0 h 1514"/>
              <a:gd name="T100" fmla="*/ 2147483647 w 364"/>
              <a:gd name="T101" fmla="*/ 2147483647 h 1514"/>
              <a:gd name="T102" fmla="*/ 2147483647 w 364"/>
              <a:gd name="T103" fmla="*/ 2147483647 h 1514"/>
              <a:gd name="T104" fmla="*/ 2147483647 w 364"/>
              <a:gd name="T105" fmla="*/ 2147483647 h 1514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364"/>
              <a:gd name="T160" fmla="*/ 0 h 1514"/>
              <a:gd name="T161" fmla="*/ 364 w 364"/>
              <a:gd name="T162" fmla="*/ 1514 h 1514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364" h="1514">
                <a:moveTo>
                  <a:pt x="85" y="30"/>
                </a:moveTo>
                <a:lnTo>
                  <a:pt x="85" y="67"/>
                </a:lnTo>
                <a:lnTo>
                  <a:pt x="92" y="78"/>
                </a:lnTo>
                <a:lnTo>
                  <a:pt x="75" y="110"/>
                </a:lnTo>
                <a:lnTo>
                  <a:pt x="85" y="117"/>
                </a:lnTo>
                <a:lnTo>
                  <a:pt x="82" y="129"/>
                </a:lnTo>
                <a:lnTo>
                  <a:pt x="93" y="171"/>
                </a:lnTo>
                <a:lnTo>
                  <a:pt x="93" y="179"/>
                </a:lnTo>
                <a:lnTo>
                  <a:pt x="30" y="219"/>
                </a:lnTo>
                <a:lnTo>
                  <a:pt x="0" y="532"/>
                </a:lnTo>
                <a:lnTo>
                  <a:pt x="38" y="586"/>
                </a:lnTo>
                <a:lnTo>
                  <a:pt x="25" y="754"/>
                </a:lnTo>
                <a:lnTo>
                  <a:pt x="49" y="774"/>
                </a:lnTo>
                <a:lnTo>
                  <a:pt x="60" y="1039"/>
                </a:lnTo>
                <a:lnTo>
                  <a:pt x="78" y="1307"/>
                </a:lnTo>
                <a:lnTo>
                  <a:pt x="73" y="1323"/>
                </a:lnTo>
                <a:lnTo>
                  <a:pt x="7" y="1374"/>
                </a:lnTo>
                <a:lnTo>
                  <a:pt x="15" y="1384"/>
                </a:lnTo>
                <a:lnTo>
                  <a:pt x="38" y="1392"/>
                </a:lnTo>
                <a:lnTo>
                  <a:pt x="77" y="1384"/>
                </a:lnTo>
                <a:lnTo>
                  <a:pt x="112" y="1364"/>
                </a:lnTo>
                <a:lnTo>
                  <a:pt x="142" y="1353"/>
                </a:lnTo>
                <a:lnTo>
                  <a:pt x="142" y="1399"/>
                </a:lnTo>
                <a:lnTo>
                  <a:pt x="155" y="1400"/>
                </a:lnTo>
                <a:lnTo>
                  <a:pt x="134" y="1440"/>
                </a:lnTo>
                <a:lnTo>
                  <a:pt x="144" y="1505"/>
                </a:lnTo>
                <a:lnTo>
                  <a:pt x="167" y="1513"/>
                </a:lnTo>
                <a:lnTo>
                  <a:pt x="207" y="1461"/>
                </a:lnTo>
                <a:lnTo>
                  <a:pt x="207" y="1423"/>
                </a:lnTo>
                <a:lnTo>
                  <a:pt x="219" y="1416"/>
                </a:lnTo>
                <a:lnTo>
                  <a:pt x="233" y="1073"/>
                </a:lnTo>
                <a:lnTo>
                  <a:pt x="219" y="1038"/>
                </a:lnTo>
                <a:lnTo>
                  <a:pt x="260" y="806"/>
                </a:lnTo>
                <a:lnTo>
                  <a:pt x="286" y="797"/>
                </a:lnTo>
                <a:lnTo>
                  <a:pt x="297" y="559"/>
                </a:lnTo>
                <a:lnTo>
                  <a:pt x="363" y="530"/>
                </a:lnTo>
                <a:lnTo>
                  <a:pt x="334" y="272"/>
                </a:lnTo>
                <a:lnTo>
                  <a:pt x="231" y="201"/>
                </a:lnTo>
                <a:lnTo>
                  <a:pt x="205" y="178"/>
                </a:lnTo>
                <a:lnTo>
                  <a:pt x="203" y="152"/>
                </a:lnTo>
                <a:lnTo>
                  <a:pt x="214" y="136"/>
                </a:lnTo>
                <a:lnTo>
                  <a:pt x="225" y="121"/>
                </a:lnTo>
                <a:lnTo>
                  <a:pt x="236" y="102"/>
                </a:lnTo>
                <a:lnTo>
                  <a:pt x="242" y="85"/>
                </a:lnTo>
                <a:lnTo>
                  <a:pt x="242" y="66"/>
                </a:lnTo>
                <a:lnTo>
                  <a:pt x="236" y="48"/>
                </a:lnTo>
                <a:lnTo>
                  <a:pt x="223" y="27"/>
                </a:lnTo>
                <a:lnTo>
                  <a:pt x="205" y="12"/>
                </a:lnTo>
                <a:lnTo>
                  <a:pt x="184" y="3"/>
                </a:lnTo>
                <a:lnTo>
                  <a:pt x="158" y="0"/>
                </a:lnTo>
                <a:lnTo>
                  <a:pt x="134" y="4"/>
                </a:lnTo>
                <a:lnTo>
                  <a:pt x="112" y="9"/>
                </a:lnTo>
                <a:lnTo>
                  <a:pt x="85" y="30"/>
                </a:lnTo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4342" name="Freeform 6"/>
          <p:cNvSpPr>
            <a:spLocks noChangeArrowheads="1"/>
          </p:cNvSpPr>
          <p:nvPr/>
        </p:nvSpPr>
        <p:spPr bwMode="auto">
          <a:xfrm>
            <a:off x="3089275" y="3163888"/>
            <a:ext cx="765175" cy="2354262"/>
          </a:xfrm>
          <a:custGeom>
            <a:avLst/>
            <a:gdLst>
              <a:gd name="T0" fmla="*/ 2147483647 w 482"/>
              <a:gd name="T1" fmla="*/ 0 h 1483"/>
              <a:gd name="T2" fmla="*/ 2147483647 w 482"/>
              <a:gd name="T3" fmla="*/ 2147483647 h 1483"/>
              <a:gd name="T4" fmla="*/ 2147483647 w 482"/>
              <a:gd name="T5" fmla="*/ 2147483647 h 1483"/>
              <a:gd name="T6" fmla="*/ 2147483647 w 482"/>
              <a:gd name="T7" fmla="*/ 2147483647 h 1483"/>
              <a:gd name="T8" fmla="*/ 2147483647 w 482"/>
              <a:gd name="T9" fmla="*/ 2147483647 h 1483"/>
              <a:gd name="T10" fmla="*/ 2147483647 w 482"/>
              <a:gd name="T11" fmla="*/ 2147483647 h 1483"/>
              <a:gd name="T12" fmla="*/ 2147483647 w 482"/>
              <a:gd name="T13" fmla="*/ 2147483647 h 1483"/>
              <a:gd name="T14" fmla="*/ 2147483647 w 482"/>
              <a:gd name="T15" fmla="*/ 2147483647 h 1483"/>
              <a:gd name="T16" fmla="*/ 2147483647 w 482"/>
              <a:gd name="T17" fmla="*/ 2147483647 h 1483"/>
              <a:gd name="T18" fmla="*/ 2147483647 w 482"/>
              <a:gd name="T19" fmla="*/ 2147483647 h 1483"/>
              <a:gd name="T20" fmla="*/ 2147483647 w 482"/>
              <a:gd name="T21" fmla="*/ 2147483647 h 1483"/>
              <a:gd name="T22" fmla="*/ 2147483647 w 482"/>
              <a:gd name="T23" fmla="*/ 2147483647 h 1483"/>
              <a:gd name="T24" fmla="*/ 2147483647 w 482"/>
              <a:gd name="T25" fmla="*/ 2147483647 h 1483"/>
              <a:gd name="T26" fmla="*/ 2147483647 w 482"/>
              <a:gd name="T27" fmla="*/ 2147483647 h 1483"/>
              <a:gd name="T28" fmla="*/ 2147483647 w 482"/>
              <a:gd name="T29" fmla="*/ 2147483647 h 1483"/>
              <a:gd name="T30" fmla="*/ 2147483647 w 482"/>
              <a:gd name="T31" fmla="*/ 2147483647 h 1483"/>
              <a:gd name="T32" fmla="*/ 2147483647 w 482"/>
              <a:gd name="T33" fmla="*/ 2147483647 h 1483"/>
              <a:gd name="T34" fmla="*/ 2147483647 w 482"/>
              <a:gd name="T35" fmla="*/ 2147483647 h 1483"/>
              <a:gd name="T36" fmla="*/ 2147483647 w 482"/>
              <a:gd name="T37" fmla="*/ 2147483647 h 1483"/>
              <a:gd name="T38" fmla="*/ 2147483647 w 482"/>
              <a:gd name="T39" fmla="*/ 2147483647 h 1483"/>
              <a:gd name="T40" fmla="*/ 2147483647 w 482"/>
              <a:gd name="T41" fmla="*/ 2147483647 h 1483"/>
              <a:gd name="T42" fmla="*/ 2147483647 w 482"/>
              <a:gd name="T43" fmla="*/ 2147483647 h 1483"/>
              <a:gd name="T44" fmla="*/ 2147483647 w 482"/>
              <a:gd name="T45" fmla="*/ 2147483647 h 1483"/>
              <a:gd name="T46" fmla="*/ 2147483647 w 482"/>
              <a:gd name="T47" fmla="*/ 2147483647 h 1483"/>
              <a:gd name="T48" fmla="*/ 2147483647 w 482"/>
              <a:gd name="T49" fmla="*/ 2147483647 h 1483"/>
              <a:gd name="T50" fmla="*/ 2147483647 w 482"/>
              <a:gd name="T51" fmla="*/ 2147483647 h 1483"/>
              <a:gd name="T52" fmla="*/ 2147483647 w 482"/>
              <a:gd name="T53" fmla="*/ 2147483647 h 1483"/>
              <a:gd name="T54" fmla="*/ 2147483647 w 482"/>
              <a:gd name="T55" fmla="*/ 2147483647 h 1483"/>
              <a:gd name="T56" fmla="*/ 0 w 482"/>
              <a:gd name="T57" fmla="*/ 2147483647 h 1483"/>
              <a:gd name="T58" fmla="*/ 2147483647 w 482"/>
              <a:gd name="T59" fmla="*/ 2147483647 h 1483"/>
              <a:gd name="T60" fmla="*/ 2147483647 w 482"/>
              <a:gd name="T61" fmla="*/ 2147483647 h 1483"/>
              <a:gd name="T62" fmla="*/ 2147483647 w 482"/>
              <a:gd name="T63" fmla="*/ 2147483647 h 1483"/>
              <a:gd name="T64" fmla="*/ 2147483647 w 482"/>
              <a:gd name="T65" fmla="*/ 2147483647 h 1483"/>
              <a:gd name="T66" fmla="*/ 2147483647 w 482"/>
              <a:gd name="T67" fmla="*/ 2147483647 h 1483"/>
              <a:gd name="T68" fmla="*/ 2147483647 w 482"/>
              <a:gd name="T69" fmla="*/ 2147483647 h 1483"/>
              <a:gd name="T70" fmla="*/ 2147483647 w 482"/>
              <a:gd name="T71" fmla="*/ 2147483647 h 1483"/>
              <a:gd name="T72" fmla="*/ 2147483647 w 482"/>
              <a:gd name="T73" fmla="*/ 2147483647 h 148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482"/>
              <a:gd name="T112" fmla="*/ 0 h 1483"/>
              <a:gd name="T113" fmla="*/ 482 w 482"/>
              <a:gd name="T114" fmla="*/ 1483 h 148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482" h="1483">
                <a:moveTo>
                  <a:pt x="119" y="19"/>
                </a:moveTo>
                <a:lnTo>
                  <a:pt x="178" y="0"/>
                </a:lnTo>
                <a:lnTo>
                  <a:pt x="240" y="10"/>
                </a:lnTo>
                <a:lnTo>
                  <a:pt x="284" y="48"/>
                </a:lnTo>
                <a:lnTo>
                  <a:pt x="299" y="94"/>
                </a:lnTo>
                <a:lnTo>
                  <a:pt x="286" y="147"/>
                </a:lnTo>
                <a:lnTo>
                  <a:pt x="307" y="179"/>
                </a:lnTo>
                <a:lnTo>
                  <a:pt x="337" y="193"/>
                </a:lnTo>
                <a:lnTo>
                  <a:pt x="422" y="225"/>
                </a:lnTo>
                <a:lnTo>
                  <a:pt x="445" y="248"/>
                </a:lnTo>
                <a:lnTo>
                  <a:pt x="481" y="485"/>
                </a:lnTo>
                <a:lnTo>
                  <a:pt x="466" y="533"/>
                </a:lnTo>
                <a:lnTo>
                  <a:pt x="377" y="552"/>
                </a:lnTo>
                <a:lnTo>
                  <a:pt x="391" y="778"/>
                </a:lnTo>
                <a:lnTo>
                  <a:pt x="332" y="799"/>
                </a:lnTo>
                <a:lnTo>
                  <a:pt x="315" y="963"/>
                </a:lnTo>
                <a:lnTo>
                  <a:pt x="327" y="1251"/>
                </a:lnTo>
                <a:lnTo>
                  <a:pt x="332" y="1408"/>
                </a:lnTo>
                <a:lnTo>
                  <a:pt x="316" y="1413"/>
                </a:lnTo>
                <a:lnTo>
                  <a:pt x="316" y="1426"/>
                </a:lnTo>
                <a:lnTo>
                  <a:pt x="269" y="1454"/>
                </a:lnTo>
                <a:lnTo>
                  <a:pt x="241" y="1474"/>
                </a:lnTo>
                <a:lnTo>
                  <a:pt x="222" y="1481"/>
                </a:lnTo>
                <a:lnTo>
                  <a:pt x="199" y="1482"/>
                </a:lnTo>
                <a:lnTo>
                  <a:pt x="176" y="1475"/>
                </a:lnTo>
                <a:lnTo>
                  <a:pt x="171" y="1469"/>
                </a:lnTo>
                <a:lnTo>
                  <a:pt x="176" y="1457"/>
                </a:lnTo>
                <a:lnTo>
                  <a:pt x="187" y="1444"/>
                </a:lnTo>
                <a:lnTo>
                  <a:pt x="202" y="1425"/>
                </a:lnTo>
                <a:lnTo>
                  <a:pt x="225" y="1407"/>
                </a:lnTo>
                <a:lnTo>
                  <a:pt x="208" y="1414"/>
                </a:lnTo>
                <a:lnTo>
                  <a:pt x="208" y="1394"/>
                </a:lnTo>
                <a:lnTo>
                  <a:pt x="141" y="1422"/>
                </a:lnTo>
                <a:lnTo>
                  <a:pt x="114" y="1422"/>
                </a:lnTo>
                <a:lnTo>
                  <a:pt x="105" y="1414"/>
                </a:lnTo>
                <a:lnTo>
                  <a:pt x="105" y="1404"/>
                </a:lnTo>
                <a:lnTo>
                  <a:pt x="108" y="1395"/>
                </a:lnTo>
                <a:lnTo>
                  <a:pt x="114" y="1384"/>
                </a:lnTo>
                <a:lnTo>
                  <a:pt x="130" y="1369"/>
                </a:lnTo>
                <a:lnTo>
                  <a:pt x="143" y="1357"/>
                </a:lnTo>
                <a:lnTo>
                  <a:pt x="126" y="1354"/>
                </a:lnTo>
                <a:lnTo>
                  <a:pt x="110" y="1215"/>
                </a:lnTo>
                <a:lnTo>
                  <a:pt x="104" y="992"/>
                </a:lnTo>
                <a:lnTo>
                  <a:pt x="76" y="810"/>
                </a:lnTo>
                <a:lnTo>
                  <a:pt x="69" y="760"/>
                </a:lnTo>
                <a:lnTo>
                  <a:pt x="61" y="732"/>
                </a:lnTo>
                <a:lnTo>
                  <a:pt x="81" y="620"/>
                </a:lnTo>
                <a:lnTo>
                  <a:pt x="88" y="571"/>
                </a:lnTo>
                <a:lnTo>
                  <a:pt x="75" y="577"/>
                </a:lnTo>
                <a:lnTo>
                  <a:pt x="67" y="570"/>
                </a:lnTo>
                <a:lnTo>
                  <a:pt x="61" y="570"/>
                </a:lnTo>
                <a:lnTo>
                  <a:pt x="48" y="562"/>
                </a:lnTo>
                <a:lnTo>
                  <a:pt x="35" y="564"/>
                </a:lnTo>
                <a:lnTo>
                  <a:pt x="29" y="552"/>
                </a:lnTo>
                <a:lnTo>
                  <a:pt x="21" y="550"/>
                </a:lnTo>
                <a:lnTo>
                  <a:pt x="17" y="540"/>
                </a:lnTo>
                <a:lnTo>
                  <a:pt x="7" y="533"/>
                </a:lnTo>
                <a:lnTo>
                  <a:pt x="0" y="521"/>
                </a:lnTo>
                <a:lnTo>
                  <a:pt x="24" y="472"/>
                </a:lnTo>
                <a:lnTo>
                  <a:pt x="15" y="440"/>
                </a:lnTo>
                <a:lnTo>
                  <a:pt x="59" y="472"/>
                </a:lnTo>
                <a:lnTo>
                  <a:pt x="128" y="253"/>
                </a:lnTo>
                <a:lnTo>
                  <a:pt x="182" y="211"/>
                </a:lnTo>
                <a:lnTo>
                  <a:pt x="171" y="200"/>
                </a:lnTo>
                <a:lnTo>
                  <a:pt x="126" y="193"/>
                </a:lnTo>
                <a:lnTo>
                  <a:pt x="121" y="165"/>
                </a:lnTo>
                <a:lnTo>
                  <a:pt x="134" y="158"/>
                </a:lnTo>
                <a:lnTo>
                  <a:pt x="118" y="156"/>
                </a:lnTo>
                <a:lnTo>
                  <a:pt x="120" y="146"/>
                </a:lnTo>
                <a:lnTo>
                  <a:pt x="103" y="142"/>
                </a:lnTo>
                <a:lnTo>
                  <a:pt x="115" y="106"/>
                </a:lnTo>
                <a:lnTo>
                  <a:pt x="104" y="100"/>
                </a:lnTo>
                <a:lnTo>
                  <a:pt x="110" y="54"/>
                </a:lnTo>
                <a:lnTo>
                  <a:pt x="98" y="52"/>
                </a:lnTo>
                <a:lnTo>
                  <a:pt x="119" y="19"/>
                </a:lnTo>
              </a:path>
            </a:pathLst>
          </a:custGeom>
          <a:solidFill>
            <a:srgbClr val="408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4343" name="Freeform 7"/>
          <p:cNvSpPr>
            <a:spLocks noChangeArrowheads="1"/>
          </p:cNvSpPr>
          <p:nvPr/>
        </p:nvSpPr>
        <p:spPr bwMode="auto">
          <a:xfrm>
            <a:off x="4032250" y="2819400"/>
            <a:ext cx="831850" cy="2724150"/>
          </a:xfrm>
          <a:custGeom>
            <a:avLst/>
            <a:gdLst>
              <a:gd name="T0" fmla="*/ 2147483647 w 524"/>
              <a:gd name="T1" fmla="*/ 0 h 1716"/>
              <a:gd name="T2" fmla="*/ 2147483647 w 524"/>
              <a:gd name="T3" fmla="*/ 2147483647 h 1716"/>
              <a:gd name="T4" fmla="*/ 2147483647 w 524"/>
              <a:gd name="T5" fmla="*/ 2147483647 h 1716"/>
              <a:gd name="T6" fmla="*/ 2147483647 w 524"/>
              <a:gd name="T7" fmla="*/ 2147483647 h 1716"/>
              <a:gd name="T8" fmla="*/ 2147483647 w 524"/>
              <a:gd name="T9" fmla="*/ 2147483647 h 1716"/>
              <a:gd name="T10" fmla="*/ 2147483647 w 524"/>
              <a:gd name="T11" fmla="*/ 2147483647 h 1716"/>
              <a:gd name="T12" fmla="*/ 2147483647 w 524"/>
              <a:gd name="T13" fmla="*/ 2147483647 h 1716"/>
              <a:gd name="T14" fmla="*/ 2147483647 w 524"/>
              <a:gd name="T15" fmla="*/ 2147483647 h 1716"/>
              <a:gd name="T16" fmla="*/ 2147483647 w 524"/>
              <a:gd name="T17" fmla="*/ 2147483647 h 1716"/>
              <a:gd name="T18" fmla="*/ 2147483647 w 524"/>
              <a:gd name="T19" fmla="*/ 2147483647 h 1716"/>
              <a:gd name="T20" fmla="*/ 2147483647 w 524"/>
              <a:gd name="T21" fmla="*/ 2147483647 h 1716"/>
              <a:gd name="T22" fmla="*/ 2147483647 w 524"/>
              <a:gd name="T23" fmla="*/ 2147483647 h 1716"/>
              <a:gd name="T24" fmla="*/ 2147483647 w 524"/>
              <a:gd name="T25" fmla="*/ 2147483647 h 1716"/>
              <a:gd name="T26" fmla="*/ 2147483647 w 524"/>
              <a:gd name="T27" fmla="*/ 2147483647 h 1716"/>
              <a:gd name="T28" fmla="*/ 2147483647 w 524"/>
              <a:gd name="T29" fmla="*/ 2147483647 h 1716"/>
              <a:gd name="T30" fmla="*/ 2147483647 w 524"/>
              <a:gd name="T31" fmla="*/ 2147483647 h 1716"/>
              <a:gd name="T32" fmla="*/ 2147483647 w 524"/>
              <a:gd name="T33" fmla="*/ 2147483647 h 1716"/>
              <a:gd name="T34" fmla="*/ 2147483647 w 524"/>
              <a:gd name="T35" fmla="*/ 2147483647 h 1716"/>
              <a:gd name="T36" fmla="*/ 2147483647 w 524"/>
              <a:gd name="T37" fmla="*/ 2147483647 h 1716"/>
              <a:gd name="T38" fmla="*/ 2147483647 w 524"/>
              <a:gd name="T39" fmla="*/ 2147483647 h 1716"/>
              <a:gd name="T40" fmla="*/ 2147483647 w 524"/>
              <a:gd name="T41" fmla="*/ 2147483647 h 1716"/>
              <a:gd name="T42" fmla="*/ 2147483647 w 524"/>
              <a:gd name="T43" fmla="*/ 2147483647 h 1716"/>
              <a:gd name="T44" fmla="*/ 2147483647 w 524"/>
              <a:gd name="T45" fmla="*/ 2147483647 h 1716"/>
              <a:gd name="T46" fmla="*/ 2147483647 w 524"/>
              <a:gd name="T47" fmla="*/ 2147483647 h 1716"/>
              <a:gd name="T48" fmla="*/ 2147483647 w 524"/>
              <a:gd name="T49" fmla="*/ 2147483647 h 1716"/>
              <a:gd name="T50" fmla="*/ 2147483647 w 524"/>
              <a:gd name="T51" fmla="*/ 2147483647 h 1716"/>
              <a:gd name="T52" fmla="*/ 2147483647 w 524"/>
              <a:gd name="T53" fmla="*/ 2147483647 h 1716"/>
              <a:gd name="T54" fmla="*/ 2147483647 w 524"/>
              <a:gd name="T55" fmla="*/ 2147483647 h 1716"/>
              <a:gd name="T56" fmla="*/ 0 w 524"/>
              <a:gd name="T57" fmla="*/ 2147483647 h 1716"/>
              <a:gd name="T58" fmla="*/ 2147483647 w 524"/>
              <a:gd name="T59" fmla="*/ 2147483647 h 1716"/>
              <a:gd name="T60" fmla="*/ 2147483647 w 524"/>
              <a:gd name="T61" fmla="*/ 2147483647 h 1716"/>
              <a:gd name="T62" fmla="*/ 2147483647 w 524"/>
              <a:gd name="T63" fmla="*/ 2147483647 h 1716"/>
              <a:gd name="T64" fmla="*/ 2147483647 w 524"/>
              <a:gd name="T65" fmla="*/ 2147483647 h 1716"/>
              <a:gd name="T66" fmla="*/ 2147483647 w 524"/>
              <a:gd name="T67" fmla="*/ 2147483647 h 1716"/>
              <a:gd name="T68" fmla="*/ 2147483647 w 524"/>
              <a:gd name="T69" fmla="*/ 2147483647 h 1716"/>
              <a:gd name="T70" fmla="*/ 2147483647 w 524"/>
              <a:gd name="T71" fmla="*/ 2147483647 h 1716"/>
              <a:gd name="T72" fmla="*/ 2147483647 w 524"/>
              <a:gd name="T73" fmla="*/ 2147483647 h 171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524"/>
              <a:gd name="T112" fmla="*/ 0 h 1716"/>
              <a:gd name="T113" fmla="*/ 524 w 524"/>
              <a:gd name="T114" fmla="*/ 1716 h 171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524" h="1716">
                <a:moveTo>
                  <a:pt x="130" y="20"/>
                </a:moveTo>
                <a:lnTo>
                  <a:pt x="195" y="0"/>
                </a:lnTo>
                <a:lnTo>
                  <a:pt x="261" y="9"/>
                </a:lnTo>
                <a:lnTo>
                  <a:pt x="308" y="54"/>
                </a:lnTo>
                <a:lnTo>
                  <a:pt x="326" y="106"/>
                </a:lnTo>
                <a:lnTo>
                  <a:pt x="310" y="170"/>
                </a:lnTo>
                <a:lnTo>
                  <a:pt x="334" y="206"/>
                </a:lnTo>
                <a:lnTo>
                  <a:pt x="367" y="222"/>
                </a:lnTo>
                <a:lnTo>
                  <a:pt x="460" y="260"/>
                </a:lnTo>
                <a:lnTo>
                  <a:pt x="484" y="286"/>
                </a:lnTo>
                <a:lnTo>
                  <a:pt x="523" y="560"/>
                </a:lnTo>
                <a:lnTo>
                  <a:pt x="508" y="617"/>
                </a:lnTo>
                <a:lnTo>
                  <a:pt x="410" y="639"/>
                </a:lnTo>
                <a:lnTo>
                  <a:pt x="426" y="900"/>
                </a:lnTo>
                <a:lnTo>
                  <a:pt x="362" y="924"/>
                </a:lnTo>
                <a:lnTo>
                  <a:pt x="342" y="1114"/>
                </a:lnTo>
                <a:lnTo>
                  <a:pt x="356" y="1447"/>
                </a:lnTo>
                <a:lnTo>
                  <a:pt x="362" y="1630"/>
                </a:lnTo>
                <a:lnTo>
                  <a:pt x="344" y="1636"/>
                </a:lnTo>
                <a:lnTo>
                  <a:pt x="344" y="1650"/>
                </a:lnTo>
                <a:lnTo>
                  <a:pt x="293" y="1683"/>
                </a:lnTo>
                <a:lnTo>
                  <a:pt x="262" y="1707"/>
                </a:lnTo>
                <a:lnTo>
                  <a:pt x="241" y="1714"/>
                </a:lnTo>
                <a:lnTo>
                  <a:pt x="217" y="1715"/>
                </a:lnTo>
                <a:lnTo>
                  <a:pt x="192" y="1708"/>
                </a:lnTo>
                <a:lnTo>
                  <a:pt x="186" y="1700"/>
                </a:lnTo>
                <a:lnTo>
                  <a:pt x="192" y="1687"/>
                </a:lnTo>
                <a:lnTo>
                  <a:pt x="204" y="1672"/>
                </a:lnTo>
                <a:lnTo>
                  <a:pt x="219" y="1650"/>
                </a:lnTo>
                <a:lnTo>
                  <a:pt x="244" y="1629"/>
                </a:lnTo>
                <a:lnTo>
                  <a:pt x="226" y="1637"/>
                </a:lnTo>
                <a:lnTo>
                  <a:pt x="226" y="1614"/>
                </a:lnTo>
                <a:lnTo>
                  <a:pt x="153" y="1646"/>
                </a:lnTo>
                <a:lnTo>
                  <a:pt x="124" y="1646"/>
                </a:lnTo>
                <a:lnTo>
                  <a:pt x="116" y="1637"/>
                </a:lnTo>
                <a:lnTo>
                  <a:pt x="116" y="1625"/>
                </a:lnTo>
                <a:lnTo>
                  <a:pt x="119" y="1615"/>
                </a:lnTo>
                <a:lnTo>
                  <a:pt x="124" y="1602"/>
                </a:lnTo>
                <a:lnTo>
                  <a:pt x="142" y="1586"/>
                </a:lnTo>
                <a:lnTo>
                  <a:pt x="156" y="1571"/>
                </a:lnTo>
                <a:lnTo>
                  <a:pt x="138" y="1567"/>
                </a:lnTo>
                <a:lnTo>
                  <a:pt x="121" y="1405"/>
                </a:lnTo>
                <a:lnTo>
                  <a:pt x="115" y="1148"/>
                </a:lnTo>
                <a:lnTo>
                  <a:pt x="84" y="936"/>
                </a:lnTo>
                <a:lnTo>
                  <a:pt x="76" y="880"/>
                </a:lnTo>
                <a:lnTo>
                  <a:pt x="66" y="847"/>
                </a:lnTo>
                <a:lnTo>
                  <a:pt x="90" y="718"/>
                </a:lnTo>
                <a:lnTo>
                  <a:pt x="97" y="661"/>
                </a:lnTo>
                <a:lnTo>
                  <a:pt x="83" y="667"/>
                </a:lnTo>
                <a:lnTo>
                  <a:pt x="73" y="660"/>
                </a:lnTo>
                <a:lnTo>
                  <a:pt x="66" y="660"/>
                </a:lnTo>
                <a:lnTo>
                  <a:pt x="54" y="651"/>
                </a:lnTo>
                <a:lnTo>
                  <a:pt x="39" y="652"/>
                </a:lnTo>
                <a:lnTo>
                  <a:pt x="32" y="639"/>
                </a:lnTo>
                <a:lnTo>
                  <a:pt x="23" y="636"/>
                </a:lnTo>
                <a:lnTo>
                  <a:pt x="19" y="625"/>
                </a:lnTo>
                <a:lnTo>
                  <a:pt x="7" y="617"/>
                </a:lnTo>
                <a:lnTo>
                  <a:pt x="0" y="602"/>
                </a:lnTo>
                <a:lnTo>
                  <a:pt x="28" y="544"/>
                </a:lnTo>
                <a:lnTo>
                  <a:pt x="15" y="507"/>
                </a:lnTo>
                <a:lnTo>
                  <a:pt x="65" y="544"/>
                </a:lnTo>
                <a:lnTo>
                  <a:pt x="141" y="292"/>
                </a:lnTo>
                <a:lnTo>
                  <a:pt x="199" y="244"/>
                </a:lnTo>
                <a:lnTo>
                  <a:pt x="186" y="230"/>
                </a:lnTo>
                <a:lnTo>
                  <a:pt x="138" y="222"/>
                </a:lnTo>
                <a:lnTo>
                  <a:pt x="132" y="190"/>
                </a:lnTo>
                <a:lnTo>
                  <a:pt x="148" y="183"/>
                </a:lnTo>
                <a:lnTo>
                  <a:pt x="128" y="181"/>
                </a:lnTo>
                <a:lnTo>
                  <a:pt x="131" y="168"/>
                </a:lnTo>
                <a:lnTo>
                  <a:pt x="113" y="162"/>
                </a:lnTo>
                <a:lnTo>
                  <a:pt x="126" y="121"/>
                </a:lnTo>
                <a:lnTo>
                  <a:pt x="115" y="115"/>
                </a:lnTo>
                <a:lnTo>
                  <a:pt x="121" y="61"/>
                </a:lnTo>
                <a:lnTo>
                  <a:pt x="108" y="59"/>
                </a:lnTo>
                <a:lnTo>
                  <a:pt x="130" y="20"/>
                </a:lnTo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4344" name="Freeform 8"/>
          <p:cNvSpPr>
            <a:spLocks noChangeArrowheads="1"/>
          </p:cNvSpPr>
          <p:nvPr/>
        </p:nvSpPr>
        <p:spPr bwMode="auto">
          <a:xfrm>
            <a:off x="4402138" y="3482975"/>
            <a:ext cx="868362" cy="2836863"/>
          </a:xfrm>
          <a:custGeom>
            <a:avLst/>
            <a:gdLst>
              <a:gd name="T0" fmla="*/ 2147483647 w 547"/>
              <a:gd name="T1" fmla="*/ 2147483647 h 1787"/>
              <a:gd name="T2" fmla="*/ 2147483647 w 547"/>
              <a:gd name="T3" fmla="*/ 2147483647 h 1787"/>
              <a:gd name="T4" fmla="*/ 2147483647 w 547"/>
              <a:gd name="T5" fmla="*/ 2147483647 h 1787"/>
              <a:gd name="T6" fmla="*/ 2147483647 w 547"/>
              <a:gd name="T7" fmla="*/ 2147483647 h 1787"/>
              <a:gd name="T8" fmla="*/ 2147483647 w 547"/>
              <a:gd name="T9" fmla="*/ 2147483647 h 1787"/>
              <a:gd name="T10" fmla="*/ 2147483647 w 547"/>
              <a:gd name="T11" fmla="*/ 2147483647 h 1787"/>
              <a:gd name="T12" fmla="*/ 2147483647 w 547"/>
              <a:gd name="T13" fmla="*/ 2147483647 h 1787"/>
              <a:gd name="T14" fmla="*/ 2147483647 w 547"/>
              <a:gd name="T15" fmla="*/ 2147483647 h 1787"/>
              <a:gd name="T16" fmla="*/ 0 w 547"/>
              <a:gd name="T17" fmla="*/ 2147483647 h 1787"/>
              <a:gd name="T18" fmla="*/ 2147483647 w 547"/>
              <a:gd name="T19" fmla="*/ 2147483647 h 1787"/>
              <a:gd name="T20" fmla="*/ 2147483647 w 547"/>
              <a:gd name="T21" fmla="*/ 2147483647 h 1787"/>
              <a:gd name="T22" fmla="*/ 2147483647 w 547"/>
              <a:gd name="T23" fmla="*/ 2147483647 h 1787"/>
              <a:gd name="T24" fmla="*/ 2147483647 w 547"/>
              <a:gd name="T25" fmla="*/ 2147483647 h 1787"/>
              <a:gd name="T26" fmla="*/ 2147483647 w 547"/>
              <a:gd name="T27" fmla="*/ 2147483647 h 1787"/>
              <a:gd name="T28" fmla="*/ 2147483647 w 547"/>
              <a:gd name="T29" fmla="*/ 2147483647 h 1787"/>
              <a:gd name="T30" fmla="*/ 2147483647 w 547"/>
              <a:gd name="T31" fmla="*/ 2147483647 h 1787"/>
              <a:gd name="T32" fmla="*/ 2147483647 w 547"/>
              <a:gd name="T33" fmla="*/ 2147483647 h 1787"/>
              <a:gd name="T34" fmla="*/ 2147483647 w 547"/>
              <a:gd name="T35" fmla="*/ 2147483647 h 1787"/>
              <a:gd name="T36" fmla="*/ 2147483647 w 547"/>
              <a:gd name="T37" fmla="*/ 2147483647 h 1787"/>
              <a:gd name="T38" fmla="*/ 2147483647 w 547"/>
              <a:gd name="T39" fmla="*/ 2147483647 h 1787"/>
              <a:gd name="T40" fmla="*/ 2147483647 w 547"/>
              <a:gd name="T41" fmla="*/ 2147483647 h 1787"/>
              <a:gd name="T42" fmla="*/ 2147483647 w 547"/>
              <a:gd name="T43" fmla="*/ 2147483647 h 1787"/>
              <a:gd name="T44" fmla="*/ 2147483647 w 547"/>
              <a:gd name="T45" fmla="*/ 2147483647 h 1787"/>
              <a:gd name="T46" fmla="*/ 2147483647 w 547"/>
              <a:gd name="T47" fmla="*/ 2147483647 h 1787"/>
              <a:gd name="T48" fmla="*/ 2147483647 w 547"/>
              <a:gd name="T49" fmla="*/ 2147483647 h 1787"/>
              <a:gd name="T50" fmla="*/ 2147483647 w 547"/>
              <a:gd name="T51" fmla="*/ 2147483647 h 1787"/>
              <a:gd name="T52" fmla="*/ 2147483647 w 547"/>
              <a:gd name="T53" fmla="*/ 2147483647 h 1787"/>
              <a:gd name="T54" fmla="*/ 2147483647 w 547"/>
              <a:gd name="T55" fmla="*/ 2147483647 h 1787"/>
              <a:gd name="T56" fmla="*/ 2147483647 w 547"/>
              <a:gd name="T57" fmla="*/ 2147483647 h 1787"/>
              <a:gd name="T58" fmla="*/ 2147483647 w 547"/>
              <a:gd name="T59" fmla="*/ 2147483647 h 1787"/>
              <a:gd name="T60" fmla="*/ 2147483647 w 547"/>
              <a:gd name="T61" fmla="*/ 2147483647 h 1787"/>
              <a:gd name="T62" fmla="*/ 2147483647 w 547"/>
              <a:gd name="T63" fmla="*/ 2147483647 h 1787"/>
              <a:gd name="T64" fmla="*/ 2147483647 w 547"/>
              <a:gd name="T65" fmla="*/ 2147483647 h 1787"/>
              <a:gd name="T66" fmla="*/ 2147483647 w 547"/>
              <a:gd name="T67" fmla="*/ 2147483647 h 1787"/>
              <a:gd name="T68" fmla="*/ 2147483647 w 547"/>
              <a:gd name="T69" fmla="*/ 2147483647 h 1787"/>
              <a:gd name="T70" fmla="*/ 2147483647 w 547"/>
              <a:gd name="T71" fmla="*/ 2147483647 h 1787"/>
              <a:gd name="T72" fmla="*/ 2147483647 w 547"/>
              <a:gd name="T73" fmla="*/ 2147483647 h 1787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547"/>
              <a:gd name="T112" fmla="*/ 0 h 1787"/>
              <a:gd name="T113" fmla="*/ 547 w 547"/>
              <a:gd name="T114" fmla="*/ 1787 h 1787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547" h="1787">
                <a:moveTo>
                  <a:pt x="275" y="13"/>
                </a:moveTo>
                <a:lnTo>
                  <a:pt x="211" y="24"/>
                </a:lnTo>
                <a:lnTo>
                  <a:pt x="185" y="92"/>
                </a:lnTo>
                <a:lnTo>
                  <a:pt x="185" y="123"/>
                </a:lnTo>
                <a:lnTo>
                  <a:pt x="213" y="123"/>
                </a:lnTo>
                <a:lnTo>
                  <a:pt x="203" y="133"/>
                </a:lnTo>
                <a:lnTo>
                  <a:pt x="211" y="142"/>
                </a:lnTo>
                <a:lnTo>
                  <a:pt x="220" y="170"/>
                </a:lnTo>
                <a:lnTo>
                  <a:pt x="228" y="174"/>
                </a:lnTo>
                <a:lnTo>
                  <a:pt x="247" y="230"/>
                </a:lnTo>
                <a:lnTo>
                  <a:pt x="247" y="243"/>
                </a:lnTo>
                <a:lnTo>
                  <a:pt x="220" y="243"/>
                </a:lnTo>
                <a:lnTo>
                  <a:pt x="177" y="310"/>
                </a:lnTo>
                <a:lnTo>
                  <a:pt x="97" y="333"/>
                </a:lnTo>
                <a:lnTo>
                  <a:pt x="61" y="388"/>
                </a:lnTo>
                <a:lnTo>
                  <a:pt x="18" y="877"/>
                </a:lnTo>
                <a:lnTo>
                  <a:pt x="37" y="883"/>
                </a:lnTo>
                <a:lnTo>
                  <a:pt x="0" y="969"/>
                </a:lnTo>
                <a:lnTo>
                  <a:pt x="18" y="1023"/>
                </a:lnTo>
                <a:lnTo>
                  <a:pt x="36" y="1023"/>
                </a:lnTo>
                <a:lnTo>
                  <a:pt x="44" y="1035"/>
                </a:lnTo>
                <a:lnTo>
                  <a:pt x="61" y="1035"/>
                </a:lnTo>
                <a:lnTo>
                  <a:pt x="53" y="983"/>
                </a:lnTo>
                <a:lnTo>
                  <a:pt x="61" y="952"/>
                </a:lnTo>
                <a:lnTo>
                  <a:pt x="69" y="976"/>
                </a:lnTo>
                <a:lnTo>
                  <a:pt x="61" y="992"/>
                </a:lnTo>
                <a:lnTo>
                  <a:pt x="70" y="1006"/>
                </a:lnTo>
                <a:lnTo>
                  <a:pt x="88" y="962"/>
                </a:lnTo>
                <a:lnTo>
                  <a:pt x="77" y="891"/>
                </a:lnTo>
                <a:lnTo>
                  <a:pt x="106" y="895"/>
                </a:lnTo>
                <a:lnTo>
                  <a:pt x="88" y="1338"/>
                </a:lnTo>
                <a:lnTo>
                  <a:pt x="178" y="1363"/>
                </a:lnTo>
                <a:lnTo>
                  <a:pt x="220" y="1619"/>
                </a:lnTo>
                <a:lnTo>
                  <a:pt x="211" y="1644"/>
                </a:lnTo>
                <a:lnTo>
                  <a:pt x="194" y="1754"/>
                </a:lnTo>
                <a:lnTo>
                  <a:pt x="194" y="1774"/>
                </a:lnTo>
                <a:lnTo>
                  <a:pt x="256" y="1786"/>
                </a:lnTo>
                <a:lnTo>
                  <a:pt x="281" y="1756"/>
                </a:lnTo>
                <a:lnTo>
                  <a:pt x="267" y="1659"/>
                </a:lnTo>
                <a:lnTo>
                  <a:pt x="256" y="1593"/>
                </a:lnTo>
                <a:lnTo>
                  <a:pt x="282" y="1374"/>
                </a:lnTo>
                <a:lnTo>
                  <a:pt x="290" y="1375"/>
                </a:lnTo>
                <a:lnTo>
                  <a:pt x="317" y="1456"/>
                </a:lnTo>
                <a:lnTo>
                  <a:pt x="299" y="1587"/>
                </a:lnTo>
                <a:lnTo>
                  <a:pt x="281" y="1599"/>
                </a:lnTo>
                <a:lnTo>
                  <a:pt x="317" y="1737"/>
                </a:lnTo>
                <a:lnTo>
                  <a:pt x="379" y="1755"/>
                </a:lnTo>
                <a:lnTo>
                  <a:pt x="388" y="1744"/>
                </a:lnTo>
                <a:lnTo>
                  <a:pt x="343" y="1601"/>
                </a:lnTo>
                <a:lnTo>
                  <a:pt x="415" y="1363"/>
                </a:lnTo>
                <a:lnTo>
                  <a:pt x="448" y="1344"/>
                </a:lnTo>
                <a:lnTo>
                  <a:pt x="448" y="1326"/>
                </a:lnTo>
                <a:lnTo>
                  <a:pt x="510" y="1330"/>
                </a:lnTo>
                <a:lnTo>
                  <a:pt x="529" y="1363"/>
                </a:lnTo>
                <a:lnTo>
                  <a:pt x="546" y="1344"/>
                </a:lnTo>
                <a:lnTo>
                  <a:pt x="484" y="911"/>
                </a:lnTo>
                <a:lnTo>
                  <a:pt x="493" y="913"/>
                </a:lnTo>
                <a:lnTo>
                  <a:pt x="493" y="824"/>
                </a:lnTo>
                <a:lnTo>
                  <a:pt x="502" y="811"/>
                </a:lnTo>
                <a:lnTo>
                  <a:pt x="485" y="601"/>
                </a:lnTo>
                <a:lnTo>
                  <a:pt x="466" y="349"/>
                </a:lnTo>
                <a:lnTo>
                  <a:pt x="362" y="299"/>
                </a:lnTo>
                <a:lnTo>
                  <a:pt x="333" y="243"/>
                </a:lnTo>
                <a:lnTo>
                  <a:pt x="361" y="194"/>
                </a:lnTo>
                <a:lnTo>
                  <a:pt x="379" y="199"/>
                </a:lnTo>
                <a:lnTo>
                  <a:pt x="388" y="175"/>
                </a:lnTo>
                <a:lnTo>
                  <a:pt x="388" y="151"/>
                </a:lnTo>
                <a:lnTo>
                  <a:pt x="415" y="147"/>
                </a:lnTo>
                <a:lnTo>
                  <a:pt x="422" y="75"/>
                </a:lnTo>
                <a:lnTo>
                  <a:pt x="397" y="24"/>
                </a:lnTo>
                <a:lnTo>
                  <a:pt x="369" y="7"/>
                </a:lnTo>
                <a:lnTo>
                  <a:pt x="330" y="7"/>
                </a:lnTo>
                <a:lnTo>
                  <a:pt x="301" y="0"/>
                </a:lnTo>
                <a:lnTo>
                  <a:pt x="275" y="13"/>
                </a:lnTo>
              </a:path>
            </a:pathLst>
          </a:custGeom>
          <a:solidFill>
            <a:srgbClr val="A0C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4345" name="Freeform 9"/>
          <p:cNvSpPr>
            <a:spLocks noChangeArrowheads="1"/>
          </p:cNvSpPr>
          <p:nvPr/>
        </p:nvSpPr>
        <p:spPr bwMode="auto">
          <a:xfrm>
            <a:off x="3108325" y="3697288"/>
            <a:ext cx="785813" cy="2578100"/>
          </a:xfrm>
          <a:custGeom>
            <a:avLst/>
            <a:gdLst>
              <a:gd name="T0" fmla="*/ 2147483647 w 495"/>
              <a:gd name="T1" fmla="*/ 2147483647 h 1624"/>
              <a:gd name="T2" fmla="*/ 2147483647 w 495"/>
              <a:gd name="T3" fmla="*/ 2147483647 h 1624"/>
              <a:gd name="T4" fmla="*/ 2147483647 w 495"/>
              <a:gd name="T5" fmla="*/ 2147483647 h 1624"/>
              <a:gd name="T6" fmla="*/ 2147483647 w 495"/>
              <a:gd name="T7" fmla="*/ 2147483647 h 1624"/>
              <a:gd name="T8" fmla="*/ 2147483647 w 495"/>
              <a:gd name="T9" fmla="*/ 2147483647 h 1624"/>
              <a:gd name="T10" fmla="*/ 2147483647 w 495"/>
              <a:gd name="T11" fmla="*/ 2147483647 h 1624"/>
              <a:gd name="T12" fmla="*/ 2147483647 w 495"/>
              <a:gd name="T13" fmla="*/ 2147483647 h 1624"/>
              <a:gd name="T14" fmla="*/ 2147483647 w 495"/>
              <a:gd name="T15" fmla="*/ 2147483647 h 1624"/>
              <a:gd name="T16" fmla="*/ 0 w 495"/>
              <a:gd name="T17" fmla="*/ 2147483647 h 1624"/>
              <a:gd name="T18" fmla="*/ 2147483647 w 495"/>
              <a:gd name="T19" fmla="*/ 2147483647 h 1624"/>
              <a:gd name="T20" fmla="*/ 2147483647 w 495"/>
              <a:gd name="T21" fmla="*/ 2147483647 h 1624"/>
              <a:gd name="T22" fmla="*/ 2147483647 w 495"/>
              <a:gd name="T23" fmla="*/ 2147483647 h 1624"/>
              <a:gd name="T24" fmla="*/ 2147483647 w 495"/>
              <a:gd name="T25" fmla="*/ 2147483647 h 1624"/>
              <a:gd name="T26" fmla="*/ 2147483647 w 495"/>
              <a:gd name="T27" fmla="*/ 2147483647 h 1624"/>
              <a:gd name="T28" fmla="*/ 2147483647 w 495"/>
              <a:gd name="T29" fmla="*/ 2147483647 h 1624"/>
              <a:gd name="T30" fmla="*/ 2147483647 w 495"/>
              <a:gd name="T31" fmla="*/ 2147483647 h 1624"/>
              <a:gd name="T32" fmla="*/ 2147483647 w 495"/>
              <a:gd name="T33" fmla="*/ 2147483647 h 1624"/>
              <a:gd name="T34" fmla="*/ 2147483647 w 495"/>
              <a:gd name="T35" fmla="*/ 2147483647 h 1624"/>
              <a:gd name="T36" fmla="*/ 2147483647 w 495"/>
              <a:gd name="T37" fmla="*/ 2147483647 h 1624"/>
              <a:gd name="T38" fmla="*/ 2147483647 w 495"/>
              <a:gd name="T39" fmla="*/ 2147483647 h 1624"/>
              <a:gd name="T40" fmla="*/ 2147483647 w 495"/>
              <a:gd name="T41" fmla="*/ 2147483647 h 1624"/>
              <a:gd name="T42" fmla="*/ 2147483647 w 495"/>
              <a:gd name="T43" fmla="*/ 2147483647 h 1624"/>
              <a:gd name="T44" fmla="*/ 2147483647 w 495"/>
              <a:gd name="T45" fmla="*/ 2147483647 h 1624"/>
              <a:gd name="T46" fmla="*/ 2147483647 w 495"/>
              <a:gd name="T47" fmla="*/ 2147483647 h 1624"/>
              <a:gd name="T48" fmla="*/ 2147483647 w 495"/>
              <a:gd name="T49" fmla="*/ 2147483647 h 1624"/>
              <a:gd name="T50" fmla="*/ 2147483647 w 495"/>
              <a:gd name="T51" fmla="*/ 2147483647 h 1624"/>
              <a:gd name="T52" fmla="*/ 2147483647 w 495"/>
              <a:gd name="T53" fmla="*/ 2147483647 h 1624"/>
              <a:gd name="T54" fmla="*/ 2147483647 w 495"/>
              <a:gd name="T55" fmla="*/ 2147483647 h 1624"/>
              <a:gd name="T56" fmla="*/ 2147483647 w 495"/>
              <a:gd name="T57" fmla="*/ 2147483647 h 1624"/>
              <a:gd name="T58" fmla="*/ 2147483647 w 495"/>
              <a:gd name="T59" fmla="*/ 2147483647 h 1624"/>
              <a:gd name="T60" fmla="*/ 2147483647 w 495"/>
              <a:gd name="T61" fmla="*/ 2147483647 h 1624"/>
              <a:gd name="T62" fmla="*/ 2147483647 w 495"/>
              <a:gd name="T63" fmla="*/ 2147483647 h 1624"/>
              <a:gd name="T64" fmla="*/ 2147483647 w 495"/>
              <a:gd name="T65" fmla="*/ 2147483647 h 1624"/>
              <a:gd name="T66" fmla="*/ 2147483647 w 495"/>
              <a:gd name="T67" fmla="*/ 2147483647 h 1624"/>
              <a:gd name="T68" fmla="*/ 2147483647 w 495"/>
              <a:gd name="T69" fmla="*/ 2147483647 h 1624"/>
              <a:gd name="T70" fmla="*/ 2147483647 w 495"/>
              <a:gd name="T71" fmla="*/ 2147483647 h 1624"/>
              <a:gd name="T72" fmla="*/ 2147483647 w 495"/>
              <a:gd name="T73" fmla="*/ 2147483647 h 1624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495"/>
              <a:gd name="T112" fmla="*/ 0 h 1624"/>
              <a:gd name="T113" fmla="*/ 495 w 495"/>
              <a:gd name="T114" fmla="*/ 1624 h 1624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495" h="1624">
                <a:moveTo>
                  <a:pt x="248" y="12"/>
                </a:moveTo>
                <a:lnTo>
                  <a:pt x="192" y="22"/>
                </a:lnTo>
                <a:lnTo>
                  <a:pt x="167" y="81"/>
                </a:lnTo>
                <a:lnTo>
                  <a:pt x="167" y="109"/>
                </a:lnTo>
                <a:lnTo>
                  <a:pt x="192" y="109"/>
                </a:lnTo>
                <a:lnTo>
                  <a:pt x="184" y="120"/>
                </a:lnTo>
                <a:lnTo>
                  <a:pt x="192" y="127"/>
                </a:lnTo>
                <a:lnTo>
                  <a:pt x="199" y="154"/>
                </a:lnTo>
                <a:lnTo>
                  <a:pt x="206" y="158"/>
                </a:lnTo>
                <a:lnTo>
                  <a:pt x="224" y="209"/>
                </a:lnTo>
                <a:lnTo>
                  <a:pt x="224" y="220"/>
                </a:lnTo>
                <a:lnTo>
                  <a:pt x="199" y="220"/>
                </a:lnTo>
                <a:lnTo>
                  <a:pt x="160" y="282"/>
                </a:lnTo>
                <a:lnTo>
                  <a:pt x="87" y="302"/>
                </a:lnTo>
                <a:lnTo>
                  <a:pt x="54" y="352"/>
                </a:lnTo>
                <a:lnTo>
                  <a:pt x="15" y="797"/>
                </a:lnTo>
                <a:lnTo>
                  <a:pt x="33" y="802"/>
                </a:lnTo>
                <a:lnTo>
                  <a:pt x="0" y="880"/>
                </a:lnTo>
                <a:lnTo>
                  <a:pt x="15" y="930"/>
                </a:lnTo>
                <a:lnTo>
                  <a:pt x="32" y="930"/>
                </a:lnTo>
                <a:lnTo>
                  <a:pt x="40" y="941"/>
                </a:lnTo>
                <a:lnTo>
                  <a:pt x="54" y="941"/>
                </a:lnTo>
                <a:lnTo>
                  <a:pt x="47" y="892"/>
                </a:lnTo>
                <a:lnTo>
                  <a:pt x="54" y="864"/>
                </a:lnTo>
                <a:lnTo>
                  <a:pt x="62" y="887"/>
                </a:lnTo>
                <a:lnTo>
                  <a:pt x="54" y="902"/>
                </a:lnTo>
                <a:lnTo>
                  <a:pt x="63" y="914"/>
                </a:lnTo>
                <a:lnTo>
                  <a:pt x="80" y="875"/>
                </a:lnTo>
                <a:lnTo>
                  <a:pt x="69" y="810"/>
                </a:lnTo>
                <a:lnTo>
                  <a:pt x="95" y="813"/>
                </a:lnTo>
                <a:lnTo>
                  <a:pt x="80" y="1216"/>
                </a:lnTo>
                <a:lnTo>
                  <a:pt x="161" y="1239"/>
                </a:lnTo>
                <a:lnTo>
                  <a:pt x="199" y="1472"/>
                </a:lnTo>
                <a:lnTo>
                  <a:pt x="192" y="1495"/>
                </a:lnTo>
                <a:lnTo>
                  <a:pt x="175" y="1595"/>
                </a:lnTo>
                <a:lnTo>
                  <a:pt x="175" y="1612"/>
                </a:lnTo>
                <a:lnTo>
                  <a:pt x="232" y="1623"/>
                </a:lnTo>
                <a:lnTo>
                  <a:pt x="254" y="1596"/>
                </a:lnTo>
                <a:lnTo>
                  <a:pt x="241" y="1508"/>
                </a:lnTo>
                <a:lnTo>
                  <a:pt x="232" y="1448"/>
                </a:lnTo>
                <a:lnTo>
                  <a:pt x="255" y="1248"/>
                </a:lnTo>
                <a:lnTo>
                  <a:pt x="262" y="1250"/>
                </a:lnTo>
                <a:lnTo>
                  <a:pt x="287" y="1324"/>
                </a:lnTo>
                <a:lnTo>
                  <a:pt x="270" y="1442"/>
                </a:lnTo>
                <a:lnTo>
                  <a:pt x="254" y="1453"/>
                </a:lnTo>
                <a:lnTo>
                  <a:pt x="287" y="1580"/>
                </a:lnTo>
                <a:lnTo>
                  <a:pt x="342" y="1595"/>
                </a:lnTo>
                <a:lnTo>
                  <a:pt x="352" y="1585"/>
                </a:lnTo>
                <a:lnTo>
                  <a:pt x="310" y="1456"/>
                </a:lnTo>
                <a:lnTo>
                  <a:pt x="375" y="1239"/>
                </a:lnTo>
                <a:lnTo>
                  <a:pt x="406" y="1221"/>
                </a:lnTo>
                <a:lnTo>
                  <a:pt x="406" y="1205"/>
                </a:lnTo>
                <a:lnTo>
                  <a:pt x="462" y="1209"/>
                </a:lnTo>
                <a:lnTo>
                  <a:pt x="480" y="1239"/>
                </a:lnTo>
                <a:lnTo>
                  <a:pt x="494" y="1221"/>
                </a:lnTo>
                <a:lnTo>
                  <a:pt x="439" y="828"/>
                </a:lnTo>
                <a:lnTo>
                  <a:pt x="447" y="829"/>
                </a:lnTo>
                <a:lnTo>
                  <a:pt x="447" y="748"/>
                </a:lnTo>
                <a:lnTo>
                  <a:pt x="454" y="737"/>
                </a:lnTo>
                <a:lnTo>
                  <a:pt x="439" y="545"/>
                </a:lnTo>
                <a:lnTo>
                  <a:pt x="422" y="317"/>
                </a:lnTo>
                <a:lnTo>
                  <a:pt x="328" y="271"/>
                </a:lnTo>
                <a:lnTo>
                  <a:pt x="302" y="220"/>
                </a:lnTo>
                <a:lnTo>
                  <a:pt x="327" y="175"/>
                </a:lnTo>
                <a:lnTo>
                  <a:pt x="342" y="181"/>
                </a:lnTo>
                <a:lnTo>
                  <a:pt x="352" y="159"/>
                </a:lnTo>
                <a:lnTo>
                  <a:pt x="352" y="135"/>
                </a:lnTo>
                <a:lnTo>
                  <a:pt x="375" y="132"/>
                </a:lnTo>
                <a:lnTo>
                  <a:pt x="382" y="66"/>
                </a:lnTo>
                <a:lnTo>
                  <a:pt x="359" y="22"/>
                </a:lnTo>
                <a:lnTo>
                  <a:pt x="334" y="5"/>
                </a:lnTo>
                <a:lnTo>
                  <a:pt x="299" y="5"/>
                </a:lnTo>
                <a:lnTo>
                  <a:pt x="273" y="0"/>
                </a:lnTo>
                <a:lnTo>
                  <a:pt x="248" y="12"/>
                </a:lnTo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30200" y="1073150"/>
            <a:ext cx="642938" cy="515938"/>
          </a:xfrm>
          <a:prstGeom prst="rect">
            <a:avLst/>
          </a:prstGeom>
          <a:noFill/>
          <a:ln w="507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773238" y="1073150"/>
            <a:ext cx="642937" cy="515938"/>
          </a:xfrm>
          <a:prstGeom prst="rect">
            <a:avLst/>
          </a:prstGeom>
          <a:noFill/>
          <a:ln w="507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3321050" y="1098550"/>
            <a:ext cx="642938" cy="515938"/>
          </a:xfrm>
          <a:prstGeom prst="rect">
            <a:avLst/>
          </a:prstGeom>
          <a:noFill/>
          <a:ln w="507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4976813" y="1098550"/>
            <a:ext cx="644525" cy="515938"/>
          </a:xfrm>
          <a:prstGeom prst="rect">
            <a:avLst/>
          </a:prstGeom>
          <a:noFill/>
          <a:ln w="507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4350" name="Freeform 14"/>
          <p:cNvSpPr>
            <a:spLocks noChangeArrowheads="1"/>
          </p:cNvSpPr>
          <p:nvPr/>
        </p:nvSpPr>
        <p:spPr bwMode="auto">
          <a:xfrm>
            <a:off x="449263" y="1427163"/>
            <a:ext cx="455612" cy="1355725"/>
          </a:xfrm>
          <a:custGeom>
            <a:avLst/>
            <a:gdLst>
              <a:gd name="T0" fmla="*/ 2147483647 w 287"/>
              <a:gd name="T1" fmla="*/ 2147483647 h 854"/>
              <a:gd name="T2" fmla="*/ 2147483647 w 287"/>
              <a:gd name="T3" fmla="*/ 2147483647 h 854"/>
              <a:gd name="T4" fmla="*/ 2147483647 w 287"/>
              <a:gd name="T5" fmla="*/ 2147483647 h 854"/>
              <a:gd name="T6" fmla="*/ 2147483647 w 287"/>
              <a:gd name="T7" fmla="*/ 2147483647 h 854"/>
              <a:gd name="T8" fmla="*/ 2147483647 w 287"/>
              <a:gd name="T9" fmla="*/ 2147483647 h 854"/>
              <a:gd name="T10" fmla="*/ 2147483647 w 287"/>
              <a:gd name="T11" fmla="*/ 2147483647 h 854"/>
              <a:gd name="T12" fmla="*/ 2147483647 w 287"/>
              <a:gd name="T13" fmla="*/ 2147483647 h 854"/>
              <a:gd name="T14" fmla="*/ 2147483647 w 287"/>
              <a:gd name="T15" fmla="*/ 2147483647 h 854"/>
              <a:gd name="T16" fmla="*/ 0 w 287"/>
              <a:gd name="T17" fmla="*/ 2147483647 h 854"/>
              <a:gd name="T18" fmla="*/ 2147483647 w 287"/>
              <a:gd name="T19" fmla="*/ 2147483647 h 854"/>
              <a:gd name="T20" fmla="*/ 2147483647 w 287"/>
              <a:gd name="T21" fmla="*/ 2147483647 h 854"/>
              <a:gd name="T22" fmla="*/ 2147483647 w 287"/>
              <a:gd name="T23" fmla="*/ 2147483647 h 854"/>
              <a:gd name="T24" fmla="*/ 2147483647 w 287"/>
              <a:gd name="T25" fmla="*/ 2147483647 h 854"/>
              <a:gd name="T26" fmla="*/ 2147483647 w 287"/>
              <a:gd name="T27" fmla="*/ 2147483647 h 854"/>
              <a:gd name="T28" fmla="*/ 2147483647 w 287"/>
              <a:gd name="T29" fmla="*/ 2147483647 h 854"/>
              <a:gd name="T30" fmla="*/ 2147483647 w 287"/>
              <a:gd name="T31" fmla="*/ 2147483647 h 854"/>
              <a:gd name="T32" fmla="*/ 2147483647 w 287"/>
              <a:gd name="T33" fmla="*/ 2147483647 h 854"/>
              <a:gd name="T34" fmla="*/ 2147483647 w 287"/>
              <a:gd name="T35" fmla="*/ 2147483647 h 854"/>
              <a:gd name="T36" fmla="*/ 2147483647 w 287"/>
              <a:gd name="T37" fmla="*/ 2147483647 h 854"/>
              <a:gd name="T38" fmla="*/ 2147483647 w 287"/>
              <a:gd name="T39" fmla="*/ 2147483647 h 854"/>
              <a:gd name="T40" fmla="*/ 2147483647 w 287"/>
              <a:gd name="T41" fmla="*/ 2147483647 h 854"/>
              <a:gd name="T42" fmla="*/ 2147483647 w 287"/>
              <a:gd name="T43" fmla="*/ 2147483647 h 854"/>
              <a:gd name="T44" fmla="*/ 2147483647 w 287"/>
              <a:gd name="T45" fmla="*/ 2147483647 h 854"/>
              <a:gd name="T46" fmla="*/ 2147483647 w 287"/>
              <a:gd name="T47" fmla="*/ 2147483647 h 854"/>
              <a:gd name="T48" fmla="*/ 2147483647 w 287"/>
              <a:gd name="T49" fmla="*/ 2147483647 h 854"/>
              <a:gd name="T50" fmla="*/ 2147483647 w 287"/>
              <a:gd name="T51" fmla="*/ 2147483647 h 854"/>
              <a:gd name="T52" fmla="*/ 2147483647 w 287"/>
              <a:gd name="T53" fmla="*/ 2147483647 h 854"/>
              <a:gd name="T54" fmla="*/ 2147483647 w 287"/>
              <a:gd name="T55" fmla="*/ 2147483647 h 854"/>
              <a:gd name="T56" fmla="*/ 2147483647 w 287"/>
              <a:gd name="T57" fmla="*/ 2147483647 h 854"/>
              <a:gd name="T58" fmla="*/ 2147483647 w 287"/>
              <a:gd name="T59" fmla="*/ 2147483647 h 854"/>
              <a:gd name="T60" fmla="*/ 2147483647 w 287"/>
              <a:gd name="T61" fmla="*/ 2147483647 h 854"/>
              <a:gd name="T62" fmla="*/ 2147483647 w 287"/>
              <a:gd name="T63" fmla="*/ 2147483647 h 854"/>
              <a:gd name="T64" fmla="*/ 2147483647 w 287"/>
              <a:gd name="T65" fmla="*/ 2147483647 h 854"/>
              <a:gd name="T66" fmla="*/ 2147483647 w 287"/>
              <a:gd name="T67" fmla="*/ 2147483647 h 854"/>
              <a:gd name="T68" fmla="*/ 2147483647 w 287"/>
              <a:gd name="T69" fmla="*/ 2147483647 h 854"/>
              <a:gd name="T70" fmla="*/ 2147483647 w 287"/>
              <a:gd name="T71" fmla="*/ 2147483647 h 854"/>
              <a:gd name="T72" fmla="*/ 2147483647 w 287"/>
              <a:gd name="T73" fmla="*/ 2147483647 h 854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87"/>
              <a:gd name="T112" fmla="*/ 0 h 854"/>
              <a:gd name="T113" fmla="*/ 287 w 287"/>
              <a:gd name="T114" fmla="*/ 854 h 854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87" h="854">
                <a:moveTo>
                  <a:pt x="143" y="6"/>
                </a:moveTo>
                <a:lnTo>
                  <a:pt x="111" y="11"/>
                </a:lnTo>
                <a:lnTo>
                  <a:pt x="97" y="42"/>
                </a:lnTo>
                <a:lnTo>
                  <a:pt x="97" y="57"/>
                </a:lnTo>
                <a:lnTo>
                  <a:pt x="111" y="57"/>
                </a:lnTo>
                <a:lnTo>
                  <a:pt x="106" y="63"/>
                </a:lnTo>
                <a:lnTo>
                  <a:pt x="111" y="66"/>
                </a:lnTo>
                <a:lnTo>
                  <a:pt x="115" y="80"/>
                </a:lnTo>
                <a:lnTo>
                  <a:pt x="118" y="83"/>
                </a:lnTo>
                <a:lnTo>
                  <a:pt x="129" y="110"/>
                </a:lnTo>
                <a:lnTo>
                  <a:pt x="129" y="116"/>
                </a:lnTo>
                <a:lnTo>
                  <a:pt x="115" y="116"/>
                </a:lnTo>
                <a:lnTo>
                  <a:pt x="92" y="148"/>
                </a:lnTo>
                <a:lnTo>
                  <a:pt x="49" y="159"/>
                </a:lnTo>
                <a:lnTo>
                  <a:pt x="30" y="185"/>
                </a:lnTo>
                <a:lnTo>
                  <a:pt x="9" y="417"/>
                </a:lnTo>
                <a:lnTo>
                  <a:pt x="18" y="420"/>
                </a:lnTo>
                <a:lnTo>
                  <a:pt x="0" y="462"/>
                </a:lnTo>
                <a:lnTo>
                  <a:pt x="9" y="488"/>
                </a:lnTo>
                <a:lnTo>
                  <a:pt x="18" y="488"/>
                </a:lnTo>
                <a:lnTo>
                  <a:pt x="23" y="493"/>
                </a:lnTo>
                <a:lnTo>
                  <a:pt x="30" y="493"/>
                </a:lnTo>
                <a:lnTo>
                  <a:pt x="26" y="468"/>
                </a:lnTo>
                <a:lnTo>
                  <a:pt x="30" y="453"/>
                </a:lnTo>
                <a:lnTo>
                  <a:pt x="35" y="465"/>
                </a:lnTo>
                <a:lnTo>
                  <a:pt x="30" y="473"/>
                </a:lnTo>
                <a:lnTo>
                  <a:pt x="35" y="479"/>
                </a:lnTo>
                <a:lnTo>
                  <a:pt x="46" y="459"/>
                </a:lnTo>
                <a:lnTo>
                  <a:pt x="39" y="425"/>
                </a:lnTo>
                <a:lnTo>
                  <a:pt x="55" y="427"/>
                </a:lnTo>
                <a:lnTo>
                  <a:pt x="46" y="638"/>
                </a:lnTo>
                <a:lnTo>
                  <a:pt x="94" y="651"/>
                </a:lnTo>
                <a:lnTo>
                  <a:pt x="115" y="774"/>
                </a:lnTo>
                <a:lnTo>
                  <a:pt x="111" y="787"/>
                </a:lnTo>
                <a:lnTo>
                  <a:pt x="101" y="839"/>
                </a:lnTo>
                <a:lnTo>
                  <a:pt x="101" y="848"/>
                </a:lnTo>
                <a:lnTo>
                  <a:pt x="134" y="853"/>
                </a:lnTo>
                <a:lnTo>
                  <a:pt x="147" y="839"/>
                </a:lnTo>
                <a:lnTo>
                  <a:pt x="139" y="793"/>
                </a:lnTo>
                <a:lnTo>
                  <a:pt x="134" y="762"/>
                </a:lnTo>
                <a:lnTo>
                  <a:pt x="148" y="655"/>
                </a:lnTo>
                <a:lnTo>
                  <a:pt x="152" y="657"/>
                </a:lnTo>
                <a:lnTo>
                  <a:pt x="166" y="695"/>
                </a:lnTo>
                <a:lnTo>
                  <a:pt x="157" y="759"/>
                </a:lnTo>
                <a:lnTo>
                  <a:pt x="147" y="765"/>
                </a:lnTo>
                <a:lnTo>
                  <a:pt x="166" y="831"/>
                </a:lnTo>
                <a:lnTo>
                  <a:pt x="198" y="839"/>
                </a:lnTo>
                <a:lnTo>
                  <a:pt x="205" y="833"/>
                </a:lnTo>
                <a:lnTo>
                  <a:pt x="180" y="765"/>
                </a:lnTo>
                <a:lnTo>
                  <a:pt x="217" y="651"/>
                </a:lnTo>
                <a:lnTo>
                  <a:pt x="235" y="641"/>
                </a:lnTo>
                <a:lnTo>
                  <a:pt x="235" y="634"/>
                </a:lnTo>
                <a:lnTo>
                  <a:pt x="268" y="635"/>
                </a:lnTo>
                <a:lnTo>
                  <a:pt x="279" y="651"/>
                </a:lnTo>
                <a:lnTo>
                  <a:pt x="286" y="641"/>
                </a:lnTo>
                <a:lnTo>
                  <a:pt x="254" y="434"/>
                </a:lnTo>
                <a:lnTo>
                  <a:pt x="260" y="434"/>
                </a:lnTo>
                <a:lnTo>
                  <a:pt x="260" y="393"/>
                </a:lnTo>
                <a:lnTo>
                  <a:pt x="263" y="386"/>
                </a:lnTo>
                <a:lnTo>
                  <a:pt x="254" y="287"/>
                </a:lnTo>
                <a:lnTo>
                  <a:pt x="245" y="167"/>
                </a:lnTo>
                <a:lnTo>
                  <a:pt x="191" y="142"/>
                </a:lnTo>
                <a:lnTo>
                  <a:pt x="175" y="116"/>
                </a:lnTo>
                <a:lnTo>
                  <a:pt x="189" y="93"/>
                </a:lnTo>
                <a:lnTo>
                  <a:pt x="198" y="94"/>
                </a:lnTo>
                <a:lnTo>
                  <a:pt x="205" y="83"/>
                </a:lnTo>
                <a:lnTo>
                  <a:pt x="205" y="71"/>
                </a:lnTo>
                <a:lnTo>
                  <a:pt x="217" y="70"/>
                </a:lnTo>
                <a:lnTo>
                  <a:pt x="222" y="34"/>
                </a:lnTo>
                <a:lnTo>
                  <a:pt x="208" y="11"/>
                </a:lnTo>
                <a:lnTo>
                  <a:pt x="194" y="2"/>
                </a:lnTo>
                <a:lnTo>
                  <a:pt x="173" y="2"/>
                </a:lnTo>
                <a:lnTo>
                  <a:pt x="159" y="0"/>
                </a:lnTo>
                <a:lnTo>
                  <a:pt x="143" y="6"/>
                </a:lnTo>
              </a:path>
            </a:pathLst>
          </a:custGeom>
          <a:solidFill>
            <a:srgbClr val="002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4351" name="Freeform 15"/>
          <p:cNvSpPr>
            <a:spLocks noChangeArrowheads="1"/>
          </p:cNvSpPr>
          <p:nvPr/>
        </p:nvSpPr>
        <p:spPr bwMode="auto">
          <a:xfrm>
            <a:off x="1463675" y="3535363"/>
            <a:ext cx="536575" cy="1773237"/>
          </a:xfrm>
          <a:custGeom>
            <a:avLst/>
            <a:gdLst>
              <a:gd name="T0" fmla="*/ 2147483647 w 338"/>
              <a:gd name="T1" fmla="*/ 2147483647 h 1117"/>
              <a:gd name="T2" fmla="*/ 2147483647 w 338"/>
              <a:gd name="T3" fmla="*/ 0 h 1117"/>
              <a:gd name="T4" fmla="*/ 2147483647 w 338"/>
              <a:gd name="T5" fmla="*/ 0 h 1117"/>
              <a:gd name="T6" fmla="*/ 2147483647 w 338"/>
              <a:gd name="T7" fmla="*/ 2147483647 h 1117"/>
              <a:gd name="T8" fmla="*/ 2147483647 w 338"/>
              <a:gd name="T9" fmla="*/ 2147483647 h 1117"/>
              <a:gd name="T10" fmla="*/ 2147483647 w 338"/>
              <a:gd name="T11" fmla="*/ 2147483647 h 1117"/>
              <a:gd name="T12" fmla="*/ 2147483647 w 338"/>
              <a:gd name="T13" fmla="*/ 2147483647 h 1117"/>
              <a:gd name="T14" fmla="*/ 2147483647 w 338"/>
              <a:gd name="T15" fmla="*/ 2147483647 h 1117"/>
              <a:gd name="T16" fmla="*/ 2147483647 w 338"/>
              <a:gd name="T17" fmla="*/ 2147483647 h 1117"/>
              <a:gd name="T18" fmla="*/ 2147483647 w 338"/>
              <a:gd name="T19" fmla="*/ 2147483647 h 1117"/>
              <a:gd name="T20" fmla="*/ 2147483647 w 338"/>
              <a:gd name="T21" fmla="*/ 2147483647 h 1117"/>
              <a:gd name="T22" fmla="*/ 2147483647 w 338"/>
              <a:gd name="T23" fmla="*/ 2147483647 h 1117"/>
              <a:gd name="T24" fmla="*/ 2147483647 w 338"/>
              <a:gd name="T25" fmla="*/ 2147483647 h 1117"/>
              <a:gd name="T26" fmla="*/ 2147483647 w 338"/>
              <a:gd name="T27" fmla="*/ 2147483647 h 1117"/>
              <a:gd name="T28" fmla="*/ 2147483647 w 338"/>
              <a:gd name="T29" fmla="*/ 2147483647 h 1117"/>
              <a:gd name="T30" fmla="*/ 2147483647 w 338"/>
              <a:gd name="T31" fmla="*/ 2147483647 h 1117"/>
              <a:gd name="T32" fmla="*/ 2147483647 w 338"/>
              <a:gd name="T33" fmla="*/ 2147483647 h 1117"/>
              <a:gd name="T34" fmla="*/ 2147483647 w 338"/>
              <a:gd name="T35" fmla="*/ 2147483647 h 1117"/>
              <a:gd name="T36" fmla="*/ 2147483647 w 338"/>
              <a:gd name="T37" fmla="*/ 2147483647 h 1117"/>
              <a:gd name="T38" fmla="*/ 2147483647 w 338"/>
              <a:gd name="T39" fmla="*/ 2147483647 h 1117"/>
              <a:gd name="T40" fmla="*/ 2147483647 w 338"/>
              <a:gd name="T41" fmla="*/ 2147483647 h 1117"/>
              <a:gd name="T42" fmla="*/ 2147483647 w 338"/>
              <a:gd name="T43" fmla="*/ 2147483647 h 1117"/>
              <a:gd name="T44" fmla="*/ 2147483647 w 338"/>
              <a:gd name="T45" fmla="*/ 2147483647 h 1117"/>
              <a:gd name="T46" fmla="*/ 2147483647 w 338"/>
              <a:gd name="T47" fmla="*/ 2147483647 h 1117"/>
              <a:gd name="T48" fmla="*/ 2147483647 w 338"/>
              <a:gd name="T49" fmla="*/ 2147483647 h 1117"/>
              <a:gd name="T50" fmla="*/ 2147483647 w 338"/>
              <a:gd name="T51" fmla="*/ 2147483647 h 1117"/>
              <a:gd name="T52" fmla="*/ 2147483647 w 338"/>
              <a:gd name="T53" fmla="*/ 2147483647 h 1117"/>
              <a:gd name="T54" fmla="*/ 2147483647 w 338"/>
              <a:gd name="T55" fmla="*/ 2147483647 h 1117"/>
              <a:gd name="T56" fmla="*/ 2147483647 w 338"/>
              <a:gd name="T57" fmla="*/ 2147483647 h 1117"/>
              <a:gd name="T58" fmla="*/ 2147483647 w 338"/>
              <a:gd name="T59" fmla="*/ 2147483647 h 1117"/>
              <a:gd name="T60" fmla="*/ 2147483647 w 338"/>
              <a:gd name="T61" fmla="*/ 2147483647 h 1117"/>
              <a:gd name="T62" fmla="*/ 2147483647 w 338"/>
              <a:gd name="T63" fmla="*/ 2147483647 h 1117"/>
              <a:gd name="T64" fmla="*/ 2147483647 w 338"/>
              <a:gd name="T65" fmla="*/ 2147483647 h 1117"/>
              <a:gd name="T66" fmla="*/ 2147483647 w 338"/>
              <a:gd name="T67" fmla="*/ 2147483647 h 1117"/>
              <a:gd name="T68" fmla="*/ 2147483647 w 338"/>
              <a:gd name="T69" fmla="*/ 2147483647 h 1117"/>
              <a:gd name="T70" fmla="*/ 2147483647 w 338"/>
              <a:gd name="T71" fmla="*/ 2147483647 h 1117"/>
              <a:gd name="T72" fmla="*/ 2147483647 w 338"/>
              <a:gd name="T73" fmla="*/ 2147483647 h 1117"/>
              <a:gd name="T74" fmla="*/ 2147483647 w 338"/>
              <a:gd name="T75" fmla="*/ 2147483647 h 1117"/>
              <a:gd name="T76" fmla="*/ 2147483647 w 338"/>
              <a:gd name="T77" fmla="*/ 2147483647 h 1117"/>
              <a:gd name="T78" fmla="*/ 2147483647 w 338"/>
              <a:gd name="T79" fmla="*/ 2147483647 h 1117"/>
              <a:gd name="T80" fmla="*/ 2147483647 w 338"/>
              <a:gd name="T81" fmla="*/ 2147483647 h 1117"/>
              <a:gd name="T82" fmla="*/ 2147483647 w 338"/>
              <a:gd name="T83" fmla="*/ 2147483647 h 1117"/>
              <a:gd name="T84" fmla="*/ 0 w 338"/>
              <a:gd name="T85" fmla="*/ 2147483647 h 1117"/>
              <a:gd name="T86" fmla="*/ 0 w 338"/>
              <a:gd name="T87" fmla="*/ 2147483647 h 1117"/>
              <a:gd name="T88" fmla="*/ 2147483647 w 338"/>
              <a:gd name="T89" fmla="*/ 2147483647 h 1117"/>
              <a:gd name="T90" fmla="*/ 2147483647 w 338"/>
              <a:gd name="T91" fmla="*/ 2147483647 h 1117"/>
              <a:gd name="T92" fmla="*/ 2147483647 w 338"/>
              <a:gd name="T93" fmla="*/ 2147483647 h 1117"/>
              <a:gd name="T94" fmla="*/ 2147483647 w 338"/>
              <a:gd name="T95" fmla="*/ 2147483647 h 1117"/>
              <a:gd name="T96" fmla="*/ 2147483647 w 338"/>
              <a:gd name="T97" fmla="*/ 2147483647 h 1117"/>
              <a:gd name="T98" fmla="*/ 2147483647 w 338"/>
              <a:gd name="T99" fmla="*/ 2147483647 h 1117"/>
              <a:gd name="T100" fmla="*/ 2147483647 w 338"/>
              <a:gd name="T101" fmla="*/ 2147483647 h 1117"/>
              <a:gd name="T102" fmla="*/ 2147483647 w 338"/>
              <a:gd name="T103" fmla="*/ 2147483647 h 1117"/>
              <a:gd name="T104" fmla="*/ 2147483647 w 338"/>
              <a:gd name="T105" fmla="*/ 2147483647 h 1117"/>
              <a:gd name="T106" fmla="*/ 2147483647 w 338"/>
              <a:gd name="T107" fmla="*/ 2147483647 h 1117"/>
              <a:gd name="T108" fmla="*/ 2147483647 w 338"/>
              <a:gd name="T109" fmla="*/ 2147483647 h 1117"/>
              <a:gd name="T110" fmla="*/ 2147483647 w 338"/>
              <a:gd name="T111" fmla="*/ 2147483647 h 1117"/>
              <a:gd name="T112" fmla="*/ 2147483647 w 338"/>
              <a:gd name="T113" fmla="*/ 2147483647 h 1117"/>
              <a:gd name="T114" fmla="*/ 2147483647 w 338"/>
              <a:gd name="T115" fmla="*/ 2147483647 h 1117"/>
              <a:gd name="T116" fmla="*/ 2147483647 w 338"/>
              <a:gd name="T117" fmla="*/ 2147483647 h 111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338"/>
              <a:gd name="T178" fmla="*/ 0 h 1117"/>
              <a:gd name="T179" fmla="*/ 338 w 338"/>
              <a:gd name="T180" fmla="*/ 1117 h 1117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338" h="1117">
                <a:moveTo>
                  <a:pt x="118" y="16"/>
                </a:moveTo>
                <a:lnTo>
                  <a:pt x="197" y="0"/>
                </a:lnTo>
                <a:lnTo>
                  <a:pt x="255" y="0"/>
                </a:lnTo>
                <a:lnTo>
                  <a:pt x="308" y="10"/>
                </a:lnTo>
                <a:lnTo>
                  <a:pt x="329" y="48"/>
                </a:lnTo>
                <a:lnTo>
                  <a:pt x="329" y="81"/>
                </a:lnTo>
                <a:lnTo>
                  <a:pt x="299" y="121"/>
                </a:lnTo>
                <a:lnTo>
                  <a:pt x="277" y="120"/>
                </a:lnTo>
                <a:lnTo>
                  <a:pt x="309" y="165"/>
                </a:lnTo>
                <a:lnTo>
                  <a:pt x="337" y="240"/>
                </a:lnTo>
                <a:lnTo>
                  <a:pt x="337" y="304"/>
                </a:lnTo>
                <a:lnTo>
                  <a:pt x="329" y="385"/>
                </a:lnTo>
                <a:lnTo>
                  <a:pt x="308" y="465"/>
                </a:lnTo>
                <a:lnTo>
                  <a:pt x="269" y="469"/>
                </a:lnTo>
                <a:lnTo>
                  <a:pt x="269" y="494"/>
                </a:lnTo>
                <a:lnTo>
                  <a:pt x="249" y="503"/>
                </a:lnTo>
                <a:lnTo>
                  <a:pt x="249" y="583"/>
                </a:lnTo>
                <a:lnTo>
                  <a:pt x="228" y="600"/>
                </a:lnTo>
                <a:lnTo>
                  <a:pt x="228" y="749"/>
                </a:lnTo>
                <a:lnTo>
                  <a:pt x="228" y="844"/>
                </a:lnTo>
                <a:lnTo>
                  <a:pt x="259" y="951"/>
                </a:lnTo>
                <a:lnTo>
                  <a:pt x="269" y="1086"/>
                </a:lnTo>
                <a:lnTo>
                  <a:pt x="237" y="1097"/>
                </a:lnTo>
                <a:lnTo>
                  <a:pt x="237" y="1112"/>
                </a:lnTo>
                <a:lnTo>
                  <a:pt x="179" y="1112"/>
                </a:lnTo>
                <a:lnTo>
                  <a:pt x="171" y="1106"/>
                </a:lnTo>
                <a:lnTo>
                  <a:pt x="148" y="1106"/>
                </a:lnTo>
                <a:lnTo>
                  <a:pt x="146" y="1116"/>
                </a:lnTo>
                <a:lnTo>
                  <a:pt x="106" y="1112"/>
                </a:lnTo>
                <a:lnTo>
                  <a:pt x="17" y="1106"/>
                </a:lnTo>
                <a:lnTo>
                  <a:pt x="17" y="1097"/>
                </a:lnTo>
                <a:lnTo>
                  <a:pt x="98" y="1076"/>
                </a:lnTo>
                <a:lnTo>
                  <a:pt x="98" y="1056"/>
                </a:lnTo>
                <a:lnTo>
                  <a:pt x="28" y="1047"/>
                </a:lnTo>
                <a:lnTo>
                  <a:pt x="28" y="1032"/>
                </a:lnTo>
                <a:lnTo>
                  <a:pt x="77" y="1011"/>
                </a:lnTo>
                <a:lnTo>
                  <a:pt x="77" y="860"/>
                </a:lnTo>
                <a:lnTo>
                  <a:pt x="57" y="721"/>
                </a:lnTo>
                <a:lnTo>
                  <a:pt x="65" y="581"/>
                </a:lnTo>
                <a:lnTo>
                  <a:pt x="66" y="503"/>
                </a:lnTo>
                <a:lnTo>
                  <a:pt x="58" y="479"/>
                </a:lnTo>
                <a:lnTo>
                  <a:pt x="58" y="369"/>
                </a:lnTo>
                <a:lnTo>
                  <a:pt x="0" y="345"/>
                </a:lnTo>
                <a:lnTo>
                  <a:pt x="0" y="330"/>
                </a:lnTo>
                <a:lnTo>
                  <a:pt x="128" y="181"/>
                </a:lnTo>
                <a:lnTo>
                  <a:pt x="188" y="161"/>
                </a:lnTo>
                <a:lnTo>
                  <a:pt x="180" y="151"/>
                </a:lnTo>
                <a:lnTo>
                  <a:pt x="138" y="146"/>
                </a:lnTo>
                <a:lnTo>
                  <a:pt x="138" y="136"/>
                </a:lnTo>
                <a:lnTo>
                  <a:pt x="128" y="132"/>
                </a:lnTo>
                <a:lnTo>
                  <a:pt x="128" y="121"/>
                </a:lnTo>
                <a:lnTo>
                  <a:pt x="118" y="116"/>
                </a:lnTo>
                <a:lnTo>
                  <a:pt x="128" y="111"/>
                </a:lnTo>
                <a:lnTo>
                  <a:pt x="118" y="107"/>
                </a:lnTo>
                <a:lnTo>
                  <a:pt x="138" y="81"/>
                </a:lnTo>
                <a:lnTo>
                  <a:pt x="128" y="67"/>
                </a:lnTo>
                <a:lnTo>
                  <a:pt x="138" y="52"/>
                </a:lnTo>
                <a:lnTo>
                  <a:pt x="118" y="41"/>
                </a:lnTo>
                <a:lnTo>
                  <a:pt x="118" y="16"/>
                </a:lnTo>
              </a:path>
            </a:pathLst>
          </a:custGeom>
          <a:solidFill>
            <a:srgbClr val="002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4352" name="Freeform 16"/>
          <p:cNvSpPr>
            <a:spLocks noChangeArrowheads="1"/>
          </p:cNvSpPr>
          <p:nvPr/>
        </p:nvSpPr>
        <p:spPr bwMode="auto">
          <a:xfrm>
            <a:off x="3238500" y="1311275"/>
            <a:ext cx="550863" cy="1327150"/>
          </a:xfrm>
          <a:custGeom>
            <a:avLst/>
            <a:gdLst>
              <a:gd name="T0" fmla="*/ 2147483647 w 347"/>
              <a:gd name="T1" fmla="*/ 2147483647 h 836"/>
              <a:gd name="T2" fmla="*/ 2147483647 w 347"/>
              <a:gd name="T3" fmla="*/ 2147483647 h 836"/>
              <a:gd name="T4" fmla="*/ 2147483647 w 347"/>
              <a:gd name="T5" fmla="*/ 2147483647 h 836"/>
              <a:gd name="T6" fmla="*/ 2147483647 w 347"/>
              <a:gd name="T7" fmla="*/ 2147483647 h 836"/>
              <a:gd name="T8" fmla="*/ 2147483647 w 347"/>
              <a:gd name="T9" fmla="*/ 2147483647 h 836"/>
              <a:gd name="T10" fmla="*/ 2147483647 w 347"/>
              <a:gd name="T11" fmla="*/ 2147483647 h 836"/>
              <a:gd name="T12" fmla="*/ 2147483647 w 347"/>
              <a:gd name="T13" fmla="*/ 2147483647 h 836"/>
              <a:gd name="T14" fmla="*/ 2147483647 w 347"/>
              <a:gd name="T15" fmla="*/ 2147483647 h 836"/>
              <a:gd name="T16" fmla="*/ 0 w 347"/>
              <a:gd name="T17" fmla="*/ 2147483647 h 836"/>
              <a:gd name="T18" fmla="*/ 2147483647 w 347"/>
              <a:gd name="T19" fmla="*/ 2147483647 h 836"/>
              <a:gd name="T20" fmla="*/ 2147483647 w 347"/>
              <a:gd name="T21" fmla="*/ 2147483647 h 836"/>
              <a:gd name="T22" fmla="*/ 2147483647 w 347"/>
              <a:gd name="T23" fmla="*/ 2147483647 h 836"/>
              <a:gd name="T24" fmla="*/ 2147483647 w 347"/>
              <a:gd name="T25" fmla="*/ 2147483647 h 836"/>
              <a:gd name="T26" fmla="*/ 2147483647 w 347"/>
              <a:gd name="T27" fmla="*/ 2147483647 h 836"/>
              <a:gd name="T28" fmla="*/ 2147483647 w 347"/>
              <a:gd name="T29" fmla="*/ 2147483647 h 836"/>
              <a:gd name="T30" fmla="*/ 2147483647 w 347"/>
              <a:gd name="T31" fmla="*/ 2147483647 h 836"/>
              <a:gd name="T32" fmla="*/ 2147483647 w 347"/>
              <a:gd name="T33" fmla="*/ 2147483647 h 836"/>
              <a:gd name="T34" fmla="*/ 2147483647 w 347"/>
              <a:gd name="T35" fmla="*/ 2147483647 h 836"/>
              <a:gd name="T36" fmla="*/ 2147483647 w 347"/>
              <a:gd name="T37" fmla="*/ 2147483647 h 836"/>
              <a:gd name="T38" fmla="*/ 2147483647 w 347"/>
              <a:gd name="T39" fmla="*/ 2147483647 h 836"/>
              <a:gd name="T40" fmla="*/ 2147483647 w 347"/>
              <a:gd name="T41" fmla="*/ 2147483647 h 836"/>
              <a:gd name="T42" fmla="*/ 2147483647 w 347"/>
              <a:gd name="T43" fmla="*/ 2147483647 h 836"/>
              <a:gd name="T44" fmla="*/ 2147483647 w 347"/>
              <a:gd name="T45" fmla="*/ 2147483647 h 836"/>
              <a:gd name="T46" fmla="*/ 2147483647 w 347"/>
              <a:gd name="T47" fmla="*/ 2147483647 h 836"/>
              <a:gd name="T48" fmla="*/ 2147483647 w 347"/>
              <a:gd name="T49" fmla="*/ 2147483647 h 836"/>
              <a:gd name="T50" fmla="*/ 2147483647 w 347"/>
              <a:gd name="T51" fmla="*/ 2147483647 h 836"/>
              <a:gd name="T52" fmla="*/ 2147483647 w 347"/>
              <a:gd name="T53" fmla="*/ 2147483647 h 836"/>
              <a:gd name="T54" fmla="*/ 2147483647 w 347"/>
              <a:gd name="T55" fmla="*/ 2147483647 h 836"/>
              <a:gd name="T56" fmla="*/ 2147483647 w 347"/>
              <a:gd name="T57" fmla="*/ 2147483647 h 836"/>
              <a:gd name="T58" fmla="*/ 2147483647 w 347"/>
              <a:gd name="T59" fmla="*/ 2147483647 h 836"/>
              <a:gd name="T60" fmla="*/ 2147483647 w 347"/>
              <a:gd name="T61" fmla="*/ 2147483647 h 836"/>
              <a:gd name="T62" fmla="*/ 2147483647 w 347"/>
              <a:gd name="T63" fmla="*/ 2147483647 h 836"/>
              <a:gd name="T64" fmla="*/ 2147483647 w 347"/>
              <a:gd name="T65" fmla="*/ 2147483647 h 836"/>
              <a:gd name="T66" fmla="*/ 2147483647 w 347"/>
              <a:gd name="T67" fmla="*/ 2147483647 h 836"/>
              <a:gd name="T68" fmla="*/ 2147483647 w 347"/>
              <a:gd name="T69" fmla="*/ 2147483647 h 836"/>
              <a:gd name="T70" fmla="*/ 2147483647 w 347"/>
              <a:gd name="T71" fmla="*/ 2147483647 h 836"/>
              <a:gd name="T72" fmla="*/ 2147483647 w 347"/>
              <a:gd name="T73" fmla="*/ 2147483647 h 8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47"/>
              <a:gd name="T112" fmla="*/ 0 h 836"/>
              <a:gd name="T113" fmla="*/ 347 w 347"/>
              <a:gd name="T114" fmla="*/ 836 h 8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47" h="836">
                <a:moveTo>
                  <a:pt x="175" y="6"/>
                </a:moveTo>
                <a:lnTo>
                  <a:pt x="134" y="11"/>
                </a:lnTo>
                <a:lnTo>
                  <a:pt x="117" y="43"/>
                </a:lnTo>
                <a:lnTo>
                  <a:pt x="117" y="57"/>
                </a:lnTo>
                <a:lnTo>
                  <a:pt x="135" y="57"/>
                </a:lnTo>
                <a:lnTo>
                  <a:pt x="128" y="62"/>
                </a:lnTo>
                <a:lnTo>
                  <a:pt x="134" y="66"/>
                </a:lnTo>
                <a:lnTo>
                  <a:pt x="140" y="80"/>
                </a:lnTo>
                <a:lnTo>
                  <a:pt x="144" y="81"/>
                </a:lnTo>
                <a:lnTo>
                  <a:pt x="157" y="108"/>
                </a:lnTo>
                <a:lnTo>
                  <a:pt x="157" y="114"/>
                </a:lnTo>
                <a:lnTo>
                  <a:pt x="140" y="114"/>
                </a:lnTo>
                <a:lnTo>
                  <a:pt x="112" y="146"/>
                </a:lnTo>
                <a:lnTo>
                  <a:pt x="61" y="156"/>
                </a:lnTo>
                <a:lnTo>
                  <a:pt x="37" y="181"/>
                </a:lnTo>
                <a:lnTo>
                  <a:pt x="11" y="411"/>
                </a:lnTo>
                <a:lnTo>
                  <a:pt x="24" y="413"/>
                </a:lnTo>
                <a:lnTo>
                  <a:pt x="0" y="453"/>
                </a:lnTo>
                <a:lnTo>
                  <a:pt x="11" y="478"/>
                </a:lnTo>
                <a:lnTo>
                  <a:pt x="23" y="478"/>
                </a:lnTo>
                <a:lnTo>
                  <a:pt x="28" y="484"/>
                </a:lnTo>
                <a:lnTo>
                  <a:pt x="37" y="484"/>
                </a:lnTo>
                <a:lnTo>
                  <a:pt x="33" y="459"/>
                </a:lnTo>
                <a:lnTo>
                  <a:pt x="37" y="446"/>
                </a:lnTo>
                <a:lnTo>
                  <a:pt x="43" y="456"/>
                </a:lnTo>
                <a:lnTo>
                  <a:pt x="37" y="463"/>
                </a:lnTo>
                <a:lnTo>
                  <a:pt x="44" y="470"/>
                </a:lnTo>
                <a:lnTo>
                  <a:pt x="55" y="451"/>
                </a:lnTo>
                <a:lnTo>
                  <a:pt x="48" y="417"/>
                </a:lnTo>
                <a:lnTo>
                  <a:pt x="68" y="419"/>
                </a:lnTo>
                <a:lnTo>
                  <a:pt x="55" y="626"/>
                </a:lnTo>
                <a:lnTo>
                  <a:pt x="113" y="637"/>
                </a:lnTo>
                <a:lnTo>
                  <a:pt x="140" y="758"/>
                </a:lnTo>
                <a:lnTo>
                  <a:pt x="134" y="769"/>
                </a:lnTo>
                <a:lnTo>
                  <a:pt x="123" y="820"/>
                </a:lnTo>
                <a:lnTo>
                  <a:pt x="123" y="829"/>
                </a:lnTo>
                <a:lnTo>
                  <a:pt x="162" y="835"/>
                </a:lnTo>
                <a:lnTo>
                  <a:pt x="178" y="821"/>
                </a:lnTo>
                <a:lnTo>
                  <a:pt x="169" y="775"/>
                </a:lnTo>
                <a:lnTo>
                  <a:pt x="162" y="745"/>
                </a:lnTo>
                <a:lnTo>
                  <a:pt x="179" y="642"/>
                </a:lnTo>
                <a:lnTo>
                  <a:pt x="184" y="643"/>
                </a:lnTo>
                <a:lnTo>
                  <a:pt x="202" y="681"/>
                </a:lnTo>
                <a:lnTo>
                  <a:pt x="189" y="742"/>
                </a:lnTo>
                <a:lnTo>
                  <a:pt x="178" y="748"/>
                </a:lnTo>
                <a:lnTo>
                  <a:pt x="202" y="813"/>
                </a:lnTo>
                <a:lnTo>
                  <a:pt x="240" y="821"/>
                </a:lnTo>
                <a:lnTo>
                  <a:pt x="247" y="816"/>
                </a:lnTo>
                <a:lnTo>
                  <a:pt x="218" y="749"/>
                </a:lnTo>
                <a:lnTo>
                  <a:pt x="263" y="637"/>
                </a:lnTo>
                <a:lnTo>
                  <a:pt x="284" y="628"/>
                </a:lnTo>
                <a:lnTo>
                  <a:pt x="284" y="621"/>
                </a:lnTo>
                <a:lnTo>
                  <a:pt x="323" y="622"/>
                </a:lnTo>
                <a:lnTo>
                  <a:pt x="336" y="637"/>
                </a:lnTo>
                <a:lnTo>
                  <a:pt x="346" y="628"/>
                </a:lnTo>
                <a:lnTo>
                  <a:pt x="308" y="427"/>
                </a:lnTo>
                <a:lnTo>
                  <a:pt x="313" y="427"/>
                </a:lnTo>
                <a:lnTo>
                  <a:pt x="313" y="385"/>
                </a:lnTo>
                <a:lnTo>
                  <a:pt x="318" y="380"/>
                </a:lnTo>
                <a:lnTo>
                  <a:pt x="308" y="281"/>
                </a:lnTo>
                <a:lnTo>
                  <a:pt x="295" y="164"/>
                </a:lnTo>
                <a:lnTo>
                  <a:pt x="230" y="140"/>
                </a:lnTo>
                <a:lnTo>
                  <a:pt x="211" y="114"/>
                </a:lnTo>
                <a:lnTo>
                  <a:pt x="229" y="91"/>
                </a:lnTo>
                <a:lnTo>
                  <a:pt x="240" y="93"/>
                </a:lnTo>
                <a:lnTo>
                  <a:pt x="247" y="82"/>
                </a:lnTo>
                <a:lnTo>
                  <a:pt x="247" y="70"/>
                </a:lnTo>
                <a:lnTo>
                  <a:pt x="263" y="68"/>
                </a:lnTo>
                <a:lnTo>
                  <a:pt x="267" y="35"/>
                </a:lnTo>
                <a:lnTo>
                  <a:pt x="252" y="11"/>
                </a:lnTo>
                <a:lnTo>
                  <a:pt x="234" y="2"/>
                </a:lnTo>
                <a:lnTo>
                  <a:pt x="209" y="2"/>
                </a:lnTo>
                <a:lnTo>
                  <a:pt x="192" y="0"/>
                </a:lnTo>
                <a:lnTo>
                  <a:pt x="175" y="6"/>
                </a:lnTo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4353" name="Freeform 17"/>
          <p:cNvSpPr>
            <a:spLocks noChangeArrowheads="1"/>
          </p:cNvSpPr>
          <p:nvPr/>
        </p:nvSpPr>
        <p:spPr bwMode="auto">
          <a:xfrm>
            <a:off x="5137150" y="1350963"/>
            <a:ext cx="417513" cy="1625600"/>
          </a:xfrm>
          <a:custGeom>
            <a:avLst/>
            <a:gdLst>
              <a:gd name="T0" fmla="*/ 2147483647 w 263"/>
              <a:gd name="T1" fmla="*/ 2147483647 h 1024"/>
              <a:gd name="T2" fmla="*/ 2147483647 w 263"/>
              <a:gd name="T3" fmla="*/ 2147483647 h 1024"/>
              <a:gd name="T4" fmla="*/ 2147483647 w 263"/>
              <a:gd name="T5" fmla="*/ 2147483647 h 1024"/>
              <a:gd name="T6" fmla="*/ 2147483647 w 263"/>
              <a:gd name="T7" fmla="*/ 2147483647 h 1024"/>
              <a:gd name="T8" fmla="*/ 2147483647 w 263"/>
              <a:gd name="T9" fmla="*/ 2147483647 h 1024"/>
              <a:gd name="T10" fmla="*/ 2147483647 w 263"/>
              <a:gd name="T11" fmla="*/ 2147483647 h 1024"/>
              <a:gd name="T12" fmla="*/ 2147483647 w 263"/>
              <a:gd name="T13" fmla="*/ 2147483647 h 1024"/>
              <a:gd name="T14" fmla="*/ 2147483647 w 263"/>
              <a:gd name="T15" fmla="*/ 2147483647 h 1024"/>
              <a:gd name="T16" fmla="*/ 2147483647 w 263"/>
              <a:gd name="T17" fmla="*/ 2147483647 h 1024"/>
              <a:gd name="T18" fmla="*/ 0 w 263"/>
              <a:gd name="T19" fmla="*/ 2147483647 h 1024"/>
              <a:gd name="T20" fmla="*/ 2147483647 w 263"/>
              <a:gd name="T21" fmla="*/ 2147483647 h 1024"/>
              <a:gd name="T22" fmla="*/ 2147483647 w 263"/>
              <a:gd name="T23" fmla="*/ 2147483647 h 1024"/>
              <a:gd name="T24" fmla="*/ 2147483647 w 263"/>
              <a:gd name="T25" fmla="*/ 2147483647 h 1024"/>
              <a:gd name="T26" fmla="*/ 2147483647 w 263"/>
              <a:gd name="T27" fmla="*/ 2147483647 h 1024"/>
              <a:gd name="T28" fmla="*/ 2147483647 w 263"/>
              <a:gd name="T29" fmla="*/ 2147483647 h 1024"/>
              <a:gd name="T30" fmla="*/ 2147483647 w 263"/>
              <a:gd name="T31" fmla="*/ 2147483647 h 1024"/>
              <a:gd name="T32" fmla="*/ 2147483647 w 263"/>
              <a:gd name="T33" fmla="*/ 2147483647 h 1024"/>
              <a:gd name="T34" fmla="*/ 2147483647 w 263"/>
              <a:gd name="T35" fmla="*/ 2147483647 h 1024"/>
              <a:gd name="T36" fmla="*/ 2147483647 w 263"/>
              <a:gd name="T37" fmla="*/ 2147483647 h 1024"/>
              <a:gd name="T38" fmla="*/ 2147483647 w 263"/>
              <a:gd name="T39" fmla="*/ 2147483647 h 1024"/>
              <a:gd name="T40" fmla="*/ 2147483647 w 263"/>
              <a:gd name="T41" fmla="*/ 2147483647 h 1024"/>
              <a:gd name="T42" fmla="*/ 2147483647 w 263"/>
              <a:gd name="T43" fmla="*/ 2147483647 h 1024"/>
              <a:gd name="T44" fmla="*/ 2147483647 w 263"/>
              <a:gd name="T45" fmla="*/ 2147483647 h 1024"/>
              <a:gd name="T46" fmla="*/ 2147483647 w 263"/>
              <a:gd name="T47" fmla="*/ 2147483647 h 1024"/>
              <a:gd name="T48" fmla="*/ 2147483647 w 263"/>
              <a:gd name="T49" fmla="*/ 2147483647 h 1024"/>
              <a:gd name="T50" fmla="*/ 2147483647 w 263"/>
              <a:gd name="T51" fmla="*/ 2147483647 h 1024"/>
              <a:gd name="T52" fmla="*/ 2147483647 w 263"/>
              <a:gd name="T53" fmla="*/ 2147483647 h 1024"/>
              <a:gd name="T54" fmla="*/ 2147483647 w 263"/>
              <a:gd name="T55" fmla="*/ 2147483647 h 1024"/>
              <a:gd name="T56" fmla="*/ 2147483647 w 263"/>
              <a:gd name="T57" fmla="*/ 2147483647 h 1024"/>
              <a:gd name="T58" fmla="*/ 2147483647 w 263"/>
              <a:gd name="T59" fmla="*/ 2147483647 h 1024"/>
              <a:gd name="T60" fmla="*/ 2147483647 w 263"/>
              <a:gd name="T61" fmla="*/ 2147483647 h 1024"/>
              <a:gd name="T62" fmla="*/ 2147483647 w 263"/>
              <a:gd name="T63" fmla="*/ 2147483647 h 1024"/>
              <a:gd name="T64" fmla="*/ 2147483647 w 263"/>
              <a:gd name="T65" fmla="*/ 2147483647 h 1024"/>
              <a:gd name="T66" fmla="*/ 2147483647 w 263"/>
              <a:gd name="T67" fmla="*/ 2147483647 h 1024"/>
              <a:gd name="T68" fmla="*/ 2147483647 w 263"/>
              <a:gd name="T69" fmla="*/ 2147483647 h 1024"/>
              <a:gd name="T70" fmla="*/ 2147483647 w 263"/>
              <a:gd name="T71" fmla="*/ 2147483647 h 1024"/>
              <a:gd name="T72" fmla="*/ 2147483647 w 263"/>
              <a:gd name="T73" fmla="*/ 2147483647 h 1024"/>
              <a:gd name="T74" fmla="*/ 2147483647 w 263"/>
              <a:gd name="T75" fmla="*/ 2147483647 h 1024"/>
              <a:gd name="T76" fmla="*/ 2147483647 w 263"/>
              <a:gd name="T77" fmla="*/ 2147483647 h 1024"/>
              <a:gd name="T78" fmla="*/ 2147483647 w 263"/>
              <a:gd name="T79" fmla="*/ 2147483647 h 1024"/>
              <a:gd name="T80" fmla="*/ 2147483647 w 263"/>
              <a:gd name="T81" fmla="*/ 2147483647 h 1024"/>
              <a:gd name="T82" fmla="*/ 2147483647 w 263"/>
              <a:gd name="T83" fmla="*/ 2147483647 h 1024"/>
              <a:gd name="T84" fmla="*/ 2147483647 w 263"/>
              <a:gd name="T85" fmla="*/ 2147483647 h 1024"/>
              <a:gd name="T86" fmla="*/ 2147483647 w 263"/>
              <a:gd name="T87" fmla="*/ 2147483647 h 1024"/>
              <a:gd name="T88" fmla="*/ 2147483647 w 263"/>
              <a:gd name="T89" fmla="*/ 2147483647 h 1024"/>
              <a:gd name="T90" fmla="*/ 2147483647 w 263"/>
              <a:gd name="T91" fmla="*/ 2147483647 h 1024"/>
              <a:gd name="T92" fmla="*/ 2147483647 w 263"/>
              <a:gd name="T93" fmla="*/ 2147483647 h 1024"/>
              <a:gd name="T94" fmla="*/ 2147483647 w 263"/>
              <a:gd name="T95" fmla="*/ 2147483647 h 1024"/>
              <a:gd name="T96" fmla="*/ 2147483647 w 263"/>
              <a:gd name="T97" fmla="*/ 0 h 1024"/>
              <a:gd name="T98" fmla="*/ 2147483647 w 263"/>
              <a:gd name="T99" fmla="*/ 0 h 1024"/>
              <a:gd name="T100" fmla="*/ 2147483647 w 263"/>
              <a:gd name="T101" fmla="*/ 2147483647 h 1024"/>
              <a:gd name="T102" fmla="*/ 2147483647 w 263"/>
              <a:gd name="T103" fmla="*/ 2147483647 h 1024"/>
              <a:gd name="T104" fmla="*/ 2147483647 w 263"/>
              <a:gd name="T105" fmla="*/ 2147483647 h 1024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63"/>
              <a:gd name="T160" fmla="*/ 0 h 1024"/>
              <a:gd name="T161" fmla="*/ 263 w 263"/>
              <a:gd name="T162" fmla="*/ 1024 h 1024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63" h="1024">
                <a:moveTo>
                  <a:pt x="61" y="20"/>
                </a:moveTo>
                <a:lnTo>
                  <a:pt x="61" y="44"/>
                </a:lnTo>
                <a:lnTo>
                  <a:pt x="65" y="52"/>
                </a:lnTo>
                <a:lnTo>
                  <a:pt x="54" y="72"/>
                </a:lnTo>
                <a:lnTo>
                  <a:pt x="61" y="79"/>
                </a:lnTo>
                <a:lnTo>
                  <a:pt x="60" y="86"/>
                </a:lnTo>
                <a:lnTo>
                  <a:pt x="67" y="114"/>
                </a:lnTo>
                <a:lnTo>
                  <a:pt x="67" y="119"/>
                </a:lnTo>
                <a:lnTo>
                  <a:pt x="22" y="146"/>
                </a:lnTo>
                <a:lnTo>
                  <a:pt x="0" y="359"/>
                </a:lnTo>
                <a:lnTo>
                  <a:pt x="27" y="396"/>
                </a:lnTo>
                <a:lnTo>
                  <a:pt x="16" y="510"/>
                </a:lnTo>
                <a:lnTo>
                  <a:pt x="34" y="523"/>
                </a:lnTo>
                <a:lnTo>
                  <a:pt x="42" y="703"/>
                </a:lnTo>
                <a:lnTo>
                  <a:pt x="57" y="884"/>
                </a:lnTo>
                <a:lnTo>
                  <a:pt x="52" y="895"/>
                </a:lnTo>
                <a:lnTo>
                  <a:pt x="5" y="929"/>
                </a:lnTo>
                <a:lnTo>
                  <a:pt x="10" y="935"/>
                </a:lnTo>
                <a:lnTo>
                  <a:pt x="27" y="942"/>
                </a:lnTo>
                <a:lnTo>
                  <a:pt x="56" y="935"/>
                </a:lnTo>
                <a:lnTo>
                  <a:pt x="81" y="922"/>
                </a:lnTo>
                <a:lnTo>
                  <a:pt x="103" y="915"/>
                </a:lnTo>
                <a:lnTo>
                  <a:pt x="103" y="946"/>
                </a:lnTo>
                <a:lnTo>
                  <a:pt x="113" y="947"/>
                </a:lnTo>
                <a:lnTo>
                  <a:pt x="96" y="975"/>
                </a:lnTo>
                <a:lnTo>
                  <a:pt x="105" y="1017"/>
                </a:lnTo>
                <a:lnTo>
                  <a:pt x="121" y="1023"/>
                </a:lnTo>
                <a:lnTo>
                  <a:pt x="148" y="987"/>
                </a:lnTo>
                <a:lnTo>
                  <a:pt x="148" y="962"/>
                </a:lnTo>
                <a:lnTo>
                  <a:pt x="157" y="958"/>
                </a:lnTo>
                <a:lnTo>
                  <a:pt x="168" y="725"/>
                </a:lnTo>
                <a:lnTo>
                  <a:pt x="157" y="702"/>
                </a:lnTo>
                <a:lnTo>
                  <a:pt x="189" y="545"/>
                </a:lnTo>
                <a:lnTo>
                  <a:pt x="206" y="538"/>
                </a:lnTo>
                <a:lnTo>
                  <a:pt x="214" y="377"/>
                </a:lnTo>
                <a:lnTo>
                  <a:pt x="262" y="358"/>
                </a:lnTo>
                <a:lnTo>
                  <a:pt x="242" y="182"/>
                </a:lnTo>
                <a:lnTo>
                  <a:pt x="167" y="135"/>
                </a:lnTo>
                <a:lnTo>
                  <a:pt x="148" y="118"/>
                </a:lnTo>
                <a:lnTo>
                  <a:pt x="148" y="102"/>
                </a:lnTo>
                <a:lnTo>
                  <a:pt x="155" y="90"/>
                </a:lnTo>
                <a:lnTo>
                  <a:pt x="163" y="80"/>
                </a:lnTo>
                <a:lnTo>
                  <a:pt x="171" y="67"/>
                </a:lnTo>
                <a:lnTo>
                  <a:pt x="175" y="55"/>
                </a:lnTo>
                <a:lnTo>
                  <a:pt x="175" y="43"/>
                </a:lnTo>
                <a:lnTo>
                  <a:pt x="171" y="29"/>
                </a:lnTo>
                <a:lnTo>
                  <a:pt x="162" y="17"/>
                </a:lnTo>
                <a:lnTo>
                  <a:pt x="148" y="6"/>
                </a:lnTo>
                <a:lnTo>
                  <a:pt x="132" y="0"/>
                </a:lnTo>
                <a:lnTo>
                  <a:pt x="114" y="0"/>
                </a:lnTo>
                <a:lnTo>
                  <a:pt x="96" y="1"/>
                </a:lnTo>
                <a:lnTo>
                  <a:pt x="81" y="6"/>
                </a:lnTo>
                <a:lnTo>
                  <a:pt x="61" y="20"/>
                </a:lnTo>
              </a:path>
            </a:pathLst>
          </a:custGeom>
          <a:solidFill>
            <a:srgbClr val="002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4354" name="Freeform 18"/>
          <p:cNvSpPr>
            <a:spLocks noChangeArrowheads="1"/>
          </p:cNvSpPr>
          <p:nvPr/>
        </p:nvSpPr>
        <p:spPr bwMode="auto">
          <a:xfrm>
            <a:off x="1843088" y="1314450"/>
            <a:ext cx="382587" cy="1400175"/>
          </a:xfrm>
          <a:custGeom>
            <a:avLst/>
            <a:gdLst>
              <a:gd name="T0" fmla="*/ 2147483647 w 241"/>
              <a:gd name="T1" fmla="*/ 0 h 882"/>
              <a:gd name="T2" fmla="*/ 2147483647 w 241"/>
              <a:gd name="T3" fmla="*/ 2147483647 h 882"/>
              <a:gd name="T4" fmla="*/ 2147483647 w 241"/>
              <a:gd name="T5" fmla="*/ 2147483647 h 882"/>
              <a:gd name="T6" fmla="*/ 2147483647 w 241"/>
              <a:gd name="T7" fmla="*/ 2147483647 h 882"/>
              <a:gd name="T8" fmla="*/ 2147483647 w 241"/>
              <a:gd name="T9" fmla="*/ 2147483647 h 882"/>
              <a:gd name="T10" fmla="*/ 2147483647 w 241"/>
              <a:gd name="T11" fmla="*/ 2147483647 h 882"/>
              <a:gd name="T12" fmla="*/ 2147483647 w 241"/>
              <a:gd name="T13" fmla="*/ 2147483647 h 882"/>
              <a:gd name="T14" fmla="*/ 2147483647 w 241"/>
              <a:gd name="T15" fmla="*/ 2147483647 h 882"/>
              <a:gd name="T16" fmla="*/ 2147483647 w 241"/>
              <a:gd name="T17" fmla="*/ 2147483647 h 882"/>
              <a:gd name="T18" fmla="*/ 2147483647 w 241"/>
              <a:gd name="T19" fmla="*/ 2147483647 h 882"/>
              <a:gd name="T20" fmla="*/ 2147483647 w 241"/>
              <a:gd name="T21" fmla="*/ 2147483647 h 882"/>
              <a:gd name="T22" fmla="*/ 2147483647 w 241"/>
              <a:gd name="T23" fmla="*/ 2147483647 h 882"/>
              <a:gd name="T24" fmla="*/ 2147483647 w 241"/>
              <a:gd name="T25" fmla="*/ 2147483647 h 882"/>
              <a:gd name="T26" fmla="*/ 2147483647 w 241"/>
              <a:gd name="T27" fmla="*/ 2147483647 h 882"/>
              <a:gd name="T28" fmla="*/ 2147483647 w 241"/>
              <a:gd name="T29" fmla="*/ 2147483647 h 882"/>
              <a:gd name="T30" fmla="*/ 2147483647 w 241"/>
              <a:gd name="T31" fmla="*/ 2147483647 h 882"/>
              <a:gd name="T32" fmla="*/ 2147483647 w 241"/>
              <a:gd name="T33" fmla="*/ 2147483647 h 882"/>
              <a:gd name="T34" fmla="*/ 2147483647 w 241"/>
              <a:gd name="T35" fmla="*/ 2147483647 h 882"/>
              <a:gd name="T36" fmla="*/ 2147483647 w 241"/>
              <a:gd name="T37" fmla="*/ 2147483647 h 882"/>
              <a:gd name="T38" fmla="*/ 2147483647 w 241"/>
              <a:gd name="T39" fmla="*/ 2147483647 h 882"/>
              <a:gd name="T40" fmla="*/ 2147483647 w 241"/>
              <a:gd name="T41" fmla="*/ 2147483647 h 882"/>
              <a:gd name="T42" fmla="*/ 2147483647 w 241"/>
              <a:gd name="T43" fmla="*/ 2147483647 h 882"/>
              <a:gd name="T44" fmla="*/ 2147483647 w 241"/>
              <a:gd name="T45" fmla="*/ 2147483647 h 882"/>
              <a:gd name="T46" fmla="*/ 2147483647 w 241"/>
              <a:gd name="T47" fmla="*/ 2147483647 h 882"/>
              <a:gd name="T48" fmla="*/ 2147483647 w 241"/>
              <a:gd name="T49" fmla="*/ 2147483647 h 882"/>
              <a:gd name="T50" fmla="*/ 2147483647 w 241"/>
              <a:gd name="T51" fmla="*/ 2147483647 h 882"/>
              <a:gd name="T52" fmla="*/ 2147483647 w 241"/>
              <a:gd name="T53" fmla="*/ 2147483647 h 882"/>
              <a:gd name="T54" fmla="*/ 2147483647 w 241"/>
              <a:gd name="T55" fmla="*/ 2147483647 h 882"/>
              <a:gd name="T56" fmla="*/ 2147483647 w 241"/>
              <a:gd name="T57" fmla="*/ 2147483647 h 882"/>
              <a:gd name="T58" fmla="*/ 2147483647 w 241"/>
              <a:gd name="T59" fmla="*/ 2147483647 h 882"/>
              <a:gd name="T60" fmla="*/ 2147483647 w 241"/>
              <a:gd name="T61" fmla="*/ 2147483647 h 882"/>
              <a:gd name="T62" fmla="*/ 2147483647 w 241"/>
              <a:gd name="T63" fmla="*/ 2147483647 h 882"/>
              <a:gd name="T64" fmla="*/ 2147483647 w 241"/>
              <a:gd name="T65" fmla="*/ 2147483647 h 882"/>
              <a:gd name="T66" fmla="*/ 2147483647 w 241"/>
              <a:gd name="T67" fmla="*/ 2147483647 h 882"/>
              <a:gd name="T68" fmla="*/ 2147483647 w 241"/>
              <a:gd name="T69" fmla="*/ 2147483647 h 882"/>
              <a:gd name="T70" fmla="*/ 2147483647 w 241"/>
              <a:gd name="T71" fmla="*/ 2147483647 h 882"/>
              <a:gd name="T72" fmla="*/ 2147483647 w 241"/>
              <a:gd name="T73" fmla="*/ 2147483647 h 88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41"/>
              <a:gd name="T112" fmla="*/ 0 h 882"/>
              <a:gd name="T113" fmla="*/ 241 w 241"/>
              <a:gd name="T114" fmla="*/ 882 h 882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41" h="882">
                <a:moveTo>
                  <a:pt x="180" y="9"/>
                </a:moveTo>
                <a:lnTo>
                  <a:pt x="151" y="0"/>
                </a:lnTo>
                <a:lnTo>
                  <a:pt x="120" y="4"/>
                </a:lnTo>
                <a:lnTo>
                  <a:pt x="98" y="26"/>
                </a:lnTo>
                <a:lnTo>
                  <a:pt x="90" y="54"/>
                </a:lnTo>
                <a:lnTo>
                  <a:pt x="97" y="86"/>
                </a:lnTo>
                <a:lnTo>
                  <a:pt x="87" y="105"/>
                </a:lnTo>
                <a:lnTo>
                  <a:pt x="71" y="114"/>
                </a:lnTo>
                <a:lnTo>
                  <a:pt x="29" y="133"/>
                </a:lnTo>
                <a:lnTo>
                  <a:pt x="17" y="145"/>
                </a:lnTo>
                <a:lnTo>
                  <a:pt x="0" y="288"/>
                </a:lnTo>
                <a:lnTo>
                  <a:pt x="7" y="317"/>
                </a:lnTo>
                <a:lnTo>
                  <a:pt x="51" y="329"/>
                </a:lnTo>
                <a:lnTo>
                  <a:pt x="45" y="462"/>
                </a:lnTo>
                <a:lnTo>
                  <a:pt x="75" y="475"/>
                </a:lnTo>
                <a:lnTo>
                  <a:pt x="82" y="573"/>
                </a:lnTo>
                <a:lnTo>
                  <a:pt x="76" y="744"/>
                </a:lnTo>
                <a:lnTo>
                  <a:pt x="75" y="838"/>
                </a:lnTo>
                <a:lnTo>
                  <a:pt x="82" y="841"/>
                </a:lnTo>
                <a:lnTo>
                  <a:pt x="82" y="849"/>
                </a:lnTo>
                <a:lnTo>
                  <a:pt x="105" y="865"/>
                </a:lnTo>
                <a:lnTo>
                  <a:pt x="120" y="877"/>
                </a:lnTo>
                <a:lnTo>
                  <a:pt x="129" y="881"/>
                </a:lnTo>
                <a:lnTo>
                  <a:pt x="141" y="881"/>
                </a:lnTo>
                <a:lnTo>
                  <a:pt x="152" y="878"/>
                </a:lnTo>
                <a:lnTo>
                  <a:pt x="154" y="874"/>
                </a:lnTo>
                <a:lnTo>
                  <a:pt x="152" y="867"/>
                </a:lnTo>
                <a:lnTo>
                  <a:pt x="147" y="859"/>
                </a:lnTo>
                <a:lnTo>
                  <a:pt x="139" y="848"/>
                </a:lnTo>
                <a:lnTo>
                  <a:pt x="128" y="838"/>
                </a:lnTo>
                <a:lnTo>
                  <a:pt x="135" y="841"/>
                </a:lnTo>
                <a:lnTo>
                  <a:pt x="135" y="829"/>
                </a:lnTo>
                <a:lnTo>
                  <a:pt x="170" y="846"/>
                </a:lnTo>
                <a:lnTo>
                  <a:pt x="183" y="846"/>
                </a:lnTo>
                <a:lnTo>
                  <a:pt x="188" y="841"/>
                </a:lnTo>
                <a:lnTo>
                  <a:pt x="188" y="835"/>
                </a:lnTo>
                <a:lnTo>
                  <a:pt x="186" y="830"/>
                </a:lnTo>
                <a:lnTo>
                  <a:pt x="183" y="823"/>
                </a:lnTo>
                <a:lnTo>
                  <a:pt x="175" y="815"/>
                </a:lnTo>
                <a:lnTo>
                  <a:pt x="169" y="807"/>
                </a:lnTo>
                <a:lnTo>
                  <a:pt x="177" y="806"/>
                </a:lnTo>
                <a:lnTo>
                  <a:pt x="185" y="722"/>
                </a:lnTo>
                <a:lnTo>
                  <a:pt x="188" y="590"/>
                </a:lnTo>
                <a:lnTo>
                  <a:pt x="202" y="482"/>
                </a:lnTo>
                <a:lnTo>
                  <a:pt x="206" y="451"/>
                </a:lnTo>
                <a:lnTo>
                  <a:pt x="210" y="434"/>
                </a:lnTo>
                <a:lnTo>
                  <a:pt x="200" y="368"/>
                </a:lnTo>
                <a:lnTo>
                  <a:pt x="195" y="340"/>
                </a:lnTo>
                <a:lnTo>
                  <a:pt x="202" y="343"/>
                </a:lnTo>
                <a:lnTo>
                  <a:pt x="207" y="339"/>
                </a:lnTo>
                <a:lnTo>
                  <a:pt x="210" y="339"/>
                </a:lnTo>
                <a:lnTo>
                  <a:pt x="216" y="335"/>
                </a:lnTo>
                <a:lnTo>
                  <a:pt x="223" y="335"/>
                </a:lnTo>
                <a:lnTo>
                  <a:pt x="225" y="329"/>
                </a:lnTo>
                <a:lnTo>
                  <a:pt x="230" y="327"/>
                </a:lnTo>
                <a:lnTo>
                  <a:pt x="232" y="321"/>
                </a:lnTo>
                <a:lnTo>
                  <a:pt x="237" y="317"/>
                </a:lnTo>
                <a:lnTo>
                  <a:pt x="240" y="309"/>
                </a:lnTo>
                <a:lnTo>
                  <a:pt x="228" y="280"/>
                </a:lnTo>
                <a:lnTo>
                  <a:pt x="233" y="261"/>
                </a:lnTo>
                <a:lnTo>
                  <a:pt x="210" y="280"/>
                </a:lnTo>
                <a:lnTo>
                  <a:pt x="176" y="150"/>
                </a:lnTo>
                <a:lnTo>
                  <a:pt x="149" y="124"/>
                </a:lnTo>
                <a:lnTo>
                  <a:pt x="154" y="118"/>
                </a:lnTo>
                <a:lnTo>
                  <a:pt x="177" y="114"/>
                </a:lnTo>
                <a:lnTo>
                  <a:pt x="180" y="97"/>
                </a:lnTo>
                <a:lnTo>
                  <a:pt x="172" y="93"/>
                </a:lnTo>
                <a:lnTo>
                  <a:pt x="181" y="92"/>
                </a:lnTo>
                <a:lnTo>
                  <a:pt x="180" y="86"/>
                </a:lnTo>
                <a:lnTo>
                  <a:pt x="189" y="82"/>
                </a:lnTo>
                <a:lnTo>
                  <a:pt x="183" y="61"/>
                </a:lnTo>
                <a:lnTo>
                  <a:pt x="188" y="58"/>
                </a:lnTo>
                <a:lnTo>
                  <a:pt x="185" y="30"/>
                </a:lnTo>
                <a:lnTo>
                  <a:pt x="191" y="30"/>
                </a:lnTo>
                <a:lnTo>
                  <a:pt x="180" y="9"/>
                </a:lnTo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4355" name="Text Box 1"/>
          <p:cNvSpPr txBox="1">
            <a:spLocks noChangeArrowheads="1"/>
          </p:cNvSpPr>
          <p:nvPr/>
        </p:nvSpPr>
        <p:spPr bwMode="auto">
          <a:xfrm>
            <a:off x="0" y="0"/>
            <a:ext cx="8991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cs-CZ" sz="3200" i="1">
                <a:solidFill>
                  <a:srgbClr val="000000"/>
                </a:solidFill>
                <a:ea typeface="新細明體" pitchFamily="16" charset="-120"/>
              </a:rPr>
              <a:t>Reinženýring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284163" indent="-2841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cs-CZ" altLang="cs-CZ" sz="2400"/>
              <a:t>Formálně je konečný automat definován jako uspořádaná pětice , kde: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cs-CZ" altLang="cs-CZ" sz="2400"/>
              <a:t>S je konečná množina stavů (např. {Ano,Ne})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cs-CZ" altLang="cs-CZ" sz="2400"/>
              <a:t>Σ je konečná množina vstupních symbolů, nazývaná abeceda (např. { 0,1,2,3,4,5,6,7,8,9}).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cs-CZ" altLang="cs-CZ" sz="2400"/>
              <a:t>σ je tzv. přechodová funkce (též přechodová tabulka), popisující pravidla přechodů mezi stavy. Může má podobu S × Σ → S.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cs-CZ" altLang="cs-CZ" sz="2400"/>
              <a:t>s je počáteční stav, s je prvek S.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cs-CZ" altLang="cs-CZ" sz="2400"/>
              <a:t>A je množina přijímajících stavů, A je podmnožina S.</a:t>
            </a:r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/>
        </p:spPr>
        <p:txBody>
          <a:bodyPr lIns="90000" tIns="46800" rIns="90000" bIns="46800"/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000">
                <a:latin typeface="+mj-lt"/>
                <a:ea typeface="+mj-ea"/>
                <a:cs typeface="+mj-cs"/>
              </a:rPr>
              <a:t>Formální definice konečného automatu</a:t>
            </a:r>
            <a:endParaRPr lang="cs-CZ" sz="40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8142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/>
        </p:spPr>
        <p:txBody>
          <a:bodyPr lIns="90000" tIns="46800" rIns="90000" bIns="46800"/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400">
                <a:latin typeface="+mj-lt"/>
                <a:ea typeface="+mj-ea"/>
                <a:cs typeface="+mj-cs"/>
              </a:rPr>
              <a:t>Popis automatu tabulkou</a:t>
            </a:r>
            <a:endParaRPr lang="cs-CZ" sz="44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Group 2"/>
          <p:cNvGraphicFramePr>
            <a:graphicFrameLocks noGrp="1"/>
          </p:cNvGraphicFramePr>
          <p:nvPr/>
        </p:nvGraphicFramePr>
        <p:xfrm>
          <a:off x="457200" y="1600200"/>
          <a:ext cx="8226425" cy="4525963"/>
        </p:xfrm>
        <a:graphic>
          <a:graphicData uri="http://schemas.openxmlformats.org/drawingml/2006/table">
            <a:tbl>
              <a:tblPr/>
              <a:tblGrid>
                <a:gridCol w="747713"/>
                <a:gridCol w="747712"/>
                <a:gridCol w="747713"/>
                <a:gridCol w="747712"/>
                <a:gridCol w="747713"/>
                <a:gridCol w="749300"/>
                <a:gridCol w="747712"/>
                <a:gridCol w="747713"/>
                <a:gridCol w="747712"/>
                <a:gridCol w="747713"/>
                <a:gridCol w="747712"/>
              </a:tblGrid>
              <a:tr h="174625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0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1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3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4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5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6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7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8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9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0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0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1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0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1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0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1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0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1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1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0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1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0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1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0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1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0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1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0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1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0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1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</a:p>
                  </a:txBody>
                  <a:tcPr marL="90000" marR="90000" marT="68136" marB="4680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19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4" t="2917" r="36411" b="38808"/>
          <a:stretch>
            <a:fillRect/>
          </a:stretch>
        </p:blipFill>
        <p:spPr bwMode="auto">
          <a:xfrm>
            <a:off x="684213" y="1557338"/>
            <a:ext cx="6624637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4" t="2917" r="36411" b="38808"/>
          <a:stretch>
            <a:fillRect/>
          </a:stretch>
        </p:blipFill>
        <p:spPr bwMode="auto">
          <a:xfrm>
            <a:off x="836613" y="1709738"/>
            <a:ext cx="6624637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/>
        </p:spPr>
        <p:txBody>
          <a:bodyPr lIns="90000" tIns="46800" rIns="90000" bIns="46800"/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400">
                <a:latin typeface="+mj-lt"/>
                <a:ea typeface="+mj-ea"/>
                <a:cs typeface="+mj-cs"/>
              </a:rPr>
              <a:t>Popis grafem</a:t>
            </a:r>
            <a:endParaRPr lang="cs-CZ" sz="44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7889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 rot="-3120000">
            <a:off x="1373188" y="3667125"/>
            <a:ext cx="2898775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marL="285750" indent="-284163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altLang="cs-CZ" sz="3200">
                <a:solidFill>
                  <a:srgbClr val="000000"/>
                </a:solidFill>
                <a:ea typeface="Microsoft YaHei" charset="-122"/>
              </a:rPr>
              <a:t>Organizace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endParaRPr lang="en-US" altLang="cs-CZ" sz="3200">
              <a:solidFill>
                <a:srgbClr val="000000"/>
              </a:solidFill>
              <a:ea typeface="Microsoft YaHei" charset="-122"/>
            </a:endParaRP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 rot="3060000">
            <a:off x="4795837" y="3811588"/>
            <a:ext cx="288766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marL="285750" indent="-284163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altLang="cs-CZ" sz="3200">
                <a:solidFill>
                  <a:srgbClr val="000000"/>
                </a:solidFill>
                <a:ea typeface="Microsoft YaHei" charset="-122"/>
              </a:rPr>
              <a:t>Technologie</a:t>
            </a: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3570288" y="6313488"/>
            <a:ext cx="40259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marL="285750" indent="-284163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ts val="400"/>
              </a:spcBef>
            </a:pPr>
            <a:r>
              <a:rPr lang="en-US" altLang="cs-CZ" sz="3200">
                <a:solidFill>
                  <a:srgbClr val="000000"/>
                </a:solidFill>
                <a:ea typeface="Microsoft YaHei" charset="-122"/>
              </a:rPr>
              <a:t>Procesy</a:t>
            </a:r>
          </a:p>
          <a:p>
            <a:pPr>
              <a:lnSpc>
                <a:spcPct val="85000"/>
              </a:lnSpc>
              <a:spcBef>
                <a:spcPts val="400"/>
              </a:spcBef>
            </a:pPr>
            <a:endParaRPr lang="en-US" altLang="cs-CZ" sz="3200">
              <a:solidFill>
                <a:srgbClr val="000000"/>
              </a:solidFill>
              <a:ea typeface="Microsoft YaHei" charset="-122"/>
            </a:endParaRPr>
          </a:p>
        </p:txBody>
      </p:sp>
      <p:sp>
        <p:nvSpPr>
          <p:cNvPr id="5125" name="AutoShape 6"/>
          <p:cNvSpPr>
            <a:spLocks noChangeArrowheads="1"/>
          </p:cNvSpPr>
          <p:nvPr/>
        </p:nvSpPr>
        <p:spPr bwMode="auto">
          <a:xfrm>
            <a:off x="1454150" y="2520950"/>
            <a:ext cx="5854700" cy="3613150"/>
          </a:xfrm>
          <a:prstGeom prst="triangle">
            <a:avLst>
              <a:gd name="adj" fmla="val 51292"/>
            </a:avLst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grpSp>
        <p:nvGrpSpPr>
          <p:cNvPr id="5126" name="Group 7"/>
          <p:cNvGrpSpPr>
            <a:grpSpLocks/>
          </p:cNvGrpSpPr>
          <p:nvPr/>
        </p:nvGrpSpPr>
        <p:grpSpPr bwMode="auto">
          <a:xfrm>
            <a:off x="2514600" y="2819400"/>
            <a:ext cx="3808413" cy="3198813"/>
            <a:chOff x="1584" y="1776"/>
            <a:chExt cx="2399" cy="2015"/>
          </a:xfrm>
        </p:grpSpPr>
        <p:pic>
          <p:nvPicPr>
            <p:cNvPr id="5128" name="Picture 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3217"/>
              <a:ext cx="732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5129" name="Oval 9"/>
            <p:cNvSpPr>
              <a:spLocks noChangeArrowheads="1"/>
            </p:cNvSpPr>
            <p:nvPr/>
          </p:nvSpPr>
          <p:spPr bwMode="auto">
            <a:xfrm>
              <a:off x="3204" y="3015"/>
              <a:ext cx="738" cy="708"/>
            </a:xfrm>
            <a:prstGeom prst="ellipse">
              <a:avLst/>
            </a:prstGeom>
            <a:solidFill>
              <a:srgbClr val="FFFF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pic>
          <p:nvPicPr>
            <p:cNvPr id="5130" name="Picture 1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2" y="3318"/>
              <a:ext cx="427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5131" name="Picture 1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3" y="3413"/>
              <a:ext cx="33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5132" name="Picture 1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38" y="2874"/>
              <a:ext cx="154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5133" name="Picture 1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3" y="2874"/>
              <a:ext cx="154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5134" name="Picture 14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0" y="2666"/>
              <a:ext cx="1252" cy="6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5135" name="Picture 15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8" y="1776"/>
              <a:ext cx="414" cy="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grpSp>
          <p:nvGrpSpPr>
            <p:cNvPr id="5136" name="Group 16"/>
            <p:cNvGrpSpPr>
              <a:grpSpLocks/>
            </p:cNvGrpSpPr>
            <p:nvPr/>
          </p:nvGrpSpPr>
          <p:grpSpPr bwMode="auto">
            <a:xfrm>
              <a:off x="2530" y="2306"/>
              <a:ext cx="704" cy="763"/>
              <a:chOff x="2530" y="2306"/>
              <a:chExt cx="704" cy="763"/>
            </a:xfrm>
          </p:grpSpPr>
          <p:grpSp>
            <p:nvGrpSpPr>
              <p:cNvPr id="5142" name="Group 17"/>
              <p:cNvGrpSpPr>
                <a:grpSpLocks/>
              </p:cNvGrpSpPr>
              <p:nvPr/>
            </p:nvGrpSpPr>
            <p:grpSpPr bwMode="auto">
              <a:xfrm>
                <a:off x="2530" y="2486"/>
                <a:ext cx="324" cy="216"/>
                <a:chOff x="2530" y="2486"/>
                <a:chExt cx="324" cy="216"/>
              </a:xfrm>
            </p:grpSpPr>
            <p:grpSp>
              <p:nvGrpSpPr>
                <p:cNvPr id="5187" name="Group 18"/>
                <p:cNvGrpSpPr>
                  <a:grpSpLocks/>
                </p:cNvGrpSpPr>
                <p:nvPr/>
              </p:nvGrpSpPr>
              <p:grpSpPr bwMode="auto">
                <a:xfrm>
                  <a:off x="2705" y="2573"/>
                  <a:ext cx="149" cy="129"/>
                  <a:chOff x="2705" y="2573"/>
                  <a:chExt cx="149" cy="129"/>
                </a:xfrm>
              </p:grpSpPr>
              <p:sp>
                <p:nvSpPr>
                  <p:cNvPr id="5199" name="Freeform 19"/>
                  <p:cNvSpPr>
                    <a:spLocks noChangeArrowheads="1"/>
                  </p:cNvSpPr>
                  <p:nvPr/>
                </p:nvSpPr>
                <p:spPr bwMode="auto">
                  <a:xfrm>
                    <a:off x="2705" y="2573"/>
                    <a:ext cx="149" cy="129"/>
                  </a:xfrm>
                  <a:custGeom>
                    <a:avLst/>
                    <a:gdLst>
                      <a:gd name="T0" fmla="*/ 85 w 150"/>
                      <a:gd name="T1" fmla="*/ 0 h 130"/>
                      <a:gd name="T2" fmla="*/ 38 w 150"/>
                      <a:gd name="T3" fmla="*/ 23 h 130"/>
                      <a:gd name="T4" fmla="*/ 14 w 150"/>
                      <a:gd name="T5" fmla="*/ 36 h 130"/>
                      <a:gd name="T6" fmla="*/ 4 w 150"/>
                      <a:gd name="T7" fmla="*/ 47 h 130"/>
                      <a:gd name="T8" fmla="*/ 0 w 150"/>
                      <a:gd name="T9" fmla="*/ 65 h 130"/>
                      <a:gd name="T10" fmla="*/ 2 w 150"/>
                      <a:gd name="T11" fmla="*/ 85 h 130"/>
                      <a:gd name="T12" fmla="*/ 12 w 150"/>
                      <a:gd name="T13" fmla="*/ 105 h 130"/>
                      <a:gd name="T14" fmla="*/ 28 w 150"/>
                      <a:gd name="T15" fmla="*/ 117 h 130"/>
                      <a:gd name="T16" fmla="*/ 35 w 150"/>
                      <a:gd name="T17" fmla="*/ 128 h 130"/>
                      <a:gd name="T18" fmla="*/ 60 w 150"/>
                      <a:gd name="T19" fmla="*/ 115 h 130"/>
                      <a:gd name="T20" fmla="*/ 78 w 150"/>
                      <a:gd name="T21" fmla="*/ 107 h 130"/>
                      <a:gd name="T22" fmla="*/ 96 w 150"/>
                      <a:gd name="T23" fmla="*/ 97 h 130"/>
                      <a:gd name="T24" fmla="*/ 111 w 150"/>
                      <a:gd name="T25" fmla="*/ 83 h 130"/>
                      <a:gd name="T26" fmla="*/ 126 w 150"/>
                      <a:gd name="T27" fmla="*/ 71 h 130"/>
                      <a:gd name="T28" fmla="*/ 136 w 150"/>
                      <a:gd name="T29" fmla="*/ 57 h 130"/>
                      <a:gd name="T30" fmla="*/ 148 w 150"/>
                      <a:gd name="T31" fmla="*/ 44 h 130"/>
                      <a:gd name="T32" fmla="*/ 110 w 150"/>
                      <a:gd name="T33" fmla="*/ 23 h 130"/>
                      <a:gd name="T34" fmla="*/ 85 w 150"/>
                      <a:gd name="T35" fmla="*/ 0 h 130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150"/>
                      <a:gd name="T55" fmla="*/ 0 h 130"/>
                      <a:gd name="T56" fmla="*/ 150 w 150"/>
                      <a:gd name="T57" fmla="*/ 130 h 130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150" h="130">
                        <a:moveTo>
                          <a:pt x="86" y="0"/>
                        </a:moveTo>
                        <a:lnTo>
                          <a:pt x="38" y="23"/>
                        </a:lnTo>
                        <a:lnTo>
                          <a:pt x="14" y="36"/>
                        </a:lnTo>
                        <a:lnTo>
                          <a:pt x="4" y="47"/>
                        </a:lnTo>
                        <a:lnTo>
                          <a:pt x="0" y="66"/>
                        </a:lnTo>
                        <a:lnTo>
                          <a:pt x="2" y="86"/>
                        </a:lnTo>
                        <a:lnTo>
                          <a:pt x="12" y="106"/>
                        </a:lnTo>
                        <a:lnTo>
                          <a:pt x="28" y="118"/>
                        </a:lnTo>
                        <a:lnTo>
                          <a:pt x="35" y="129"/>
                        </a:lnTo>
                        <a:lnTo>
                          <a:pt x="60" y="116"/>
                        </a:lnTo>
                        <a:lnTo>
                          <a:pt x="79" y="108"/>
                        </a:lnTo>
                        <a:lnTo>
                          <a:pt x="97" y="98"/>
                        </a:lnTo>
                        <a:lnTo>
                          <a:pt x="112" y="84"/>
                        </a:lnTo>
                        <a:lnTo>
                          <a:pt x="127" y="72"/>
                        </a:lnTo>
                        <a:lnTo>
                          <a:pt x="137" y="57"/>
                        </a:lnTo>
                        <a:lnTo>
                          <a:pt x="149" y="44"/>
                        </a:lnTo>
                        <a:lnTo>
                          <a:pt x="111" y="23"/>
                        </a:lnTo>
                        <a:lnTo>
                          <a:pt x="86" y="0"/>
                        </a:lnTo>
                      </a:path>
                    </a:pathLst>
                  </a:custGeom>
                  <a:solidFill>
                    <a:srgbClr val="0000FF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5200" name="Freeform 20"/>
                  <p:cNvSpPr>
                    <a:spLocks noChangeArrowheads="1"/>
                  </p:cNvSpPr>
                  <p:nvPr/>
                </p:nvSpPr>
                <p:spPr bwMode="auto">
                  <a:xfrm>
                    <a:off x="2706" y="2624"/>
                    <a:ext cx="43" cy="63"/>
                  </a:xfrm>
                  <a:custGeom>
                    <a:avLst/>
                    <a:gdLst>
                      <a:gd name="T0" fmla="*/ 24 w 44"/>
                      <a:gd name="T1" fmla="*/ 8 h 64"/>
                      <a:gd name="T2" fmla="*/ 15 w 44"/>
                      <a:gd name="T3" fmla="*/ 1 h 64"/>
                      <a:gd name="T4" fmla="*/ 5 w 44"/>
                      <a:gd name="T5" fmla="*/ 0 h 64"/>
                      <a:gd name="T6" fmla="*/ 0 w 44"/>
                      <a:gd name="T7" fmla="*/ 1 h 64"/>
                      <a:gd name="T8" fmla="*/ 11 w 44"/>
                      <a:gd name="T9" fmla="*/ 13 h 64"/>
                      <a:gd name="T10" fmla="*/ 17 w 44"/>
                      <a:gd name="T11" fmla="*/ 24 h 64"/>
                      <a:gd name="T12" fmla="*/ 20 w 44"/>
                      <a:gd name="T13" fmla="*/ 36 h 64"/>
                      <a:gd name="T14" fmla="*/ 17 w 44"/>
                      <a:gd name="T15" fmla="*/ 43 h 64"/>
                      <a:gd name="T16" fmla="*/ 9 w 44"/>
                      <a:gd name="T17" fmla="*/ 52 h 64"/>
                      <a:gd name="T18" fmla="*/ 21 w 44"/>
                      <a:gd name="T19" fmla="*/ 58 h 64"/>
                      <a:gd name="T20" fmla="*/ 30 w 44"/>
                      <a:gd name="T21" fmla="*/ 57 h 64"/>
                      <a:gd name="T22" fmla="*/ 41 w 44"/>
                      <a:gd name="T23" fmla="*/ 62 h 64"/>
                      <a:gd name="T24" fmla="*/ 42 w 44"/>
                      <a:gd name="T25" fmla="*/ 48 h 64"/>
                      <a:gd name="T26" fmla="*/ 40 w 44"/>
                      <a:gd name="T27" fmla="*/ 36 h 64"/>
                      <a:gd name="T28" fmla="*/ 32 w 44"/>
                      <a:gd name="T29" fmla="*/ 21 h 64"/>
                      <a:gd name="T30" fmla="*/ 24 w 44"/>
                      <a:gd name="T31" fmla="*/ 8 h 64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w 44"/>
                      <a:gd name="T49" fmla="*/ 0 h 64"/>
                      <a:gd name="T50" fmla="*/ 44 w 44"/>
                      <a:gd name="T51" fmla="*/ 64 h 64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T48" t="T49" r="T50" b="T51"/>
                    <a:pathLst>
                      <a:path w="44" h="64">
                        <a:moveTo>
                          <a:pt x="25" y="8"/>
                        </a:moveTo>
                        <a:lnTo>
                          <a:pt x="15" y="1"/>
                        </a:lnTo>
                        <a:lnTo>
                          <a:pt x="5" y="0"/>
                        </a:lnTo>
                        <a:lnTo>
                          <a:pt x="0" y="1"/>
                        </a:lnTo>
                        <a:lnTo>
                          <a:pt x="11" y="13"/>
                        </a:lnTo>
                        <a:lnTo>
                          <a:pt x="17" y="24"/>
                        </a:lnTo>
                        <a:lnTo>
                          <a:pt x="20" y="37"/>
                        </a:lnTo>
                        <a:lnTo>
                          <a:pt x="17" y="44"/>
                        </a:lnTo>
                        <a:lnTo>
                          <a:pt x="9" y="53"/>
                        </a:lnTo>
                        <a:lnTo>
                          <a:pt x="21" y="59"/>
                        </a:lnTo>
                        <a:lnTo>
                          <a:pt x="31" y="58"/>
                        </a:lnTo>
                        <a:lnTo>
                          <a:pt x="42" y="63"/>
                        </a:lnTo>
                        <a:lnTo>
                          <a:pt x="43" y="49"/>
                        </a:lnTo>
                        <a:lnTo>
                          <a:pt x="41" y="37"/>
                        </a:lnTo>
                        <a:lnTo>
                          <a:pt x="33" y="21"/>
                        </a:lnTo>
                        <a:lnTo>
                          <a:pt x="25" y="8"/>
                        </a:lnTo>
                      </a:path>
                    </a:pathLst>
                  </a:custGeom>
                  <a:solidFill>
                    <a:srgbClr val="E0E0FF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5201" name="Freeform 21"/>
                  <p:cNvSpPr>
                    <a:spLocks noChangeArrowheads="1"/>
                  </p:cNvSpPr>
                  <p:nvPr/>
                </p:nvSpPr>
                <p:spPr bwMode="auto">
                  <a:xfrm>
                    <a:off x="2708" y="2624"/>
                    <a:ext cx="41" cy="78"/>
                  </a:xfrm>
                  <a:custGeom>
                    <a:avLst/>
                    <a:gdLst>
                      <a:gd name="T0" fmla="*/ 31 w 42"/>
                      <a:gd name="T1" fmla="*/ 77 h 79"/>
                      <a:gd name="T2" fmla="*/ 36 w 42"/>
                      <a:gd name="T3" fmla="*/ 68 h 79"/>
                      <a:gd name="T4" fmla="*/ 40 w 42"/>
                      <a:gd name="T5" fmla="*/ 53 h 79"/>
                      <a:gd name="T6" fmla="*/ 38 w 42"/>
                      <a:gd name="T7" fmla="*/ 38 h 79"/>
                      <a:gd name="T8" fmla="*/ 31 w 42"/>
                      <a:gd name="T9" fmla="*/ 20 h 79"/>
                      <a:gd name="T10" fmla="*/ 21 w 42"/>
                      <a:gd name="T11" fmla="*/ 8 h 79"/>
                      <a:gd name="T12" fmla="*/ 12 w 42"/>
                      <a:gd name="T13" fmla="*/ 1 h 79"/>
                      <a:gd name="T14" fmla="*/ 0 w 42"/>
                      <a:gd name="T15" fmla="*/ 0 h 79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42"/>
                      <a:gd name="T25" fmla="*/ 0 h 79"/>
                      <a:gd name="T26" fmla="*/ 42 w 42"/>
                      <a:gd name="T27" fmla="*/ 79 h 79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42" h="79">
                        <a:moveTo>
                          <a:pt x="32" y="78"/>
                        </a:moveTo>
                        <a:lnTo>
                          <a:pt x="37" y="69"/>
                        </a:lnTo>
                        <a:lnTo>
                          <a:pt x="41" y="54"/>
                        </a:lnTo>
                        <a:lnTo>
                          <a:pt x="39" y="38"/>
                        </a:lnTo>
                        <a:lnTo>
                          <a:pt x="32" y="20"/>
                        </a:lnTo>
                        <a:lnTo>
                          <a:pt x="21" y="8"/>
                        </a:lnTo>
                        <a:lnTo>
                          <a:pt x="12" y="1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  <p:grpSp>
              <p:nvGrpSpPr>
                <p:cNvPr id="5188" name="Group 22"/>
                <p:cNvGrpSpPr>
                  <a:grpSpLocks/>
                </p:cNvGrpSpPr>
                <p:nvPr/>
              </p:nvGrpSpPr>
              <p:grpSpPr bwMode="auto">
                <a:xfrm>
                  <a:off x="2530" y="2486"/>
                  <a:ext cx="196" cy="208"/>
                  <a:chOff x="2530" y="2486"/>
                  <a:chExt cx="196" cy="208"/>
                </a:xfrm>
              </p:grpSpPr>
              <p:sp>
                <p:nvSpPr>
                  <p:cNvPr id="5189" name="Freeform 23"/>
                  <p:cNvSpPr>
                    <a:spLocks noChangeArrowheads="1"/>
                  </p:cNvSpPr>
                  <p:nvPr/>
                </p:nvSpPr>
                <p:spPr bwMode="auto">
                  <a:xfrm>
                    <a:off x="2641" y="2573"/>
                    <a:ext cx="85" cy="114"/>
                  </a:xfrm>
                  <a:custGeom>
                    <a:avLst/>
                    <a:gdLst>
                      <a:gd name="T0" fmla="*/ 81 w 86"/>
                      <a:gd name="T1" fmla="*/ 74 h 115"/>
                      <a:gd name="T2" fmla="*/ 77 w 86"/>
                      <a:gd name="T3" fmla="*/ 66 h 115"/>
                      <a:gd name="T4" fmla="*/ 74 w 86"/>
                      <a:gd name="T5" fmla="*/ 62 h 115"/>
                      <a:gd name="T6" fmla="*/ 70 w 86"/>
                      <a:gd name="T7" fmla="*/ 58 h 115"/>
                      <a:gd name="T8" fmla="*/ 64 w 86"/>
                      <a:gd name="T9" fmla="*/ 55 h 115"/>
                      <a:gd name="T10" fmla="*/ 60 w 86"/>
                      <a:gd name="T11" fmla="*/ 51 h 115"/>
                      <a:gd name="T12" fmla="*/ 56 w 86"/>
                      <a:gd name="T13" fmla="*/ 46 h 115"/>
                      <a:gd name="T14" fmla="*/ 52 w 86"/>
                      <a:gd name="T15" fmla="*/ 41 h 115"/>
                      <a:gd name="T16" fmla="*/ 47 w 86"/>
                      <a:gd name="T17" fmla="*/ 37 h 115"/>
                      <a:gd name="T18" fmla="*/ 41 w 86"/>
                      <a:gd name="T19" fmla="*/ 34 h 115"/>
                      <a:gd name="T20" fmla="*/ 35 w 86"/>
                      <a:gd name="T21" fmla="*/ 29 h 115"/>
                      <a:gd name="T22" fmla="*/ 33 w 86"/>
                      <a:gd name="T23" fmla="*/ 21 h 115"/>
                      <a:gd name="T24" fmla="*/ 28 w 86"/>
                      <a:gd name="T25" fmla="*/ 16 h 115"/>
                      <a:gd name="T26" fmla="*/ 22 w 86"/>
                      <a:gd name="T27" fmla="*/ 1 h 115"/>
                      <a:gd name="T28" fmla="*/ 17 w 86"/>
                      <a:gd name="T29" fmla="*/ 0 h 115"/>
                      <a:gd name="T30" fmla="*/ 14 w 86"/>
                      <a:gd name="T31" fmla="*/ 3 h 115"/>
                      <a:gd name="T32" fmla="*/ 11 w 86"/>
                      <a:gd name="T33" fmla="*/ 7 h 115"/>
                      <a:gd name="T34" fmla="*/ 10 w 86"/>
                      <a:gd name="T35" fmla="*/ 13 h 115"/>
                      <a:gd name="T36" fmla="*/ 12 w 86"/>
                      <a:gd name="T37" fmla="*/ 21 h 115"/>
                      <a:gd name="T38" fmla="*/ 16 w 86"/>
                      <a:gd name="T39" fmla="*/ 25 h 115"/>
                      <a:gd name="T40" fmla="*/ 19 w 86"/>
                      <a:gd name="T41" fmla="*/ 29 h 115"/>
                      <a:gd name="T42" fmla="*/ 23 w 86"/>
                      <a:gd name="T43" fmla="*/ 37 h 115"/>
                      <a:gd name="T44" fmla="*/ 18 w 86"/>
                      <a:gd name="T45" fmla="*/ 35 h 115"/>
                      <a:gd name="T46" fmla="*/ 12 w 86"/>
                      <a:gd name="T47" fmla="*/ 35 h 115"/>
                      <a:gd name="T48" fmla="*/ 10 w 86"/>
                      <a:gd name="T49" fmla="*/ 37 h 115"/>
                      <a:gd name="T50" fmla="*/ 3 w 86"/>
                      <a:gd name="T51" fmla="*/ 41 h 115"/>
                      <a:gd name="T52" fmla="*/ 1 w 86"/>
                      <a:gd name="T53" fmla="*/ 48 h 115"/>
                      <a:gd name="T54" fmla="*/ 0 w 86"/>
                      <a:gd name="T55" fmla="*/ 58 h 115"/>
                      <a:gd name="T56" fmla="*/ 2 w 86"/>
                      <a:gd name="T57" fmla="*/ 71 h 115"/>
                      <a:gd name="T58" fmla="*/ 6 w 86"/>
                      <a:gd name="T59" fmla="*/ 80 h 115"/>
                      <a:gd name="T60" fmla="*/ 10 w 86"/>
                      <a:gd name="T61" fmla="*/ 91 h 115"/>
                      <a:gd name="T62" fmla="*/ 17 w 86"/>
                      <a:gd name="T63" fmla="*/ 101 h 115"/>
                      <a:gd name="T64" fmla="*/ 22 w 86"/>
                      <a:gd name="T65" fmla="*/ 109 h 115"/>
                      <a:gd name="T66" fmla="*/ 26 w 86"/>
                      <a:gd name="T67" fmla="*/ 112 h 115"/>
                      <a:gd name="T68" fmla="*/ 33 w 86"/>
                      <a:gd name="T69" fmla="*/ 113 h 115"/>
                      <a:gd name="T70" fmla="*/ 40 w 86"/>
                      <a:gd name="T71" fmla="*/ 112 h 115"/>
                      <a:gd name="T72" fmla="*/ 45 w 86"/>
                      <a:gd name="T73" fmla="*/ 109 h 115"/>
                      <a:gd name="T74" fmla="*/ 49 w 86"/>
                      <a:gd name="T75" fmla="*/ 106 h 115"/>
                      <a:gd name="T76" fmla="*/ 52 w 86"/>
                      <a:gd name="T77" fmla="*/ 104 h 115"/>
                      <a:gd name="T78" fmla="*/ 56 w 86"/>
                      <a:gd name="T79" fmla="*/ 106 h 115"/>
                      <a:gd name="T80" fmla="*/ 61 w 86"/>
                      <a:gd name="T81" fmla="*/ 106 h 115"/>
                      <a:gd name="T82" fmla="*/ 67 w 86"/>
                      <a:gd name="T83" fmla="*/ 108 h 115"/>
                      <a:gd name="T84" fmla="*/ 74 w 86"/>
                      <a:gd name="T85" fmla="*/ 106 h 115"/>
                      <a:gd name="T86" fmla="*/ 78 w 86"/>
                      <a:gd name="T87" fmla="*/ 103 h 115"/>
                      <a:gd name="T88" fmla="*/ 83 w 86"/>
                      <a:gd name="T89" fmla="*/ 96 h 115"/>
                      <a:gd name="T90" fmla="*/ 84 w 86"/>
                      <a:gd name="T91" fmla="*/ 85 h 115"/>
                      <a:gd name="T92" fmla="*/ 82 w 86"/>
                      <a:gd name="T93" fmla="*/ 75 h 115"/>
                      <a:gd name="T94" fmla="*/ 81 w 86"/>
                      <a:gd name="T95" fmla="*/ 74 h 115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w 86"/>
                      <a:gd name="T145" fmla="*/ 0 h 115"/>
                      <a:gd name="T146" fmla="*/ 86 w 86"/>
                      <a:gd name="T147" fmla="*/ 115 h 115"/>
                    </a:gdLst>
                    <a:ahLst/>
                    <a:cxnLst>
                      <a:cxn ang="T96">
                        <a:pos x="T0" y="T1"/>
                      </a:cxn>
                      <a:cxn ang="T97">
                        <a:pos x="T2" y="T3"/>
                      </a:cxn>
                      <a:cxn ang="T98">
                        <a:pos x="T4" y="T5"/>
                      </a:cxn>
                      <a:cxn ang="T99">
                        <a:pos x="T6" y="T7"/>
                      </a:cxn>
                      <a:cxn ang="T100">
                        <a:pos x="T8" y="T9"/>
                      </a:cxn>
                      <a:cxn ang="T101">
                        <a:pos x="T10" y="T11"/>
                      </a:cxn>
                      <a:cxn ang="T102">
                        <a:pos x="T12" y="T13"/>
                      </a:cxn>
                      <a:cxn ang="T103">
                        <a:pos x="T14" y="T15"/>
                      </a:cxn>
                      <a:cxn ang="T104">
                        <a:pos x="T16" y="T17"/>
                      </a:cxn>
                      <a:cxn ang="T105">
                        <a:pos x="T18" y="T19"/>
                      </a:cxn>
                      <a:cxn ang="T106">
                        <a:pos x="T20" y="T21"/>
                      </a:cxn>
                      <a:cxn ang="T107">
                        <a:pos x="T22" y="T23"/>
                      </a:cxn>
                      <a:cxn ang="T108">
                        <a:pos x="T24" y="T25"/>
                      </a:cxn>
                      <a:cxn ang="T109">
                        <a:pos x="T26" y="T27"/>
                      </a:cxn>
                      <a:cxn ang="T110">
                        <a:pos x="T28" y="T29"/>
                      </a:cxn>
                      <a:cxn ang="T111">
                        <a:pos x="T30" y="T31"/>
                      </a:cxn>
                      <a:cxn ang="T112">
                        <a:pos x="T32" y="T33"/>
                      </a:cxn>
                      <a:cxn ang="T113">
                        <a:pos x="T34" y="T35"/>
                      </a:cxn>
                      <a:cxn ang="T114">
                        <a:pos x="T36" y="T37"/>
                      </a:cxn>
                      <a:cxn ang="T115">
                        <a:pos x="T38" y="T39"/>
                      </a:cxn>
                      <a:cxn ang="T116">
                        <a:pos x="T40" y="T41"/>
                      </a:cxn>
                      <a:cxn ang="T117">
                        <a:pos x="T42" y="T43"/>
                      </a:cxn>
                      <a:cxn ang="T118">
                        <a:pos x="T44" y="T45"/>
                      </a:cxn>
                      <a:cxn ang="T119">
                        <a:pos x="T46" y="T47"/>
                      </a:cxn>
                      <a:cxn ang="T120">
                        <a:pos x="T48" y="T49"/>
                      </a:cxn>
                      <a:cxn ang="T121">
                        <a:pos x="T50" y="T51"/>
                      </a:cxn>
                      <a:cxn ang="T122">
                        <a:pos x="T52" y="T53"/>
                      </a:cxn>
                      <a:cxn ang="T123">
                        <a:pos x="T54" y="T55"/>
                      </a:cxn>
                      <a:cxn ang="T124">
                        <a:pos x="T56" y="T57"/>
                      </a:cxn>
                      <a:cxn ang="T125">
                        <a:pos x="T58" y="T59"/>
                      </a:cxn>
                      <a:cxn ang="T126">
                        <a:pos x="T60" y="T61"/>
                      </a:cxn>
                      <a:cxn ang="T127">
                        <a:pos x="T62" y="T63"/>
                      </a:cxn>
                      <a:cxn ang="T128">
                        <a:pos x="T64" y="T65"/>
                      </a:cxn>
                      <a:cxn ang="T129">
                        <a:pos x="T66" y="T67"/>
                      </a:cxn>
                      <a:cxn ang="T130">
                        <a:pos x="T68" y="T69"/>
                      </a:cxn>
                      <a:cxn ang="T131">
                        <a:pos x="T70" y="T71"/>
                      </a:cxn>
                      <a:cxn ang="T132">
                        <a:pos x="T72" y="T73"/>
                      </a:cxn>
                      <a:cxn ang="T133">
                        <a:pos x="T74" y="T75"/>
                      </a:cxn>
                      <a:cxn ang="T134">
                        <a:pos x="T76" y="T77"/>
                      </a:cxn>
                      <a:cxn ang="T135">
                        <a:pos x="T78" y="T79"/>
                      </a:cxn>
                      <a:cxn ang="T136">
                        <a:pos x="T80" y="T81"/>
                      </a:cxn>
                      <a:cxn ang="T137">
                        <a:pos x="T82" y="T83"/>
                      </a:cxn>
                      <a:cxn ang="T138">
                        <a:pos x="T84" y="T85"/>
                      </a:cxn>
                      <a:cxn ang="T139">
                        <a:pos x="T86" y="T87"/>
                      </a:cxn>
                      <a:cxn ang="T140">
                        <a:pos x="T88" y="T89"/>
                      </a:cxn>
                      <a:cxn ang="T141">
                        <a:pos x="T90" y="T91"/>
                      </a:cxn>
                      <a:cxn ang="T142">
                        <a:pos x="T92" y="T93"/>
                      </a:cxn>
                      <a:cxn ang="T143">
                        <a:pos x="T94" y="T95"/>
                      </a:cxn>
                    </a:cxnLst>
                    <a:rect l="T144" t="T145" r="T146" b="T147"/>
                    <a:pathLst>
                      <a:path w="86" h="115">
                        <a:moveTo>
                          <a:pt x="82" y="75"/>
                        </a:moveTo>
                        <a:lnTo>
                          <a:pt x="78" y="67"/>
                        </a:lnTo>
                        <a:lnTo>
                          <a:pt x="75" y="63"/>
                        </a:lnTo>
                        <a:lnTo>
                          <a:pt x="71" y="59"/>
                        </a:lnTo>
                        <a:lnTo>
                          <a:pt x="65" y="55"/>
                        </a:lnTo>
                        <a:lnTo>
                          <a:pt x="61" y="51"/>
                        </a:lnTo>
                        <a:lnTo>
                          <a:pt x="57" y="46"/>
                        </a:lnTo>
                        <a:lnTo>
                          <a:pt x="53" y="41"/>
                        </a:lnTo>
                        <a:lnTo>
                          <a:pt x="48" y="37"/>
                        </a:lnTo>
                        <a:lnTo>
                          <a:pt x="41" y="34"/>
                        </a:lnTo>
                        <a:lnTo>
                          <a:pt x="35" y="29"/>
                        </a:lnTo>
                        <a:lnTo>
                          <a:pt x="33" y="21"/>
                        </a:lnTo>
                        <a:lnTo>
                          <a:pt x="28" y="16"/>
                        </a:lnTo>
                        <a:lnTo>
                          <a:pt x="22" y="1"/>
                        </a:lnTo>
                        <a:lnTo>
                          <a:pt x="17" y="0"/>
                        </a:lnTo>
                        <a:lnTo>
                          <a:pt x="14" y="3"/>
                        </a:lnTo>
                        <a:lnTo>
                          <a:pt x="11" y="7"/>
                        </a:lnTo>
                        <a:lnTo>
                          <a:pt x="10" y="13"/>
                        </a:lnTo>
                        <a:lnTo>
                          <a:pt x="12" y="21"/>
                        </a:lnTo>
                        <a:lnTo>
                          <a:pt x="16" y="25"/>
                        </a:lnTo>
                        <a:lnTo>
                          <a:pt x="19" y="29"/>
                        </a:lnTo>
                        <a:lnTo>
                          <a:pt x="23" y="37"/>
                        </a:lnTo>
                        <a:lnTo>
                          <a:pt x="18" y="35"/>
                        </a:lnTo>
                        <a:lnTo>
                          <a:pt x="12" y="35"/>
                        </a:lnTo>
                        <a:lnTo>
                          <a:pt x="10" y="37"/>
                        </a:lnTo>
                        <a:lnTo>
                          <a:pt x="3" y="41"/>
                        </a:lnTo>
                        <a:lnTo>
                          <a:pt x="1" y="48"/>
                        </a:lnTo>
                        <a:lnTo>
                          <a:pt x="0" y="59"/>
                        </a:lnTo>
                        <a:lnTo>
                          <a:pt x="2" y="72"/>
                        </a:lnTo>
                        <a:lnTo>
                          <a:pt x="6" y="81"/>
                        </a:lnTo>
                        <a:lnTo>
                          <a:pt x="10" y="92"/>
                        </a:lnTo>
                        <a:lnTo>
                          <a:pt x="17" y="102"/>
                        </a:lnTo>
                        <a:lnTo>
                          <a:pt x="22" y="110"/>
                        </a:lnTo>
                        <a:lnTo>
                          <a:pt x="26" y="113"/>
                        </a:lnTo>
                        <a:lnTo>
                          <a:pt x="33" y="114"/>
                        </a:lnTo>
                        <a:lnTo>
                          <a:pt x="40" y="113"/>
                        </a:lnTo>
                        <a:lnTo>
                          <a:pt x="46" y="110"/>
                        </a:lnTo>
                        <a:lnTo>
                          <a:pt x="50" y="107"/>
                        </a:lnTo>
                        <a:lnTo>
                          <a:pt x="53" y="105"/>
                        </a:lnTo>
                        <a:lnTo>
                          <a:pt x="57" y="107"/>
                        </a:lnTo>
                        <a:lnTo>
                          <a:pt x="62" y="107"/>
                        </a:lnTo>
                        <a:lnTo>
                          <a:pt x="68" y="109"/>
                        </a:lnTo>
                        <a:lnTo>
                          <a:pt x="75" y="107"/>
                        </a:lnTo>
                        <a:lnTo>
                          <a:pt x="79" y="104"/>
                        </a:lnTo>
                        <a:lnTo>
                          <a:pt x="84" y="97"/>
                        </a:lnTo>
                        <a:lnTo>
                          <a:pt x="85" y="86"/>
                        </a:lnTo>
                        <a:lnTo>
                          <a:pt x="83" y="76"/>
                        </a:lnTo>
                        <a:lnTo>
                          <a:pt x="82" y="75"/>
                        </a:lnTo>
                      </a:path>
                    </a:pathLst>
                  </a:custGeom>
                  <a:solidFill>
                    <a:srgbClr val="E0A080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grpSp>
                <p:nvGrpSpPr>
                  <p:cNvPr id="5190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2530" y="2486"/>
                    <a:ext cx="178" cy="208"/>
                    <a:chOff x="2530" y="2486"/>
                    <a:chExt cx="178" cy="208"/>
                  </a:xfrm>
                </p:grpSpPr>
                <p:grpSp>
                  <p:nvGrpSpPr>
                    <p:cNvPr id="5191" name="Group 2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30" y="2486"/>
                      <a:ext cx="178" cy="180"/>
                      <a:chOff x="2530" y="2486"/>
                      <a:chExt cx="178" cy="180"/>
                    </a:xfrm>
                  </p:grpSpPr>
                  <p:sp>
                    <p:nvSpPr>
                      <p:cNvPr id="5197" name="Freeform 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30" y="2486"/>
                        <a:ext cx="178" cy="180"/>
                      </a:xfrm>
                      <a:custGeom>
                        <a:avLst/>
                        <a:gdLst>
                          <a:gd name="T0" fmla="*/ 175 w 179"/>
                          <a:gd name="T1" fmla="*/ 159 h 181"/>
                          <a:gd name="T2" fmla="*/ 166 w 179"/>
                          <a:gd name="T3" fmla="*/ 147 h 181"/>
                          <a:gd name="T4" fmla="*/ 153 w 179"/>
                          <a:gd name="T5" fmla="*/ 130 h 181"/>
                          <a:gd name="T6" fmla="*/ 137 w 179"/>
                          <a:gd name="T7" fmla="*/ 114 h 181"/>
                          <a:gd name="T8" fmla="*/ 125 w 179"/>
                          <a:gd name="T9" fmla="*/ 104 h 181"/>
                          <a:gd name="T10" fmla="*/ 115 w 179"/>
                          <a:gd name="T11" fmla="*/ 100 h 181"/>
                          <a:gd name="T12" fmla="*/ 108 w 179"/>
                          <a:gd name="T13" fmla="*/ 99 h 181"/>
                          <a:gd name="T14" fmla="*/ 103 w 179"/>
                          <a:gd name="T15" fmla="*/ 94 h 181"/>
                          <a:gd name="T16" fmla="*/ 106 w 179"/>
                          <a:gd name="T17" fmla="*/ 84 h 181"/>
                          <a:gd name="T18" fmla="*/ 102 w 179"/>
                          <a:gd name="T19" fmla="*/ 72 h 181"/>
                          <a:gd name="T20" fmla="*/ 96 w 179"/>
                          <a:gd name="T21" fmla="*/ 60 h 181"/>
                          <a:gd name="T22" fmla="*/ 88 w 179"/>
                          <a:gd name="T23" fmla="*/ 47 h 181"/>
                          <a:gd name="T24" fmla="*/ 74 w 179"/>
                          <a:gd name="T25" fmla="*/ 32 h 181"/>
                          <a:gd name="T26" fmla="*/ 59 w 179"/>
                          <a:gd name="T27" fmla="*/ 20 h 181"/>
                          <a:gd name="T28" fmla="*/ 45 w 179"/>
                          <a:gd name="T29" fmla="*/ 9 h 181"/>
                          <a:gd name="T30" fmla="*/ 28 w 179"/>
                          <a:gd name="T31" fmla="*/ 3 h 181"/>
                          <a:gd name="T32" fmla="*/ 18 w 179"/>
                          <a:gd name="T33" fmla="*/ 0 h 181"/>
                          <a:gd name="T34" fmla="*/ 8 w 179"/>
                          <a:gd name="T35" fmla="*/ 4 h 181"/>
                          <a:gd name="T36" fmla="*/ 2 w 179"/>
                          <a:gd name="T37" fmla="*/ 9 h 181"/>
                          <a:gd name="T38" fmla="*/ 0 w 179"/>
                          <a:gd name="T39" fmla="*/ 19 h 181"/>
                          <a:gd name="T40" fmla="*/ 1 w 179"/>
                          <a:gd name="T41" fmla="*/ 31 h 181"/>
                          <a:gd name="T42" fmla="*/ 6 w 179"/>
                          <a:gd name="T43" fmla="*/ 44 h 181"/>
                          <a:gd name="T44" fmla="*/ 13 w 179"/>
                          <a:gd name="T45" fmla="*/ 56 h 181"/>
                          <a:gd name="T46" fmla="*/ 21 w 179"/>
                          <a:gd name="T47" fmla="*/ 69 h 181"/>
                          <a:gd name="T48" fmla="*/ 32 w 179"/>
                          <a:gd name="T49" fmla="*/ 79 h 181"/>
                          <a:gd name="T50" fmla="*/ 47 w 179"/>
                          <a:gd name="T51" fmla="*/ 90 h 181"/>
                          <a:gd name="T52" fmla="*/ 61 w 179"/>
                          <a:gd name="T53" fmla="*/ 100 h 181"/>
                          <a:gd name="T54" fmla="*/ 72 w 179"/>
                          <a:gd name="T55" fmla="*/ 106 h 181"/>
                          <a:gd name="T56" fmla="*/ 82 w 179"/>
                          <a:gd name="T57" fmla="*/ 107 h 181"/>
                          <a:gd name="T58" fmla="*/ 92 w 179"/>
                          <a:gd name="T59" fmla="*/ 106 h 181"/>
                          <a:gd name="T60" fmla="*/ 97 w 179"/>
                          <a:gd name="T61" fmla="*/ 107 h 181"/>
                          <a:gd name="T62" fmla="*/ 101 w 179"/>
                          <a:gd name="T63" fmla="*/ 114 h 181"/>
                          <a:gd name="T64" fmla="*/ 105 w 179"/>
                          <a:gd name="T65" fmla="*/ 124 h 181"/>
                          <a:gd name="T66" fmla="*/ 113 w 179"/>
                          <a:gd name="T67" fmla="*/ 135 h 181"/>
                          <a:gd name="T68" fmla="*/ 126 w 179"/>
                          <a:gd name="T69" fmla="*/ 148 h 181"/>
                          <a:gd name="T70" fmla="*/ 137 w 179"/>
                          <a:gd name="T71" fmla="*/ 159 h 181"/>
                          <a:gd name="T72" fmla="*/ 146 w 179"/>
                          <a:gd name="T73" fmla="*/ 170 h 181"/>
                          <a:gd name="T74" fmla="*/ 154 w 179"/>
                          <a:gd name="T75" fmla="*/ 175 h 181"/>
                          <a:gd name="T76" fmla="*/ 163 w 179"/>
                          <a:gd name="T77" fmla="*/ 178 h 181"/>
                          <a:gd name="T78" fmla="*/ 171 w 179"/>
                          <a:gd name="T79" fmla="*/ 179 h 181"/>
                          <a:gd name="T80" fmla="*/ 177 w 179"/>
                          <a:gd name="T81" fmla="*/ 175 h 181"/>
                          <a:gd name="T82" fmla="*/ 177 w 179"/>
                          <a:gd name="T83" fmla="*/ 167 h 181"/>
                          <a:gd name="T84" fmla="*/ 175 w 179"/>
                          <a:gd name="T85" fmla="*/ 159 h 181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w 179"/>
                          <a:gd name="T130" fmla="*/ 0 h 181"/>
                          <a:gd name="T131" fmla="*/ 179 w 179"/>
                          <a:gd name="T132" fmla="*/ 181 h 181"/>
                        </a:gdLst>
                        <a:ahLst/>
                        <a:cxnLst>
                          <a:cxn ang="T86">
                            <a:pos x="T0" y="T1"/>
                          </a:cxn>
                          <a:cxn ang="T87">
                            <a:pos x="T2" y="T3"/>
                          </a:cxn>
                          <a:cxn ang="T88">
                            <a:pos x="T4" y="T5"/>
                          </a:cxn>
                          <a:cxn ang="T89">
                            <a:pos x="T6" y="T7"/>
                          </a:cxn>
                          <a:cxn ang="T90">
                            <a:pos x="T8" y="T9"/>
                          </a:cxn>
                          <a:cxn ang="T91">
                            <a:pos x="T10" y="T11"/>
                          </a:cxn>
                          <a:cxn ang="T92">
                            <a:pos x="T12" y="T13"/>
                          </a:cxn>
                          <a:cxn ang="T93">
                            <a:pos x="T14" y="T15"/>
                          </a:cxn>
                          <a:cxn ang="T94">
                            <a:pos x="T16" y="T17"/>
                          </a:cxn>
                          <a:cxn ang="T95">
                            <a:pos x="T18" y="T19"/>
                          </a:cxn>
                          <a:cxn ang="T96">
                            <a:pos x="T20" y="T21"/>
                          </a:cxn>
                          <a:cxn ang="T97">
                            <a:pos x="T22" y="T23"/>
                          </a:cxn>
                          <a:cxn ang="T98">
                            <a:pos x="T24" y="T25"/>
                          </a:cxn>
                          <a:cxn ang="T99">
                            <a:pos x="T26" y="T27"/>
                          </a:cxn>
                          <a:cxn ang="T100">
                            <a:pos x="T28" y="T29"/>
                          </a:cxn>
                          <a:cxn ang="T101">
                            <a:pos x="T30" y="T31"/>
                          </a:cxn>
                          <a:cxn ang="T102">
                            <a:pos x="T32" y="T33"/>
                          </a:cxn>
                          <a:cxn ang="T103">
                            <a:pos x="T34" y="T35"/>
                          </a:cxn>
                          <a:cxn ang="T104">
                            <a:pos x="T36" y="T37"/>
                          </a:cxn>
                          <a:cxn ang="T105">
                            <a:pos x="T38" y="T39"/>
                          </a:cxn>
                          <a:cxn ang="T106">
                            <a:pos x="T40" y="T41"/>
                          </a:cxn>
                          <a:cxn ang="T107">
                            <a:pos x="T42" y="T43"/>
                          </a:cxn>
                          <a:cxn ang="T108">
                            <a:pos x="T44" y="T45"/>
                          </a:cxn>
                          <a:cxn ang="T109">
                            <a:pos x="T46" y="T47"/>
                          </a:cxn>
                          <a:cxn ang="T110">
                            <a:pos x="T48" y="T49"/>
                          </a:cxn>
                          <a:cxn ang="T111">
                            <a:pos x="T50" y="T51"/>
                          </a:cxn>
                          <a:cxn ang="T112">
                            <a:pos x="T52" y="T53"/>
                          </a:cxn>
                          <a:cxn ang="T113">
                            <a:pos x="T54" y="T55"/>
                          </a:cxn>
                          <a:cxn ang="T114">
                            <a:pos x="T56" y="T57"/>
                          </a:cxn>
                          <a:cxn ang="T115">
                            <a:pos x="T58" y="T59"/>
                          </a:cxn>
                          <a:cxn ang="T116">
                            <a:pos x="T60" y="T61"/>
                          </a:cxn>
                          <a:cxn ang="T117">
                            <a:pos x="T62" y="T63"/>
                          </a:cxn>
                          <a:cxn ang="T118">
                            <a:pos x="T64" y="T65"/>
                          </a:cxn>
                          <a:cxn ang="T119">
                            <a:pos x="T66" y="T67"/>
                          </a:cxn>
                          <a:cxn ang="T120">
                            <a:pos x="T68" y="T69"/>
                          </a:cxn>
                          <a:cxn ang="T121">
                            <a:pos x="T70" y="T71"/>
                          </a:cxn>
                          <a:cxn ang="T122">
                            <a:pos x="T72" y="T73"/>
                          </a:cxn>
                          <a:cxn ang="T123">
                            <a:pos x="T74" y="T75"/>
                          </a:cxn>
                          <a:cxn ang="T124">
                            <a:pos x="T76" y="T77"/>
                          </a:cxn>
                          <a:cxn ang="T125">
                            <a:pos x="T78" y="T79"/>
                          </a:cxn>
                          <a:cxn ang="T126">
                            <a:pos x="T80" y="T81"/>
                          </a:cxn>
                          <a:cxn ang="T127">
                            <a:pos x="T82" y="T83"/>
                          </a:cxn>
                          <a:cxn ang="T128">
                            <a:pos x="T84" y="T85"/>
                          </a:cxn>
                        </a:cxnLst>
                        <a:rect l="T129" t="T130" r="T131" b="T132"/>
                        <a:pathLst>
                          <a:path w="179" h="181">
                            <a:moveTo>
                              <a:pt x="176" y="160"/>
                            </a:moveTo>
                            <a:lnTo>
                              <a:pt x="167" y="148"/>
                            </a:lnTo>
                            <a:lnTo>
                              <a:pt x="154" y="131"/>
                            </a:lnTo>
                            <a:lnTo>
                              <a:pt x="138" y="115"/>
                            </a:lnTo>
                            <a:lnTo>
                              <a:pt x="126" y="105"/>
                            </a:lnTo>
                            <a:lnTo>
                              <a:pt x="116" y="101"/>
                            </a:lnTo>
                            <a:lnTo>
                              <a:pt x="109" y="100"/>
                            </a:lnTo>
                            <a:lnTo>
                              <a:pt x="104" y="95"/>
                            </a:lnTo>
                            <a:lnTo>
                              <a:pt x="107" y="84"/>
                            </a:lnTo>
                            <a:lnTo>
                              <a:pt x="103" y="72"/>
                            </a:lnTo>
                            <a:lnTo>
                              <a:pt x="97" y="60"/>
                            </a:lnTo>
                            <a:lnTo>
                              <a:pt x="88" y="47"/>
                            </a:lnTo>
                            <a:lnTo>
                              <a:pt x="74" y="32"/>
                            </a:lnTo>
                            <a:lnTo>
                              <a:pt x="59" y="20"/>
                            </a:lnTo>
                            <a:lnTo>
                              <a:pt x="45" y="9"/>
                            </a:lnTo>
                            <a:lnTo>
                              <a:pt x="28" y="3"/>
                            </a:lnTo>
                            <a:lnTo>
                              <a:pt x="18" y="0"/>
                            </a:lnTo>
                            <a:lnTo>
                              <a:pt x="8" y="4"/>
                            </a:lnTo>
                            <a:lnTo>
                              <a:pt x="2" y="9"/>
                            </a:lnTo>
                            <a:lnTo>
                              <a:pt x="0" y="19"/>
                            </a:lnTo>
                            <a:lnTo>
                              <a:pt x="1" y="31"/>
                            </a:lnTo>
                            <a:lnTo>
                              <a:pt x="6" y="44"/>
                            </a:lnTo>
                            <a:lnTo>
                              <a:pt x="13" y="56"/>
                            </a:lnTo>
                            <a:lnTo>
                              <a:pt x="21" y="69"/>
                            </a:lnTo>
                            <a:lnTo>
                              <a:pt x="32" y="79"/>
                            </a:lnTo>
                            <a:lnTo>
                              <a:pt x="47" y="91"/>
                            </a:lnTo>
                            <a:lnTo>
                              <a:pt x="61" y="101"/>
                            </a:lnTo>
                            <a:lnTo>
                              <a:pt x="72" y="107"/>
                            </a:lnTo>
                            <a:lnTo>
                              <a:pt x="82" y="108"/>
                            </a:lnTo>
                            <a:lnTo>
                              <a:pt x="93" y="107"/>
                            </a:lnTo>
                            <a:lnTo>
                              <a:pt x="98" y="108"/>
                            </a:lnTo>
                            <a:lnTo>
                              <a:pt x="102" y="115"/>
                            </a:lnTo>
                            <a:lnTo>
                              <a:pt x="106" y="125"/>
                            </a:lnTo>
                            <a:lnTo>
                              <a:pt x="114" y="136"/>
                            </a:lnTo>
                            <a:lnTo>
                              <a:pt x="127" y="149"/>
                            </a:lnTo>
                            <a:lnTo>
                              <a:pt x="138" y="160"/>
                            </a:lnTo>
                            <a:lnTo>
                              <a:pt x="147" y="171"/>
                            </a:lnTo>
                            <a:lnTo>
                              <a:pt x="155" y="176"/>
                            </a:lnTo>
                            <a:lnTo>
                              <a:pt x="164" y="179"/>
                            </a:lnTo>
                            <a:lnTo>
                              <a:pt x="172" y="180"/>
                            </a:lnTo>
                            <a:lnTo>
                              <a:pt x="178" y="176"/>
                            </a:lnTo>
                            <a:lnTo>
                              <a:pt x="178" y="168"/>
                            </a:lnTo>
                            <a:lnTo>
                              <a:pt x="176" y="160"/>
                            </a:lnTo>
                          </a:path>
                        </a:pathLst>
                      </a:custGeom>
                      <a:solidFill>
                        <a:srgbClr val="A0A0C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5198" name="Freeform 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40" y="2502"/>
                        <a:ext cx="85" cy="86"/>
                      </a:xfrm>
                      <a:custGeom>
                        <a:avLst/>
                        <a:gdLst>
                          <a:gd name="T0" fmla="*/ 84 w 86"/>
                          <a:gd name="T1" fmla="*/ 69 h 87"/>
                          <a:gd name="T2" fmla="*/ 82 w 86"/>
                          <a:gd name="T3" fmla="*/ 58 h 87"/>
                          <a:gd name="T4" fmla="*/ 76 w 86"/>
                          <a:gd name="T5" fmla="*/ 49 h 87"/>
                          <a:gd name="T6" fmla="*/ 64 w 86"/>
                          <a:gd name="T7" fmla="*/ 36 h 87"/>
                          <a:gd name="T8" fmla="*/ 54 w 86"/>
                          <a:gd name="T9" fmla="*/ 26 h 87"/>
                          <a:gd name="T10" fmla="*/ 41 w 86"/>
                          <a:gd name="T11" fmla="*/ 15 h 87"/>
                          <a:gd name="T12" fmla="*/ 28 w 86"/>
                          <a:gd name="T13" fmla="*/ 7 h 87"/>
                          <a:gd name="T14" fmla="*/ 18 w 86"/>
                          <a:gd name="T15" fmla="*/ 0 h 87"/>
                          <a:gd name="T16" fmla="*/ 9 w 86"/>
                          <a:gd name="T17" fmla="*/ 0 h 87"/>
                          <a:gd name="T18" fmla="*/ 2 w 86"/>
                          <a:gd name="T19" fmla="*/ 3 h 87"/>
                          <a:gd name="T20" fmla="*/ 0 w 86"/>
                          <a:gd name="T21" fmla="*/ 11 h 87"/>
                          <a:gd name="T22" fmla="*/ 4 w 86"/>
                          <a:gd name="T23" fmla="*/ 20 h 87"/>
                          <a:gd name="T24" fmla="*/ 9 w 86"/>
                          <a:gd name="T25" fmla="*/ 32 h 87"/>
                          <a:gd name="T26" fmla="*/ 20 w 86"/>
                          <a:gd name="T27" fmla="*/ 45 h 87"/>
                          <a:gd name="T28" fmla="*/ 31 w 86"/>
                          <a:gd name="T29" fmla="*/ 55 h 87"/>
                          <a:gd name="T30" fmla="*/ 41 w 86"/>
                          <a:gd name="T31" fmla="*/ 66 h 87"/>
                          <a:gd name="T32" fmla="*/ 52 w 86"/>
                          <a:gd name="T33" fmla="*/ 76 h 87"/>
                          <a:gd name="T34" fmla="*/ 67 w 86"/>
                          <a:gd name="T35" fmla="*/ 85 h 87"/>
                          <a:gd name="T36" fmla="*/ 78 w 86"/>
                          <a:gd name="T37" fmla="*/ 84 h 87"/>
                          <a:gd name="T38" fmla="*/ 83 w 86"/>
                          <a:gd name="T39" fmla="*/ 78 h 87"/>
                          <a:gd name="T40" fmla="*/ 84 w 86"/>
                          <a:gd name="T41" fmla="*/ 69 h 87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w 86"/>
                          <a:gd name="T64" fmla="*/ 0 h 87"/>
                          <a:gd name="T65" fmla="*/ 86 w 86"/>
                          <a:gd name="T66" fmla="*/ 87 h 87"/>
                        </a:gdLst>
                        <a:ahLst/>
                        <a:cxnLst>
                          <a:cxn ang="T42">
                            <a:pos x="T0" y="T1"/>
                          </a:cxn>
                          <a:cxn ang="T43">
                            <a:pos x="T2" y="T3"/>
                          </a:cxn>
                          <a:cxn ang="T44">
                            <a:pos x="T4" y="T5"/>
                          </a:cxn>
                          <a:cxn ang="T45">
                            <a:pos x="T6" y="T7"/>
                          </a:cxn>
                          <a:cxn ang="T46">
                            <a:pos x="T8" y="T9"/>
                          </a:cxn>
                          <a:cxn ang="T47">
                            <a:pos x="T10" y="T11"/>
                          </a:cxn>
                          <a:cxn ang="T48">
                            <a:pos x="T12" y="T13"/>
                          </a:cxn>
                          <a:cxn ang="T49">
                            <a:pos x="T14" y="T15"/>
                          </a:cxn>
                          <a:cxn ang="T50">
                            <a:pos x="T16" y="T17"/>
                          </a:cxn>
                          <a:cxn ang="T51">
                            <a:pos x="T18" y="T19"/>
                          </a:cxn>
                          <a:cxn ang="T52">
                            <a:pos x="T20" y="T21"/>
                          </a:cxn>
                          <a:cxn ang="T53">
                            <a:pos x="T22" y="T23"/>
                          </a:cxn>
                          <a:cxn ang="T54">
                            <a:pos x="T24" y="T25"/>
                          </a:cxn>
                          <a:cxn ang="T55">
                            <a:pos x="T26" y="T27"/>
                          </a:cxn>
                          <a:cxn ang="T56">
                            <a:pos x="T28" y="T29"/>
                          </a:cxn>
                          <a:cxn ang="T57">
                            <a:pos x="T30" y="T31"/>
                          </a:cxn>
                          <a:cxn ang="T58">
                            <a:pos x="T32" y="T33"/>
                          </a:cxn>
                          <a:cxn ang="T59">
                            <a:pos x="T34" y="T35"/>
                          </a:cxn>
                          <a:cxn ang="T60">
                            <a:pos x="T36" y="T37"/>
                          </a:cxn>
                          <a:cxn ang="T61">
                            <a:pos x="T38" y="T39"/>
                          </a:cxn>
                          <a:cxn ang="T62">
                            <a:pos x="T40" y="T41"/>
                          </a:cxn>
                        </a:cxnLst>
                        <a:rect l="T63" t="T64" r="T65" b="T66"/>
                        <a:pathLst>
                          <a:path w="86" h="87">
                            <a:moveTo>
                              <a:pt x="85" y="70"/>
                            </a:moveTo>
                            <a:lnTo>
                              <a:pt x="83" y="59"/>
                            </a:lnTo>
                            <a:lnTo>
                              <a:pt x="77" y="50"/>
                            </a:lnTo>
                            <a:lnTo>
                              <a:pt x="65" y="36"/>
                            </a:lnTo>
                            <a:lnTo>
                              <a:pt x="55" y="26"/>
                            </a:lnTo>
                            <a:lnTo>
                              <a:pt x="41" y="15"/>
                            </a:lnTo>
                            <a:lnTo>
                              <a:pt x="28" y="7"/>
                            </a:lnTo>
                            <a:lnTo>
                              <a:pt x="18" y="0"/>
                            </a:lnTo>
                            <a:lnTo>
                              <a:pt x="9" y="0"/>
                            </a:lnTo>
                            <a:lnTo>
                              <a:pt x="2" y="3"/>
                            </a:lnTo>
                            <a:lnTo>
                              <a:pt x="0" y="11"/>
                            </a:lnTo>
                            <a:lnTo>
                              <a:pt x="4" y="20"/>
                            </a:lnTo>
                            <a:lnTo>
                              <a:pt x="9" y="32"/>
                            </a:lnTo>
                            <a:lnTo>
                              <a:pt x="20" y="46"/>
                            </a:lnTo>
                            <a:lnTo>
                              <a:pt x="31" y="56"/>
                            </a:lnTo>
                            <a:lnTo>
                              <a:pt x="41" y="67"/>
                            </a:lnTo>
                            <a:lnTo>
                              <a:pt x="53" y="77"/>
                            </a:lnTo>
                            <a:lnTo>
                              <a:pt x="68" y="86"/>
                            </a:lnTo>
                            <a:lnTo>
                              <a:pt x="79" y="85"/>
                            </a:lnTo>
                            <a:lnTo>
                              <a:pt x="84" y="79"/>
                            </a:lnTo>
                            <a:lnTo>
                              <a:pt x="85" y="70"/>
                            </a:lnTo>
                          </a:path>
                        </a:pathLst>
                      </a:custGeom>
                      <a:solidFill>
                        <a:srgbClr val="E0E0FF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  <p:sp>
                  <p:nvSpPr>
                    <p:cNvPr id="5192" name="Freeform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5" y="2616"/>
                      <a:ext cx="59" cy="78"/>
                    </a:xfrm>
                    <a:custGeom>
                      <a:avLst/>
                      <a:gdLst>
                        <a:gd name="T0" fmla="*/ 14 w 60"/>
                        <a:gd name="T1" fmla="*/ 0 h 79"/>
                        <a:gd name="T2" fmla="*/ 10 w 60"/>
                        <a:gd name="T3" fmla="*/ 1 h 79"/>
                        <a:gd name="T4" fmla="*/ 6 w 60"/>
                        <a:gd name="T5" fmla="*/ 5 h 79"/>
                        <a:gd name="T6" fmla="*/ 6 w 60"/>
                        <a:gd name="T7" fmla="*/ 10 h 79"/>
                        <a:gd name="T8" fmla="*/ 7 w 60"/>
                        <a:gd name="T9" fmla="*/ 14 h 79"/>
                        <a:gd name="T10" fmla="*/ 5 w 60"/>
                        <a:gd name="T11" fmla="*/ 16 h 79"/>
                        <a:gd name="T12" fmla="*/ 1 w 60"/>
                        <a:gd name="T13" fmla="*/ 21 h 79"/>
                        <a:gd name="T14" fmla="*/ 0 w 60"/>
                        <a:gd name="T15" fmla="*/ 27 h 79"/>
                        <a:gd name="T16" fmla="*/ 4 w 60"/>
                        <a:gd name="T17" fmla="*/ 30 h 79"/>
                        <a:gd name="T18" fmla="*/ 10 w 60"/>
                        <a:gd name="T19" fmla="*/ 33 h 79"/>
                        <a:gd name="T20" fmla="*/ 6 w 60"/>
                        <a:gd name="T21" fmla="*/ 39 h 79"/>
                        <a:gd name="T22" fmla="*/ 6 w 60"/>
                        <a:gd name="T23" fmla="*/ 44 h 79"/>
                        <a:gd name="T24" fmla="*/ 8 w 60"/>
                        <a:gd name="T25" fmla="*/ 50 h 79"/>
                        <a:gd name="T26" fmla="*/ 16 w 60"/>
                        <a:gd name="T27" fmla="*/ 52 h 79"/>
                        <a:gd name="T28" fmla="*/ 26 w 60"/>
                        <a:gd name="T29" fmla="*/ 51 h 79"/>
                        <a:gd name="T30" fmla="*/ 25 w 60"/>
                        <a:gd name="T31" fmla="*/ 55 h 79"/>
                        <a:gd name="T32" fmla="*/ 26 w 60"/>
                        <a:gd name="T33" fmla="*/ 63 h 79"/>
                        <a:gd name="T34" fmla="*/ 28 w 60"/>
                        <a:gd name="T35" fmla="*/ 70 h 79"/>
                        <a:gd name="T36" fmla="*/ 30 w 60"/>
                        <a:gd name="T37" fmla="*/ 74 h 79"/>
                        <a:gd name="T38" fmla="*/ 34 w 60"/>
                        <a:gd name="T39" fmla="*/ 77 h 79"/>
                        <a:gd name="T40" fmla="*/ 40 w 60"/>
                        <a:gd name="T41" fmla="*/ 77 h 79"/>
                        <a:gd name="T42" fmla="*/ 47 w 60"/>
                        <a:gd name="T43" fmla="*/ 74 h 79"/>
                        <a:gd name="T44" fmla="*/ 52 w 60"/>
                        <a:gd name="T45" fmla="*/ 70 h 79"/>
                        <a:gd name="T46" fmla="*/ 57 w 60"/>
                        <a:gd name="T47" fmla="*/ 61 h 79"/>
                        <a:gd name="T48" fmla="*/ 58 w 60"/>
                        <a:gd name="T49" fmla="*/ 54 h 79"/>
                        <a:gd name="T50" fmla="*/ 56 w 60"/>
                        <a:gd name="T51" fmla="*/ 51 h 79"/>
                        <a:gd name="T52" fmla="*/ 52 w 60"/>
                        <a:gd name="T53" fmla="*/ 48 h 79"/>
                        <a:gd name="T54" fmla="*/ 48 w 60"/>
                        <a:gd name="T55" fmla="*/ 48 h 79"/>
                        <a:gd name="T56" fmla="*/ 50 w 60"/>
                        <a:gd name="T57" fmla="*/ 43 h 79"/>
                        <a:gd name="T58" fmla="*/ 54 w 60"/>
                        <a:gd name="T59" fmla="*/ 40 h 79"/>
                        <a:gd name="T60" fmla="*/ 56 w 60"/>
                        <a:gd name="T61" fmla="*/ 37 h 79"/>
                        <a:gd name="T62" fmla="*/ 53 w 60"/>
                        <a:gd name="T63" fmla="*/ 31 h 79"/>
                        <a:gd name="T64" fmla="*/ 48 w 60"/>
                        <a:gd name="T65" fmla="*/ 29 h 79"/>
                        <a:gd name="T66" fmla="*/ 51 w 60"/>
                        <a:gd name="T67" fmla="*/ 26 h 79"/>
                        <a:gd name="T68" fmla="*/ 51 w 60"/>
                        <a:gd name="T69" fmla="*/ 21 h 79"/>
                        <a:gd name="T70" fmla="*/ 46 w 60"/>
                        <a:gd name="T71" fmla="*/ 18 h 79"/>
                        <a:gd name="T72" fmla="*/ 48 w 60"/>
                        <a:gd name="T73" fmla="*/ 14 h 79"/>
                        <a:gd name="T74" fmla="*/ 46 w 60"/>
                        <a:gd name="T75" fmla="*/ 8 h 79"/>
                        <a:gd name="T76" fmla="*/ 42 w 60"/>
                        <a:gd name="T77" fmla="*/ 5 h 79"/>
                        <a:gd name="T78" fmla="*/ 36 w 60"/>
                        <a:gd name="T79" fmla="*/ 4 h 79"/>
                        <a:gd name="T80" fmla="*/ 33 w 60"/>
                        <a:gd name="T81" fmla="*/ 5 h 79"/>
                        <a:gd name="T82" fmla="*/ 30 w 60"/>
                        <a:gd name="T83" fmla="*/ 5 h 79"/>
                        <a:gd name="T84" fmla="*/ 25 w 60"/>
                        <a:gd name="T85" fmla="*/ 3 h 79"/>
                        <a:gd name="T86" fmla="*/ 14 w 60"/>
                        <a:gd name="T87" fmla="*/ 0 h 79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w 60"/>
                        <a:gd name="T133" fmla="*/ 0 h 79"/>
                        <a:gd name="T134" fmla="*/ 60 w 60"/>
                        <a:gd name="T135" fmla="*/ 79 h 79"/>
                      </a:gdLst>
                      <a:ahLst/>
                      <a:cxnLst>
                        <a:cxn ang="T88">
                          <a:pos x="T0" y="T1"/>
                        </a:cxn>
                        <a:cxn ang="T89">
                          <a:pos x="T2" y="T3"/>
                        </a:cxn>
                        <a:cxn ang="T90">
                          <a:pos x="T4" y="T5"/>
                        </a:cxn>
                        <a:cxn ang="T91">
                          <a:pos x="T6" y="T7"/>
                        </a:cxn>
                        <a:cxn ang="T92">
                          <a:pos x="T8" y="T9"/>
                        </a:cxn>
                        <a:cxn ang="T93">
                          <a:pos x="T10" y="T11"/>
                        </a:cxn>
                        <a:cxn ang="T94">
                          <a:pos x="T12" y="T13"/>
                        </a:cxn>
                        <a:cxn ang="T95">
                          <a:pos x="T14" y="T15"/>
                        </a:cxn>
                        <a:cxn ang="T96">
                          <a:pos x="T16" y="T17"/>
                        </a:cxn>
                        <a:cxn ang="T97">
                          <a:pos x="T18" y="T19"/>
                        </a:cxn>
                        <a:cxn ang="T98">
                          <a:pos x="T20" y="T21"/>
                        </a:cxn>
                        <a:cxn ang="T99">
                          <a:pos x="T22" y="T23"/>
                        </a:cxn>
                        <a:cxn ang="T100">
                          <a:pos x="T24" y="T25"/>
                        </a:cxn>
                        <a:cxn ang="T101">
                          <a:pos x="T26" y="T27"/>
                        </a:cxn>
                        <a:cxn ang="T102">
                          <a:pos x="T28" y="T29"/>
                        </a:cxn>
                        <a:cxn ang="T103">
                          <a:pos x="T30" y="T31"/>
                        </a:cxn>
                        <a:cxn ang="T104">
                          <a:pos x="T32" y="T33"/>
                        </a:cxn>
                        <a:cxn ang="T105">
                          <a:pos x="T34" y="T35"/>
                        </a:cxn>
                        <a:cxn ang="T106">
                          <a:pos x="T36" y="T37"/>
                        </a:cxn>
                        <a:cxn ang="T107">
                          <a:pos x="T38" y="T39"/>
                        </a:cxn>
                        <a:cxn ang="T108">
                          <a:pos x="T40" y="T41"/>
                        </a:cxn>
                        <a:cxn ang="T109">
                          <a:pos x="T42" y="T43"/>
                        </a:cxn>
                        <a:cxn ang="T110">
                          <a:pos x="T44" y="T45"/>
                        </a:cxn>
                        <a:cxn ang="T111">
                          <a:pos x="T46" y="T47"/>
                        </a:cxn>
                        <a:cxn ang="T112">
                          <a:pos x="T48" y="T49"/>
                        </a:cxn>
                        <a:cxn ang="T113">
                          <a:pos x="T50" y="T51"/>
                        </a:cxn>
                        <a:cxn ang="T114">
                          <a:pos x="T52" y="T53"/>
                        </a:cxn>
                        <a:cxn ang="T115">
                          <a:pos x="T54" y="T55"/>
                        </a:cxn>
                        <a:cxn ang="T116">
                          <a:pos x="T56" y="T57"/>
                        </a:cxn>
                        <a:cxn ang="T117">
                          <a:pos x="T58" y="T59"/>
                        </a:cxn>
                        <a:cxn ang="T118">
                          <a:pos x="T60" y="T61"/>
                        </a:cxn>
                        <a:cxn ang="T119">
                          <a:pos x="T62" y="T63"/>
                        </a:cxn>
                        <a:cxn ang="T120">
                          <a:pos x="T64" y="T65"/>
                        </a:cxn>
                        <a:cxn ang="T121">
                          <a:pos x="T66" y="T67"/>
                        </a:cxn>
                        <a:cxn ang="T122">
                          <a:pos x="T68" y="T69"/>
                        </a:cxn>
                        <a:cxn ang="T123">
                          <a:pos x="T70" y="T71"/>
                        </a:cxn>
                        <a:cxn ang="T124">
                          <a:pos x="T72" y="T73"/>
                        </a:cxn>
                        <a:cxn ang="T125">
                          <a:pos x="T74" y="T75"/>
                        </a:cxn>
                        <a:cxn ang="T126">
                          <a:pos x="T76" y="T77"/>
                        </a:cxn>
                        <a:cxn ang="T127">
                          <a:pos x="T78" y="T79"/>
                        </a:cxn>
                        <a:cxn ang="T128">
                          <a:pos x="T80" y="T81"/>
                        </a:cxn>
                        <a:cxn ang="T129">
                          <a:pos x="T82" y="T83"/>
                        </a:cxn>
                        <a:cxn ang="T130">
                          <a:pos x="T84" y="T85"/>
                        </a:cxn>
                        <a:cxn ang="T131">
                          <a:pos x="T86" y="T87"/>
                        </a:cxn>
                      </a:cxnLst>
                      <a:rect l="T132" t="T133" r="T134" b="T135"/>
                      <a:pathLst>
                        <a:path w="60" h="79">
                          <a:moveTo>
                            <a:pt x="14" y="0"/>
                          </a:moveTo>
                          <a:lnTo>
                            <a:pt x="10" y="1"/>
                          </a:lnTo>
                          <a:lnTo>
                            <a:pt x="6" y="5"/>
                          </a:lnTo>
                          <a:lnTo>
                            <a:pt x="6" y="10"/>
                          </a:lnTo>
                          <a:lnTo>
                            <a:pt x="7" y="14"/>
                          </a:lnTo>
                          <a:lnTo>
                            <a:pt x="5" y="16"/>
                          </a:lnTo>
                          <a:lnTo>
                            <a:pt x="1" y="21"/>
                          </a:lnTo>
                          <a:lnTo>
                            <a:pt x="0" y="27"/>
                          </a:lnTo>
                          <a:lnTo>
                            <a:pt x="4" y="30"/>
                          </a:lnTo>
                          <a:lnTo>
                            <a:pt x="10" y="33"/>
                          </a:lnTo>
                          <a:lnTo>
                            <a:pt x="6" y="40"/>
                          </a:lnTo>
                          <a:lnTo>
                            <a:pt x="6" y="45"/>
                          </a:lnTo>
                          <a:lnTo>
                            <a:pt x="8" y="51"/>
                          </a:lnTo>
                          <a:lnTo>
                            <a:pt x="16" y="53"/>
                          </a:lnTo>
                          <a:lnTo>
                            <a:pt x="26" y="52"/>
                          </a:lnTo>
                          <a:lnTo>
                            <a:pt x="25" y="56"/>
                          </a:lnTo>
                          <a:lnTo>
                            <a:pt x="26" y="64"/>
                          </a:lnTo>
                          <a:lnTo>
                            <a:pt x="28" y="71"/>
                          </a:lnTo>
                          <a:lnTo>
                            <a:pt x="31" y="75"/>
                          </a:lnTo>
                          <a:lnTo>
                            <a:pt x="35" y="78"/>
                          </a:lnTo>
                          <a:lnTo>
                            <a:pt x="41" y="78"/>
                          </a:lnTo>
                          <a:lnTo>
                            <a:pt x="48" y="75"/>
                          </a:lnTo>
                          <a:lnTo>
                            <a:pt x="53" y="71"/>
                          </a:lnTo>
                          <a:lnTo>
                            <a:pt x="58" y="62"/>
                          </a:lnTo>
                          <a:lnTo>
                            <a:pt x="59" y="55"/>
                          </a:lnTo>
                          <a:lnTo>
                            <a:pt x="57" y="52"/>
                          </a:lnTo>
                          <a:lnTo>
                            <a:pt x="53" y="49"/>
                          </a:lnTo>
                          <a:lnTo>
                            <a:pt x="49" y="49"/>
                          </a:lnTo>
                          <a:lnTo>
                            <a:pt x="51" y="44"/>
                          </a:lnTo>
                          <a:lnTo>
                            <a:pt x="55" y="41"/>
                          </a:lnTo>
                          <a:lnTo>
                            <a:pt x="57" y="37"/>
                          </a:lnTo>
                          <a:lnTo>
                            <a:pt x="54" y="31"/>
                          </a:lnTo>
                          <a:lnTo>
                            <a:pt x="49" y="29"/>
                          </a:lnTo>
                          <a:lnTo>
                            <a:pt x="52" y="26"/>
                          </a:lnTo>
                          <a:lnTo>
                            <a:pt x="52" y="21"/>
                          </a:lnTo>
                          <a:lnTo>
                            <a:pt x="47" y="18"/>
                          </a:lnTo>
                          <a:lnTo>
                            <a:pt x="49" y="14"/>
                          </a:lnTo>
                          <a:lnTo>
                            <a:pt x="47" y="8"/>
                          </a:lnTo>
                          <a:lnTo>
                            <a:pt x="43" y="5"/>
                          </a:lnTo>
                          <a:lnTo>
                            <a:pt x="37" y="4"/>
                          </a:lnTo>
                          <a:lnTo>
                            <a:pt x="34" y="5"/>
                          </a:lnTo>
                          <a:lnTo>
                            <a:pt x="30" y="5"/>
                          </a:lnTo>
                          <a:lnTo>
                            <a:pt x="25" y="3"/>
                          </a:lnTo>
                          <a:lnTo>
                            <a:pt x="14" y="0"/>
                          </a:lnTo>
                        </a:path>
                      </a:pathLst>
                    </a:custGeom>
                    <a:solidFill>
                      <a:srgbClr val="E0A08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5193" name="Freeform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34" y="2645"/>
                      <a:ext cx="29" cy="16"/>
                    </a:xfrm>
                    <a:custGeom>
                      <a:avLst/>
                      <a:gdLst>
                        <a:gd name="T0" fmla="*/ 28 w 30"/>
                        <a:gd name="T1" fmla="*/ 4 h 17"/>
                        <a:gd name="T2" fmla="*/ 23 w 30"/>
                        <a:gd name="T3" fmla="*/ 8 h 17"/>
                        <a:gd name="T4" fmla="*/ 16 w 30"/>
                        <a:gd name="T5" fmla="*/ 15 h 17"/>
                        <a:gd name="T6" fmla="*/ 10 w 30"/>
                        <a:gd name="T7" fmla="*/ 10 h 17"/>
                        <a:gd name="T8" fmla="*/ 5 w 30"/>
                        <a:gd name="T9" fmla="*/ 4 h 17"/>
                        <a:gd name="T10" fmla="*/ 0 w 30"/>
                        <a:gd name="T11" fmla="*/ 0 h 17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30"/>
                        <a:gd name="T19" fmla="*/ 0 h 17"/>
                        <a:gd name="T20" fmla="*/ 30 w 30"/>
                        <a:gd name="T21" fmla="*/ 17 h 17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30" h="17">
                          <a:moveTo>
                            <a:pt x="29" y="4"/>
                          </a:moveTo>
                          <a:lnTo>
                            <a:pt x="24" y="9"/>
                          </a:lnTo>
                          <a:lnTo>
                            <a:pt x="17" y="16"/>
                          </a:lnTo>
                          <a:lnTo>
                            <a:pt x="10" y="11"/>
                          </a:lnTo>
                          <a:lnTo>
                            <a:pt x="5" y="4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5194" name="Freeform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1" y="2660"/>
                      <a:ext cx="16" cy="16"/>
                    </a:xfrm>
                    <a:custGeom>
                      <a:avLst/>
                      <a:gdLst>
                        <a:gd name="T0" fmla="*/ 0 w 17"/>
                        <a:gd name="T1" fmla="*/ 15 h 17"/>
                        <a:gd name="T2" fmla="*/ 4 w 17"/>
                        <a:gd name="T3" fmla="*/ 15 h 17"/>
                        <a:gd name="T4" fmla="*/ 9 w 17"/>
                        <a:gd name="T5" fmla="*/ 8 h 17"/>
                        <a:gd name="T6" fmla="*/ 15 w 17"/>
                        <a:gd name="T7" fmla="*/ 0 h 1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7"/>
                        <a:gd name="T13" fmla="*/ 0 h 17"/>
                        <a:gd name="T14" fmla="*/ 17 w 17"/>
                        <a:gd name="T15" fmla="*/ 17 h 1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7" h="17">
                          <a:moveTo>
                            <a:pt x="0" y="16"/>
                          </a:moveTo>
                          <a:lnTo>
                            <a:pt x="4" y="16"/>
                          </a:lnTo>
                          <a:lnTo>
                            <a:pt x="10" y="8"/>
                          </a:lnTo>
                          <a:lnTo>
                            <a:pt x="16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5195" name="Freeform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4" y="2666"/>
                      <a:ext cx="16" cy="16"/>
                    </a:xfrm>
                    <a:custGeom>
                      <a:avLst/>
                      <a:gdLst>
                        <a:gd name="T0" fmla="*/ 0 w 17"/>
                        <a:gd name="T1" fmla="*/ 15 h 17"/>
                        <a:gd name="T2" fmla="*/ 4 w 17"/>
                        <a:gd name="T3" fmla="*/ 10 h 17"/>
                        <a:gd name="T4" fmla="*/ 8 w 17"/>
                        <a:gd name="T5" fmla="*/ 10 h 17"/>
                        <a:gd name="T6" fmla="*/ 11 w 17"/>
                        <a:gd name="T7" fmla="*/ 15 h 17"/>
                        <a:gd name="T8" fmla="*/ 12 w 17"/>
                        <a:gd name="T9" fmla="*/ 8 h 17"/>
                        <a:gd name="T10" fmla="*/ 15 w 17"/>
                        <a:gd name="T11" fmla="*/ 0 h 17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17"/>
                        <a:gd name="T19" fmla="*/ 0 h 17"/>
                        <a:gd name="T20" fmla="*/ 17 w 17"/>
                        <a:gd name="T21" fmla="*/ 17 h 17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17" h="17">
                          <a:moveTo>
                            <a:pt x="0" y="16"/>
                          </a:moveTo>
                          <a:lnTo>
                            <a:pt x="4" y="11"/>
                          </a:lnTo>
                          <a:lnTo>
                            <a:pt x="9" y="11"/>
                          </a:lnTo>
                          <a:lnTo>
                            <a:pt x="12" y="16"/>
                          </a:lnTo>
                          <a:lnTo>
                            <a:pt x="13" y="9"/>
                          </a:lnTo>
                          <a:lnTo>
                            <a:pt x="16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5196" name="Freeform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34" y="2631"/>
                      <a:ext cx="29" cy="16"/>
                    </a:xfrm>
                    <a:custGeom>
                      <a:avLst/>
                      <a:gdLst>
                        <a:gd name="T0" fmla="*/ 0 w 30"/>
                        <a:gd name="T1" fmla="*/ 0 h 17"/>
                        <a:gd name="T2" fmla="*/ 3 w 30"/>
                        <a:gd name="T3" fmla="*/ 2 h 17"/>
                        <a:gd name="T4" fmla="*/ 8 w 30"/>
                        <a:gd name="T5" fmla="*/ 5 h 17"/>
                        <a:gd name="T6" fmla="*/ 10 w 30"/>
                        <a:gd name="T7" fmla="*/ 9 h 17"/>
                        <a:gd name="T8" fmla="*/ 14 w 30"/>
                        <a:gd name="T9" fmla="*/ 12 h 17"/>
                        <a:gd name="T10" fmla="*/ 18 w 30"/>
                        <a:gd name="T11" fmla="*/ 15 h 17"/>
                        <a:gd name="T12" fmla="*/ 21 w 30"/>
                        <a:gd name="T13" fmla="*/ 15 h 17"/>
                        <a:gd name="T14" fmla="*/ 25 w 30"/>
                        <a:gd name="T15" fmla="*/ 9 h 17"/>
                        <a:gd name="T16" fmla="*/ 28 w 30"/>
                        <a:gd name="T17" fmla="*/ 5 h 17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30"/>
                        <a:gd name="T28" fmla="*/ 0 h 17"/>
                        <a:gd name="T29" fmla="*/ 30 w 30"/>
                        <a:gd name="T30" fmla="*/ 17 h 17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30" h="17">
                          <a:moveTo>
                            <a:pt x="0" y="0"/>
                          </a:moveTo>
                          <a:lnTo>
                            <a:pt x="3" y="2"/>
                          </a:lnTo>
                          <a:lnTo>
                            <a:pt x="8" y="5"/>
                          </a:lnTo>
                          <a:lnTo>
                            <a:pt x="10" y="10"/>
                          </a:lnTo>
                          <a:lnTo>
                            <a:pt x="14" y="13"/>
                          </a:lnTo>
                          <a:lnTo>
                            <a:pt x="19" y="16"/>
                          </a:lnTo>
                          <a:lnTo>
                            <a:pt x="22" y="16"/>
                          </a:lnTo>
                          <a:lnTo>
                            <a:pt x="26" y="10"/>
                          </a:lnTo>
                          <a:lnTo>
                            <a:pt x="29" y="5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</p:grpSp>
          </p:grpSp>
          <p:grpSp>
            <p:nvGrpSpPr>
              <p:cNvPr id="5143" name="Group 33"/>
              <p:cNvGrpSpPr>
                <a:grpSpLocks/>
              </p:cNvGrpSpPr>
              <p:nvPr/>
            </p:nvGrpSpPr>
            <p:grpSpPr bwMode="auto">
              <a:xfrm>
                <a:off x="2591" y="2364"/>
                <a:ext cx="144" cy="231"/>
                <a:chOff x="2591" y="2364"/>
                <a:chExt cx="144" cy="231"/>
              </a:xfrm>
            </p:grpSpPr>
            <p:grpSp>
              <p:nvGrpSpPr>
                <p:cNvPr id="5174" name="Group 34"/>
                <p:cNvGrpSpPr>
                  <a:grpSpLocks/>
                </p:cNvGrpSpPr>
                <p:nvPr/>
              </p:nvGrpSpPr>
              <p:grpSpPr bwMode="auto">
                <a:xfrm>
                  <a:off x="2614" y="2400"/>
                  <a:ext cx="121" cy="195"/>
                  <a:chOff x="2614" y="2400"/>
                  <a:chExt cx="121" cy="195"/>
                </a:xfrm>
              </p:grpSpPr>
              <p:sp>
                <p:nvSpPr>
                  <p:cNvPr id="5176" name="Freeform 35"/>
                  <p:cNvSpPr>
                    <a:spLocks noChangeArrowheads="1"/>
                  </p:cNvSpPr>
                  <p:nvPr/>
                </p:nvSpPr>
                <p:spPr bwMode="auto">
                  <a:xfrm>
                    <a:off x="2614" y="2400"/>
                    <a:ext cx="121" cy="195"/>
                  </a:xfrm>
                  <a:custGeom>
                    <a:avLst/>
                    <a:gdLst>
                      <a:gd name="T0" fmla="*/ 116 w 122"/>
                      <a:gd name="T1" fmla="*/ 53 h 196"/>
                      <a:gd name="T2" fmla="*/ 119 w 122"/>
                      <a:gd name="T3" fmla="*/ 65 h 196"/>
                      <a:gd name="T4" fmla="*/ 120 w 122"/>
                      <a:gd name="T5" fmla="*/ 77 h 196"/>
                      <a:gd name="T6" fmla="*/ 118 w 122"/>
                      <a:gd name="T7" fmla="*/ 102 h 196"/>
                      <a:gd name="T8" fmla="*/ 115 w 122"/>
                      <a:gd name="T9" fmla="*/ 125 h 196"/>
                      <a:gd name="T10" fmla="*/ 109 w 122"/>
                      <a:gd name="T11" fmla="*/ 138 h 196"/>
                      <a:gd name="T12" fmla="*/ 103 w 122"/>
                      <a:gd name="T13" fmla="*/ 156 h 196"/>
                      <a:gd name="T14" fmla="*/ 100 w 122"/>
                      <a:gd name="T15" fmla="*/ 165 h 196"/>
                      <a:gd name="T16" fmla="*/ 95 w 122"/>
                      <a:gd name="T17" fmla="*/ 175 h 196"/>
                      <a:gd name="T18" fmla="*/ 91 w 122"/>
                      <a:gd name="T19" fmla="*/ 185 h 196"/>
                      <a:gd name="T20" fmla="*/ 88 w 122"/>
                      <a:gd name="T21" fmla="*/ 191 h 196"/>
                      <a:gd name="T22" fmla="*/ 83 w 122"/>
                      <a:gd name="T23" fmla="*/ 194 h 196"/>
                      <a:gd name="T24" fmla="*/ 79 w 122"/>
                      <a:gd name="T25" fmla="*/ 194 h 196"/>
                      <a:gd name="T26" fmla="*/ 74 w 122"/>
                      <a:gd name="T27" fmla="*/ 193 h 196"/>
                      <a:gd name="T28" fmla="*/ 71 w 122"/>
                      <a:gd name="T29" fmla="*/ 194 h 196"/>
                      <a:gd name="T30" fmla="*/ 68 w 122"/>
                      <a:gd name="T31" fmla="*/ 193 h 196"/>
                      <a:gd name="T32" fmla="*/ 65 w 122"/>
                      <a:gd name="T33" fmla="*/ 187 h 196"/>
                      <a:gd name="T34" fmla="*/ 60 w 122"/>
                      <a:gd name="T35" fmla="*/ 175 h 196"/>
                      <a:gd name="T36" fmla="*/ 56 w 122"/>
                      <a:gd name="T37" fmla="*/ 162 h 196"/>
                      <a:gd name="T38" fmla="*/ 53 w 122"/>
                      <a:gd name="T39" fmla="*/ 150 h 196"/>
                      <a:gd name="T40" fmla="*/ 50 w 122"/>
                      <a:gd name="T41" fmla="*/ 140 h 196"/>
                      <a:gd name="T42" fmla="*/ 48 w 122"/>
                      <a:gd name="T43" fmla="*/ 132 h 196"/>
                      <a:gd name="T44" fmla="*/ 43 w 122"/>
                      <a:gd name="T45" fmla="*/ 122 h 196"/>
                      <a:gd name="T46" fmla="*/ 38 w 122"/>
                      <a:gd name="T47" fmla="*/ 114 h 196"/>
                      <a:gd name="T48" fmla="*/ 43 w 122"/>
                      <a:gd name="T49" fmla="*/ 110 h 196"/>
                      <a:gd name="T50" fmla="*/ 49 w 122"/>
                      <a:gd name="T51" fmla="*/ 108 h 196"/>
                      <a:gd name="T52" fmla="*/ 44 w 122"/>
                      <a:gd name="T53" fmla="*/ 102 h 196"/>
                      <a:gd name="T54" fmla="*/ 43 w 122"/>
                      <a:gd name="T55" fmla="*/ 97 h 196"/>
                      <a:gd name="T56" fmla="*/ 42 w 122"/>
                      <a:gd name="T57" fmla="*/ 94 h 196"/>
                      <a:gd name="T58" fmla="*/ 40 w 122"/>
                      <a:gd name="T59" fmla="*/ 90 h 196"/>
                      <a:gd name="T60" fmla="*/ 37 w 122"/>
                      <a:gd name="T61" fmla="*/ 92 h 196"/>
                      <a:gd name="T62" fmla="*/ 35 w 122"/>
                      <a:gd name="T63" fmla="*/ 93 h 196"/>
                      <a:gd name="T64" fmla="*/ 31 w 122"/>
                      <a:gd name="T65" fmla="*/ 97 h 196"/>
                      <a:gd name="T66" fmla="*/ 30 w 122"/>
                      <a:gd name="T67" fmla="*/ 101 h 196"/>
                      <a:gd name="T68" fmla="*/ 29 w 122"/>
                      <a:gd name="T69" fmla="*/ 102 h 196"/>
                      <a:gd name="T70" fmla="*/ 25 w 122"/>
                      <a:gd name="T71" fmla="*/ 102 h 196"/>
                      <a:gd name="T72" fmla="*/ 23 w 122"/>
                      <a:gd name="T73" fmla="*/ 101 h 196"/>
                      <a:gd name="T74" fmla="*/ 20 w 122"/>
                      <a:gd name="T75" fmla="*/ 98 h 196"/>
                      <a:gd name="T76" fmla="*/ 18 w 122"/>
                      <a:gd name="T77" fmla="*/ 89 h 196"/>
                      <a:gd name="T78" fmla="*/ 12 w 122"/>
                      <a:gd name="T79" fmla="*/ 82 h 196"/>
                      <a:gd name="T80" fmla="*/ 10 w 122"/>
                      <a:gd name="T81" fmla="*/ 78 h 196"/>
                      <a:gd name="T82" fmla="*/ 8 w 122"/>
                      <a:gd name="T83" fmla="*/ 73 h 196"/>
                      <a:gd name="T84" fmla="*/ 11 w 122"/>
                      <a:gd name="T85" fmla="*/ 62 h 196"/>
                      <a:gd name="T86" fmla="*/ 13 w 122"/>
                      <a:gd name="T87" fmla="*/ 56 h 196"/>
                      <a:gd name="T88" fmla="*/ 11 w 122"/>
                      <a:gd name="T89" fmla="*/ 49 h 196"/>
                      <a:gd name="T90" fmla="*/ 5 w 122"/>
                      <a:gd name="T91" fmla="*/ 42 h 196"/>
                      <a:gd name="T92" fmla="*/ 0 w 122"/>
                      <a:gd name="T93" fmla="*/ 37 h 196"/>
                      <a:gd name="T94" fmla="*/ 4 w 122"/>
                      <a:gd name="T95" fmla="*/ 24 h 196"/>
                      <a:gd name="T96" fmla="*/ 10 w 122"/>
                      <a:gd name="T97" fmla="*/ 13 h 196"/>
                      <a:gd name="T98" fmla="*/ 26 w 122"/>
                      <a:gd name="T99" fmla="*/ 4 h 196"/>
                      <a:gd name="T100" fmla="*/ 44 w 122"/>
                      <a:gd name="T101" fmla="*/ 0 h 196"/>
                      <a:gd name="T102" fmla="*/ 61 w 122"/>
                      <a:gd name="T103" fmla="*/ 1 h 196"/>
                      <a:gd name="T104" fmla="*/ 80 w 122"/>
                      <a:gd name="T105" fmla="*/ 8 h 196"/>
                      <a:gd name="T106" fmla="*/ 86 w 122"/>
                      <a:gd name="T107" fmla="*/ 16 h 196"/>
                      <a:gd name="T108" fmla="*/ 89 w 122"/>
                      <a:gd name="T109" fmla="*/ 23 h 196"/>
                      <a:gd name="T110" fmla="*/ 91 w 122"/>
                      <a:gd name="T111" fmla="*/ 32 h 196"/>
                      <a:gd name="T112" fmla="*/ 94 w 122"/>
                      <a:gd name="T113" fmla="*/ 36 h 196"/>
                      <a:gd name="T114" fmla="*/ 107 w 122"/>
                      <a:gd name="T115" fmla="*/ 44 h 196"/>
                      <a:gd name="T116" fmla="*/ 113 w 122"/>
                      <a:gd name="T117" fmla="*/ 48 h 196"/>
                      <a:gd name="T118" fmla="*/ 116 w 122"/>
                      <a:gd name="T119" fmla="*/ 53 h 19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w 122"/>
                      <a:gd name="T181" fmla="*/ 0 h 196"/>
                      <a:gd name="T182" fmla="*/ 122 w 122"/>
                      <a:gd name="T183" fmla="*/ 196 h 196"/>
                    </a:gdLst>
                    <a:ahLst/>
                    <a:cxnLst>
                      <a:cxn ang="T120">
                        <a:pos x="T0" y="T1"/>
                      </a:cxn>
                      <a:cxn ang="T121">
                        <a:pos x="T2" y="T3"/>
                      </a:cxn>
                      <a:cxn ang="T122">
                        <a:pos x="T4" y="T5"/>
                      </a:cxn>
                      <a:cxn ang="T123">
                        <a:pos x="T6" y="T7"/>
                      </a:cxn>
                      <a:cxn ang="T124">
                        <a:pos x="T8" y="T9"/>
                      </a:cxn>
                      <a:cxn ang="T125">
                        <a:pos x="T10" y="T11"/>
                      </a:cxn>
                      <a:cxn ang="T126">
                        <a:pos x="T12" y="T13"/>
                      </a:cxn>
                      <a:cxn ang="T127">
                        <a:pos x="T14" y="T15"/>
                      </a:cxn>
                      <a:cxn ang="T128">
                        <a:pos x="T16" y="T17"/>
                      </a:cxn>
                      <a:cxn ang="T129">
                        <a:pos x="T18" y="T19"/>
                      </a:cxn>
                      <a:cxn ang="T130">
                        <a:pos x="T20" y="T21"/>
                      </a:cxn>
                      <a:cxn ang="T131">
                        <a:pos x="T22" y="T23"/>
                      </a:cxn>
                      <a:cxn ang="T132">
                        <a:pos x="T24" y="T25"/>
                      </a:cxn>
                      <a:cxn ang="T133">
                        <a:pos x="T26" y="T27"/>
                      </a:cxn>
                      <a:cxn ang="T134">
                        <a:pos x="T28" y="T29"/>
                      </a:cxn>
                      <a:cxn ang="T135">
                        <a:pos x="T30" y="T31"/>
                      </a:cxn>
                      <a:cxn ang="T136">
                        <a:pos x="T32" y="T33"/>
                      </a:cxn>
                      <a:cxn ang="T137">
                        <a:pos x="T34" y="T35"/>
                      </a:cxn>
                      <a:cxn ang="T138">
                        <a:pos x="T36" y="T37"/>
                      </a:cxn>
                      <a:cxn ang="T139">
                        <a:pos x="T38" y="T39"/>
                      </a:cxn>
                      <a:cxn ang="T140">
                        <a:pos x="T40" y="T41"/>
                      </a:cxn>
                      <a:cxn ang="T141">
                        <a:pos x="T42" y="T43"/>
                      </a:cxn>
                      <a:cxn ang="T142">
                        <a:pos x="T44" y="T45"/>
                      </a:cxn>
                      <a:cxn ang="T143">
                        <a:pos x="T46" y="T47"/>
                      </a:cxn>
                      <a:cxn ang="T144">
                        <a:pos x="T48" y="T49"/>
                      </a:cxn>
                      <a:cxn ang="T145">
                        <a:pos x="T50" y="T51"/>
                      </a:cxn>
                      <a:cxn ang="T146">
                        <a:pos x="T52" y="T53"/>
                      </a:cxn>
                      <a:cxn ang="T147">
                        <a:pos x="T54" y="T55"/>
                      </a:cxn>
                      <a:cxn ang="T148">
                        <a:pos x="T56" y="T57"/>
                      </a:cxn>
                      <a:cxn ang="T149">
                        <a:pos x="T58" y="T59"/>
                      </a:cxn>
                      <a:cxn ang="T150">
                        <a:pos x="T60" y="T61"/>
                      </a:cxn>
                      <a:cxn ang="T151">
                        <a:pos x="T62" y="T63"/>
                      </a:cxn>
                      <a:cxn ang="T152">
                        <a:pos x="T64" y="T65"/>
                      </a:cxn>
                      <a:cxn ang="T153">
                        <a:pos x="T66" y="T67"/>
                      </a:cxn>
                      <a:cxn ang="T154">
                        <a:pos x="T68" y="T69"/>
                      </a:cxn>
                      <a:cxn ang="T155">
                        <a:pos x="T70" y="T71"/>
                      </a:cxn>
                      <a:cxn ang="T156">
                        <a:pos x="T72" y="T73"/>
                      </a:cxn>
                      <a:cxn ang="T157">
                        <a:pos x="T74" y="T75"/>
                      </a:cxn>
                      <a:cxn ang="T158">
                        <a:pos x="T76" y="T77"/>
                      </a:cxn>
                      <a:cxn ang="T159">
                        <a:pos x="T78" y="T79"/>
                      </a:cxn>
                      <a:cxn ang="T160">
                        <a:pos x="T80" y="T81"/>
                      </a:cxn>
                      <a:cxn ang="T161">
                        <a:pos x="T82" y="T83"/>
                      </a:cxn>
                      <a:cxn ang="T162">
                        <a:pos x="T84" y="T85"/>
                      </a:cxn>
                      <a:cxn ang="T163">
                        <a:pos x="T86" y="T87"/>
                      </a:cxn>
                      <a:cxn ang="T164">
                        <a:pos x="T88" y="T89"/>
                      </a:cxn>
                      <a:cxn ang="T165">
                        <a:pos x="T90" y="T91"/>
                      </a:cxn>
                      <a:cxn ang="T166">
                        <a:pos x="T92" y="T93"/>
                      </a:cxn>
                      <a:cxn ang="T167">
                        <a:pos x="T94" y="T95"/>
                      </a:cxn>
                      <a:cxn ang="T168">
                        <a:pos x="T96" y="T97"/>
                      </a:cxn>
                      <a:cxn ang="T169">
                        <a:pos x="T98" y="T99"/>
                      </a:cxn>
                      <a:cxn ang="T170">
                        <a:pos x="T100" y="T101"/>
                      </a:cxn>
                      <a:cxn ang="T171">
                        <a:pos x="T102" y="T103"/>
                      </a:cxn>
                      <a:cxn ang="T172">
                        <a:pos x="T104" y="T105"/>
                      </a:cxn>
                      <a:cxn ang="T173">
                        <a:pos x="T106" y="T107"/>
                      </a:cxn>
                      <a:cxn ang="T174">
                        <a:pos x="T108" y="T109"/>
                      </a:cxn>
                      <a:cxn ang="T175">
                        <a:pos x="T110" y="T111"/>
                      </a:cxn>
                      <a:cxn ang="T176">
                        <a:pos x="T112" y="T113"/>
                      </a:cxn>
                      <a:cxn ang="T177">
                        <a:pos x="T114" y="T115"/>
                      </a:cxn>
                      <a:cxn ang="T178">
                        <a:pos x="T116" y="T117"/>
                      </a:cxn>
                      <a:cxn ang="T179">
                        <a:pos x="T118" y="T119"/>
                      </a:cxn>
                    </a:cxnLst>
                    <a:rect l="T180" t="T181" r="T182" b="T183"/>
                    <a:pathLst>
                      <a:path w="122" h="196">
                        <a:moveTo>
                          <a:pt x="117" y="53"/>
                        </a:moveTo>
                        <a:lnTo>
                          <a:pt x="120" y="65"/>
                        </a:lnTo>
                        <a:lnTo>
                          <a:pt x="121" y="77"/>
                        </a:lnTo>
                        <a:lnTo>
                          <a:pt x="119" y="103"/>
                        </a:lnTo>
                        <a:lnTo>
                          <a:pt x="116" y="126"/>
                        </a:lnTo>
                        <a:lnTo>
                          <a:pt x="110" y="139"/>
                        </a:lnTo>
                        <a:lnTo>
                          <a:pt x="104" y="157"/>
                        </a:lnTo>
                        <a:lnTo>
                          <a:pt x="101" y="166"/>
                        </a:lnTo>
                        <a:lnTo>
                          <a:pt x="96" y="176"/>
                        </a:lnTo>
                        <a:lnTo>
                          <a:pt x="92" y="186"/>
                        </a:lnTo>
                        <a:lnTo>
                          <a:pt x="89" y="192"/>
                        </a:lnTo>
                        <a:lnTo>
                          <a:pt x="84" y="195"/>
                        </a:lnTo>
                        <a:lnTo>
                          <a:pt x="80" y="195"/>
                        </a:lnTo>
                        <a:lnTo>
                          <a:pt x="75" y="194"/>
                        </a:lnTo>
                        <a:lnTo>
                          <a:pt x="72" y="195"/>
                        </a:lnTo>
                        <a:lnTo>
                          <a:pt x="69" y="194"/>
                        </a:lnTo>
                        <a:lnTo>
                          <a:pt x="66" y="188"/>
                        </a:lnTo>
                        <a:lnTo>
                          <a:pt x="60" y="176"/>
                        </a:lnTo>
                        <a:lnTo>
                          <a:pt x="56" y="163"/>
                        </a:lnTo>
                        <a:lnTo>
                          <a:pt x="53" y="151"/>
                        </a:lnTo>
                        <a:lnTo>
                          <a:pt x="50" y="141"/>
                        </a:lnTo>
                        <a:lnTo>
                          <a:pt x="48" y="133"/>
                        </a:lnTo>
                        <a:lnTo>
                          <a:pt x="43" y="123"/>
                        </a:lnTo>
                        <a:lnTo>
                          <a:pt x="38" y="115"/>
                        </a:lnTo>
                        <a:lnTo>
                          <a:pt x="43" y="111"/>
                        </a:lnTo>
                        <a:lnTo>
                          <a:pt x="49" y="109"/>
                        </a:lnTo>
                        <a:lnTo>
                          <a:pt x="44" y="103"/>
                        </a:lnTo>
                        <a:lnTo>
                          <a:pt x="43" y="97"/>
                        </a:lnTo>
                        <a:lnTo>
                          <a:pt x="42" y="94"/>
                        </a:lnTo>
                        <a:lnTo>
                          <a:pt x="40" y="90"/>
                        </a:lnTo>
                        <a:lnTo>
                          <a:pt x="37" y="92"/>
                        </a:lnTo>
                        <a:lnTo>
                          <a:pt x="35" y="93"/>
                        </a:lnTo>
                        <a:lnTo>
                          <a:pt x="31" y="97"/>
                        </a:lnTo>
                        <a:lnTo>
                          <a:pt x="30" y="102"/>
                        </a:lnTo>
                        <a:lnTo>
                          <a:pt x="29" y="103"/>
                        </a:lnTo>
                        <a:lnTo>
                          <a:pt x="25" y="103"/>
                        </a:lnTo>
                        <a:lnTo>
                          <a:pt x="23" y="102"/>
                        </a:lnTo>
                        <a:lnTo>
                          <a:pt x="20" y="99"/>
                        </a:lnTo>
                        <a:lnTo>
                          <a:pt x="18" y="89"/>
                        </a:lnTo>
                        <a:lnTo>
                          <a:pt x="12" y="82"/>
                        </a:lnTo>
                        <a:lnTo>
                          <a:pt x="10" y="78"/>
                        </a:lnTo>
                        <a:lnTo>
                          <a:pt x="8" y="73"/>
                        </a:lnTo>
                        <a:lnTo>
                          <a:pt x="11" y="62"/>
                        </a:lnTo>
                        <a:lnTo>
                          <a:pt x="13" y="56"/>
                        </a:lnTo>
                        <a:lnTo>
                          <a:pt x="11" y="49"/>
                        </a:lnTo>
                        <a:lnTo>
                          <a:pt x="5" y="42"/>
                        </a:lnTo>
                        <a:lnTo>
                          <a:pt x="0" y="37"/>
                        </a:lnTo>
                        <a:lnTo>
                          <a:pt x="4" y="24"/>
                        </a:lnTo>
                        <a:lnTo>
                          <a:pt x="10" y="13"/>
                        </a:lnTo>
                        <a:lnTo>
                          <a:pt x="26" y="4"/>
                        </a:lnTo>
                        <a:lnTo>
                          <a:pt x="44" y="0"/>
                        </a:lnTo>
                        <a:lnTo>
                          <a:pt x="62" y="1"/>
                        </a:lnTo>
                        <a:lnTo>
                          <a:pt x="81" y="8"/>
                        </a:lnTo>
                        <a:lnTo>
                          <a:pt x="87" y="16"/>
                        </a:lnTo>
                        <a:lnTo>
                          <a:pt x="90" y="23"/>
                        </a:lnTo>
                        <a:lnTo>
                          <a:pt x="92" y="32"/>
                        </a:lnTo>
                        <a:lnTo>
                          <a:pt x="95" y="36"/>
                        </a:lnTo>
                        <a:lnTo>
                          <a:pt x="108" y="44"/>
                        </a:lnTo>
                        <a:lnTo>
                          <a:pt x="114" y="48"/>
                        </a:lnTo>
                        <a:lnTo>
                          <a:pt x="117" y="53"/>
                        </a:lnTo>
                      </a:path>
                    </a:pathLst>
                  </a:custGeom>
                  <a:solidFill>
                    <a:srgbClr val="E0A080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grpSp>
                <p:nvGrpSpPr>
                  <p:cNvPr id="5177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2628" y="2429"/>
                    <a:ext cx="91" cy="100"/>
                    <a:chOff x="2628" y="2429"/>
                    <a:chExt cx="91" cy="100"/>
                  </a:xfrm>
                </p:grpSpPr>
                <p:grpSp>
                  <p:nvGrpSpPr>
                    <p:cNvPr id="5178" name="Group 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28" y="2429"/>
                      <a:ext cx="91" cy="100"/>
                      <a:chOff x="2628" y="2429"/>
                      <a:chExt cx="91" cy="100"/>
                    </a:xfrm>
                  </p:grpSpPr>
                  <p:sp>
                    <p:nvSpPr>
                      <p:cNvPr id="5180" name="Freeform 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93" y="2436"/>
                        <a:ext cx="26" cy="93"/>
                      </a:xfrm>
                      <a:custGeom>
                        <a:avLst/>
                        <a:gdLst>
                          <a:gd name="T0" fmla="*/ 25 w 27"/>
                          <a:gd name="T1" fmla="*/ 92 h 94"/>
                          <a:gd name="T2" fmla="*/ 22 w 27"/>
                          <a:gd name="T3" fmla="*/ 83 h 94"/>
                          <a:gd name="T4" fmla="*/ 19 w 27"/>
                          <a:gd name="T5" fmla="*/ 77 h 94"/>
                          <a:gd name="T6" fmla="*/ 20 w 27"/>
                          <a:gd name="T7" fmla="*/ 65 h 94"/>
                          <a:gd name="T8" fmla="*/ 23 w 27"/>
                          <a:gd name="T9" fmla="*/ 56 h 94"/>
                          <a:gd name="T10" fmla="*/ 25 w 27"/>
                          <a:gd name="T11" fmla="*/ 45 h 94"/>
                          <a:gd name="T12" fmla="*/ 25 w 27"/>
                          <a:gd name="T13" fmla="*/ 36 h 94"/>
                          <a:gd name="T14" fmla="*/ 19 w 27"/>
                          <a:gd name="T15" fmla="*/ 27 h 94"/>
                          <a:gd name="T16" fmla="*/ 14 w 27"/>
                          <a:gd name="T17" fmla="*/ 20 h 94"/>
                          <a:gd name="T18" fmla="*/ 8 w 27"/>
                          <a:gd name="T19" fmla="*/ 15 h 94"/>
                          <a:gd name="T20" fmla="*/ 0 w 27"/>
                          <a:gd name="T21" fmla="*/ 11 h 94"/>
                          <a:gd name="T22" fmla="*/ 5 w 27"/>
                          <a:gd name="T23" fmla="*/ 11 h 94"/>
                          <a:gd name="T24" fmla="*/ 7 w 27"/>
                          <a:gd name="T25" fmla="*/ 9 h 94"/>
                          <a:gd name="T26" fmla="*/ 9 w 27"/>
                          <a:gd name="T27" fmla="*/ 7 h 94"/>
                          <a:gd name="T28" fmla="*/ 10 w 27"/>
                          <a:gd name="T29" fmla="*/ 3 h 94"/>
                          <a:gd name="T30" fmla="*/ 10 w 27"/>
                          <a:gd name="T31" fmla="*/ 0 h 94"/>
                          <a:gd name="T32" fmla="*/ 0 60000 65536"/>
                          <a:gd name="T33" fmla="*/ 0 60000 65536"/>
                          <a:gd name="T34" fmla="*/ 0 60000 65536"/>
                          <a:gd name="T35" fmla="*/ 0 60000 65536"/>
                          <a:gd name="T36" fmla="*/ 0 60000 65536"/>
                          <a:gd name="T37" fmla="*/ 0 60000 65536"/>
                          <a:gd name="T38" fmla="*/ 0 60000 65536"/>
                          <a:gd name="T39" fmla="*/ 0 60000 65536"/>
                          <a:gd name="T40" fmla="*/ 0 60000 65536"/>
                          <a:gd name="T41" fmla="*/ 0 60000 65536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w 27"/>
                          <a:gd name="T49" fmla="*/ 0 h 94"/>
                          <a:gd name="T50" fmla="*/ 27 w 27"/>
                          <a:gd name="T51" fmla="*/ 94 h 94"/>
                        </a:gdLst>
                        <a:ahLst/>
                        <a:cxnLst>
                          <a:cxn ang="T32">
                            <a:pos x="T0" y="T1"/>
                          </a:cxn>
                          <a:cxn ang="T33">
                            <a:pos x="T2" y="T3"/>
                          </a:cxn>
                          <a:cxn ang="T34">
                            <a:pos x="T4" y="T5"/>
                          </a:cxn>
                          <a:cxn ang="T35">
                            <a:pos x="T6" y="T7"/>
                          </a:cxn>
                          <a:cxn ang="T36">
                            <a:pos x="T8" y="T9"/>
                          </a:cxn>
                          <a:cxn ang="T37">
                            <a:pos x="T10" y="T11"/>
                          </a:cxn>
                          <a:cxn ang="T38">
                            <a:pos x="T12" y="T13"/>
                          </a:cxn>
                          <a:cxn ang="T39">
                            <a:pos x="T14" y="T15"/>
                          </a:cxn>
                          <a:cxn ang="T40">
                            <a:pos x="T16" y="T17"/>
                          </a:cxn>
                          <a:cxn ang="T41">
                            <a:pos x="T18" y="T19"/>
                          </a:cxn>
                          <a:cxn ang="T42">
                            <a:pos x="T20" y="T21"/>
                          </a:cxn>
                          <a:cxn ang="T43">
                            <a:pos x="T22" y="T23"/>
                          </a:cxn>
                          <a:cxn ang="T44">
                            <a:pos x="T24" y="T25"/>
                          </a:cxn>
                          <a:cxn ang="T45">
                            <a:pos x="T26" y="T27"/>
                          </a:cxn>
                          <a:cxn ang="T46">
                            <a:pos x="T28" y="T29"/>
                          </a:cxn>
                          <a:cxn ang="T47">
                            <a:pos x="T30" y="T31"/>
                          </a:cxn>
                        </a:cxnLst>
                        <a:rect l="T48" t="T49" r="T50" b="T51"/>
                        <a:pathLst>
                          <a:path w="27" h="94">
                            <a:moveTo>
                              <a:pt x="26" y="93"/>
                            </a:moveTo>
                            <a:lnTo>
                              <a:pt x="23" y="84"/>
                            </a:lnTo>
                            <a:lnTo>
                              <a:pt x="20" y="78"/>
                            </a:lnTo>
                            <a:lnTo>
                              <a:pt x="21" y="66"/>
                            </a:lnTo>
                            <a:lnTo>
                              <a:pt x="24" y="57"/>
                            </a:lnTo>
                            <a:lnTo>
                              <a:pt x="26" y="45"/>
                            </a:lnTo>
                            <a:lnTo>
                              <a:pt x="26" y="36"/>
                            </a:lnTo>
                            <a:lnTo>
                              <a:pt x="20" y="27"/>
                            </a:lnTo>
                            <a:lnTo>
                              <a:pt x="15" y="20"/>
                            </a:lnTo>
                            <a:lnTo>
                              <a:pt x="8" y="15"/>
                            </a:lnTo>
                            <a:lnTo>
                              <a:pt x="0" y="11"/>
                            </a:lnTo>
                            <a:lnTo>
                              <a:pt x="5" y="11"/>
                            </a:lnTo>
                            <a:lnTo>
                              <a:pt x="7" y="9"/>
                            </a:lnTo>
                            <a:lnTo>
                              <a:pt x="9" y="7"/>
                            </a:lnTo>
                            <a:lnTo>
                              <a:pt x="10" y="3"/>
                            </a:lnTo>
                            <a:lnTo>
                              <a:pt x="10" y="0"/>
                            </a:lnTo>
                          </a:path>
                        </a:pathLst>
                      </a:custGeom>
                      <a:noFill/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5181" name="Freeform 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8" y="2459"/>
                        <a:ext cx="32" cy="16"/>
                      </a:xfrm>
                      <a:custGeom>
                        <a:avLst/>
                        <a:gdLst>
                          <a:gd name="T0" fmla="*/ 31 w 33"/>
                          <a:gd name="T1" fmla="*/ 8 h 17"/>
                          <a:gd name="T2" fmla="*/ 25 w 33"/>
                          <a:gd name="T3" fmla="*/ 12 h 17"/>
                          <a:gd name="T4" fmla="*/ 19 w 33"/>
                          <a:gd name="T5" fmla="*/ 12 h 17"/>
                          <a:gd name="T6" fmla="*/ 13 w 33"/>
                          <a:gd name="T7" fmla="*/ 15 h 17"/>
                          <a:gd name="T8" fmla="*/ 7 w 33"/>
                          <a:gd name="T9" fmla="*/ 12 h 17"/>
                          <a:gd name="T10" fmla="*/ 2 w 33"/>
                          <a:gd name="T11" fmla="*/ 12 h 17"/>
                          <a:gd name="T12" fmla="*/ 0 w 33"/>
                          <a:gd name="T13" fmla="*/ 8 h 17"/>
                          <a:gd name="T14" fmla="*/ 0 w 33"/>
                          <a:gd name="T15" fmla="*/ 2 h 17"/>
                          <a:gd name="T16" fmla="*/ 4 w 33"/>
                          <a:gd name="T17" fmla="*/ 0 h 17"/>
                          <a:gd name="T18" fmla="*/ 8 w 33"/>
                          <a:gd name="T19" fmla="*/ 0 h 17"/>
                          <a:gd name="T20" fmla="*/ 14 w 33"/>
                          <a:gd name="T21" fmla="*/ 2 h 17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  <a:gd name="T33" fmla="*/ 0 w 33"/>
                          <a:gd name="T34" fmla="*/ 0 h 17"/>
                          <a:gd name="T35" fmla="*/ 33 w 33"/>
                          <a:gd name="T36" fmla="*/ 17 h 17"/>
                        </a:gdLst>
                        <a:ahLst/>
                        <a:cxnLst>
                          <a:cxn ang="T22">
                            <a:pos x="T0" y="T1"/>
                          </a:cxn>
                          <a:cxn ang="T23">
                            <a:pos x="T2" y="T3"/>
                          </a:cxn>
                          <a:cxn ang="T24">
                            <a:pos x="T4" y="T5"/>
                          </a:cxn>
                          <a:cxn ang="T25">
                            <a:pos x="T6" y="T7"/>
                          </a:cxn>
                          <a:cxn ang="T26">
                            <a:pos x="T8" y="T9"/>
                          </a:cxn>
                          <a:cxn ang="T27">
                            <a:pos x="T10" y="T11"/>
                          </a:cxn>
                          <a:cxn ang="T28">
                            <a:pos x="T12" y="T13"/>
                          </a:cxn>
                          <a:cxn ang="T29">
                            <a:pos x="T14" y="T15"/>
                          </a:cxn>
                          <a:cxn ang="T30">
                            <a:pos x="T16" y="T17"/>
                          </a:cxn>
                          <a:cxn ang="T31">
                            <a:pos x="T18" y="T19"/>
                          </a:cxn>
                          <a:cxn ang="T32">
                            <a:pos x="T20" y="T21"/>
                          </a:cxn>
                        </a:cxnLst>
                        <a:rect l="T33" t="T34" r="T35" b="T36"/>
                        <a:pathLst>
                          <a:path w="33" h="17">
                            <a:moveTo>
                              <a:pt x="32" y="9"/>
                            </a:moveTo>
                            <a:lnTo>
                              <a:pt x="26" y="13"/>
                            </a:lnTo>
                            <a:lnTo>
                              <a:pt x="20" y="13"/>
                            </a:lnTo>
                            <a:lnTo>
                              <a:pt x="13" y="16"/>
                            </a:lnTo>
                            <a:lnTo>
                              <a:pt x="7" y="13"/>
                            </a:lnTo>
                            <a:lnTo>
                              <a:pt x="2" y="13"/>
                            </a:lnTo>
                            <a:lnTo>
                              <a:pt x="0" y="9"/>
                            </a:lnTo>
                            <a:lnTo>
                              <a:pt x="0" y="2"/>
                            </a:lnTo>
                            <a:lnTo>
                              <a:pt x="4" y="0"/>
                            </a:lnTo>
                            <a:lnTo>
                              <a:pt x="8" y="0"/>
                            </a:lnTo>
                            <a:lnTo>
                              <a:pt x="14" y="2"/>
                            </a:lnTo>
                          </a:path>
                        </a:pathLst>
                      </a:custGeom>
                      <a:noFill/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5182" name="Freeform 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5" y="2486"/>
                        <a:ext cx="16" cy="16"/>
                      </a:xfrm>
                      <a:custGeom>
                        <a:avLst/>
                        <a:gdLst>
                          <a:gd name="T0" fmla="*/ 0 w 17"/>
                          <a:gd name="T1" fmla="*/ 0 h 17"/>
                          <a:gd name="T2" fmla="*/ 6 w 17"/>
                          <a:gd name="T3" fmla="*/ 2 h 17"/>
                          <a:gd name="T4" fmla="*/ 11 w 17"/>
                          <a:gd name="T5" fmla="*/ 6 h 17"/>
                          <a:gd name="T6" fmla="*/ 13 w 17"/>
                          <a:gd name="T7" fmla="*/ 10 h 17"/>
                          <a:gd name="T8" fmla="*/ 15 w 17"/>
                          <a:gd name="T9" fmla="*/ 15 h 17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7"/>
                          <a:gd name="T16" fmla="*/ 0 h 17"/>
                          <a:gd name="T17" fmla="*/ 17 w 17"/>
                          <a:gd name="T18" fmla="*/ 17 h 17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7" h="17">
                            <a:moveTo>
                              <a:pt x="0" y="0"/>
                            </a:moveTo>
                            <a:lnTo>
                              <a:pt x="6" y="2"/>
                            </a:lnTo>
                            <a:lnTo>
                              <a:pt x="12" y="6"/>
                            </a:lnTo>
                            <a:lnTo>
                              <a:pt x="14" y="11"/>
                            </a:lnTo>
                            <a:lnTo>
                              <a:pt x="16" y="16"/>
                            </a:lnTo>
                          </a:path>
                        </a:pathLst>
                      </a:custGeom>
                      <a:noFill/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5183" name="Freeform 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4" y="2436"/>
                        <a:ext cx="16" cy="16"/>
                      </a:xfrm>
                      <a:custGeom>
                        <a:avLst/>
                        <a:gdLst>
                          <a:gd name="T0" fmla="*/ 15 w 17"/>
                          <a:gd name="T1" fmla="*/ 0 h 17"/>
                          <a:gd name="T2" fmla="*/ 8 w 17"/>
                          <a:gd name="T3" fmla="*/ 15 h 17"/>
                          <a:gd name="T4" fmla="*/ 8 w 17"/>
                          <a:gd name="T5" fmla="*/ 10 h 17"/>
                          <a:gd name="T6" fmla="*/ 4 w 17"/>
                          <a:gd name="T7" fmla="*/ 8 h 17"/>
                          <a:gd name="T8" fmla="*/ 0 w 17"/>
                          <a:gd name="T9" fmla="*/ 8 h 17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7"/>
                          <a:gd name="T16" fmla="*/ 0 h 17"/>
                          <a:gd name="T17" fmla="*/ 17 w 17"/>
                          <a:gd name="T18" fmla="*/ 17 h 17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7" h="17">
                            <a:moveTo>
                              <a:pt x="16" y="0"/>
                            </a:moveTo>
                            <a:lnTo>
                              <a:pt x="8" y="16"/>
                            </a:lnTo>
                            <a:lnTo>
                              <a:pt x="8" y="11"/>
                            </a:lnTo>
                            <a:lnTo>
                              <a:pt x="4" y="9"/>
                            </a:lnTo>
                            <a:lnTo>
                              <a:pt x="0" y="9"/>
                            </a:lnTo>
                          </a:path>
                        </a:pathLst>
                      </a:custGeom>
                      <a:noFill/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5184" name="Freeform 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1" y="2451"/>
                        <a:ext cx="16" cy="16"/>
                      </a:xfrm>
                      <a:custGeom>
                        <a:avLst/>
                        <a:gdLst>
                          <a:gd name="T0" fmla="*/ 8 w 17"/>
                          <a:gd name="T1" fmla="*/ 11 h 17"/>
                          <a:gd name="T2" fmla="*/ 12 w 17"/>
                          <a:gd name="T3" fmla="*/ 11 h 17"/>
                          <a:gd name="T4" fmla="*/ 15 w 17"/>
                          <a:gd name="T5" fmla="*/ 8 h 17"/>
                          <a:gd name="T6" fmla="*/ 15 w 17"/>
                          <a:gd name="T7" fmla="*/ 4 h 17"/>
                          <a:gd name="T8" fmla="*/ 12 w 17"/>
                          <a:gd name="T9" fmla="*/ 0 h 17"/>
                          <a:gd name="T10" fmla="*/ 6 w 17"/>
                          <a:gd name="T11" fmla="*/ 0 h 17"/>
                          <a:gd name="T12" fmla="*/ 2 w 17"/>
                          <a:gd name="T13" fmla="*/ 0 h 17"/>
                          <a:gd name="T14" fmla="*/ 2 w 17"/>
                          <a:gd name="T15" fmla="*/ 4 h 17"/>
                          <a:gd name="T16" fmla="*/ 2 w 17"/>
                          <a:gd name="T17" fmla="*/ 8 h 17"/>
                          <a:gd name="T18" fmla="*/ 0 w 17"/>
                          <a:gd name="T19" fmla="*/ 11 h 17"/>
                          <a:gd name="T20" fmla="*/ 0 w 17"/>
                          <a:gd name="T21" fmla="*/ 15 h 17"/>
                          <a:gd name="T22" fmla="*/ 2 w 17"/>
                          <a:gd name="T23" fmla="*/ 15 h 17"/>
                          <a:gd name="T24" fmla="*/ 8 w 17"/>
                          <a:gd name="T25" fmla="*/ 11 h 17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  <a:gd name="T33" fmla="*/ 0 60000 65536"/>
                          <a:gd name="T34" fmla="*/ 0 60000 65536"/>
                          <a:gd name="T35" fmla="*/ 0 60000 65536"/>
                          <a:gd name="T36" fmla="*/ 0 60000 65536"/>
                          <a:gd name="T37" fmla="*/ 0 60000 65536"/>
                          <a:gd name="T38" fmla="*/ 0 60000 65536"/>
                          <a:gd name="T39" fmla="*/ 0 w 17"/>
                          <a:gd name="T40" fmla="*/ 0 h 17"/>
                          <a:gd name="T41" fmla="*/ 17 w 17"/>
                          <a:gd name="T42" fmla="*/ 17 h 17"/>
                        </a:gdLst>
                        <a:ahLst/>
                        <a:cxnLst>
                          <a:cxn ang="T26">
                            <a:pos x="T0" y="T1"/>
                          </a:cxn>
                          <a:cxn ang="T27">
                            <a:pos x="T2" y="T3"/>
                          </a:cxn>
                          <a:cxn ang="T28">
                            <a:pos x="T4" y="T5"/>
                          </a:cxn>
                          <a:cxn ang="T29">
                            <a:pos x="T6" y="T7"/>
                          </a:cxn>
                          <a:cxn ang="T30">
                            <a:pos x="T8" y="T9"/>
                          </a:cxn>
                          <a:cxn ang="T31">
                            <a:pos x="T10" y="T11"/>
                          </a:cxn>
                          <a:cxn ang="T32">
                            <a:pos x="T12" y="T13"/>
                          </a:cxn>
                          <a:cxn ang="T33">
                            <a:pos x="T14" y="T15"/>
                          </a:cxn>
                          <a:cxn ang="T34">
                            <a:pos x="T16" y="T17"/>
                          </a:cxn>
                          <a:cxn ang="T35">
                            <a:pos x="T18" y="T19"/>
                          </a:cxn>
                          <a:cxn ang="T36">
                            <a:pos x="T20" y="T21"/>
                          </a:cxn>
                          <a:cxn ang="T37">
                            <a:pos x="T22" y="T23"/>
                          </a:cxn>
                          <a:cxn ang="T38">
                            <a:pos x="T24" y="T25"/>
                          </a:cxn>
                        </a:cxnLst>
                        <a:rect l="T39" t="T40" r="T41" b="T42"/>
                        <a:pathLst>
                          <a:path w="17" h="17">
                            <a:moveTo>
                              <a:pt x="9" y="12"/>
                            </a:moveTo>
                            <a:lnTo>
                              <a:pt x="13" y="12"/>
                            </a:lnTo>
                            <a:lnTo>
                              <a:pt x="16" y="8"/>
                            </a:lnTo>
                            <a:lnTo>
                              <a:pt x="16" y="4"/>
                            </a:lnTo>
                            <a:lnTo>
                              <a:pt x="13" y="0"/>
                            </a:lnTo>
                            <a:lnTo>
                              <a:pt x="6" y="0"/>
                            </a:lnTo>
                            <a:lnTo>
                              <a:pt x="2" y="0"/>
                            </a:lnTo>
                            <a:lnTo>
                              <a:pt x="2" y="4"/>
                            </a:lnTo>
                            <a:lnTo>
                              <a:pt x="2" y="8"/>
                            </a:lnTo>
                            <a:lnTo>
                              <a:pt x="0" y="12"/>
                            </a:lnTo>
                            <a:lnTo>
                              <a:pt x="0" y="16"/>
                            </a:lnTo>
                            <a:lnTo>
                              <a:pt x="2" y="16"/>
                            </a:lnTo>
                            <a:lnTo>
                              <a:pt x="9" y="12"/>
                            </a:lnTo>
                          </a:path>
                        </a:pathLst>
                      </a:custGeom>
                      <a:solidFill>
                        <a:srgbClr val="C0804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5185" name="Freeform 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8" y="2429"/>
                        <a:ext cx="16" cy="30"/>
                      </a:xfrm>
                      <a:custGeom>
                        <a:avLst/>
                        <a:gdLst>
                          <a:gd name="T0" fmla="*/ 0 w 17"/>
                          <a:gd name="T1" fmla="*/ 29 h 31"/>
                          <a:gd name="T2" fmla="*/ 0 w 17"/>
                          <a:gd name="T3" fmla="*/ 20 h 31"/>
                          <a:gd name="T4" fmla="*/ 3 w 17"/>
                          <a:gd name="T5" fmla="*/ 12 h 31"/>
                          <a:gd name="T6" fmla="*/ 8 w 17"/>
                          <a:gd name="T7" fmla="*/ 11 h 31"/>
                          <a:gd name="T8" fmla="*/ 14 w 17"/>
                          <a:gd name="T9" fmla="*/ 6 h 31"/>
                          <a:gd name="T10" fmla="*/ 15 w 17"/>
                          <a:gd name="T11" fmla="*/ 0 h 31"/>
                          <a:gd name="T12" fmla="*/ 0 60000 65536"/>
                          <a:gd name="T13" fmla="*/ 0 60000 65536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w 17"/>
                          <a:gd name="T19" fmla="*/ 0 h 31"/>
                          <a:gd name="T20" fmla="*/ 17 w 17"/>
                          <a:gd name="T21" fmla="*/ 31 h 31"/>
                        </a:gdLst>
                        <a:ahLst/>
                        <a:cxnLst>
                          <a:cxn ang="T12">
                            <a:pos x="T0" y="T1"/>
                          </a:cxn>
                          <a:cxn ang="T13">
                            <a:pos x="T2" y="T3"/>
                          </a:cxn>
                          <a:cxn ang="T14">
                            <a:pos x="T4" y="T5"/>
                          </a:cxn>
                          <a:cxn ang="T15">
                            <a:pos x="T6" y="T7"/>
                          </a:cxn>
                          <a:cxn ang="T16">
                            <a:pos x="T8" y="T9"/>
                          </a:cxn>
                          <a:cxn ang="T17">
                            <a:pos x="T10" y="T11"/>
                          </a:cxn>
                        </a:cxnLst>
                        <a:rect l="T18" t="T19" r="T20" b="T21"/>
                        <a:pathLst>
                          <a:path w="17" h="31">
                            <a:moveTo>
                              <a:pt x="0" y="30"/>
                            </a:moveTo>
                            <a:lnTo>
                              <a:pt x="0" y="21"/>
                            </a:lnTo>
                            <a:lnTo>
                              <a:pt x="3" y="12"/>
                            </a:lnTo>
                            <a:lnTo>
                              <a:pt x="9" y="11"/>
                            </a:lnTo>
                            <a:lnTo>
                              <a:pt x="15" y="6"/>
                            </a:lnTo>
                            <a:lnTo>
                              <a:pt x="16" y="0"/>
                            </a:lnTo>
                          </a:path>
                        </a:pathLst>
                      </a:custGeom>
                      <a:noFill/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5186" name="Freeform 4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4" y="2466"/>
                        <a:ext cx="20" cy="28"/>
                      </a:xfrm>
                      <a:custGeom>
                        <a:avLst/>
                        <a:gdLst>
                          <a:gd name="T0" fmla="*/ 9 w 21"/>
                          <a:gd name="T1" fmla="*/ 26 h 29"/>
                          <a:gd name="T2" fmla="*/ 13 w 21"/>
                          <a:gd name="T3" fmla="*/ 27 h 29"/>
                          <a:gd name="T4" fmla="*/ 17 w 21"/>
                          <a:gd name="T5" fmla="*/ 26 h 29"/>
                          <a:gd name="T6" fmla="*/ 19 w 21"/>
                          <a:gd name="T7" fmla="*/ 23 h 29"/>
                          <a:gd name="T8" fmla="*/ 19 w 21"/>
                          <a:gd name="T9" fmla="*/ 17 h 29"/>
                          <a:gd name="T10" fmla="*/ 15 w 21"/>
                          <a:gd name="T11" fmla="*/ 14 h 29"/>
                          <a:gd name="T12" fmla="*/ 10 w 21"/>
                          <a:gd name="T13" fmla="*/ 12 h 29"/>
                          <a:gd name="T14" fmla="*/ 5 w 21"/>
                          <a:gd name="T15" fmla="*/ 7 h 29"/>
                          <a:gd name="T16" fmla="*/ 1 w 21"/>
                          <a:gd name="T17" fmla="*/ 4 h 29"/>
                          <a:gd name="T18" fmla="*/ 0 w 21"/>
                          <a:gd name="T19" fmla="*/ 0 h 29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w 21"/>
                          <a:gd name="T31" fmla="*/ 0 h 29"/>
                          <a:gd name="T32" fmla="*/ 21 w 21"/>
                          <a:gd name="T33" fmla="*/ 29 h 29"/>
                        </a:gdLst>
                        <a:ahLst/>
                        <a:cxnLst>
                          <a:cxn ang="T20">
                            <a:pos x="T0" y="T1"/>
                          </a:cxn>
                          <a:cxn ang="T21">
                            <a:pos x="T2" y="T3"/>
                          </a:cxn>
                          <a:cxn ang="T22">
                            <a:pos x="T4" y="T5"/>
                          </a:cxn>
                          <a:cxn ang="T23">
                            <a:pos x="T6" y="T7"/>
                          </a:cxn>
                          <a:cxn ang="T24">
                            <a:pos x="T8" y="T9"/>
                          </a:cxn>
                          <a:cxn ang="T25">
                            <a:pos x="T10" y="T11"/>
                          </a:cxn>
                          <a:cxn ang="T26">
                            <a:pos x="T12" y="T13"/>
                          </a:cxn>
                          <a:cxn ang="T27">
                            <a:pos x="T14" y="T15"/>
                          </a:cxn>
                          <a:cxn ang="T28">
                            <a:pos x="T16" y="T17"/>
                          </a:cxn>
                          <a:cxn ang="T29">
                            <a:pos x="T18" y="T19"/>
                          </a:cxn>
                        </a:cxnLst>
                        <a:rect l="T30" t="T31" r="T32" b="T33"/>
                        <a:pathLst>
                          <a:path w="21" h="29">
                            <a:moveTo>
                              <a:pt x="9" y="27"/>
                            </a:moveTo>
                            <a:lnTo>
                              <a:pt x="14" y="28"/>
                            </a:lnTo>
                            <a:lnTo>
                              <a:pt x="18" y="27"/>
                            </a:lnTo>
                            <a:lnTo>
                              <a:pt x="20" y="24"/>
                            </a:lnTo>
                            <a:lnTo>
                              <a:pt x="20" y="18"/>
                            </a:lnTo>
                            <a:lnTo>
                              <a:pt x="16" y="15"/>
                            </a:lnTo>
                            <a:lnTo>
                              <a:pt x="11" y="12"/>
                            </a:lnTo>
                            <a:lnTo>
                              <a:pt x="5" y="7"/>
                            </a:lnTo>
                            <a:lnTo>
                              <a:pt x="1" y="4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noFill/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  <p:sp>
                  <p:nvSpPr>
                    <p:cNvPr id="5179" name="Line 4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659" y="2493"/>
                      <a:ext cx="24" cy="15"/>
                    </a:xfrm>
                    <a:prstGeom prst="line">
                      <a:avLst/>
                    </a:prstGeom>
                    <a:noFill/>
                    <a:ln w="12600" cap="sq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</p:grpSp>
            <p:sp>
              <p:nvSpPr>
                <p:cNvPr id="5175" name="Freeform 46"/>
                <p:cNvSpPr>
                  <a:spLocks noChangeArrowheads="1"/>
                </p:cNvSpPr>
                <p:nvPr/>
              </p:nvSpPr>
              <p:spPr bwMode="auto">
                <a:xfrm>
                  <a:off x="2591" y="2364"/>
                  <a:ext cx="129" cy="81"/>
                </a:xfrm>
                <a:custGeom>
                  <a:avLst/>
                  <a:gdLst>
                    <a:gd name="T0" fmla="*/ 123 w 130"/>
                    <a:gd name="T1" fmla="*/ 80 h 82"/>
                    <a:gd name="T2" fmla="*/ 115 w 130"/>
                    <a:gd name="T3" fmla="*/ 76 h 82"/>
                    <a:gd name="T4" fmla="*/ 110 w 130"/>
                    <a:gd name="T5" fmla="*/ 70 h 82"/>
                    <a:gd name="T6" fmla="*/ 108 w 130"/>
                    <a:gd name="T7" fmla="*/ 62 h 82"/>
                    <a:gd name="T8" fmla="*/ 105 w 130"/>
                    <a:gd name="T9" fmla="*/ 54 h 82"/>
                    <a:gd name="T10" fmla="*/ 103 w 130"/>
                    <a:gd name="T11" fmla="*/ 47 h 82"/>
                    <a:gd name="T12" fmla="*/ 97 w 130"/>
                    <a:gd name="T13" fmla="*/ 45 h 82"/>
                    <a:gd name="T14" fmla="*/ 92 w 130"/>
                    <a:gd name="T15" fmla="*/ 42 h 82"/>
                    <a:gd name="T16" fmla="*/ 86 w 130"/>
                    <a:gd name="T17" fmla="*/ 43 h 82"/>
                    <a:gd name="T18" fmla="*/ 81 w 130"/>
                    <a:gd name="T19" fmla="*/ 47 h 82"/>
                    <a:gd name="T20" fmla="*/ 78 w 130"/>
                    <a:gd name="T21" fmla="*/ 54 h 82"/>
                    <a:gd name="T22" fmla="*/ 80 w 130"/>
                    <a:gd name="T23" fmla="*/ 62 h 82"/>
                    <a:gd name="T24" fmla="*/ 85 w 130"/>
                    <a:gd name="T25" fmla="*/ 72 h 82"/>
                    <a:gd name="T26" fmla="*/ 74 w 130"/>
                    <a:gd name="T27" fmla="*/ 75 h 82"/>
                    <a:gd name="T28" fmla="*/ 73 w 130"/>
                    <a:gd name="T29" fmla="*/ 70 h 82"/>
                    <a:gd name="T30" fmla="*/ 68 w 130"/>
                    <a:gd name="T31" fmla="*/ 66 h 82"/>
                    <a:gd name="T32" fmla="*/ 65 w 130"/>
                    <a:gd name="T33" fmla="*/ 60 h 82"/>
                    <a:gd name="T34" fmla="*/ 63 w 130"/>
                    <a:gd name="T35" fmla="*/ 55 h 82"/>
                    <a:gd name="T36" fmla="*/ 62 w 130"/>
                    <a:gd name="T37" fmla="*/ 51 h 82"/>
                    <a:gd name="T38" fmla="*/ 59 w 130"/>
                    <a:gd name="T39" fmla="*/ 54 h 82"/>
                    <a:gd name="T40" fmla="*/ 54 w 130"/>
                    <a:gd name="T41" fmla="*/ 54 h 82"/>
                    <a:gd name="T42" fmla="*/ 50 w 130"/>
                    <a:gd name="T43" fmla="*/ 55 h 82"/>
                    <a:gd name="T44" fmla="*/ 45 w 130"/>
                    <a:gd name="T45" fmla="*/ 54 h 82"/>
                    <a:gd name="T46" fmla="*/ 43 w 130"/>
                    <a:gd name="T47" fmla="*/ 54 h 82"/>
                    <a:gd name="T48" fmla="*/ 39 w 130"/>
                    <a:gd name="T49" fmla="*/ 58 h 82"/>
                    <a:gd name="T50" fmla="*/ 36 w 130"/>
                    <a:gd name="T51" fmla="*/ 64 h 82"/>
                    <a:gd name="T52" fmla="*/ 30 w 130"/>
                    <a:gd name="T53" fmla="*/ 68 h 82"/>
                    <a:gd name="T54" fmla="*/ 24 w 130"/>
                    <a:gd name="T55" fmla="*/ 71 h 82"/>
                    <a:gd name="T56" fmla="*/ 18 w 130"/>
                    <a:gd name="T57" fmla="*/ 73 h 82"/>
                    <a:gd name="T58" fmla="*/ 11 w 130"/>
                    <a:gd name="T59" fmla="*/ 75 h 82"/>
                    <a:gd name="T60" fmla="*/ 5 w 130"/>
                    <a:gd name="T61" fmla="*/ 73 h 82"/>
                    <a:gd name="T62" fmla="*/ 1 w 130"/>
                    <a:gd name="T63" fmla="*/ 68 h 82"/>
                    <a:gd name="T64" fmla="*/ 0 w 130"/>
                    <a:gd name="T65" fmla="*/ 62 h 82"/>
                    <a:gd name="T66" fmla="*/ 1 w 130"/>
                    <a:gd name="T67" fmla="*/ 56 h 82"/>
                    <a:gd name="T68" fmla="*/ 5 w 130"/>
                    <a:gd name="T69" fmla="*/ 50 h 82"/>
                    <a:gd name="T70" fmla="*/ 7 w 130"/>
                    <a:gd name="T71" fmla="*/ 42 h 82"/>
                    <a:gd name="T72" fmla="*/ 10 w 130"/>
                    <a:gd name="T73" fmla="*/ 39 h 82"/>
                    <a:gd name="T74" fmla="*/ 16 w 130"/>
                    <a:gd name="T75" fmla="*/ 34 h 82"/>
                    <a:gd name="T76" fmla="*/ 20 w 130"/>
                    <a:gd name="T77" fmla="*/ 31 h 82"/>
                    <a:gd name="T78" fmla="*/ 26 w 130"/>
                    <a:gd name="T79" fmla="*/ 31 h 82"/>
                    <a:gd name="T80" fmla="*/ 30 w 130"/>
                    <a:gd name="T81" fmla="*/ 31 h 82"/>
                    <a:gd name="T82" fmla="*/ 35 w 130"/>
                    <a:gd name="T83" fmla="*/ 24 h 82"/>
                    <a:gd name="T84" fmla="*/ 42 w 130"/>
                    <a:gd name="T85" fmla="*/ 16 h 82"/>
                    <a:gd name="T86" fmla="*/ 53 w 130"/>
                    <a:gd name="T87" fmla="*/ 9 h 82"/>
                    <a:gd name="T88" fmla="*/ 66 w 130"/>
                    <a:gd name="T89" fmla="*/ 3 h 82"/>
                    <a:gd name="T90" fmla="*/ 81 w 130"/>
                    <a:gd name="T91" fmla="*/ 0 h 82"/>
                    <a:gd name="T92" fmla="*/ 91 w 130"/>
                    <a:gd name="T93" fmla="*/ 1 h 82"/>
                    <a:gd name="T94" fmla="*/ 93 w 130"/>
                    <a:gd name="T95" fmla="*/ 4 h 82"/>
                    <a:gd name="T96" fmla="*/ 97 w 130"/>
                    <a:gd name="T97" fmla="*/ 8 h 82"/>
                    <a:gd name="T98" fmla="*/ 102 w 130"/>
                    <a:gd name="T99" fmla="*/ 10 h 82"/>
                    <a:gd name="T100" fmla="*/ 109 w 130"/>
                    <a:gd name="T101" fmla="*/ 14 h 82"/>
                    <a:gd name="T102" fmla="*/ 114 w 130"/>
                    <a:gd name="T103" fmla="*/ 17 h 82"/>
                    <a:gd name="T104" fmla="*/ 117 w 130"/>
                    <a:gd name="T105" fmla="*/ 21 h 82"/>
                    <a:gd name="T106" fmla="*/ 121 w 130"/>
                    <a:gd name="T107" fmla="*/ 26 h 82"/>
                    <a:gd name="T108" fmla="*/ 123 w 130"/>
                    <a:gd name="T109" fmla="*/ 31 h 82"/>
                    <a:gd name="T110" fmla="*/ 123 w 130"/>
                    <a:gd name="T111" fmla="*/ 38 h 82"/>
                    <a:gd name="T112" fmla="*/ 126 w 130"/>
                    <a:gd name="T113" fmla="*/ 43 h 82"/>
                    <a:gd name="T114" fmla="*/ 128 w 130"/>
                    <a:gd name="T115" fmla="*/ 51 h 82"/>
                    <a:gd name="T116" fmla="*/ 128 w 130"/>
                    <a:gd name="T117" fmla="*/ 60 h 82"/>
                    <a:gd name="T118" fmla="*/ 128 w 130"/>
                    <a:gd name="T119" fmla="*/ 67 h 82"/>
                    <a:gd name="T120" fmla="*/ 127 w 130"/>
                    <a:gd name="T121" fmla="*/ 75 h 82"/>
                    <a:gd name="T122" fmla="*/ 123 w 130"/>
                    <a:gd name="T123" fmla="*/ 80 h 82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w 130"/>
                    <a:gd name="T187" fmla="*/ 0 h 82"/>
                    <a:gd name="T188" fmla="*/ 130 w 130"/>
                    <a:gd name="T189" fmla="*/ 82 h 82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T186" t="T187" r="T188" b="T189"/>
                  <a:pathLst>
                    <a:path w="130" h="82">
                      <a:moveTo>
                        <a:pt x="124" y="81"/>
                      </a:moveTo>
                      <a:lnTo>
                        <a:pt x="116" y="77"/>
                      </a:lnTo>
                      <a:lnTo>
                        <a:pt x="111" y="71"/>
                      </a:lnTo>
                      <a:lnTo>
                        <a:pt x="109" y="63"/>
                      </a:lnTo>
                      <a:lnTo>
                        <a:pt x="106" y="55"/>
                      </a:lnTo>
                      <a:lnTo>
                        <a:pt x="104" y="48"/>
                      </a:lnTo>
                      <a:lnTo>
                        <a:pt x="98" y="46"/>
                      </a:lnTo>
                      <a:lnTo>
                        <a:pt x="93" y="43"/>
                      </a:lnTo>
                      <a:lnTo>
                        <a:pt x="87" y="44"/>
                      </a:lnTo>
                      <a:lnTo>
                        <a:pt x="82" y="48"/>
                      </a:lnTo>
                      <a:lnTo>
                        <a:pt x="79" y="55"/>
                      </a:lnTo>
                      <a:lnTo>
                        <a:pt x="81" y="63"/>
                      </a:lnTo>
                      <a:lnTo>
                        <a:pt x="86" y="73"/>
                      </a:lnTo>
                      <a:lnTo>
                        <a:pt x="75" y="76"/>
                      </a:lnTo>
                      <a:lnTo>
                        <a:pt x="74" y="71"/>
                      </a:lnTo>
                      <a:lnTo>
                        <a:pt x="69" y="67"/>
                      </a:lnTo>
                      <a:lnTo>
                        <a:pt x="65" y="61"/>
                      </a:lnTo>
                      <a:lnTo>
                        <a:pt x="63" y="56"/>
                      </a:lnTo>
                      <a:lnTo>
                        <a:pt x="62" y="52"/>
                      </a:lnTo>
                      <a:lnTo>
                        <a:pt x="59" y="55"/>
                      </a:lnTo>
                      <a:lnTo>
                        <a:pt x="54" y="55"/>
                      </a:lnTo>
                      <a:lnTo>
                        <a:pt x="50" y="56"/>
                      </a:lnTo>
                      <a:lnTo>
                        <a:pt x="45" y="55"/>
                      </a:lnTo>
                      <a:lnTo>
                        <a:pt x="43" y="55"/>
                      </a:lnTo>
                      <a:lnTo>
                        <a:pt x="39" y="59"/>
                      </a:lnTo>
                      <a:lnTo>
                        <a:pt x="36" y="65"/>
                      </a:lnTo>
                      <a:lnTo>
                        <a:pt x="30" y="69"/>
                      </a:lnTo>
                      <a:lnTo>
                        <a:pt x="24" y="72"/>
                      </a:lnTo>
                      <a:lnTo>
                        <a:pt x="18" y="74"/>
                      </a:lnTo>
                      <a:lnTo>
                        <a:pt x="11" y="76"/>
                      </a:lnTo>
                      <a:lnTo>
                        <a:pt x="5" y="74"/>
                      </a:lnTo>
                      <a:lnTo>
                        <a:pt x="1" y="69"/>
                      </a:lnTo>
                      <a:lnTo>
                        <a:pt x="0" y="63"/>
                      </a:lnTo>
                      <a:lnTo>
                        <a:pt x="1" y="57"/>
                      </a:lnTo>
                      <a:lnTo>
                        <a:pt x="5" y="51"/>
                      </a:lnTo>
                      <a:lnTo>
                        <a:pt x="7" y="43"/>
                      </a:lnTo>
                      <a:lnTo>
                        <a:pt x="10" y="39"/>
                      </a:lnTo>
                      <a:lnTo>
                        <a:pt x="16" y="34"/>
                      </a:lnTo>
                      <a:lnTo>
                        <a:pt x="20" y="31"/>
                      </a:lnTo>
                      <a:lnTo>
                        <a:pt x="26" y="31"/>
                      </a:lnTo>
                      <a:lnTo>
                        <a:pt x="30" y="31"/>
                      </a:lnTo>
                      <a:lnTo>
                        <a:pt x="35" y="24"/>
                      </a:lnTo>
                      <a:lnTo>
                        <a:pt x="42" y="16"/>
                      </a:lnTo>
                      <a:lnTo>
                        <a:pt x="53" y="9"/>
                      </a:lnTo>
                      <a:lnTo>
                        <a:pt x="67" y="3"/>
                      </a:lnTo>
                      <a:lnTo>
                        <a:pt x="82" y="0"/>
                      </a:lnTo>
                      <a:lnTo>
                        <a:pt x="92" y="1"/>
                      </a:lnTo>
                      <a:lnTo>
                        <a:pt x="94" y="4"/>
                      </a:lnTo>
                      <a:lnTo>
                        <a:pt x="98" y="8"/>
                      </a:lnTo>
                      <a:lnTo>
                        <a:pt x="103" y="10"/>
                      </a:lnTo>
                      <a:lnTo>
                        <a:pt x="110" y="14"/>
                      </a:lnTo>
                      <a:lnTo>
                        <a:pt x="115" y="17"/>
                      </a:lnTo>
                      <a:lnTo>
                        <a:pt x="118" y="21"/>
                      </a:lnTo>
                      <a:lnTo>
                        <a:pt x="122" y="26"/>
                      </a:lnTo>
                      <a:lnTo>
                        <a:pt x="124" y="31"/>
                      </a:lnTo>
                      <a:lnTo>
                        <a:pt x="124" y="38"/>
                      </a:lnTo>
                      <a:lnTo>
                        <a:pt x="127" y="44"/>
                      </a:lnTo>
                      <a:lnTo>
                        <a:pt x="129" y="52"/>
                      </a:lnTo>
                      <a:lnTo>
                        <a:pt x="129" y="61"/>
                      </a:lnTo>
                      <a:lnTo>
                        <a:pt x="129" y="68"/>
                      </a:lnTo>
                      <a:lnTo>
                        <a:pt x="128" y="76"/>
                      </a:lnTo>
                      <a:lnTo>
                        <a:pt x="124" y="81"/>
                      </a:lnTo>
                    </a:path>
                  </a:pathLst>
                </a:custGeom>
                <a:solidFill>
                  <a:srgbClr val="A0A0A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grpSp>
            <p:nvGrpSpPr>
              <p:cNvPr id="5144" name="Group 47"/>
              <p:cNvGrpSpPr>
                <a:grpSpLocks/>
              </p:cNvGrpSpPr>
              <p:nvPr/>
            </p:nvGrpSpPr>
            <p:grpSpPr bwMode="auto">
              <a:xfrm>
                <a:off x="2925" y="2996"/>
                <a:ext cx="239" cy="73"/>
                <a:chOff x="2925" y="2996"/>
                <a:chExt cx="239" cy="73"/>
              </a:xfrm>
            </p:grpSpPr>
            <p:sp>
              <p:nvSpPr>
                <p:cNvPr id="5172" name="Freeform 48"/>
                <p:cNvSpPr>
                  <a:spLocks noChangeArrowheads="1"/>
                </p:cNvSpPr>
                <p:nvPr/>
              </p:nvSpPr>
              <p:spPr bwMode="auto">
                <a:xfrm>
                  <a:off x="2927" y="2996"/>
                  <a:ext cx="237" cy="58"/>
                </a:xfrm>
                <a:custGeom>
                  <a:avLst/>
                  <a:gdLst>
                    <a:gd name="T0" fmla="*/ 123 w 238"/>
                    <a:gd name="T1" fmla="*/ 0 h 59"/>
                    <a:gd name="T2" fmla="*/ 109 w 238"/>
                    <a:gd name="T3" fmla="*/ 1 h 59"/>
                    <a:gd name="T4" fmla="*/ 96 w 238"/>
                    <a:gd name="T5" fmla="*/ 7 h 59"/>
                    <a:gd name="T6" fmla="*/ 83 w 238"/>
                    <a:gd name="T7" fmla="*/ 12 h 59"/>
                    <a:gd name="T8" fmla="*/ 64 w 238"/>
                    <a:gd name="T9" fmla="*/ 18 h 59"/>
                    <a:gd name="T10" fmla="*/ 51 w 238"/>
                    <a:gd name="T11" fmla="*/ 18 h 59"/>
                    <a:gd name="T12" fmla="*/ 33 w 238"/>
                    <a:gd name="T13" fmla="*/ 22 h 59"/>
                    <a:gd name="T14" fmla="*/ 18 w 238"/>
                    <a:gd name="T15" fmla="*/ 28 h 59"/>
                    <a:gd name="T16" fmla="*/ 1 w 238"/>
                    <a:gd name="T17" fmla="*/ 32 h 59"/>
                    <a:gd name="T18" fmla="*/ 0 w 238"/>
                    <a:gd name="T19" fmla="*/ 40 h 59"/>
                    <a:gd name="T20" fmla="*/ 7 w 238"/>
                    <a:gd name="T21" fmla="*/ 49 h 59"/>
                    <a:gd name="T22" fmla="*/ 20 w 238"/>
                    <a:gd name="T23" fmla="*/ 56 h 59"/>
                    <a:gd name="T24" fmla="*/ 38 w 238"/>
                    <a:gd name="T25" fmla="*/ 57 h 59"/>
                    <a:gd name="T26" fmla="*/ 96 w 238"/>
                    <a:gd name="T27" fmla="*/ 57 h 59"/>
                    <a:gd name="T28" fmla="*/ 117 w 238"/>
                    <a:gd name="T29" fmla="*/ 56 h 59"/>
                    <a:gd name="T30" fmla="*/ 138 w 238"/>
                    <a:gd name="T31" fmla="*/ 53 h 59"/>
                    <a:gd name="T32" fmla="*/ 157 w 238"/>
                    <a:gd name="T33" fmla="*/ 47 h 59"/>
                    <a:gd name="T34" fmla="*/ 168 w 238"/>
                    <a:gd name="T35" fmla="*/ 45 h 59"/>
                    <a:gd name="T36" fmla="*/ 168 w 238"/>
                    <a:gd name="T37" fmla="*/ 51 h 59"/>
                    <a:gd name="T38" fmla="*/ 222 w 238"/>
                    <a:gd name="T39" fmla="*/ 53 h 59"/>
                    <a:gd name="T40" fmla="*/ 230 w 238"/>
                    <a:gd name="T41" fmla="*/ 45 h 59"/>
                    <a:gd name="T42" fmla="*/ 235 w 238"/>
                    <a:gd name="T43" fmla="*/ 32 h 59"/>
                    <a:gd name="T44" fmla="*/ 236 w 238"/>
                    <a:gd name="T45" fmla="*/ 25 h 59"/>
                    <a:gd name="T46" fmla="*/ 235 w 238"/>
                    <a:gd name="T47" fmla="*/ 11 h 59"/>
                    <a:gd name="T48" fmla="*/ 232 w 238"/>
                    <a:gd name="T49" fmla="*/ 1 h 59"/>
                    <a:gd name="T50" fmla="*/ 219 w 238"/>
                    <a:gd name="T51" fmla="*/ 1 h 59"/>
                    <a:gd name="T52" fmla="*/ 204 w 238"/>
                    <a:gd name="T53" fmla="*/ 8 h 59"/>
                    <a:gd name="T54" fmla="*/ 186 w 238"/>
                    <a:gd name="T55" fmla="*/ 14 h 59"/>
                    <a:gd name="T56" fmla="*/ 173 w 238"/>
                    <a:gd name="T57" fmla="*/ 14 h 59"/>
                    <a:gd name="T58" fmla="*/ 159 w 238"/>
                    <a:gd name="T59" fmla="*/ 11 h 59"/>
                    <a:gd name="T60" fmla="*/ 144 w 238"/>
                    <a:gd name="T61" fmla="*/ 8 h 59"/>
                    <a:gd name="T62" fmla="*/ 116 w 238"/>
                    <a:gd name="T63" fmla="*/ 12 h 59"/>
                    <a:gd name="T64" fmla="*/ 123 w 238"/>
                    <a:gd name="T65" fmla="*/ 0 h 5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38"/>
                    <a:gd name="T100" fmla="*/ 0 h 59"/>
                    <a:gd name="T101" fmla="*/ 238 w 238"/>
                    <a:gd name="T102" fmla="*/ 59 h 5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38" h="59">
                      <a:moveTo>
                        <a:pt x="124" y="0"/>
                      </a:moveTo>
                      <a:lnTo>
                        <a:pt x="109" y="1"/>
                      </a:lnTo>
                      <a:lnTo>
                        <a:pt x="96" y="7"/>
                      </a:lnTo>
                      <a:lnTo>
                        <a:pt x="83" y="12"/>
                      </a:lnTo>
                      <a:lnTo>
                        <a:pt x="64" y="18"/>
                      </a:lnTo>
                      <a:lnTo>
                        <a:pt x="51" y="18"/>
                      </a:lnTo>
                      <a:lnTo>
                        <a:pt x="33" y="22"/>
                      </a:lnTo>
                      <a:lnTo>
                        <a:pt x="18" y="28"/>
                      </a:lnTo>
                      <a:lnTo>
                        <a:pt x="1" y="33"/>
                      </a:lnTo>
                      <a:lnTo>
                        <a:pt x="0" y="41"/>
                      </a:lnTo>
                      <a:lnTo>
                        <a:pt x="7" y="50"/>
                      </a:lnTo>
                      <a:lnTo>
                        <a:pt x="20" y="57"/>
                      </a:lnTo>
                      <a:lnTo>
                        <a:pt x="38" y="58"/>
                      </a:lnTo>
                      <a:lnTo>
                        <a:pt x="96" y="58"/>
                      </a:lnTo>
                      <a:lnTo>
                        <a:pt x="117" y="57"/>
                      </a:lnTo>
                      <a:lnTo>
                        <a:pt x="139" y="54"/>
                      </a:lnTo>
                      <a:lnTo>
                        <a:pt x="158" y="48"/>
                      </a:lnTo>
                      <a:lnTo>
                        <a:pt x="169" y="46"/>
                      </a:lnTo>
                      <a:lnTo>
                        <a:pt x="169" y="52"/>
                      </a:lnTo>
                      <a:lnTo>
                        <a:pt x="223" y="54"/>
                      </a:lnTo>
                      <a:lnTo>
                        <a:pt x="231" y="46"/>
                      </a:lnTo>
                      <a:lnTo>
                        <a:pt x="236" y="33"/>
                      </a:lnTo>
                      <a:lnTo>
                        <a:pt x="237" y="25"/>
                      </a:lnTo>
                      <a:lnTo>
                        <a:pt x="236" y="11"/>
                      </a:lnTo>
                      <a:lnTo>
                        <a:pt x="233" y="1"/>
                      </a:lnTo>
                      <a:lnTo>
                        <a:pt x="220" y="1"/>
                      </a:lnTo>
                      <a:lnTo>
                        <a:pt x="205" y="8"/>
                      </a:lnTo>
                      <a:lnTo>
                        <a:pt x="187" y="14"/>
                      </a:lnTo>
                      <a:lnTo>
                        <a:pt x="174" y="14"/>
                      </a:lnTo>
                      <a:lnTo>
                        <a:pt x="160" y="11"/>
                      </a:lnTo>
                      <a:lnTo>
                        <a:pt x="145" y="8"/>
                      </a:lnTo>
                      <a:lnTo>
                        <a:pt x="116" y="12"/>
                      </a:lnTo>
                      <a:lnTo>
                        <a:pt x="124" y="0"/>
                      </a:lnTo>
                    </a:path>
                  </a:pathLst>
                </a:custGeom>
                <a:solidFill>
                  <a:srgbClr val="60606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5173" name="Freeform 49"/>
                <p:cNvSpPr>
                  <a:spLocks noChangeArrowheads="1"/>
                </p:cNvSpPr>
                <p:nvPr/>
              </p:nvSpPr>
              <p:spPr bwMode="auto">
                <a:xfrm>
                  <a:off x="2925" y="3011"/>
                  <a:ext cx="235" cy="58"/>
                </a:xfrm>
                <a:custGeom>
                  <a:avLst/>
                  <a:gdLst>
                    <a:gd name="T0" fmla="*/ 122 w 236"/>
                    <a:gd name="T1" fmla="*/ 0 h 59"/>
                    <a:gd name="T2" fmla="*/ 107 w 236"/>
                    <a:gd name="T3" fmla="*/ 3 h 59"/>
                    <a:gd name="T4" fmla="*/ 96 w 236"/>
                    <a:gd name="T5" fmla="*/ 7 h 59"/>
                    <a:gd name="T6" fmla="*/ 83 w 236"/>
                    <a:gd name="T7" fmla="*/ 12 h 59"/>
                    <a:gd name="T8" fmla="*/ 64 w 236"/>
                    <a:gd name="T9" fmla="*/ 18 h 59"/>
                    <a:gd name="T10" fmla="*/ 51 w 236"/>
                    <a:gd name="T11" fmla="*/ 18 h 59"/>
                    <a:gd name="T12" fmla="*/ 32 w 236"/>
                    <a:gd name="T13" fmla="*/ 22 h 59"/>
                    <a:gd name="T14" fmla="*/ 17 w 236"/>
                    <a:gd name="T15" fmla="*/ 28 h 59"/>
                    <a:gd name="T16" fmla="*/ 1 w 236"/>
                    <a:gd name="T17" fmla="*/ 34 h 59"/>
                    <a:gd name="T18" fmla="*/ 0 w 236"/>
                    <a:gd name="T19" fmla="*/ 40 h 59"/>
                    <a:gd name="T20" fmla="*/ 6 w 236"/>
                    <a:gd name="T21" fmla="*/ 49 h 59"/>
                    <a:gd name="T22" fmla="*/ 20 w 236"/>
                    <a:gd name="T23" fmla="*/ 54 h 59"/>
                    <a:gd name="T24" fmla="*/ 37 w 236"/>
                    <a:gd name="T25" fmla="*/ 56 h 59"/>
                    <a:gd name="T26" fmla="*/ 94 w 236"/>
                    <a:gd name="T27" fmla="*/ 57 h 59"/>
                    <a:gd name="T28" fmla="*/ 117 w 236"/>
                    <a:gd name="T29" fmla="*/ 56 h 59"/>
                    <a:gd name="T30" fmla="*/ 136 w 236"/>
                    <a:gd name="T31" fmla="*/ 53 h 59"/>
                    <a:gd name="T32" fmla="*/ 156 w 236"/>
                    <a:gd name="T33" fmla="*/ 47 h 59"/>
                    <a:gd name="T34" fmla="*/ 167 w 236"/>
                    <a:gd name="T35" fmla="*/ 45 h 59"/>
                    <a:gd name="T36" fmla="*/ 167 w 236"/>
                    <a:gd name="T37" fmla="*/ 51 h 59"/>
                    <a:gd name="T38" fmla="*/ 220 w 236"/>
                    <a:gd name="T39" fmla="*/ 51 h 59"/>
                    <a:gd name="T40" fmla="*/ 228 w 236"/>
                    <a:gd name="T41" fmla="*/ 45 h 59"/>
                    <a:gd name="T42" fmla="*/ 233 w 236"/>
                    <a:gd name="T43" fmla="*/ 34 h 59"/>
                    <a:gd name="T44" fmla="*/ 234 w 236"/>
                    <a:gd name="T45" fmla="*/ 25 h 59"/>
                    <a:gd name="T46" fmla="*/ 233 w 236"/>
                    <a:gd name="T47" fmla="*/ 11 h 59"/>
                    <a:gd name="T48" fmla="*/ 232 w 236"/>
                    <a:gd name="T49" fmla="*/ 1 h 59"/>
                    <a:gd name="T50" fmla="*/ 219 w 236"/>
                    <a:gd name="T51" fmla="*/ 1 h 59"/>
                    <a:gd name="T52" fmla="*/ 202 w 236"/>
                    <a:gd name="T53" fmla="*/ 8 h 59"/>
                    <a:gd name="T54" fmla="*/ 184 w 236"/>
                    <a:gd name="T55" fmla="*/ 14 h 59"/>
                    <a:gd name="T56" fmla="*/ 173 w 236"/>
                    <a:gd name="T57" fmla="*/ 14 h 59"/>
                    <a:gd name="T58" fmla="*/ 158 w 236"/>
                    <a:gd name="T59" fmla="*/ 11 h 59"/>
                    <a:gd name="T60" fmla="*/ 143 w 236"/>
                    <a:gd name="T61" fmla="*/ 8 h 59"/>
                    <a:gd name="T62" fmla="*/ 116 w 236"/>
                    <a:gd name="T63" fmla="*/ 12 h 59"/>
                    <a:gd name="T64" fmla="*/ 122 w 236"/>
                    <a:gd name="T65" fmla="*/ 0 h 5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36"/>
                    <a:gd name="T100" fmla="*/ 0 h 59"/>
                    <a:gd name="T101" fmla="*/ 236 w 236"/>
                    <a:gd name="T102" fmla="*/ 59 h 5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36" h="59">
                      <a:moveTo>
                        <a:pt x="123" y="0"/>
                      </a:moveTo>
                      <a:lnTo>
                        <a:pt x="107" y="3"/>
                      </a:lnTo>
                      <a:lnTo>
                        <a:pt x="96" y="7"/>
                      </a:lnTo>
                      <a:lnTo>
                        <a:pt x="83" y="12"/>
                      </a:lnTo>
                      <a:lnTo>
                        <a:pt x="64" y="18"/>
                      </a:lnTo>
                      <a:lnTo>
                        <a:pt x="51" y="18"/>
                      </a:lnTo>
                      <a:lnTo>
                        <a:pt x="32" y="22"/>
                      </a:lnTo>
                      <a:lnTo>
                        <a:pt x="17" y="28"/>
                      </a:lnTo>
                      <a:lnTo>
                        <a:pt x="1" y="35"/>
                      </a:lnTo>
                      <a:lnTo>
                        <a:pt x="0" y="41"/>
                      </a:lnTo>
                      <a:lnTo>
                        <a:pt x="6" y="50"/>
                      </a:lnTo>
                      <a:lnTo>
                        <a:pt x="20" y="55"/>
                      </a:lnTo>
                      <a:lnTo>
                        <a:pt x="37" y="57"/>
                      </a:lnTo>
                      <a:lnTo>
                        <a:pt x="94" y="58"/>
                      </a:lnTo>
                      <a:lnTo>
                        <a:pt x="117" y="57"/>
                      </a:lnTo>
                      <a:lnTo>
                        <a:pt x="137" y="54"/>
                      </a:lnTo>
                      <a:lnTo>
                        <a:pt x="157" y="48"/>
                      </a:lnTo>
                      <a:lnTo>
                        <a:pt x="168" y="46"/>
                      </a:lnTo>
                      <a:lnTo>
                        <a:pt x="168" y="52"/>
                      </a:lnTo>
                      <a:lnTo>
                        <a:pt x="221" y="52"/>
                      </a:lnTo>
                      <a:lnTo>
                        <a:pt x="229" y="46"/>
                      </a:lnTo>
                      <a:lnTo>
                        <a:pt x="234" y="35"/>
                      </a:lnTo>
                      <a:lnTo>
                        <a:pt x="235" y="25"/>
                      </a:lnTo>
                      <a:lnTo>
                        <a:pt x="234" y="11"/>
                      </a:lnTo>
                      <a:lnTo>
                        <a:pt x="233" y="1"/>
                      </a:lnTo>
                      <a:lnTo>
                        <a:pt x="220" y="1"/>
                      </a:lnTo>
                      <a:lnTo>
                        <a:pt x="203" y="8"/>
                      </a:lnTo>
                      <a:lnTo>
                        <a:pt x="185" y="14"/>
                      </a:lnTo>
                      <a:lnTo>
                        <a:pt x="174" y="14"/>
                      </a:lnTo>
                      <a:lnTo>
                        <a:pt x="159" y="11"/>
                      </a:lnTo>
                      <a:lnTo>
                        <a:pt x="144" y="8"/>
                      </a:lnTo>
                      <a:lnTo>
                        <a:pt x="116" y="12"/>
                      </a:lnTo>
                      <a:lnTo>
                        <a:pt x="123" y="0"/>
                      </a:lnTo>
                    </a:path>
                  </a:pathLst>
                </a:custGeom>
                <a:solidFill>
                  <a:srgbClr val="80808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grpSp>
            <p:nvGrpSpPr>
              <p:cNvPr id="5145" name="Group 50"/>
              <p:cNvGrpSpPr>
                <a:grpSpLocks/>
              </p:cNvGrpSpPr>
              <p:nvPr/>
            </p:nvGrpSpPr>
            <p:grpSpPr bwMode="auto">
              <a:xfrm>
                <a:off x="3046" y="2343"/>
                <a:ext cx="188" cy="689"/>
                <a:chOff x="3046" y="2343"/>
                <a:chExt cx="188" cy="689"/>
              </a:xfrm>
            </p:grpSpPr>
            <p:sp>
              <p:nvSpPr>
                <p:cNvPr id="5170" name="Freeform 51"/>
                <p:cNvSpPr>
                  <a:spLocks noChangeArrowheads="1"/>
                </p:cNvSpPr>
                <p:nvPr/>
              </p:nvSpPr>
              <p:spPr bwMode="auto">
                <a:xfrm>
                  <a:off x="3046" y="2343"/>
                  <a:ext cx="188" cy="689"/>
                </a:xfrm>
                <a:custGeom>
                  <a:avLst/>
                  <a:gdLst>
                    <a:gd name="T0" fmla="*/ 133 w 189"/>
                    <a:gd name="T1" fmla="*/ 0 h 690"/>
                    <a:gd name="T2" fmla="*/ 114 w 189"/>
                    <a:gd name="T3" fmla="*/ 29 h 690"/>
                    <a:gd name="T4" fmla="*/ 99 w 189"/>
                    <a:gd name="T5" fmla="*/ 56 h 690"/>
                    <a:gd name="T6" fmla="*/ 93 w 189"/>
                    <a:gd name="T7" fmla="*/ 76 h 690"/>
                    <a:gd name="T8" fmla="*/ 54 w 189"/>
                    <a:gd name="T9" fmla="*/ 162 h 690"/>
                    <a:gd name="T10" fmla="*/ 38 w 189"/>
                    <a:gd name="T11" fmla="*/ 213 h 690"/>
                    <a:gd name="T12" fmla="*/ 36 w 189"/>
                    <a:gd name="T13" fmla="*/ 262 h 690"/>
                    <a:gd name="T14" fmla="*/ 33 w 189"/>
                    <a:gd name="T15" fmla="*/ 332 h 690"/>
                    <a:gd name="T16" fmla="*/ 31 w 189"/>
                    <a:gd name="T17" fmla="*/ 370 h 690"/>
                    <a:gd name="T18" fmla="*/ 23 w 189"/>
                    <a:gd name="T19" fmla="*/ 400 h 690"/>
                    <a:gd name="T20" fmla="*/ 19 w 189"/>
                    <a:gd name="T21" fmla="*/ 426 h 690"/>
                    <a:gd name="T22" fmla="*/ 20 w 189"/>
                    <a:gd name="T23" fmla="*/ 451 h 690"/>
                    <a:gd name="T24" fmla="*/ 26 w 189"/>
                    <a:gd name="T25" fmla="*/ 469 h 690"/>
                    <a:gd name="T26" fmla="*/ 29 w 189"/>
                    <a:gd name="T27" fmla="*/ 491 h 690"/>
                    <a:gd name="T28" fmla="*/ 26 w 189"/>
                    <a:gd name="T29" fmla="*/ 527 h 690"/>
                    <a:gd name="T30" fmla="*/ 25 w 189"/>
                    <a:gd name="T31" fmla="*/ 588 h 690"/>
                    <a:gd name="T32" fmla="*/ 21 w 189"/>
                    <a:gd name="T33" fmla="*/ 617 h 690"/>
                    <a:gd name="T34" fmla="*/ 13 w 189"/>
                    <a:gd name="T35" fmla="*/ 644 h 690"/>
                    <a:gd name="T36" fmla="*/ 0 w 189"/>
                    <a:gd name="T37" fmla="*/ 671 h 690"/>
                    <a:gd name="T38" fmla="*/ 24 w 189"/>
                    <a:gd name="T39" fmla="*/ 680 h 690"/>
                    <a:gd name="T40" fmla="*/ 51 w 189"/>
                    <a:gd name="T41" fmla="*/ 688 h 690"/>
                    <a:gd name="T42" fmla="*/ 71 w 189"/>
                    <a:gd name="T43" fmla="*/ 687 h 690"/>
                    <a:gd name="T44" fmla="*/ 111 w 189"/>
                    <a:gd name="T45" fmla="*/ 677 h 690"/>
                    <a:gd name="T46" fmla="*/ 116 w 189"/>
                    <a:gd name="T47" fmla="*/ 645 h 690"/>
                    <a:gd name="T48" fmla="*/ 119 w 189"/>
                    <a:gd name="T49" fmla="*/ 616 h 690"/>
                    <a:gd name="T50" fmla="*/ 117 w 189"/>
                    <a:gd name="T51" fmla="*/ 597 h 690"/>
                    <a:gd name="T52" fmla="*/ 113 w 189"/>
                    <a:gd name="T53" fmla="*/ 570 h 690"/>
                    <a:gd name="T54" fmla="*/ 117 w 189"/>
                    <a:gd name="T55" fmla="*/ 545 h 690"/>
                    <a:gd name="T56" fmla="*/ 125 w 189"/>
                    <a:gd name="T57" fmla="*/ 521 h 690"/>
                    <a:gd name="T58" fmla="*/ 132 w 189"/>
                    <a:gd name="T59" fmla="*/ 502 h 690"/>
                    <a:gd name="T60" fmla="*/ 133 w 189"/>
                    <a:gd name="T61" fmla="*/ 473 h 690"/>
                    <a:gd name="T62" fmla="*/ 138 w 189"/>
                    <a:gd name="T63" fmla="*/ 458 h 690"/>
                    <a:gd name="T64" fmla="*/ 143 w 189"/>
                    <a:gd name="T65" fmla="*/ 402 h 690"/>
                    <a:gd name="T66" fmla="*/ 150 w 189"/>
                    <a:gd name="T67" fmla="*/ 356 h 690"/>
                    <a:gd name="T68" fmla="*/ 154 w 189"/>
                    <a:gd name="T69" fmla="*/ 324 h 690"/>
                    <a:gd name="T70" fmla="*/ 161 w 189"/>
                    <a:gd name="T71" fmla="*/ 309 h 690"/>
                    <a:gd name="T72" fmla="*/ 168 w 189"/>
                    <a:gd name="T73" fmla="*/ 273 h 690"/>
                    <a:gd name="T74" fmla="*/ 173 w 189"/>
                    <a:gd name="T75" fmla="*/ 230 h 690"/>
                    <a:gd name="T76" fmla="*/ 172 w 189"/>
                    <a:gd name="T77" fmla="*/ 191 h 690"/>
                    <a:gd name="T78" fmla="*/ 173 w 189"/>
                    <a:gd name="T79" fmla="*/ 166 h 690"/>
                    <a:gd name="T80" fmla="*/ 179 w 189"/>
                    <a:gd name="T81" fmla="*/ 135 h 690"/>
                    <a:gd name="T82" fmla="*/ 181 w 189"/>
                    <a:gd name="T83" fmla="*/ 106 h 690"/>
                    <a:gd name="T84" fmla="*/ 185 w 189"/>
                    <a:gd name="T85" fmla="*/ 71 h 690"/>
                    <a:gd name="T86" fmla="*/ 187 w 189"/>
                    <a:gd name="T87" fmla="*/ 40 h 690"/>
                    <a:gd name="T88" fmla="*/ 182 w 189"/>
                    <a:gd name="T89" fmla="*/ 24 h 690"/>
                    <a:gd name="T90" fmla="*/ 173 w 189"/>
                    <a:gd name="T91" fmla="*/ 12 h 690"/>
                    <a:gd name="T92" fmla="*/ 156 w 189"/>
                    <a:gd name="T93" fmla="*/ 3 h 690"/>
                    <a:gd name="T94" fmla="*/ 133 w 189"/>
                    <a:gd name="T95" fmla="*/ 0 h 690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189"/>
                    <a:gd name="T145" fmla="*/ 0 h 690"/>
                    <a:gd name="T146" fmla="*/ 189 w 189"/>
                    <a:gd name="T147" fmla="*/ 690 h 690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189" h="690">
                      <a:moveTo>
                        <a:pt x="134" y="0"/>
                      </a:moveTo>
                      <a:lnTo>
                        <a:pt x="115" y="29"/>
                      </a:lnTo>
                      <a:lnTo>
                        <a:pt x="100" y="56"/>
                      </a:lnTo>
                      <a:lnTo>
                        <a:pt x="93" y="76"/>
                      </a:lnTo>
                      <a:lnTo>
                        <a:pt x="54" y="162"/>
                      </a:lnTo>
                      <a:lnTo>
                        <a:pt x="38" y="213"/>
                      </a:lnTo>
                      <a:lnTo>
                        <a:pt x="36" y="262"/>
                      </a:lnTo>
                      <a:lnTo>
                        <a:pt x="33" y="332"/>
                      </a:lnTo>
                      <a:lnTo>
                        <a:pt x="31" y="371"/>
                      </a:lnTo>
                      <a:lnTo>
                        <a:pt x="23" y="401"/>
                      </a:lnTo>
                      <a:lnTo>
                        <a:pt x="19" y="427"/>
                      </a:lnTo>
                      <a:lnTo>
                        <a:pt x="20" y="452"/>
                      </a:lnTo>
                      <a:lnTo>
                        <a:pt x="26" y="470"/>
                      </a:lnTo>
                      <a:lnTo>
                        <a:pt x="29" y="492"/>
                      </a:lnTo>
                      <a:lnTo>
                        <a:pt x="26" y="528"/>
                      </a:lnTo>
                      <a:lnTo>
                        <a:pt x="25" y="589"/>
                      </a:lnTo>
                      <a:lnTo>
                        <a:pt x="21" y="618"/>
                      </a:lnTo>
                      <a:lnTo>
                        <a:pt x="13" y="645"/>
                      </a:lnTo>
                      <a:lnTo>
                        <a:pt x="0" y="672"/>
                      </a:lnTo>
                      <a:lnTo>
                        <a:pt x="24" y="681"/>
                      </a:lnTo>
                      <a:lnTo>
                        <a:pt x="51" y="689"/>
                      </a:lnTo>
                      <a:lnTo>
                        <a:pt x="71" y="688"/>
                      </a:lnTo>
                      <a:lnTo>
                        <a:pt x="112" y="678"/>
                      </a:lnTo>
                      <a:lnTo>
                        <a:pt x="117" y="646"/>
                      </a:lnTo>
                      <a:lnTo>
                        <a:pt x="120" y="617"/>
                      </a:lnTo>
                      <a:lnTo>
                        <a:pt x="118" y="598"/>
                      </a:lnTo>
                      <a:lnTo>
                        <a:pt x="114" y="571"/>
                      </a:lnTo>
                      <a:lnTo>
                        <a:pt x="118" y="546"/>
                      </a:lnTo>
                      <a:lnTo>
                        <a:pt x="126" y="522"/>
                      </a:lnTo>
                      <a:lnTo>
                        <a:pt x="133" y="503"/>
                      </a:lnTo>
                      <a:lnTo>
                        <a:pt x="134" y="474"/>
                      </a:lnTo>
                      <a:lnTo>
                        <a:pt x="139" y="459"/>
                      </a:lnTo>
                      <a:lnTo>
                        <a:pt x="144" y="403"/>
                      </a:lnTo>
                      <a:lnTo>
                        <a:pt x="151" y="357"/>
                      </a:lnTo>
                      <a:lnTo>
                        <a:pt x="155" y="324"/>
                      </a:lnTo>
                      <a:lnTo>
                        <a:pt x="162" y="309"/>
                      </a:lnTo>
                      <a:lnTo>
                        <a:pt x="169" y="273"/>
                      </a:lnTo>
                      <a:lnTo>
                        <a:pt x="174" y="230"/>
                      </a:lnTo>
                      <a:lnTo>
                        <a:pt x="173" y="191"/>
                      </a:lnTo>
                      <a:lnTo>
                        <a:pt x="174" y="166"/>
                      </a:lnTo>
                      <a:lnTo>
                        <a:pt x="180" y="135"/>
                      </a:lnTo>
                      <a:lnTo>
                        <a:pt x="182" y="106"/>
                      </a:lnTo>
                      <a:lnTo>
                        <a:pt x="186" y="71"/>
                      </a:lnTo>
                      <a:lnTo>
                        <a:pt x="188" y="40"/>
                      </a:lnTo>
                      <a:lnTo>
                        <a:pt x="183" y="24"/>
                      </a:lnTo>
                      <a:lnTo>
                        <a:pt x="174" y="12"/>
                      </a:lnTo>
                      <a:lnTo>
                        <a:pt x="157" y="3"/>
                      </a:lnTo>
                      <a:lnTo>
                        <a:pt x="134" y="0"/>
                      </a:lnTo>
                    </a:path>
                  </a:pathLst>
                </a:custGeom>
                <a:solidFill>
                  <a:srgbClr val="0000FF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5171" name="Freeform 52"/>
                <p:cNvSpPr>
                  <a:spLocks noChangeArrowheads="1"/>
                </p:cNvSpPr>
                <p:nvPr/>
              </p:nvSpPr>
              <p:spPr bwMode="auto">
                <a:xfrm>
                  <a:off x="3160" y="2537"/>
                  <a:ext cx="49" cy="280"/>
                </a:xfrm>
                <a:custGeom>
                  <a:avLst/>
                  <a:gdLst>
                    <a:gd name="T0" fmla="*/ 11 w 50"/>
                    <a:gd name="T1" fmla="*/ 279 h 281"/>
                    <a:gd name="T2" fmla="*/ 11 w 50"/>
                    <a:gd name="T3" fmla="*/ 242 h 281"/>
                    <a:gd name="T4" fmla="*/ 4 w 50"/>
                    <a:gd name="T5" fmla="*/ 221 h 281"/>
                    <a:gd name="T6" fmla="*/ 0 w 50"/>
                    <a:gd name="T7" fmla="*/ 204 h 281"/>
                    <a:gd name="T8" fmla="*/ 11 w 50"/>
                    <a:gd name="T9" fmla="*/ 184 h 281"/>
                    <a:gd name="T10" fmla="*/ 11 w 50"/>
                    <a:gd name="T11" fmla="*/ 175 h 281"/>
                    <a:gd name="T12" fmla="*/ 16 w 50"/>
                    <a:gd name="T13" fmla="*/ 159 h 281"/>
                    <a:gd name="T14" fmla="*/ 23 w 50"/>
                    <a:gd name="T15" fmla="*/ 146 h 281"/>
                    <a:gd name="T16" fmla="*/ 20 w 50"/>
                    <a:gd name="T17" fmla="*/ 128 h 281"/>
                    <a:gd name="T18" fmla="*/ 29 w 50"/>
                    <a:gd name="T19" fmla="*/ 116 h 281"/>
                    <a:gd name="T20" fmla="*/ 34 w 50"/>
                    <a:gd name="T21" fmla="*/ 96 h 281"/>
                    <a:gd name="T22" fmla="*/ 34 w 50"/>
                    <a:gd name="T23" fmla="*/ 75 h 281"/>
                    <a:gd name="T24" fmla="*/ 37 w 50"/>
                    <a:gd name="T25" fmla="*/ 53 h 281"/>
                    <a:gd name="T26" fmla="*/ 43 w 50"/>
                    <a:gd name="T27" fmla="*/ 30 h 281"/>
                    <a:gd name="T28" fmla="*/ 48 w 50"/>
                    <a:gd name="T29" fmla="*/ 7 h 281"/>
                    <a:gd name="T30" fmla="*/ 48 w 50"/>
                    <a:gd name="T31" fmla="*/ 0 h 281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50"/>
                    <a:gd name="T49" fmla="*/ 0 h 281"/>
                    <a:gd name="T50" fmla="*/ 50 w 50"/>
                    <a:gd name="T51" fmla="*/ 281 h 281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50" h="281">
                      <a:moveTo>
                        <a:pt x="11" y="280"/>
                      </a:moveTo>
                      <a:lnTo>
                        <a:pt x="11" y="243"/>
                      </a:lnTo>
                      <a:lnTo>
                        <a:pt x="4" y="222"/>
                      </a:lnTo>
                      <a:lnTo>
                        <a:pt x="0" y="205"/>
                      </a:lnTo>
                      <a:lnTo>
                        <a:pt x="11" y="185"/>
                      </a:lnTo>
                      <a:lnTo>
                        <a:pt x="11" y="176"/>
                      </a:lnTo>
                      <a:lnTo>
                        <a:pt x="16" y="160"/>
                      </a:lnTo>
                      <a:lnTo>
                        <a:pt x="23" y="147"/>
                      </a:lnTo>
                      <a:lnTo>
                        <a:pt x="20" y="128"/>
                      </a:lnTo>
                      <a:lnTo>
                        <a:pt x="30" y="116"/>
                      </a:lnTo>
                      <a:lnTo>
                        <a:pt x="35" y="96"/>
                      </a:lnTo>
                      <a:lnTo>
                        <a:pt x="35" y="75"/>
                      </a:lnTo>
                      <a:lnTo>
                        <a:pt x="38" y="53"/>
                      </a:lnTo>
                      <a:lnTo>
                        <a:pt x="44" y="30"/>
                      </a:lnTo>
                      <a:lnTo>
                        <a:pt x="49" y="7"/>
                      </a:lnTo>
                      <a:lnTo>
                        <a:pt x="49" y="0"/>
                      </a:lnTo>
                    </a:path>
                  </a:pathLst>
                </a:custGeom>
                <a:noFill/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grpSp>
            <p:nvGrpSpPr>
              <p:cNvPr id="5146" name="Group 53"/>
              <p:cNvGrpSpPr>
                <a:grpSpLocks/>
              </p:cNvGrpSpPr>
              <p:nvPr/>
            </p:nvGrpSpPr>
            <p:grpSpPr bwMode="auto">
              <a:xfrm>
                <a:off x="2714" y="2306"/>
                <a:ext cx="481" cy="375"/>
                <a:chOff x="2714" y="2306"/>
                <a:chExt cx="481" cy="375"/>
              </a:xfrm>
            </p:grpSpPr>
            <p:sp>
              <p:nvSpPr>
                <p:cNvPr id="5147" name="Freeform 54"/>
                <p:cNvSpPr>
                  <a:spLocks noChangeArrowheads="1"/>
                </p:cNvSpPr>
                <p:nvPr/>
              </p:nvSpPr>
              <p:spPr bwMode="auto">
                <a:xfrm>
                  <a:off x="2726" y="2552"/>
                  <a:ext cx="178" cy="100"/>
                </a:xfrm>
                <a:custGeom>
                  <a:avLst/>
                  <a:gdLst>
                    <a:gd name="T0" fmla="*/ 27 w 179"/>
                    <a:gd name="T1" fmla="*/ 0 h 101"/>
                    <a:gd name="T2" fmla="*/ 2 w 179"/>
                    <a:gd name="T3" fmla="*/ 19 h 101"/>
                    <a:gd name="T4" fmla="*/ 0 w 179"/>
                    <a:gd name="T5" fmla="*/ 27 h 101"/>
                    <a:gd name="T6" fmla="*/ 2 w 179"/>
                    <a:gd name="T7" fmla="*/ 40 h 101"/>
                    <a:gd name="T8" fmla="*/ 6 w 179"/>
                    <a:gd name="T9" fmla="*/ 51 h 101"/>
                    <a:gd name="T10" fmla="*/ 14 w 179"/>
                    <a:gd name="T11" fmla="*/ 62 h 101"/>
                    <a:gd name="T12" fmla="*/ 27 w 179"/>
                    <a:gd name="T13" fmla="*/ 72 h 101"/>
                    <a:gd name="T14" fmla="*/ 46 w 179"/>
                    <a:gd name="T15" fmla="*/ 82 h 101"/>
                    <a:gd name="T16" fmla="*/ 69 w 179"/>
                    <a:gd name="T17" fmla="*/ 91 h 101"/>
                    <a:gd name="T18" fmla="*/ 90 w 179"/>
                    <a:gd name="T19" fmla="*/ 98 h 101"/>
                    <a:gd name="T20" fmla="*/ 114 w 179"/>
                    <a:gd name="T21" fmla="*/ 99 h 101"/>
                    <a:gd name="T22" fmla="*/ 134 w 179"/>
                    <a:gd name="T23" fmla="*/ 98 h 101"/>
                    <a:gd name="T24" fmla="*/ 154 w 179"/>
                    <a:gd name="T25" fmla="*/ 88 h 101"/>
                    <a:gd name="T26" fmla="*/ 177 w 179"/>
                    <a:gd name="T27" fmla="*/ 78 h 101"/>
                    <a:gd name="T28" fmla="*/ 146 w 179"/>
                    <a:gd name="T29" fmla="*/ 84 h 101"/>
                    <a:gd name="T30" fmla="*/ 113 w 179"/>
                    <a:gd name="T31" fmla="*/ 87 h 101"/>
                    <a:gd name="T32" fmla="*/ 89 w 179"/>
                    <a:gd name="T33" fmla="*/ 78 h 101"/>
                    <a:gd name="T34" fmla="*/ 61 w 179"/>
                    <a:gd name="T35" fmla="*/ 64 h 101"/>
                    <a:gd name="T36" fmla="*/ 40 w 179"/>
                    <a:gd name="T37" fmla="*/ 45 h 101"/>
                    <a:gd name="T38" fmla="*/ 27 w 179"/>
                    <a:gd name="T39" fmla="*/ 0 h 101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179"/>
                    <a:gd name="T61" fmla="*/ 0 h 101"/>
                    <a:gd name="T62" fmla="*/ 179 w 179"/>
                    <a:gd name="T63" fmla="*/ 101 h 101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179" h="101">
                      <a:moveTo>
                        <a:pt x="27" y="0"/>
                      </a:moveTo>
                      <a:lnTo>
                        <a:pt x="2" y="19"/>
                      </a:lnTo>
                      <a:lnTo>
                        <a:pt x="0" y="27"/>
                      </a:lnTo>
                      <a:lnTo>
                        <a:pt x="2" y="40"/>
                      </a:lnTo>
                      <a:lnTo>
                        <a:pt x="6" y="52"/>
                      </a:lnTo>
                      <a:lnTo>
                        <a:pt x="14" y="63"/>
                      </a:lnTo>
                      <a:lnTo>
                        <a:pt x="27" y="73"/>
                      </a:lnTo>
                      <a:lnTo>
                        <a:pt x="46" y="83"/>
                      </a:lnTo>
                      <a:lnTo>
                        <a:pt x="69" y="92"/>
                      </a:lnTo>
                      <a:lnTo>
                        <a:pt x="91" y="99"/>
                      </a:lnTo>
                      <a:lnTo>
                        <a:pt x="115" y="100"/>
                      </a:lnTo>
                      <a:lnTo>
                        <a:pt x="135" y="99"/>
                      </a:lnTo>
                      <a:lnTo>
                        <a:pt x="155" y="89"/>
                      </a:lnTo>
                      <a:lnTo>
                        <a:pt x="178" y="79"/>
                      </a:lnTo>
                      <a:lnTo>
                        <a:pt x="147" y="85"/>
                      </a:lnTo>
                      <a:lnTo>
                        <a:pt x="114" y="88"/>
                      </a:lnTo>
                      <a:lnTo>
                        <a:pt x="89" y="79"/>
                      </a:lnTo>
                      <a:lnTo>
                        <a:pt x="61" y="65"/>
                      </a:lnTo>
                      <a:lnTo>
                        <a:pt x="40" y="45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8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5148" name="Freeform 55"/>
                <p:cNvSpPr>
                  <a:spLocks noChangeArrowheads="1"/>
                </p:cNvSpPr>
                <p:nvPr/>
              </p:nvSpPr>
              <p:spPr bwMode="auto">
                <a:xfrm>
                  <a:off x="2714" y="2552"/>
                  <a:ext cx="76" cy="72"/>
                </a:xfrm>
                <a:custGeom>
                  <a:avLst/>
                  <a:gdLst>
                    <a:gd name="T0" fmla="*/ 18 w 77"/>
                    <a:gd name="T1" fmla="*/ 3 h 73"/>
                    <a:gd name="T2" fmla="*/ 5 w 77"/>
                    <a:gd name="T3" fmla="*/ 0 h 73"/>
                    <a:gd name="T4" fmla="*/ 1 w 77"/>
                    <a:gd name="T5" fmla="*/ 4 h 73"/>
                    <a:gd name="T6" fmla="*/ 0 w 77"/>
                    <a:gd name="T7" fmla="*/ 11 h 73"/>
                    <a:gd name="T8" fmla="*/ 4 w 77"/>
                    <a:gd name="T9" fmla="*/ 21 h 73"/>
                    <a:gd name="T10" fmla="*/ 12 w 77"/>
                    <a:gd name="T11" fmla="*/ 25 h 73"/>
                    <a:gd name="T12" fmla="*/ 20 w 77"/>
                    <a:gd name="T13" fmla="*/ 27 h 73"/>
                    <a:gd name="T14" fmla="*/ 30 w 77"/>
                    <a:gd name="T15" fmla="*/ 46 h 73"/>
                    <a:gd name="T16" fmla="*/ 49 w 77"/>
                    <a:gd name="T17" fmla="*/ 60 h 73"/>
                    <a:gd name="T18" fmla="*/ 62 w 77"/>
                    <a:gd name="T19" fmla="*/ 67 h 73"/>
                    <a:gd name="T20" fmla="*/ 75 w 77"/>
                    <a:gd name="T21" fmla="*/ 71 h 73"/>
                    <a:gd name="T22" fmla="*/ 60 w 77"/>
                    <a:gd name="T23" fmla="*/ 55 h 73"/>
                    <a:gd name="T24" fmla="*/ 50 w 77"/>
                    <a:gd name="T25" fmla="*/ 44 h 73"/>
                    <a:gd name="T26" fmla="*/ 42 w 77"/>
                    <a:gd name="T27" fmla="*/ 34 h 73"/>
                    <a:gd name="T28" fmla="*/ 29 w 77"/>
                    <a:gd name="T29" fmla="*/ 18 h 73"/>
                    <a:gd name="T30" fmla="*/ 24 w 77"/>
                    <a:gd name="T31" fmla="*/ 14 h 73"/>
                    <a:gd name="T32" fmla="*/ 23 w 77"/>
                    <a:gd name="T33" fmla="*/ 10 h 73"/>
                    <a:gd name="T34" fmla="*/ 21 w 77"/>
                    <a:gd name="T35" fmla="*/ 6 h 73"/>
                    <a:gd name="T36" fmla="*/ 18 w 77"/>
                    <a:gd name="T37" fmla="*/ 3 h 7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77"/>
                    <a:gd name="T58" fmla="*/ 0 h 73"/>
                    <a:gd name="T59" fmla="*/ 77 w 77"/>
                    <a:gd name="T60" fmla="*/ 73 h 73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77" h="73">
                      <a:moveTo>
                        <a:pt x="18" y="3"/>
                      </a:moveTo>
                      <a:lnTo>
                        <a:pt x="5" y="0"/>
                      </a:lnTo>
                      <a:lnTo>
                        <a:pt x="1" y="4"/>
                      </a:lnTo>
                      <a:lnTo>
                        <a:pt x="0" y="11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0" y="27"/>
                      </a:lnTo>
                      <a:lnTo>
                        <a:pt x="30" y="47"/>
                      </a:lnTo>
                      <a:lnTo>
                        <a:pt x="50" y="61"/>
                      </a:lnTo>
                      <a:lnTo>
                        <a:pt x="63" y="68"/>
                      </a:lnTo>
                      <a:lnTo>
                        <a:pt x="76" y="72"/>
                      </a:lnTo>
                      <a:lnTo>
                        <a:pt x="61" y="56"/>
                      </a:lnTo>
                      <a:lnTo>
                        <a:pt x="51" y="45"/>
                      </a:lnTo>
                      <a:lnTo>
                        <a:pt x="43" y="34"/>
                      </a:lnTo>
                      <a:lnTo>
                        <a:pt x="29" y="18"/>
                      </a:lnTo>
                      <a:lnTo>
                        <a:pt x="24" y="14"/>
                      </a:lnTo>
                      <a:lnTo>
                        <a:pt x="23" y="10"/>
                      </a:lnTo>
                      <a:lnTo>
                        <a:pt x="21" y="6"/>
                      </a:lnTo>
                      <a:lnTo>
                        <a:pt x="18" y="3"/>
                      </a:lnTo>
                    </a:path>
                  </a:pathLst>
                </a:custGeom>
                <a:solidFill>
                  <a:srgbClr val="FF000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grpSp>
              <p:nvGrpSpPr>
                <p:cNvPr id="5149" name="Group 56"/>
                <p:cNvGrpSpPr>
                  <a:grpSpLocks/>
                </p:cNvGrpSpPr>
                <p:nvPr/>
              </p:nvGrpSpPr>
              <p:grpSpPr bwMode="auto">
                <a:xfrm>
                  <a:off x="2719" y="2306"/>
                  <a:ext cx="476" cy="375"/>
                  <a:chOff x="2719" y="2306"/>
                  <a:chExt cx="476" cy="375"/>
                </a:xfrm>
              </p:grpSpPr>
              <p:grpSp>
                <p:nvGrpSpPr>
                  <p:cNvPr id="51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2719" y="2306"/>
                    <a:ext cx="476" cy="375"/>
                    <a:chOff x="2719" y="2306"/>
                    <a:chExt cx="476" cy="375"/>
                  </a:xfrm>
                </p:grpSpPr>
                <p:grpSp>
                  <p:nvGrpSpPr>
                    <p:cNvPr id="5162" name="Group 5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19" y="2306"/>
                      <a:ext cx="476" cy="375"/>
                      <a:chOff x="2719" y="2306"/>
                      <a:chExt cx="476" cy="375"/>
                    </a:xfrm>
                  </p:grpSpPr>
                  <p:grpSp>
                    <p:nvGrpSpPr>
                      <p:cNvPr id="5164" name="Group 5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35" y="2306"/>
                        <a:ext cx="77" cy="109"/>
                        <a:chOff x="3035" y="2306"/>
                        <a:chExt cx="77" cy="109"/>
                      </a:xfrm>
                    </p:grpSpPr>
                    <p:sp>
                      <p:nvSpPr>
                        <p:cNvPr id="5166" name="Freeform 6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35" y="2306"/>
                          <a:ext cx="77" cy="109"/>
                        </a:xfrm>
                        <a:custGeom>
                          <a:avLst/>
                          <a:gdLst>
                            <a:gd name="T0" fmla="*/ 0 w 78"/>
                            <a:gd name="T1" fmla="*/ 66 h 110"/>
                            <a:gd name="T2" fmla="*/ 12 w 78"/>
                            <a:gd name="T3" fmla="*/ 57 h 110"/>
                            <a:gd name="T4" fmla="*/ 18 w 78"/>
                            <a:gd name="T5" fmla="*/ 50 h 110"/>
                            <a:gd name="T6" fmla="*/ 15 w 78"/>
                            <a:gd name="T7" fmla="*/ 43 h 110"/>
                            <a:gd name="T8" fmla="*/ 15 w 78"/>
                            <a:gd name="T9" fmla="*/ 38 h 110"/>
                            <a:gd name="T10" fmla="*/ 16 w 78"/>
                            <a:gd name="T11" fmla="*/ 33 h 110"/>
                            <a:gd name="T12" fmla="*/ 20 w 78"/>
                            <a:gd name="T13" fmla="*/ 32 h 110"/>
                            <a:gd name="T14" fmla="*/ 18 w 78"/>
                            <a:gd name="T15" fmla="*/ 28 h 110"/>
                            <a:gd name="T16" fmla="*/ 19 w 78"/>
                            <a:gd name="T17" fmla="*/ 22 h 110"/>
                            <a:gd name="T18" fmla="*/ 21 w 78"/>
                            <a:gd name="T19" fmla="*/ 17 h 110"/>
                            <a:gd name="T20" fmla="*/ 25 w 78"/>
                            <a:gd name="T21" fmla="*/ 16 h 110"/>
                            <a:gd name="T22" fmla="*/ 29 w 78"/>
                            <a:gd name="T23" fmla="*/ 14 h 110"/>
                            <a:gd name="T24" fmla="*/ 33 w 78"/>
                            <a:gd name="T25" fmla="*/ 16 h 110"/>
                            <a:gd name="T26" fmla="*/ 32 w 78"/>
                            <a:gd name="T27" fmla="*/ 12 h 110"/>
                            <a:gd name="T28" fmla="*/ 33 w 78"/>
                            <a:gd name="T29" fmla="*/ 7 h 110"/>
                            <a:gd name="T30" fmla="*/ 35 w 78"/>
                            <a:gd name="T31" fmla="*/ 5 h 110"/>
                            <a:gd name="T32" fmla="*/ 39 w 78"/>
                            <a:gd name="T33" fmla="*/ 4 h 110"/>
                            <a:gd name="T34" fmla="*/ 41 w 78"/>
                            <a:gd name="T35" fmla="*/ 4 h 110"/>
                            <a:gd name="T36" fmla="*/ 45 w 78"/>
                            <a:gd name="T37" fmla="*/ 5 h 110"/>
                            <a:gd name="T38" fmla="*/ 48 w 78"/>
                            <a:gd name="T39" fmla="*/ 1 h 110"/>
                            <a:gd name="T40" fmla="*/ 53 w 78"/>
                            <a:gd name="T41" fmla="*/ 0 h 110"/>
                            <a:gd name="T42" fmla="*/ 60 w 78"/>
                            <a:gd name="T43" fmla="*/ 0 h 110"/>
                            <a:gd name="T44" fmla="*/ 68 w 78"/>
                            <a:gd name="T45" fmla="*/ 3 h 110"/>
                            <a:gd name="T46" fmla="*/ 73 w 78"/>
                            <a:gd name="T47" fmla="*/ 8 h 110"/>
                            <a:gd name="T48" fmla="*/ 76 w 78"/>
                            <a:gd name="T49" fmla="*/ 12 h 110"/>
                            <a:gd name="T50" fmla="*/ 76 w 78"/>
                            <a:gd name="T51" fmla="*/ 18 h 110"/>
                            <a:gd name="T52" fmla="*/ 75 w 78"/>
                            <a:gd name="T53" fmla="*/ 25 h 110"/>
                            <a:gd name="T54" fmla="*/ 73 w 78"/>
                            <a:gd name="T55" fmla="*/ 32 h 110"/>
                            <a:gd name="T56" fmla="*/ 70 w 78"/>
                            <a:gd name="T57" fmla="*/ 41 h 110"/>
                            <a:gd name="T58" fmla="*/ 67 w 78"/>
                            <a:gd name="T59" fmla="*/ 49 h 110"/>
                            <a:gd name="T60" fmla="*/ 60 w 78"/>
                            <a:gd name="T61" fmla="*/ 55 h 110"/>
                            <a:gd name="T62" fmla="*/ 48 w 78"/>
                            <a:gd name="T63" fmla="*/ 63 h 110"/>
                            <a:gd name="T64" fmla="*/ 36 w 78"/>
                            <a:gd name="T65" fmla="*/ 69 h 110"/>
                            <a:gd name="T66" fmla="*/ 23 w 78"/>
                            <a:gd name="T67" fmla="*/ 74 h 110"/>
                            <a:gd name="T68" fmla="*/ 8 w 78"/>
                            <a:gd name="T69" fmla="*/ 90 h 110"/>
                            <a:gd name="T70" fmla="*/ 2 w 78"/>
                            <a:gd name="T71" fmla="*/ 108 h 110"/>
                            <a:gd name="T72" fmla="*/ 0 w 78"/>
                            <a:gd name="T73" fmla="*/ 66 h 110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  <a:gd name="T84" fmla="*/ 0 60000 65536"/>
                            <a:gd name="T85" fmla="*/ 0 60000 65536"/>
                            <a:gd name="T86" fmla="*/ 0 60000 65536"/>
                            <a:gd name="T87" fmla="*/ 0 60000 65536"/>
                            <a:gd name="T88" fmla="*/ 0 60000 65536"/>
                            <a:gd name="T89" fmla="*/ 0 60000 65536"/>
                            <a:gd name="T90" fmla="*/ 0 60000 65536"/>
                            <a:gd name="T91" fmla="*/ 0 60000 65536"/>
                            <a:gd name="T92" fmla="*/ 0 60000 65536"/>
                            <a:gd name="T93" fmla="*/ 0 60000 65536"/>
                            <a:gd name="T94" fmla="*/ 0 60000 65536"/>
                            <a:gd name="T95" fmla="*/ 0 60000 65536"/>
                            <a:gd name="T96" fmla="*/ 0 60000 65536"/>
                            <a:gd name="T97" fmla="*/ 0 60000 65536"/>
                            <a:gd name="T98" fmla="*/ 0 60000 65536"/>
                            <a:gd name="T99" fmla="*/ 0 60000 65536"/>
                            <a:gd name="T100" fmla="*/ 0 60000 65536"/>
                            <a:gd name="T101" fmla="*/ 0 60000 65536"/>
                            <a:gd name="T102" fmla="*/ 0 60000 65536"/>
                            <a:gd name="T103" fmla="*/ 0 60000 65536"/>
                            <a:gd name="T104" fmla="*/ 0 60000 65536"/>
                            <a:gd name="T105" fmla="*/ 0 60000 65536"/>
                            <a:gd name="T106" fmla="*/ 0 60000 65536"/>
                            <a:gd name="T107" fmla="*/ 0 60000 65536"/>
                            <a:gd name="T108" fmla="*/ 0 60000 65536"/>
                            <a:gd name="T109" fmla="*/ 0 60000 65536"/>
                            <a:gd name="T110" fmla="*/ 0 60000 65536"/>
                            <a:gd name="T111" fmla="*/ 0 w 78"/>
                            <a:gd name="T112" fmla="*/ 0 h 110"/>
                            <a:gd name="T113" fmla="*/ 78 w 78"/>
                            <a:gd name="T114" fmla="*/ 110 h 110"/>
                          </a:gdLst>
                          <a:ahLst/>
                          <a:cxnLst>
                            <a:cxn ang="T74">
                              <a:pos x="T0" y="T1"/>
                            </a:cxn>
                            <a:cxn ang="T75">
                              <a:pos x="T2" y="T3"/>
                            </a:cxn>
                            <a:cxn ang="T76">
                              <a:pos x="T4" y="T5"/>
                            </a:cxn>
                            <a:cxn ang="T77">
                              <a:pos x="T6" y="T7"/>
                            </a:cxn>
                            <a:cxn ang="T78">
                              <a:pos x="T8" y="T9"/>
                            </a:cxn>
                            <a:cxn ang="T79">
                              <a:pos x="T10" y="T11"/>
                            </a:cxn>
                            <a:cxn ang="T80">
                              <a:pos x="T12" y="T13"/>
                            </a:cxn>
                            <a:cxn ang="T81">
                              <a:pos x="T14" y="T15"/>
                            </a:cxn>
                            <a:cxn ang="T82">
                              <a:pos x="T16" y="T17"/>
                            </a:cxn>
                            <a:cxn ang="T83">
                              <a:pos x="T18" y="T19"/>
                            </a:cxn>
                            <a:cxn ang="T84">
                              <a:pos x="T20" y="T21"/>
                            </a:cxn>
                            <a:cxn ang="T85">
                              <a:pos x="T22" y="T23"/>
                            </a:cxn>
                            <a:cxn ang="T86">
                              <a:pos x="T24" y="T25"/>
                            </a:cxn>
                            <a:cxn ang="T87">
                              <a:pos x="T26" y="T27"/>
                            </a:cxn>
                            <a:cxn ang="T88">
                              <a:pos x="T28" y="T29"/>
                            </a:cxn>
                            <a:cxn ang="T89">
                              <a:pos x="T30" y="T31"/>
                            </a:cxn>
                            <a:cxn ang="T90">
                              <a:pos x="T32" y="T33"/>
                            </a:cxn>
                            <a:cxn ang="T91">
                              <a:pos x="T34" y="T35"/>
                            </a:cxn>
                            <a:cxn ang="T92">
                              <a:pos x="T36" y="T37"/>
                            </a:cxn>
                            <a:cxn ang="T93">
                              <a:pos x="T38" y="T39"/>
                            </a:cxn>
                            <a:cxn ang="T94">
                              <a:pos x="T40" y="T41"/>
                            </a:cxn>
                            <a:cxn ang="T95">
                              <a:pos x="T42" y="T43"/>
                            </a:cxn>
                            <a:cxn ang="T96">
                              <a:pos x="T44" y="T45"/>
                            </a:cxn>
                            <a:cxn ang="T97">
                              <a:pos x="T46" y="T47"/>
                            </a:cxn>
                            <a:cxn ang="T98">
                              <a:pos x="T48" y="T49"/>
                            </a:cxn>
                            <a:cxn ang="T99">
                              <a:pos x="T50" y="T51"/>
                            </a:cxn>
                            <a:cxn ang="T100">
                              <a:pos x="T52" y="T53"/>
                            </a:cxn>
                            <a:cxn ang="T101">
                              <a:pos x="T54" y="T55"/>
                            </a:cxn>
                            <a:cxn ang="T102">
                              <a:pos x="T56" y="T57"/>
                            </a:cxn>
                            <a:cxn ang="T103">
                              <a:pos x="T58" y="T59"/>
                            </a:cxn>
                            <a:cxn ang="T104">
                              <a:pos x="T60" y="T61"/>
                            </a:cxn>
                            <a:cxn ang="T105">
                              <a:pos x="T62" y="T63"/>
                            </a:cxn>
                            <a:cxn ang="T106">
                              <a:pos x="T64" y="T65"/>
                            </a:cxn>
                            <a:cxn ang="T107">
                              <a:pos x="T66" y="T67"/>
                            </a:cxn>
                            <a:cxn ang="T108">
                              <a:pos x="T68" y="T69"/>
                            </a:cxn>
                            <a:cxn ang="T109">
                              <a:pos x="T70" y="T71"/>
                            </a:cxn>
                            <a:cxn ang="T110">
                              <a:pos x="T72" y="T73"/>
                            </a:cxn>
                          </a:cxnLst>
                          <a:rect l="T111" t="T112" r="T113" b="T114"/>
                          <a:pathLst>
                            <a:path w="78" h="110">
                              <a:moveTo>
                                <a:pt x="0" y="67"/>
                              </a:moveTo>
                              <a:lnTo>
                                <a:pt x="12" y="58"/>
                              </a:lnTo>
                              <a:lnTo>
                                <a:pt x="18" y="50"/>
                              </a:lnTo>
                              <a:lnTo>
                                <a:pt x="15" y="43"/>
                              </a:lnTo>
                              <a:lnTo>
                                <a:pt x="15" y="38"/>
                              </a:lnTo>
                              <a:lnTo>
                                <a:pt x="16" y="33"/>
                              </a:lnTo>
                              <a:lnTo>
                                <a:pt x="20" y="32"/>
                              </a:lnTo>
                              <a:lnTo>
                                <a:pt x="18" y="28"/>
                              </a:lnTo>
                              <a:lnTo>
                                <a:pt x="19" y="22"/>
                              </a:lnTo>
                              <a:lnTo>
                                <a:pt x="21" y="17"/>
                              </a:lnTo>
                              <a:lnTo>
                                <a:pt x="25" y="16"/>
                              </a:lnTo>
                              <a:lnTo>
                                <a:pt x="29" y="14"/>
                              </a:lnTo>
                              <a:lnTo>
                                <a:pt x="33" y="16"/>
                              </a:lnTo>
                              <a:lnTo>
                                <a:pt x="32" y="12"/>
                              </a:lnTo>
                              <a:lnTo>
                                <a:pt x="33" y="7"/>
                              </a:lnTo>
                              <a:lnTo>
                                <a:pt x="35" y="5"/>
                              </a:lnTo>
                              <a:lnTo>
                                <a:pt x="39" y="4"/>
                              </a:lnTo>
                              <a:lnTo>
                                <a:pt x="42" y="4"/>
                              </a:lnTo>
                              <a:lnTo>
                                <a:pt x="46" y="5"/>
                              </a:lnTo>
                              <a:lnTo>
                                <a:pt x="49" y="1"/>
                              </a:lnTo>
                              <a:lnTo>
                                <a:pt x="54" y="0"/>
                              </a:lnTo>
                              <a:lnTo>
                                <a:pt x="61" y="0"/>
                              </a:lnTo>
                              <a:lnTo>
                                <a:pt x="69" y="3"/>
                              </a:lnTo>
                              <a:lnTo>
                                <a:pt x="74" y="8"/>
                              </a:lnTo>
                              <a:lnTo>
                                <a:pt x="77" y="12"/>
                              </a:lnTo>
                              <a:lnTo>
                                <a:pt x="77" y="18"/>
                              </a:lnTo>
                              <a:lnTo>
                                <a:pt x="76" y="25"/>
                              </a:lnTo>
                              <a:lnTo>
                                <a:pt x="74" y="32"/>
                              </a:lnTo>
                              <a:lnTo>
                                <a:pt x="71" y="41"/>
                              </a:lnTo>
                              <a:lnTo>
                                <a:pt x="68" y="49"/>
                              </a:lnTo>
                              <a:lnTo>
                                <a:pt x="61" y="55"/>
                              </a:lnTo>
                              <a:lnTo>
                                <a:pt x="49" y="64"/>
                              </a:lnTo>
                              <a:lnTo>
                                <a:pt x="36" y="70"/>
                              </a:lnTo>
                              <a:lnTo>
                                <a:pt x="23" y="75"/>
                              </a:lnTo>
                              <a:lnTo>
                                <a:pt x="8" y="91"/>
                              </a:lnTo>
                              <a:lnTo>
                                <a:pt x="2" y="109"/>
                              </a:lnTo>
                              <a:lnTo>
                                <a:pt x="0" y="67"/>
                              </a:lnTo>
                            </a:path>
                          </a:pathLst>
                        </a:custGeom>
                        <a:solidFill>
                          <a:srgbClr val="E0A080"/>
                        </a:solidFill>
                        <a:ln w="12600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5pPr>
                          <a:lvl6pPr marL="25146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6pPr>
                          <a:lvl7pPr marL="29718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7pPr>
                          <a:lvl8pPr marL="34290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8pPr>
                          <a:lvl9pPr marL="38862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9pPr>
                        </a:lstStyle>
                        <a:p>
                          <a:endParaRPr lang="cs-CZ" altLang="cs-CZ"/>
                        </a:p>
                      </p:txBody>
                    </p:sp>
                    <p:sp>
                      <p:nvSpPr>
                        <p:cNvPr id="5167" name="Freeform 6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82" y="2315"/>
                          <a:ext cx="16" cy="21"/>
                        </a:xfrm>
                        <a:custGeom>
                          <a:avLst/>
                          <a:gdLst>
                            <a:gd name="T0" fmla="*/ 14 w 17"/>
                            <a:gd name="T1" fmla="*/ 20 h 22"/>
                            <a:gd name="T2" fmla="*/ 15 w 17"/>
                            <a:gd name="T3" fmla="*/ 13 h 22"/>
                            <a:gd name="T4" fmla="*/ 14 w 17"/>
                            <a:gd name="T5" fmla="*/ 9 h 22"/>
                            <a:gd name="T6" fmla="*/ 12 w 17"/>
                            <a:gd name="T7" fmla="*/ 4 h 22"/>
                            <a:gd name="T8" fmla="*/ 8 w 17"/>
                            <a:gd name="T9" fmla="*/ 3 h 22"/>
                            <a:gd name="T10" fmla="*/ 6 w 17"/>
                            <a:gd name="T11" fmla="*/ 1 h 22"/>
                            <a:gd name="T12" fmla="*/ 3 w 17"/>
                            <a:gd name="T13" fmla="*/ 1 h 22"/>
                            <a:gd name="T14" fmla="*/ 0 w 17"/>
                            <a:gd name="T15" fmla="*/ 0 h 22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  <a:gd name="T21" fmla="*/ 0 60000 65536"/>
                            <a:gd name="T22" fmla="*/ 0 60000 65536"/>
                            <a:gd name="T23" fmla="*/ 0 60000 65536"/>
                            <a:gd name="T24" fmla="*/ 0 w 17"/>
                            <a:gd name="T25" fmla="*/ 0 h 22"/>
                            <a:gd name="T26" fmla="*/ 17 w 17"/>
                            <a:gd name="T27" fmla="*/ 22 h 22"/>
                          </a:gdLst>
                          <a:ahLst/>
                          <a:cxnLst>
                            <a:cxn ang="T16">
                              <a:pos x="T0" y="T1"/>
                            </a:cxn>
                            <a:cxn ang="T17">
                              <a:pos x="T2" y="T3"/>
                            </a:cxn>
                            <a:cxn ang="T18">
                              <a:pos x="T4" y="T5"/>
                            </a:cxn>
                            <a:cxn ang="T19">
                              <a:pos x="T6" y="T7"/>
                            </a:cxn>
                            <a:cxn ang="T20">
                              <a:pos x="T8" y="T9"/>
                            </a:cxn>
                            <a:cxn ang="T21">
                              <a:pos x="T10" y="T11"/>
                            </a:cxn>
                            <a:cxn ang="T22">
                              <a:pos x="T12" y="T13"/>
                            </a:cxn>
                            <a:cxn ang="T23">
                              <a:pos x="T14" y="T15"/>
                            </a:cxn>
                          </a:cxnLst>
                          <a:rect l="T24" t="T25" r="T26" b="T27"/>
                          <a:pathLst>
                            <a:path w="17" h="22">
                              <a:moveTo>
                                <a:pt x="15" y="21"/>
                              </a:moveTo>
                              <a:lnTo>
                                <a:pt x="16" y="14"/>
                              </a:lnTo>
                              <a:lnTo>
                                <a:pt x="15" y="9"/>
                              </a:lnTo>
                              <a:lnTo>
                                <a:pt x="13" y="4"/>
                              </a:lnTo>
                              <a:lnTo>
                                <a:pt x="9" y="3"/>
                              </a:lnTo>
                              <a:lnTo>
                                <a:pt x="6" y="1"/>
                              </a:lnTo>
                              <a:lnTo>
                                <a:pt x="3" y="1"/>
                              </a:lnTo>
                              <a:lnTo>
                                <a:pt x="0" y="0"/>
                              </a:lnTo>
                            </a:path>
                          </a:pathLst>
                        </a:custGeom>
                        <a:noFill/>
                        <a:ln w="12600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5pPr>
                          <a:lvl6pPr marL="25146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6pPr>
                          <a:lvl7pPr marL="29718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7pPr>
                          <a:lvl8pPr marL="34290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8pPr>
                          <a:lvl9pPr marL="38862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9pPr>
                        </a:lstStyle>
                        <a:p>
                          <a:endParaRPr lang="cs-CZ" altLang="cs-CZ"/>
                        </a:p>
                      </p:txBody>
                    </p:sp>
                    <p:sp>
                      <p:nvSpPr>
                        <p:cNvPr id="5168" name="Freeform 6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70" y="2322"/>
                          <a:ext cx="16" cy="21"/>
                        </a:xfrm>
                        <a:custGeom>
                          <a:avLst/>
                          <a:gdLst>
                            <a:gd name="T0" fmla="*/ 0 w 17"/>
                            <a:gd name="T1" fmla="*/ 0 h 22"/>
                            <a:gd name="T2" fmla="*/ 6 w 17"/>
                            <a:gd name="T3" fmla="*/ 1 h 22"/>
                            <a:gd name="T4" fmla="*/ 11 w 17"/>
                            <a:gd name="T5" fmla="*/ 4 h 22"/>
                            <a:gd name="T6" fmla="*/ 15 w 17"/>
                            <a:gd name="T7" fmla="*/ 8 h 22"/>
                            <a:gd name="T8" fmla="*/ 15 w 17"/>
                            <a:gd name="T9" fmla="*/ 11 h 22"/>
                            <a:gd name="T10" fmla="*/ 10 w 17"/>
                            <a:gd name="T11" fmla="*/ 15 h 22"/>
                            <a:gd name="T12" fmla="*/ 9 w 17"/>
                            <a:gd name="T13" fmla="*/ 20 h 22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  <a:gd name="T21" fmla="*/ 0 w 17"/>
                            <a:gd name="T22" fmla="*/ 0 h 22"/>
                            <a:gd name="T23" fmla="*/ 17 w 17"/>
                            <a:gd name="T24" fmla="*/ 22 h 22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T21" t="T22" r="T23" b="T24"/>
                          <a:pathLst>
                            <a:path w="17" h="22">
                              <a:moveTo>
                                <a:pt x="0" y="0"/>
                              </a:moveTo>
                              <a:lnTo>
                                <a:pt x="6" y="1"/>
                              </a:lnTo>
                              <a:lnTo>
                                <a:pt x="12" y="4"/>
                              </a:lnTo>
                              <a:lnTo>
                                <a:pt x="16" y="8"/>
                              </a:lnTo>
                              <a:lnTo>
                                <a:pt x="16" y="12"/>
                              </a:lnTo>
                              <a:lnTo>
                                <a:pt x="11" y="16"/>
                              </a:lnTo>
                              <a:lnTo>
                                <a:pt x="10" y="21"/>
                              </a:lnTo>
                            </a:path>
                          </a:pathLst>
                        </a:custGeom>
                        <a:noFill/>
                        <a:ln w="12600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5pPr>
                          <a:lvl6pPr marL="25146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6pPr>
                          <a:lvl7pPr marL="29718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7pPr>
                          <a:lvl8pPr marL="34290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8pPr>
                          <a:lvl9pPr marL="38862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9pPr>
                        </a:lstStyle>
                        <a:p>
                          <a:endParaRPr lang="cs-CZ" altLang="cs-CZ"/>
                        </a:p>
                      </p:txBody>
                    </p:sp>
                    <p:sp>
                      <p:nvSpPr>
                        <p:cNvPr id="5169" name="Freeform 6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56" y="2336"/>
                          <a:ext cx="16" cy="16"/>
                        </a:xfrm>
                        <a:custGeom>
                          <a:avLst/>
                          <a:gdLst>
                            <a:gd name="T0" fmla="*/ 0 w 17"/>
                            <a:gd name="T1" fmla="*/ 2 h 17"/>
                            <a:gd name="T2" fmla="*/ 5 w 17"/>
                            <a:gd name="T3" fmla="*/ 0 h 17"/>
                            <a:gd name="T4" fmla="*/ 9 w 17"/>
                            <a:gd name="T5" fmla="*/ 1 h 17"/>
                            <a:gd name="T6" fmla="*/ 13 w 17"/>
                            <a:gd name="T7" fmla="*/ 3 h 17"/>
                            <a:gd name="T8" fmla="*/ 15 w 17"/>
                            <a:gd name="T9" fmla="*/ 8 h 17"/>
                            <a:gd name="T10" fmla="*/ 12 w 17"/>
                            <a:gd name="T11" fmla="*/ 9 h 17"/>
                            <a:gd name="T12" fmla="*/ 9 w 17"/>
                            <a:gd name="T13" fmla="*/ 15 h 17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  <a:gd name="T21" fmla="*/ 0 w 17"/>
                            <a:gd name="T22" fmla="*/ 0 h 17"/>
                            <a:gd name="T23" fmla="*/ 17 w 17"/>
                            <a:gd name="T24" fmla="*/ 17 h 17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T21" t="T22" r="T23" b="T24"/>
                          <a:pathLst>
                            <a:path w="17" h="17">
                              <a:moveTo>
                                <a:pt x="0" y="2"/>
                              </a:moveTo>
                              <a:lnTo>
                                <a:pt x="5" y="0"/>
                              </a:lnTo>
                              <a:lnTo>
                                <a:pt x="10" y="1"/>
                              </a:lnTo>
                              <a:lnTo>
                                <a:pt x="14" y="3"/>
                              </a:lnTo>
                              <a:lnTo>
                                <a:pt x="16" y="8"/>
                              </a:lnTo>
                              <a:lnTo>
                                <a:pt x="13" y="10"/>
                              </a:lnTo>
                              <a:lnTo>
                                <a:pt x="10" y="16"/>
                              </a:lnTo>
                            </a:path>
                          </a:pathLst>
                        </a:custGeom>
                        <a:noFill/>
                        <a:ln w="12600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5pPr>
                          <a:lvl6pPr marL="25146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6pPr>
                          <a:lvl7pPr marL="29718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7pPr>
                          <a:lvl8pPr marL="34290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8pPr>
                          <a:lvl9pPr marL="3886200" indent="-22860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Calibri" pitchFamily="34" charset="0"/>
                            </a:defRPr>
                          </a:lvl9pPr>
                        </a:lstStyle>
                        <a:p>
                          <a:endParaRPr lang="cs-CZ" altLang="cs-CZ"/>
                        </a:p>
                      </p:txBody>
                    </p:sp>
                  </p:grpSp>
                  <p:sp>
                    <p:nvSpPr>
                      <p:cNvPr id="5165" name="Freeform 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19" y="2330"/>
                        <a:ext cx="476" cy="351"/>
                      </a:xfrm>
                      <a:custGeom>
                        <a:avLst/>
                        <a:gdLst>
                          <a:gd name="T0" fmla="*/ 292 w 477"/>
                          <a:gd name="T1" fmla="*/ 268 h 352"/>
                          <a:gd name="T2" fmla="*/ 307 w 477"/>
                          <a:gd name="T3" fmla="*/ 289 h 352"/>
                          <a:gd name="T4" fmla="*/ 321 w 477"/>
                          <a:gd name="T5" fmla="*/ 301 h 352"/>
                          <a:gd name="T6" fmla="*/ 340 w 477"/>
                          <a:gd name="T7" fmla="*/ 312 h 352"/>
                          <a:gd name="T8" fmla="*/ 344 w 477"/>
                          <a:gd name="T9" fmla="*/ 325 h 352"/>
                          <a:gd name="T10" fmla="*/ 352 w 477"/>
                          <a:gd name="T11" fmla="*/ 334 h 352"/>
                          <a:gd name="T12" fmla="*/ 359 w 477"/>
                          <a:gd name="T13" fmla="*/ 350 h 352"/>
                          <a:gd name="T14" fmla="*/ 365 w 477"/>
                          <a:gd name="T15" fmla="*/ 309 h 352"/>
                          <a:gd name="T16" fmla="*/ 371 w 477"/>
                          <a:gd name="T17" fmla="*/ 282 h 352"/>
                          <a:gd name="T18" fmla="*/ 365 w 477"/>
                          <a:gd name="T19" fmla="*/ 236 h 352"/>
                          <a:gd name="T20" fmla="*/ 376 w 477"/>
                          <a:gd name="T21" fmla="*/ 212 h 352"/>
                          <a:gd name="T22" fmla="*/ 391 w 477"/>
                          <a:gd name="T23" fmla="*/ 168 h 352"/>
                          <a:gd name="T24" fmla="*/ 419 w 477"/>
                          <a:gd name="T25" fmla="*/ 119 h 352"/>
                          <a:gd name="T26" fmla="*/ 428 w 477"/>
                          <a:gd name="T27" fmla="*/ 89 h 352"/>
                          <a:gd name="T28" fmla="*/ 444 w 477"/>
                          <a:gd name="T29" fmla="*/ 50 h 352"/>
                          <a:gd name="T30" fmla="*/ 461 w 477"/>
                          <a:gd name="T31" fmla="*/ 24 h 352"/>
                          <a:gd name="T32" fmla="*/ 475 w 477"/>
                          <a:gd name="T33" fmla="*/ 13 h 352"/>
                          <a:gd name="T34" fmla="*/ 458 w 477"/>
                          <a:gd name="T35" fmla="*/ 5 h 352"/>
                          <a:gd name="T36" fmla="*/ 437 w 477"/>
                          <a:gd name="T37" fmla="*/ 0 h 352"/>
                          <a:gd name="T38" fmla="*/ 412 w 477"/>
                          <a:gd name="T39" fmla="*/ 3 h 352"/>
                          <a:gd name="T40" fmla="*/ 386 w 477"/>
                          <a:gd name="T41" fmla="*/ 11 h 352"/>
                          <a:gd name="T42" fmla="*/ 362 w 477"/>
                          <a:gd name="T43" fmla="*/ 21 h 352"/>
                          <a:gd name="T44" fmla="*/ 345 w 477"/>
                          <a:gd name="T45" fmla="*/ 30 h 352"/>
                          <a:gd name="T46" fmla="*/ 338 w 477"/>
                          <a:gd name="T47" fmla="*/ 28 h 352"/>
                          <a:gd name="T48" fmla="*/ 327 w 477"/>
                          <a:gd name="T49" fmla="*/ 21 h 352"/>
                          <a:gd name="T50" fmla="*/ 325 w 477"/>
                          <a:gd name="T51" fmla="*/ 5 h 352"/>
                          <a:gd name="T52" fmla="*/ 314 w 477"/>
                          <a:gd name="T53" fmla="*/ 13 h 352"/>
                          <a:gd name="T54" fmla="*/ 300 w 477"/>
                          <a:gd name="T55" fmla="*/ 17 h 352"/>
                          <a:gd name="T56" fmla="*/ 281 w 477"/>
                          <a:gd name="T57" fmla="*/ 21 h 352"/>
                          <a:gd name="T58" fmla="*/ 264 w 477"/>
                          <a:gd name="T59" fmla="*/ 23 h 352"/>
                          <a:gd name="T60" fmla="*/ 247 w 477"/>
                          <a:gd name="T61" fmla="*/ 25 h 352"/>
                          <a:gd name="T62" fmla="*/ 223 w 477"/>
                          <a:gd name="T63" fmla="*/ 24 h 352"/>
                          <a:gd name="T64" fmla="*/ 203 w 477"/>
                          <a:gd name="T65" fmla="*/ 32 h 352"/>
                          <a:gd name="T66" fmla="*/ 185 w 477"/>
                          <a:gd name="T67" fmla="*/ 48 h 352"/>
                          <a:gd name="T68" fmla="*/ 168 w 477"/>
                          <a:gd name="T69" fmla="*/ 70 h 352"/>
                          <a:gd name="T70" fmla="*/ 155 w 477"/>
                          <a:gd name="T71" fmla="*/ 87 h 352"/>
                          <a:gd name="T72" fmla="*/ 138 w 477"/>
                          <a:gd name="T73" fmla="*/ 102 h 352"/>
                          <a:gd name="T74" fmla="*/ 122 w 477"/>
                          <a:gd name="T75" fmla="*/ 111 h 352"/>
                          <a:gd name="T76" fmla="*/ 106 w 477"/>
                          <a:gd name="T77" fmla="*/ 123 h 352"/>
                          <a:gd name="T78" fmla="*/ 99 w 477"/>
                          <a:gd name="T79" fmla="*/ 138 h 352"/>
                          <a:gd name="T80" fmla="*/ 72 w 477"/>
                          <a:gd name="T81" fmla="*/ 134 h 352"/>
                          <a:gd name="T82" fmla="*/ 38 w 477"/>
                          <a:gd name="T83" fmla="*/ 139 h 352"/>
                          <a:gd name="T84" fmla="*/ 44 w 477"/>
                          <a:gd name="T85" fmla="*/ 123 h 352"/>
                          <a:gd name="T86" fmla="*/ 8 w 477"/>
                          <a:gd name="T87" fmla="*/ 128 h 352"/>
                          <a:gd name="T88" fmla="*/ 6 w 477"/>
                          <a:gd name="T89" fmla="*/ 171 h 352"/>
                          <a:gd name="T90" fmla="*/ 5 w 477"/>
                          <a:gd name="T91" fmla="*/ 206 h 352"/>
                          <a:gd name="T92" fmla="*/ 0 w 477"/>
                          <a:gd name="T93" fmla="*/ 216 h 352"/>
                          <a:gd name="T94" fmla="*/ 8 w 477"/>
                          <a:gd name="T95" fmla="*/ 220 h 352"/>
                          <a:gd name="T96" fmla="*/ 18 w 477"/>
                          <a:gd name="T97" fmla="*/ 220 h 352"/>
                          <a:gd name="T98" fmla="*/ 26 w 477"/>
                          <a:gd name="T99" fmla="*/ 245 h 352"/>
                          <a:gd name="T100" fmla="*/ 44 w 477"/>
                          <a:gd name="T101" fmla="*/ 272 h 352"/>
                          <a:gd name="T102" fmla="*/ 58 w 477"/>
                          <a:gd name="T103" fmla="*/ 285 h 352"/>
                          <a:gd name="T104" fmla="*/ 72 w 477"/>
                          <a:gd name="T105" fmla="*/ 294 h 352"/>
                          <a:gd name="T106" fmla="*/ 102 w 477"/>
                          <a:gd name="T107" fmla="*/ 308 h 352"/>
                          <a:gd name="T108" fmla="*/ 130 w 477"/>
                          <a:gd name="T109" fmla="*/ 313 h 352"/>
                          <a:gd name="T110" fmla="*/ 161 w 477"/>
                          <a:gd name="T111" fmla="*/ 314 h 352"/>
                          <a:gd name="T112" fmla="*/ 184 w 477"/>
                          <a:gd name="T113" fmla="*/ 309 h 352"/>
                          <a:gd name="T114" fmla="*/ 204 w 477"/>
                          <a:gd name="T115" fmla="*/ 301 h 352"/>
                          <a:gd name="T116" fmla="*/ 222 w 477"/>
                          <a:gd name="T117" fmla="*/ 292 h 352"/>
                          <a:gd name="T118" fmla="*/ 236 w 477"/>
                          <a:gd name="T119" fmla="*/ 278 h 352"/>
                          <a:gd name="T120" fmla="*/ 246 w 477"/>
                          <a:gd name="T121" fmla="*/ 268 h 352"/>
                          <a:gd name="T122" fmla="*/ 267 w 477"/>
                          <a:gd name="T123" fmla="*/ 261 h 352"/>
                          <a:gd name="T124" fmla="*/ 292 w 477"/>
                          <a:gd name="T125" fmla="*/ 268 h 352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60000 65536"/>
                          <a:gd name="T148" fmla="*/ 0 60000 65536"/>
                          <a:gd name="T149" fmla="*/ 0 60000 65536"/>
                          <a:gd name="T150" fmla="*/ 0 60000 65536"/>
                          <a:gd name="T151" fmla="*/ 0 60000 65536"/>
                          <a:gd name="T152" fmla="*/ 0 60000 65536"/>
                          <a:gd name="T153" fmla="*/ 0 60000 65536"/>
                          <a:gd name="T154" fmla="*/ 0 60000 65536"/>
                          <a:gd name="T155" fmla="*/ 0 60000 65536"/>
                          <a:gd name="T156" fmla="*/ 0 60000 65536"/>
                          <a:gd name="T157" fmla="*/ 0 60000 65536"/>
                          <a:gd name="T158" fmla="*/ 0 60000 65536"/>
                          <a:gd name="T159" fmla="*/ 0 60000 65536"/>
                          <a:gd name="T160" fmla="*/ 0 60000 65536"/>
                          <a:gd name="T161" fmla="*/ 0 60000 65536"/>
                          <a:gd name="T162" fmla="*/ 0 60000 65536"/>
                          <a:gd name="T163" fmla="*/ 0 60000 65536"/>
                          <a:gd name="T164" fmla="*/ 0 60000 65536"/>
                          <a:gd name="T165" fmla="*/ 0 60000 65536"/>
                          <a:gd name="T166" fmla="*/ 0 60000 65536"/>
                          <a:gd name="T167" fmla="*/ 0 60000 65536"/>
                          <a:gd name="T168" fmla="*/ 0 60000 65536"/>
                          <a:gd name="T169" fmla="*/ 0 60000 65536"/>
                          <a:gd name="T170" fmla="*/ 0 60000 65536"/>
                          <a:gd name="T171" fmla="*/ 0 60000 65536"/>
                          <a:gd name="T172" fmla="*/ 0 60000 65536"/>
                          <a:gd name="T173" fmla="*/ 0 60000 65536"/>
                          <a:gd name="T174" fmla="*/ 0 60000 65536"/>
                          <a:gd name="T175" fmla="*/ 0 60000 65536"/>
                          <a:gd name="T176" fmla="*/ 0 60000 65536"/>
                          <a:gd name="T177" fmla="*/ 0 60000 65536"/>
                          <a:gd name="T178" fmla="*/ 0 60000 65536"/>
                          <a:gd name="T179" fmla="*/ 0 60000 65536"/>
                          <a:gd name="T180" fmla="*/ 0 60000 65536"/>
                          <a:gd name="T181" fmla="*/ 0 60000 65536"/>
                          <a:gd name="T182" fmla="*/ 0 60000 65536"/>
                          <a:gd name="T183" fmla="*/ 0 60000 65536"/>
                          <a:gd name="T184" fmla="*/ 0 60000 65536"/>
                          <a:gd name="T185" fmla="*/ 0 60000 65536"/>
                          <a:gd name="T186" fmla="*/ 0 60000 65536"/>
                          <a:gd name="T187" fmla="*/ 0 60000 65536"/>
                          <a:gd name="T188" fmla="*/ 0 60000 65536"/>
                          <a:gd name="T189" fmla="*/ 0 w 477"/>
                          <a:gd name="T190" fmla="*/ 0 h 352"/>
                          <a:gd name="T191" fmla="*/ 477 w 477"/>
                          <a:gd name="T192" fmla="*/ 352 h 352"/>
                        </a:gdLst>
                        <a:ahLst/>
                        <a:cxnLst>
                          <a:cxn ang="T126">
                            <a:pos x="T0" y="T1"/>
                          </a:cxn>
                          <a:cxn ang="T127">
                            <a:pos x="T2" y="T3"/>
                          </a:cxn>
                          <a:cxn ang="T128">
                            <a:pos x="T4" y="T5"/>
                          </a:cxn>
                          <a:cxn ang="T129">
                            <a:pos x="T6" y="T7"/>
                          </a:cxn>
                          <a:cxn ang="T130">
                            <a:pos x="T8" y="T9"/>
                          </a:cxn>
                          <a:cxn ang="T131">
                            <a:pos x="T10" y="T11"/>
                          </a:cxn>
                          <a:cxn ang="T132">
                            <a:pos x="T12" y="T13"/>
                          </a:cxn>
                          <a:cxn ang="T133">
                            <a:pos x="T14" y="T15"/>
                          </a:cxn>
                          <a:cxn ang="T134">
                            <a:pos x="T16" y="T17"/>
                          </a:cxn>
                          <a:cxn ang="T135">
                            <a:pos x="T18" y="T19"/>
                          </a:cxn>
                          <a:cxn ang="T136">
                            <a:pos x="T20" y="T21"/>
                          </a:cxn>
                          <a:cxn ang="T137">
                            <a:pos x="T22" y="T23"/>
                          </a:cxn>
                          <a:cxn ang="T138">
                            <a:pos x="T24" y="T25"/>
                          </a:cxn>
                          <a:cxn ang="T139">
                            <a:pos x="T26" y="T27"/>
                          </a:cxn>
                          <a:cxn ang="T140">
                            <a:pos x="T28" y="T29"/>
                          </a:cxn>
                          <a:cxn ang="T141">
                            <a:pos x="T30" y="T31"/>
                          </a:cxn>
                          <a:cxn ang="T142">
                            <a:pos x="T32" y="T33"/>
                          </a:cxn>
                          <a:cxn ang="T143">
                            <a:pos x="T34" y="T35"/>
                          </a:cxn>
                          <a:cxn ang="T144">
                            <a:pos x="T36" y="T37"/>
                          </a:cxn>
                          <a:cxn ang="T145">
                            <a:pos x="T38" y="T39"/>
                          </a:cxn>
                          <a:cxn ang="T146">
                            <a:pos x="T40" y="T41"/>
                          </a:cxn>
                          <a:cxn ang="T147">
                            <a:pos x="T42" y="T43"/>
                          </a:cxn>
                          <a:cxn ang="T148">
                            <a:pos x="T44" y="T45"/>
                          </a:cxn>
                          <a:cxn ang="T149">
                            <a:pos x="T46" y="T47"/>
                          </a:cxn>
                          <a:cxn ang="T150">
                            <a:pos x="T48" y="T49"/>
                          </a:cxn>
                          <a:cxn ang="T151">
                            <a:pos x="T50" y="T51"/>
                          </a:cxn>
                          <a:cxn ang="T152">
                            <a:pos x="T52" y="T53"/>
                          </a:cxn>
                          <a:cxn ang="T153">
                            <a:pos x="T54" y="T55"/>
                          </a:cxn>
                          <a:cxn ang="T154">
                            <a:pos x="T56" y="T57"/>
                          </a:cxn>
                          <a:cxn ang="T155">
                            <a:pos x="T58" y="T59"/>
                          </a:cxn>
                          <a:cxn ang="T156">
                            <a:pos x="T60" y="T61"/>
                          </a:cxn>
                          <a:cxn ang="T157">
                            <a:pos x="T62" y="T63"/>
                          </a:cxn>
                          <a:cxn ang="T158">
                            <a:pos x="T64" y="T65"/>
                          </a:cxn>
                          <a:cxn ang="T159">
                            <a:pos x="T66" y="T67"/>
                          </a:cxn>
                          <a:cxn ang="T160">
                            <a:pos x="T68" y="T69"/>
                          </a:cxn>
                          <a:cxn ang="T161">
                            <a:pos x="T70" y="T71"/>
                          </a:cxn>
                          <a:cxn ang="T162">
                            <a:pos x="T72" y="T73"/>
                          </a:cxn>
                          <a:cxn ang="T163">
                            <a:pos x="T74" y="T75"/>
                          </a:cxn>
                          <a:cxn ang="T164">
                            <a:pos x="T76" y="T77"/>
                          </a:cxn>
                          <a:cxn ang="T165">
                            <a:pos x="T78" y="T79"/>
                          </a:cxn>
                          <a:cxn ang="T166">
                            <a:pos x="T80" y="T81"/>
                          </a:cxn>
                          <a:cxn ang="T167">
                            <a:pos x="T82" y="T83"/>
                          </a:cxn>
                          <a:cxn ang="T168">
                            <a:pos x="T84" y="T85"/>
                          </a:cxn>
                          <a:cxn ang="T169">
                            <a:pos x="T86" y="T87"/>
                          </a:cxn>
                          <a:cxn ang="T170">
                            <a:pos x="T88" y="T89"/>
                          </a:cxn>
                          <a:cxn ang="T171">
                            <a:pos x="T90" y="T91"/>
                          </a:cxn>
                          <a:cxn ang="T172">
                            <a:pos x="T92" y="T93"/>
                          </a:cxn>
                          <a:cxn ang="T173">
                            <a:pos x="T94" y="T95"/>
                          </a:cxn>
                          <a:cxn ang="T174">
                            <a:pos x="T96" y="T97"/>
                          </a:cxn>
                          <a:cxn ang="T175">
                            <a:pos x="T98" y="T99"/>
                          </a:cxn>
                          <a:cxn ang="T176">
                            <a:pos x="T100" y="T101"/>
                          </a:cxn>
                          <a:cxn ang="T177">
                            <a:pos x="T102" y="T103"/>
                          </a:cxn>
                          <a:cxn ang="T178">
                            <a:pos x="T104" y="T105"/>
                          </a:cxn>
                          <a:cxn ang="T179">
                            <a:pos x="T106" y="T107"/>
                          </a:cxn>
                          <a:cxn ang="T180">
                            <a:pos x="T108" y="T109"/>
                          </a:cxn>
                          <a:cxn ang="T181">
                            <a:pos x="T110" y="T111"/>
                          </a:cxn>
                          <a:cxn ang="T182">
                            <a:pos x="T112" y="T113"/>
                          </a:cxn>
                          <a:cxn ang="T183">
                            <a:pos x="T114" y="T115"/>
                          </a:cxn>
                          <a:cxn ang="T184">
                            <a:pos x="T116" y="T117"/>
                          </a:cxn>
                          <a:cxn ang="T185">
                            <a:pos x="T118" y="T119"/>
                          </a:cxn>
                          <a:cxn ang="T186">
                            <a:pos x="T120" y="T121"/>
                          </a:cxn>
                          <a:cxn ang="T187">
                            <a:pos x="T122" y="T123"/>
                          </a:cxn>
                          <a:cxn ang="T188">
                            <a:pos x="T124" y="T125"/>
                          </a:cxn>
                        </a:cxnLst>
                        <a:rect l="T189" t="T190" r="T191" b="T192"/>
                        <a:pathLst>
                          <a:path w="477" h="352">
                            <a:moveTo>
                              <a:pt x="293" y="269"/>
                            </a:moveTo>
                            <a:lnTo>
                              <a:pt x="308" y="290"/>
                            </a:lnTo>
                            <a:lnTo>
                              <a:pt x="322" y="302"/>
                            </a:lnTo>
                            <a:lnTo>
                              <a:pt x="341" y="313"/>
                            </a:lnTo>
                            <a:lnTo>
                              <a:pt x="345" y="326"/>
                            </a:lnTo>
                            <a:lnTo>
                              <a:pt x="353" y="335"/>
                            </a:lnTo>
                            <a:lnTo>
                              <a:pt x="360" y="351"/>
                            </a:lnTo>
                            <a:lnTo>
                              <a:pt x="366" y="310"/>
                            </a:lnTo>
                            <a:lnTo>
                              <a:pt x="372" y="283"/>
                            </a:lnTo>
                            <a:lnTo>
                              <a:pt x="366" y="237"/>
                            </a:lnTo>
                            <a:lnTo>
                              <a:pt x="377" y="213"/>
                            </a:lnTo>
                            <a:lnTo>
                              <a:pt x="392" y="168"/>
                            </a:lnTo>
                            <a:lnTo>
                              <a:pt x="420" y="119"/>
                            </a:lnTo>
                            <a:lnTo>
                              <a:pt x="429" y="89"/>
                            </a:lnTo>
                            <a:lnTo>
                              <a:pt x="445" y="50"/>
                            </a:lnTo>
                            <a:lnTo>
                              <a:pt x="462" y="24"/>
                            </a:lnTo>
                            <a:lnTo>
                              <a:pt x="476" y="13"/>
                            </a:lnTo>
                            <a:lnTo>
                              <a:pt x="459" y="5"/>
                            </a:lnTo>
                            <a:lnTo>
                              <a:pt x="438" y="0"/>
                            </a:lnTo>
                            <a:lnTo>
                              <a:pt x="413" y="3"/>
                            </a:lnTo>
                            <a:lnTo>
                              <a:pt x="387" y="11"/>
                            </a:lnTo>
                            <a:lnTo>
                              <a:pt x="363" y="21"/>
                            </a:lnTo>
                            <a:lnTo>
                              <a:pt x="346" y="30"/>
                            </a:lnTo>
                            <a:lnTo>
                              <a:pt x="339" y="28"/>
                            </a:lnTo>
                            <a:lnTo>
                              <a:pt x="328" y="21"/>
                            </a:lnTo>
                            <a:lnTo>
                              <a:pt x="326" y="5"/>
                            </a:lnTo>
                            <a:lnTo>
                              <a:pt x="315" y="13"/>
                            </a:lnTo>
                            <a:lnTo>
                              <a:pt x="301" y="17"/>
                            </a:lnTo>
                            <a:lnTo>
                              <a:pt x="282" y="21"/>
                            </a:lnTo>
                            <a:lnTo>
                              <a:pt x="265" y="23"/>
                            </a:lnTo>
                            <a:lnTo>
                              <a:pt x="248" y="25"/>
                            </a:lnTo>
                            <a:lnTo>
                              <a:pt x="223" y="24"/>
                            </a:lnTo>
                            <a:lnTo>
                              <a:pt x="203" y="32"/>
                            </a:lnTo>
                            <a:lnTo>
                              <a:pt x="185" y="48"/>
                            </a:lnTo>
                            <a:lnTo>
                              <a:pt x="168" y="70"/>
                            </a:lnTo>
                            <a:lnTo>
                              <a:pt x="155" y="87"/>
                            </a:lnTo>
                            <a:lnTo>
                              <a:pt x="138" y="102"/>
                            </a:lnTo>
                            <a:lnTo>
                              <a:pt x="122" y="111"/>
                            </a:lnTo>
                            <a:lnTo>
                              <a:pt x="106" y="123"/>
                            </a:lnTo>
                            <a:lnTo>
                              <a:pt x="99" y="138"/>
                            </a:lnTo>
                            <a:lnTo>
                              <a:pt x="72" y="134"/>
                            </a:lnTo>
                            <a:lnTo>
                              <a:pt x="38" y="139"/>
                            </a:lnTo>
                            <a:lnTo>
                              <a:pt x="44" y="123"/>
                            </a:lnTo>
                            <a:lnTo>
                              <a:pt x="8" y="128"/>
                            </a:lnTo>
                            <a:lnTo>
                              <a:pt x="6" y="171"/>
                            </a:lnTo>
                            <a:lnTo>
                              <a:pt x="5" y="207"/>
                            </a:lnTo>
                            <a:lnTo>
                              <a:pt x="0" y="217"/>
                            </a:lnTo>
                            <a:lnTo>
                              <a:pt x="8" y="221"/>
                            </a:lnTo>
                            <a:lnTo>
                              <a:pt x="18" y="221"/>
                            </a:lnTo>
                            <a:lnTo>
                              <a:pt x="26" y="246"/>
                            </a:lnTo>
                            <a:lnTo>
                              <a:pt x="44" y="273"/>
                            </a:lnTo>
                            <a:lnTo>
                              <a:pt x="58" y="286"/>
                            </a:lnTo>
                            <a:lnTo>
                              <a:pt x="72" y="295"/>
                            </a:lnTo>
                            <a:lnTo>
                              <a:pt x="102" y="309"/>
                            </a:lnTo>
                            <a:lnTo>
                              <a:pt x="130" y="314"/>
                            </a:lnTo>
                            <a:lnTo>
                              <a:pt x="161" y="315"/>
                            </a:lnTo>
                            <a:lnTo>
                              <a:pt x="184" y="310"/>
                            </a:lnTo>
                            <a:lnTo>
                              <a:pt x="204" y="302"/>
                            </a:lnTo>
                            <a:lnTo>
                              <a:pt x="222" y="293"/>
                            </a:lnTo>
                            <a:lnTo>
                              <a:pt x="236" y="279"/>
                            </a:lnTo>
                            <a:lnTo>
                              <a:pt x="247" y="269"/>
                            </a:lnTo>
                            <a:lnTo>
                              <a:pt x="268" y="262"/>
                            </a:lnTo>
                            <a:lnTo>
                              <a:pt x="293" y="269"/>
                            </a:lnTo>
                          </a:path>
                        </a:pathLst>
                      </a:custGeom>
                      <a:solidFill>
                        <a:srgbClr val="0000FF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  <p:sp>
                  <p:nvSpPr>
                    <p:cNvPr id="5163" name="Freeform 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2358"/>
                      <a:ext cx="251" cy="171"/>
                    </a:xfrm>
                    <a:custGeom>
                      <a:avLst/>
                      <a:gdLst>
                        <a:gd name="T0" fmla="*/ 250 w 252"/>
                        <a:gd name="T1" fmla="*/ 0 h 172"/>
                        <a:gd name="T2" fmla="*/ 233 w 252"/>
                        <a:gd name="T3" fmla="*/ 16 h 172"/>
                        <a:gd name="T4" fmla="*/ 218 w 252"/>
                        <a:gd name="T5" fmla="*/ 25 h 172"/>
                        <a:gd name="T6" fmla="*/ 204 w 252"/>
                        <a:gd name="T7" fmla="*/ 34 h 172"/>
                        <a:gd name="T8" fmla="*/ 196 w 252"/>
                        <a:gd name="T9" fmla="*/ 44 h 172"/>
                        <a:gd name="T10" fmla="*/ 189 w 252"/>
                        <a:gd name="T11" fmla="*/ 54 h 172"/>
                        <a:gd name="T12" fmla="*/ 179 w 252"/>
                        <a:gd name="T13" fmla="*/ 61 h 172"/>
                        <a:gd name="T14" fmla="*/ 164 w 252"/>
                        <a:gd name="T15" fmla="*/ 67 h 172"/>
                        <a:gd name="T16" fmla="*/ 155 w 252"/>
                        <a:gd name="T17" fmla="*/ 76 h 172"/>
                        <a:gd name="T18" fmla="*/ 147 w 252"/>
                        <a:gd name="T19" fmla="*/ 86 h 172"/>
                        <a:gd name="T20" fmla="*/ 138 w 252"/>
                        <a:gd name="T21" fmla="*/ 98 h 172"/>
                        <a:gd name="T22" fmla="*/ 131 w 252"/>
                        <a:gd name="T23" fmla="*/ 113 h 172"/>
                        <a:gd name="T24" fmla="*/ 126 w 252"/>
                        <a:gd name="T25" fmla="*/ 130 h 172"/>
                        <a:gd name="T26" fmla="*/ 117 w 252"/>
                        <a:gd name="T27" fmla="*/ 144 h 172"/>
                        <a:gd name="T28" fmla="*/ 107 w 252"/>
                        <a:gd name="T29" fmla="*/ 154 h 172"/>
                        <a:gd name="T30" fmla="*/ 94 w 252"/>
                        <a:gd name="T31" fmla="*/ 162 h 172"/>
                        <a:gd name="T32" fmla="*/ 81 w 252"/>
                        <a:gd name="T33" fmla="*/ 167 h 172"/>
                        <a:gd name="T34" fmla="*/ 69 w 252"/>
                        <a:gd name="T35" fmla="*/ 170 h 172"/>
                        <a:gd name="T36" fmla="*/ 55 w 252"/>
                        <a:gd name="T37" fmla="*/ 169 h 172"/>
                        <a:gd name="T38" fmla="*/ 42 w 252"/>
                        <a:gd name="T39" fmla="*/ 166 h 172"/>
                        <a:gd name="T40" fmla="*/ 27 w 252"/>
                        <a:gd name="T41" fmla="*/ 160 h 172"/>
                        <a:gd name="T42" fmla="*/ 15 w 252"/>
                        <a:gd name="T43" fmla="*/ 152 h 172"/>
                        <a:gd name="T44" fmla="*/ 7 w 252"/>
                        <a:gd name="T45" fmla="*/ 141 h 172"/>
                        <a:gd name="T46" fmla="*/ 2 w 252"/>
                        <a:gd name="T47" fmla="*/ 130 h 172"/>
                        <a:gd name="T48" fmla="*/ 0 w 252"/>
                        <a:gd name="T49" fmla="*/ 116 h 172"/>
                        <a:gd name="T50" fmla="*/ 2 w 252"/>
                        <a:gd name="T51" fmla="*/ 103 h 172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w 252"/>
                        <a:gd name="T79" fmla="*/ 0 h 172"/>
                        <a:gd name="T80" fmla="*/ 252 w 252"/>
                        <a:gd name="T81" fmla="*/ 172 h 172"/>
                      </a:gdLst>
                      <a:ahLst/>
                      <a:cxnLst>
                        <a:cxn ang="T52">
                          <a:pos x="T0" y="T1"/>
                        </a:cxn>
                        <a:cxn ang="T53">
                          <a:pos x="T2" y="T3"/>
                        </a:cxn>
                        <a:cxn ang="T54">
                          <a:pos x="T4" y="T5"/>
                        </a:cxn>
                        <a:cxn ang="T55">
                          <a:pos x="T6" y="T7"/>
                        </a:cxn>
                        <a:cxn ang="T56">
                          <a:pos x="T8" y="T9"/>
                        </a:cxn>
                        <a:cxn ang="T57">
                          <a:pos x="T10" y="T11"/>
                        </a:cxn>
                        <a:cxn ang="T58">
                          <a:pos x="T12" y="T13"/>
                        </a:cxn>
                        <a:cxn ang="T59">
                          <a:pos x="T14" y="T15"/>
                        </a:cxn>
                        <a:cxn ang="T60">
                          <a:pos x="T16" y="T17"/>
                        </a:cxn>
                        <a:cxn ang="T61">
                          <a:pos x="T18" y="T19"/>
                        </a:cxn>
                        <a:cxn ang="T62">
                          <a:pos x="T20" y="T21"/>
                        </a:cxn>
                        <a:cxn ang="T63">
                          <a:pos x="T22" y="T23"/>
                        </a:cxn>
                        <a:cxn ang="T64">
                          <a:pos x="T24" y="T25"/>
                        </a:cxn>
                        <a:cxn ang="T65">
                          <a:pos x="T26" y="T27"/>
                        </a:cxn>
                        <a:cxn ang="T66">
                          <a:pos x="T28" y="T29"/>
                        </a:cxn>
                        <a:cxn ang="T67">
                          <a:pos x="T30" y="T31"/>
                        </a:cxn>
                        <a:cxn ang="T68">
                          <a:pos x="T32" y="T33"/>
                        </a:cxn>
                        <a:cxn ang="T69">
                          <a:pos x="T34" y="T35"/>
                        </a:cxn>
                        <a:cxn ang="T70">
                          <a:pos x="T36" y="T37"/>
                        </a:cxn>
                        <a:cxn ang="T71">
                          <a:pos x="T38" y="T39"/>
                        </a:cxn>
                        <a:cxn ang="T72">
                          <a:pos x="T40" y="T41"/>
                        </a:cxn>
                        <a:cxn ang="T73">
                          <a:pos x="T42" y="T43"/>
                        </a:cxn>
                        <a:cxn ang="T74">
                          <a:pos x="T44" y="T45"/>
                        </a:cxn>
                        <a:cxn ang="T75">
                          <a:pos x="T46" y="T47"/>
                        </a:cxn>
                        <a:cxn ang="T76">
                          <a:pos x="T48" y="T49"/>
                        </a:cxn>
                        <a:cxn ang="T77">
                          <a:pos x="T50" y="T51"/>
                        </a:cxn>
                      </a:cxnLst>
                      <a:rect l="T78" t="T79" r="T80" b="T81"/>
                      <a:pathLst>
                        <a:path w="252" h="172">
                          <a:moveTo>
                            <a:pt x="251" y="0"/>
                          </a:moveTo>
                          <a:lnTo>
                            <a:pt x="234" y="16"/>
                          </a:lnTo>
                          <a:lnTo>
                            <a:pt x="219" y="25"/>
                          </a:lnTo>
                          <a:lnTo>
                            <a:pt x="205" y="34"/>
                          </a:lnTo>
                          <a:lnTo>
                            <a:pt x="197" y="44"/>
                          </a:lnTo>
                          <a:lnTo>
                            <a:pt x="190" y="54"/>
                          </a:lnTo>
                          <a:lnTo>
                            <a:pt x="180" y="61"/>
                          </a:lnTo>
                          <a:lnTo>
                            <a:pt x="165" y="67"/>
                          </a:lnTo>
                          <a:lnTo>
                            <a:pt x="156" y="76"/>
                          </a:lnTo>
                          <a:lnTo>
                            <a:pt x="148" y="86"/>
                          </a:lnTo>
                          <a:lnTo>
                            <a:pt x="139" y="99"/>
                          </a:lnTo>
                          <a:lnTo>
                            <a:pt x="132" y="114"/>
                          </a:lnTo>
                          <a:lnTo>
                            <a:pt x="126" y="131"/>
                          </a:lnTo>
                          <a:lnTo>
                            <a:pt x="117" y="145"/>
                          </a:lnTo>
                          <a:lnTo>
                            <a:pt x="107" y="155"/>
                          </a:lnTo>
                          <a:lnTo>
                            <a:pt x="94" y="163"/>
                          </a:lnTo>
                          <a:lnTo>
                            <a:pt x="81" y="168"/>
                          </a:lnTo>
                          <a:lnTo>
                            <a:pt x="69" y="171"/>
                          </a:lnTo>
                          <a:lnTo>
                            <a:pt x="55" y="170"/>
                          </a:lnTo>
                          <a:lnTo>
                            <a:pt x="42" y="167"/>
                          </a:lnTo>
                          <a:lnTo>
                            <a:pt x="27" y="161"/>
                          </a:lnTo>
                          <a:lnTo>
                            <a:pt x="15" y="153"/>
                          </a:lnTo>
                          <a:lnTo>
                            <a:pt x="7" y="142"/>
                          </a:lnTo>
                          <a:lnTo>
                            <a:pt x="2" y="131"/>
                          </a:lnTo>
                          <a:lnTo>
                            <a:pt x="0" y="117"/>
                          </a:lnTo>
                          <a:lnTo>
                            <a:pt x="2" y="104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5151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723" y="2372"/>
                    <a:ext cx="300" cy="273"/>
                    <a:chOff x="2723" y="2372"/>
                    <a:chExt cx="300" cy="273"/>
                  </a:xfrm>
                </p:grpSpPr>
                <p:sp>
                  <p:nvSpPr>
                    <p:cNvPr id="5152" name="Line 6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761" y="2502"/>
                      <a:ext cx="61" cy="20"/>
                    </a:xfrm>
                    <a:prstGeom prst="line">
                      <a:avLst/>
                    </a:prstGeom>
                    <a:noFill/>
                    <a:ln w="12600" cap="sq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5153" name="Freeform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53" y="2481"/>
                      <a:ext cx="25" cy="56"/>
                    </a:xfrm>
                    <a:custGeom>
                      <a:avLst/>
                      <a:gdLst>
                        <a:gd name="T0" fmla="*/ 22 w 26"/>
                        <a:gd name="T1" fmla="*/ 55 h 57"/>
                        <a:gd name="T2" fmla="*/ 24 w 26"/>
                        <a:gd name="T3" fmla="*/ 41 h 57"/>
                        <a:gd name="T4" fmla="*/ 21 w 26"/>
                        <a:gd name="T5" fmla="*/ 25 h 57"/>
                        <a:gd name="T6" fmla="*/ 13 w 26"/>
                        <a:gd name="T7" fmla="*/ 10 h 57"/>
                        <a:gd name="T8" fmla="*/ 0 w 26"/>
                        <a:gd name="T9" fmla="*/ 0 h 5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6"/>
                        <a:gd name="T16" fmla="*/ 0 h 57"/>
                        <a:gd name="T17" fmla="*/ 26 w 26"/>
                        <a:gd name="T18" fmla="*/ 57 h 5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6" h="57">
                          <a:moveTo>
                            <a:pt x="23" y="56"/>
                          </a:moveTo>
                          <a:lnTo>
                            <a:pt x="25" y="42"/>
                          </a:lnTo>
                          <a:lnTo>
                            <a:pt x="22" y="25"/>
                          </a:lnTo>
                          <a:lnTo>
                            <a:pt x="14" y="1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5154" name="Freeform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5" y="2494"/>
                      <a:ext cx="18" cy="58"/>
                    </a:xfrm>
                    <a:custGeom>
                      <a:avLst/>
                      <a:gdLst>
                        <a:gd name="T0" fmla="*/ 0 w 19"/>
                        <a:gd name="T1" fmla="*/ 57 h 59"/>
                        <a:gd name="T2" fmla="*/ 9 w 19"/>
                        <a:gd name="T3" fmla="*/ 52 h 59"/>
                        <a:gd name="T4" fmla="*/ 15 w 19"/>
                        <a:gd name="T5" fmla="*/ 43 h 59"/>
                        <a:gd name="T6" fmla="*/ 17 w 19"/>
                        <a:gd name="T7" fmla="*/ 31 h 59"/>
                        <a:gd name="T8" fmla="*/ 16 w 19"/>
                        <a:gd name="T9" fmla="*/ 21 h 59"/>
                        <a:gd name="T10" fmla="*/ 9 w 19"/>
                        <a:gd name="T11" fmla="*/ 9 h 59"/>
                        <a:gd name="T12" fmla="*/ 1 w 19"/>
                        <a:gd name="T13" fmla="*/ 0 h 59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19"/>
                        <a:gd name="T22" fmla="*/ 0 h 59"/>
                        <a:gd name="T23" fmla="*/ 19 w 19"/>
                        <a:gd name="T24" fmla="*/ 59 h 59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19" h="59">
                          <a:moveTo>
                            <a:pt x="0" y="58"/>
                          </a:moveTo>
                          <a:lnTo>
                            <a:pt x="10" y="53"/>
                          </a:lnTo>
                          <a:lnTo>
                            <a:pt x="16" y="44"/>
                          </a:lnTo>
                          <a:lnTo>
                            <a:pt x="18" y="32"/>
                          </a:lnTo>
                          <a:lnTo>
                            <a:pt x="17" y="21"/>
                          </a:lnTo>
                          <a:lnTo>
                            <a:pt x="10" y="9"/>
                          </a:lnTo>
                          <a:lnTo>
                            <a:pt x="1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5155" name="Freeform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4" y="2502"/>
                      <a:ext cx="16" cy="27"/>
                    </a:xfrm>
                    <a:custGeom>
                      <a:avLst/>
                      <a:gdLst>
                        <a:gd name="T0" fmla="*/ 15 w 17"/>
                        <a:gd name="T1" fmla="*/ 0 h 28"/>
                        <a:gd name="T2" fmla="*/ 13 w 17"/>
                        <a:gd name="T3" fmla="*/ 12 h 28"/>
                        <a:gd name="T4" fmla="*/ 8 w 17"/>
                        <a:gd name="T5" fmla="*/ 21 h 28"/>
                        <a:gd name="T6" fmla="*/ 0 w 17"/>
                        <a:gd name="T7" fmla="*/ 26 h 2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7"/>
                        <a:gd name="T13" fmla="*/ 0 h 28"/>
                        <a:gd name="T14" fmla="*/ 17 w 17"/>
                        <a:gd name="T15" fmla="*/ 28 h 28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7" h="28">
                          <a:moveTo>
                            <a:pt x="16" y="0"/>
                          </a:moveTo>
                          <a:lnTo>
                            <a:pt x="14" y="12"/>
                          </a:lnTo>
                          <a:lnTo>
                            <a:pt x="9" y="22"/>
                          </a:lnTo>
                          <a:lnTo>
                            <a:pt x="0" y="27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5156" name="Freeform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58" y="2459"/>
                      <a:ext cx="65" cy="35"/>
                    </a:xfrm>
                    <a:custGeom>
                      <a:avLst/>
                      <a:gdLst>
                        <a:gd name="T0" fmla="*/ 64 w 66"/>
                        <a:gd name="T1" fmla="*/ 34 h 36"/>
                        <a:gd name="T2" fmla="*/ 58 w 66"/>
                        <a:gd name="T3" fmla="*/ 23 h 36"/>
                        <a:gd name="T4" fmla="*/ 49 w 66"/>
                        <a:gd name="T5" fmla="*/ 13 h 36"/>
                        <a:gd name="T6" fmla="*/ 38 w 66"/>
                        <a:gd name="T7" fmla="*/ 5 h 36"/>
                        <a:gd name="T8" fmla="*/ 29 w 66"/>
                        <a:gd name="T9" fmla="*/ 1 h 36"/>
                        <a:gd name="T10" fmla="*/ 20 w 66"/>
                        <a:gd name="T11" fmla="*/ 0 h 36"/>
                        <a:gd name="T12" fmla="*/ 8 w 66"/>
                        <a:gd name="T13" fmla="*/ 3 h 36"/>
                        <a:gd name="T14" fmla="*/ 0 w 66"/>
                        <a:gd name="T15" fmla="*/ 8 h 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66"/>
                        <a:gd name="T25" fmla="*/ 0 h 36"/>
                        <a:gd name="T26" fmla="*/ 66 w 66"/>
                        <a:gd name="T27" fmla="*/ 36 h 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66" h="36">
                          <a:moveTo>
                            <a:pt x="65" y="35"/>
                          </a:moveTo>
                          <a:lnTo>
                            <a:pt x="59" y="24"/>
                          </a:lnTo>
                          <a:lnTo>
                            <a:pt x="50" y="13"/>
                          </a:lnTo>
                          <a:lnTo>
                            <a:pt x="39" y="5"/>
                          </a:lnTo>
                          <a:lnTo>
                            <a:pt x="29" y="1"/>
                          </a:lnTo>
                          <a:lnTo>
                            <a:pt x="20" y="0"/>
                          </a:lnTo>
                          <a:lnTo>
                            <a:pt x="8" y="3"/>
                          </a:lnTo>
                          <a:lnTo>
                            <a:pt x="0" y="8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5157" name="Freeform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2" y="2552"/>
                      <a:ext cx="145" cy="93"/>
                    </a:xfrm>
                    <a:custGeom>
                      <a:avLst/>
                      <a:gdLst>
                        <a:gd name="T0" fmla="*/ 144 w 146"/>
                        <a:gd name="T1" fmla="*/ 48 h 94"/>
                        <a:gd name="T2" fmla="*/ 122 w 146"/>
                        <a:gd name="T3" fmla="*/ 42 h 94"/>
                        <a:gd name="T4" fmla="*/ 102 w 146"/>
                        <a:gd name="T5" fmla="*/ 34 h 94"/>
                        <a:gd name="T6" fmla="*/ 80 w 146"/>
                        <a:gd name="T7" fmla="*/ 23 h 94"/>
                        <a:gd name="T8" fmla="*/ 62 w 146"/>
                        <a:gd name="T9" fmla="*/ 12 h 94"/>
                        <a:gd name="T10" fmla="*/ 47 w 146"/>
                        <a:gd name="T11" fmla="*/ 0 h 94"/>
                        <a:gd name="T12" fmla="*/ 40 w 146"/>
                        <a:gd name="T13" fmla="*/ 18 h 94"/>
                        <a:gd name="T14" fmla="*/ 29 w 146"/>
                        <a:gd name="T15" fmla="*/ 35 h 94"/>
                        <a:gd name="T16" fmla="*/ 16 w 146"/>
                        <a:gd name="T17" fmla="*/ 49 h 94"/>
                        <a:gd name="T18" fmla="*/ 0 w 146"/>
                        <a:gd name="T19" fmla="*/ 61 h 94"/>
                        <a:gd name="T20" fmla="*/ 14 w 146"/>
                        <a:gd name="T21" fmla="*/ 73 h 94"/>
                        <a:gd name="T22" fmla="*/ 28 w 146"/>
                        <a:gd name="T23" fmla="*/ 81 h 94"/>
                        <a:gd name="T24" fmla="*/ 47 w 146"/>
                        <a:gd name="T25" fmla="*/ 88 h 94"/>
                        <a:gd name="T26" fmla="*/ 64 w 146"/>
                        <a:gd name="T27" fmla="*/ 92 h 94"/>
                        <a:gd name="T28" fmla="*/ 74 w 146"/>
                        <a:gd name="T29" fmla="*/ 91 h 94"/>
                        <a:gd name="T30" fmla="*/ 85 w 146"/>
                        <a:gd name="T31" fmla="*/ 88 h 94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146"/>
                        <a:gd name="T49" fmla="*/ 0 h 94"/>
                        <a:gd name="T50" fmla="*/ 146 w 146"/>
                        <a:gd name="T51" fmla="*/ 94 h 94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146" h="94">
                          <a:moveTo>
                            <a:pt x="145" y="49"/>
                          </a:moveTo>
                          <a:lnTo>
                            <a:pt x="123" y="42"/>
                          </a:lnTo>
                          <a:lnTo>
                            <a:pt x="103" y="34"/>
                          </a:lnTo>
                          <a:lnTo>
                            <a:pt x="81" y="23"/>
                          </a:lnTo>
                          <a:lnTo>
                            <a:pt x="62" y="12"/>
                          </a:lnTo>
                          <a:lnTo>
                            <a:pt x="47" y="0"/>
                          </a:lnTo>
                          <a:lnTo>
                            <a:pt x="40" y="18"/>
                          </a:lnTo>
                          <a:lnTo>
                            <a:pt x="29" y="35"/>
                          </a:lnTo>
                          <a:lnTo>
                            <a:pt x="16" y="50"/>
                          </a:lnTo>
                          <a:lnTo>
                            <a:pt x="0" y="62"/>
                          </a:lnTo>
                          <a:lnTo>
                            <a:pt x="14" y="74"/>
                          </a:lnTo>
                          <a:lnTo>
                            <a:pt x="28" y="82"/>
                          </a:lnTo>
                          <a:lnTo>
                            <a:pt x="47" y="89"/>
                          </a:lnTo>
                          <a:lnTo>
                            <a:pt x="64" y="93"/>
                          </a:lnTo>
                          <a:lnTo>
                            <a:pt x="75" y="92"/>
                          </a:lnTo>
                          <a:lnTo>
                            <a:pt x="86" y="89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5158" name="Freeform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65" y="2579"/>
                      <a:ext cx="49" cy="58"/>
                    </a:xfrm>
                    <a:custGeom>
                      <a:avLst/>
                      <a:gdLst>
                        <a:gd name="T0" fmla="*/ 48 w 50"/>
                        <a:gd name="T1" fmla="*/ 0 h 59"/>
                        <a:gd name="T2" fmla="*/ 37 w 50"/>
                        <a:gd name="T3" fmla="*/ 40 h 59"/>
                        <a:gd name="T4" fmla="*/ 0 w 50"/>
                        <a:gd name="T5" fmla="*/ 57 h 59"/>
                        <a:gd name="T6" fmla="*/ 0 60000 65536"/>
                        <a:gd name="T7" fmla="*/ 0 60000 65536"/>
                        <a:gd name="T8" fmla="*/ 0 60000 65536"/>
                        <a:gd name="T9" fmla="*/ 0 w 50"/>
                        <a:gd name="T10" fmla="*/ 0 h 59"/>
                        <a:gd name="T11" fmla="*/ 50 w 50"/>
                        <a:gd name="T12" fmla="*/ 59 h 59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50" h="59">
                          <a:moveTo>
                            <a:pt x="49" y="0"/>
                          </a:moveTo>
                          <a:lnTo>
                            <a:pt x="38" y="41"/>
                          </a:lnTo>
                          <a:lnTo>
                            <a:pt x="0" y="58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5159" name="Freeform 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67" y="2372"/>
                      <a:ext cx="18" cy="57"/>
                    </a:xfrm>
                    <a:custGeom>
                      <a:avLst/>
                      <a:gdLst>
                        <a:gd name="T0" fmla="*/ 17 w 19"/>
                        <a:gd name="T1" fmla="*/ 0 h 58"/>
                        <a:gd name="T2" fmla="*/ 9 w 19"/>
                        <a:gd name="T3" fmla="*/ 7 h 58"/>
                        <a:gd name="T4" fmla="*/ 6 w 19"/>
                        <a:gd name="T5" fmla="*/ 17 h 58"/>
                        <a:gd name="T6" fmla="*/ 5 w 19"/>
                        <a:gd name="T7" fmla="*/ 25 h 58"/>
                        <a:gd name="T8" fmla="*/ 1 w 19"/>
                        <a:gd name="T9" fmla="*/ 35 h 58"/>
                        <a:gd name="T10" fmla="*/ 0 w 19"/>
                        <a:gd name="T11" fmla="*/ 45 h 58"/>
                        <a:gd name="T12" fmla="*/ 0 w 19"/>
                        <a:gd name="T13" fmla="*/ 56 h 58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19"/>
                        <a:gd name="T22" fmla="*/ 0 h 58"/>
                        <a:gd name="T23" fmla="*/ 19 w 19"/>
                        <a:gd name="T24" fmla="*/ 58 h 58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19" h="58">
                          <a:moveTo>
                            <a:pt x="18" y="0"/>
                          </a:moveTo>
                          <a:lnTo>
                            <a:pt x="10" y="7"/>
                          </a:lnTo>
                          <a:lnTo>
                            <a:pt x="6" y="17"/>
                          </a:lnTo>
                          <a:lnTo>
                            <a:pt x="5" y="25"/>
                          </a:lnTo>
                          <a:lnTo>
                            <a:pt x="1" y="36"/>
                          </a:lnTo>
                          <a:lnTo>
                            <a:pt x="0" y="46"/>
                          </a:lnTo>
                          <a:lnTo>
                            <a:pt x="0" y="57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5160" name="Freeform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4" y="2387"/>
                      <a:ext cx="17" cy="28"/>
                    </a:xfrm>
                    <a:custGeom>
                      <a:avLst/>
                      <a:gdLst>
                        <a:gd name="T0" fmla="*/ 13 w 18"/>
                        <a:gd name="T1" fmla="*/ 0 h 29"/>
                        <a:gd name="T2" fmla="*/ 16 w 18"/>
                        <a:gd name="T3" fmla="*/ 6 h 29"/>
                        <a:gd name="T4" fmla="*/ 15 w 18"/>
                        <a:gd name="T5" fmla="*/ 12 h 29"/>
                        <a:gd name="T6" fmla="*/ 13 w 18"/>
                        <a:gd name="T7" fmla="*/ 17 h 29"/>
                        <a:gd name="T8" fmla="*/ 9 w 18"/>
                        <a:gd name="T9" fmla="*/ 20 h 29"/>
                        <a:gd name="T10" fmla="*/ 6 w 18"/>
                        <a:gd name="T11" fmla="*/ 24 h 29"/>
                        <a:gd name="T12" fmla="*/ 0 w 18"/>
                        <a:gd name="T13" fmla="*/ 27 h 29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18"/>
                        <a:gd name="T22" fmla="*/ 0 h 29"/>
                        <a:gd name="T23" fmla="*/ 18 w 18"/>
                        <a:gd name="T24" fmla="*/ 29 h 29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18" h="29">
                          <a:moveTo>
                            <a:pt x="14" y="0"/>
                          </a:moveTo>
                          <a:lnTo>
                            <a:pt x="17" y="6"/>
                          </a:lnTo>
                          <a:lnTo>
                            <a:pt x="16" y="12"/>
                          </a:lnTo>
                          <a:lnTo>
                            <a:pt x="14" y="18"/>
                          </a:lnTo>
                          <a:lnTo>
                            <a:pt x="9" y="21"/>
                          </a:lnTo>
                          <a:lnTo>
                            <a:pt x="6" y="25"/>
                          </a:lnTo>
                          <a:lnTo>
                            <a:pt x="0" y="28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5161" name="Freeform 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3" y="2451"/>
                      <a:ext cx="93" cy="186"/>
                    </a:xfrm>
                    <a:custGeom>
                      <a:avLst/>
                      <a:gdLst>
                        <a:gd name="T0" fmla="*/ 0 w 94"/>
                        <a:gd name="T1" fmla="*/ 96 h 187"/>
                        <a:gd name="T2" fmla="*/ 12 w 94"/>
                        <a:gd name="T3" fmla="*/ 97 h 187"/>
                        <a:gd name="T4" fmla="*/ 14 w 94"/>
                        <a:gd name="T5" fmla="*/ 104 h 187"/>
                        <a:gd name="T6" fmla="*/ 16 w 94"/>
                        <a:gd name="T7" fmla="*/ 110 h 187"/>
                        <a:gd name="T8" fmla="*/ 22 w 94"/>
                        <a:gd name="T9" fmla="*/ 112 h 187"/>
                        <a:gd name="T10" fmla="*/ 38 w 94"/>
                        <a:gd name="T11" fmla="*/ 132 h 187"/>
                        <a:gd name="T12" fmla="*/ 47 w 94"/>
                        <a:gd name="T13" fmla="*/ 150 h 187"/>
                        <a:gd name="T14" fmla="*/ 63 w 94"/>
                        <a:gd name="T15" fmla="*/ 165 h 187"/>
                        <a:gd name="T16" fmla="*/ 68 w 94"/>
                        <a:gd name="T17" fmla="*/ 174 h 187"/>
                        <a:gd name="T18" fmla="*/ 92 w 94"/>
                        <a:gd name="T19" fmla="*/ 185 h 187"/>
                        <a:gd name="T20" fmla="*/ 81 w 94"/>
                        <a:gd name="T21" fmla="*/ 176 h 187"/>
                        <a:gd name="T22" fmla="*/ 72 w 94"/>
                        <a:gd name="T23" fmla="*/ 162 h 187"/>
                        <a:gd name="T24" fmla="*/ 68 w 94"/>
                        <a:gd name="T25" fmla="*/ 150 h 187"/>
                        <a:gd name="T26" fmla="*/ 67 w 94"/>
                        <a:gd name="T27" fmla="*/ 135 h 187"/>
                        <a:gd name="T28" fmla="*/ 71 w 94"/>
                        <a:gd name="T29" fmla="*/ 116 h 187"/>
                        <a:gd name="T30" fmla="*/ 60 w 94"/>
                        <a:gd name="T31" fmla="*/ 105 h 187"/>
                        <a:gd name="T32" fmla="*/ 59 w 94"/>
                        <a:gd name="T33" fmla="*/ 88 h 187"/>
                        <a:gd name="T34" fmla="*/ 59 w 94"/>
                        <a:gd name="T35" fmla="*/ 80 h 187"/>
                        <a:gd name="T36" fmla="*/ 29 w 94"/>
                        <a:gd name="T37" fmla="*/ 99 h 187"/>
                        <a:gd name="T38" fmla="*/ 45 w 94"/>
                        <a:gd name="T39" fmla="*/ 74 h 187"/>
                        <a:gd name="T40" fmla="*/ 40 w 94"/>
                        <a:gd name="T41" fmla="*/ 62 h 187"/>
                        <a:gd name="T42" fmla="*/ 34 w 94"/>
                        <a:gd name="T43" fmla="*/ 40 h 187"/>
                        <a:gd name="T44" fmla="*/ 33 w 94"/>
                        <a:gd name="T45" fmla="*/ 26 h 187"/>
                        <a:gd name="T46" fmla="*/ 38 w 94"/>
                        <a:gd name="T47" fmla="*/ 12 h 187"/>
                        <a:gd name="T48" fmla="*/ 41 w 94"/>
                        <a:gd name="T49" fmla="*/ 0 h 187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w 94"/>
                        <a:gd name="T76" fmla="*/ 0 h 187"/>
                        <a:gd name="T77" fmla="*/ 94 w 94"/>
                        <a:gd name="T78" fmla="*/ 187 h 187"/>
                      </a:gdLst>
                      <a:ahLst/>
                      <a:cxnLst>
                        <a:cxn ang="T50">
                          <a:pos x="T0" y="T1"/>
                        </a:cxn>
                        <a:cxn ang="T51">
                          <a:pos x="T2" y="T3"/>
                        </a:cxn>
                        <a:cxn ang="T52">
                          <a:pos x="T4" y="T5"/>
                        </a:cxn>
                        <a:cxn ang="T53">
                          <a:pos x="T6" y="T7"/>
                        </a:cxn>
                        <a:cxn ang="T54">
                          <a:pos x="T8" y="T9"/>
                        </a:cxn>
                        <a:cxn ang="T55">
                          <a:pos x="T10" y="T11"/>
                        </a:cxn>
                        <a:cxn ang="T56">
                          <a:pos x="T12" y="T13"/>
                        </a:cxn>
                        <a:cxn ang="T57">
                          <a:pos x="T14" y="T15"/>
                        </a:cxn>
                        <a:cxn ang="T58">
                          <a:pos x="T16" y="T17"/>
                        </a:cxn>
                        <a:cxn ang="T59">
                          <a:pos x="T18" y="T19"/>
                        </a:cxn>
                        <a:cxn ang="T60">
                          <a:pos x="T20" y="T21"/>
                        </a:cxn>
                        <a:cxn ang="T61">
                          <a:pos x="T22" y="T23"/>
                        </a:cxn>
                        <a:cxn ang="T62">
                          <a:pos x="T24" y="T25"/>
                        </a:cxn>
                        <a:cxn ang="T63">
                          <a:pos x="T26" y="T27"/>
                        </a:cxn>
                        <a:cxn ang="T64">
                          <a:pos x="T28" y="T29"/>
                        </a:cxn>
                        <a:cxn ang="T65">
                          <a:pos x="T30" y="T31"/>
                        </a:cxn>
                        <a:cxn ang="T66">
                          <a:pos x="T32" y="T33"/>
                        </a:cxn>
                        <a:cxn ang="T67">
                          <a:pos x="T34" y="T35"/>
                        </a:cxn>
                        <a:cxn ang="T68">
                          <a:pos x="T36" y="T37"/>
                        </a:cxn>
                        <a:cxn ang="T69">
                          <a:pos x="T38" y="T39"/>
                        </a:cxn>
                        <a:cxn ang="T70">
                          <a:pos x="T40" y="T41"/>
                        </a:cxn>
                        <a:cxn ang="T71">
                          <a:pos x="T42" y="T43"/>
                        </a:cxn>
                        <a:cxn ang="T72">
                          <a:pos x="T44" y="T45"/>
                        </a:cxn>
                        <a:cxn ang="T73">
                          <a:pos x="T46" y="T47"/>
                        </a:cxn>
                        <a:cxn ang="T74">
                          <a:pos x="T48" y="T49"/>
                        </a:cxn>
                      </a:cxnLst>
                      <a:rect l="T75" t="T76" r="T77" b="T78"/>
                      <a:pathLst>
                        <a:path w="94" h="187">
                          <a:moveTo>
                            <a:pt x="0" y="97"/>
                          </a:moveTo>
                          <a:lnTo>
                            <a:pt x="12" y="98"/>
                          </a:lnTo>
                          <a:lnTo>
                            <a:pt x="14" y="105"/>
                          </a:lnTo>
                          <a:lnTo>
                            <a:pt x="16" y="111"/>
                          </a:lnTo>
                          <a:lnTo>
                            <a:pt x="22" y="113"/>
                          </a:lnTo>
                          <a:lnTo>
                            <a:pt x="38" y="133"/>
                          </a:lnTo>
                          <a:lnTo>
                            <a:pt x="48" y="151"/>
                          </a:lnTo>
                          <a:lnTo>
                            <a:pt x="64" y="166"/>
                          </a:lnTo>
                          <a:lnTo>
                            <a:pt x="69" y="175"/>
                          </a:lnTo>
                          <a:lnTo>
                            <a:pt x="93" y="186"/>
                          </a:lnTo>
                          <a:lnTo>
                            <a:pt x="82" y="177"/>
                          </a:lnTo>
                          <a:lnTo>
                            <a:pt x="73" y="163"/>
                          </a:lnTo>
                          <a:lnTo>
                            <a:pt x="69" y="151"/>
                          </a:lnTo>
                          <a:lnTo>
                            <a:pt x="68" y="136"/>
                          </a:lnTo>
                          <a:lnTo>
                            <a:pt x="72" y="117"/>
                          </a:lnTo>
                          <a:lnTo>
                            <a:pt x="61" y="106"/>
                          </a:lnTo>
                          <a:lnTo>
                            <a:pt x="60" y="88"/>
                          </a:lnTo>
                          <a:lnTo>
                            <a:pt x="60" y="80"/>
                          </a:lnTo>
                          <a:lnTo>
                            <a:pt x="29" y="100"/>
                          </a:lnTo>
                          <a:lnTo>
                            <a:pt x="45" y="74"/>
                          </a:lnTo>
                          <a:lnTo>
                            <a:pt x="40" y="62"/>
                          </a:lnTo>
                          <a:lnTo>
                            <a:pt x="34" y="40"/>
                          </a:lnTo>
                          <a:lnTo>
                            <a:pt x="33" y="26"/>
                          </a:lnTo>
                          <a:lnTo>
                            <a:pt x="38" y="12"/>
                          </a:lnTo>
                          <a:lnTo>
                            <a:pt x="41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</p:grpSp>
          </p:grpSp>
        </p:grpSp>
        <p:sp>
          <p:nvSpPr>
            <p:cNvPr id="5137" name="Line 77"/>
            <p:cNvSpPr>
              <a:spLocks noChangeShapeType="1"/>
            </p:cNvSpPr>
            <p:nvPr/>
          </p:nvSpPr>
          <p:spPr bwMode="auto">
            <a:xfrm>
              <a:off x="2468" y="3342"/>
              <a:ext cx="0" cy="449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8" name="Line 78"/>
            <p:cNvSpPr>
              <a:spLocks noChangeShapeType="1"/>
            </p:cNvSpPr>
            <p:nvPr/>
          </p:nvSpPr>
          <p:spPr bwMode="auto">
            <a:xfrm>
              <a:off x="2468" y="3792"/>
              <a:ext cx="525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9" name="Line 79"/>
            <p:cNvSpPr>
              <a:spLocks noChangeShapeType="1"/>
            </p:cNvSpPr>
            <p:nvPr/>
          </p:nvSpPr>
          <p:spPr bwMode="auto">
            <a:xfrm flipV="1">
              <a:off x="2495" y="3611"/>
              <a:ext cx="282" cy="52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0" name="Line 80"/>
            <p:cNvSpPr>
              <a:spLocks noChangeShapeType="1"/>
            </p:cNvSpPr>
            <p:nvPr/>
          </p:nvSpPr>
          <p:spPr bwMode="auto">
            <a:xfrm flipV="1">
              <a:off x="2795" y="3389"/>
              <a:ext cx="39" cy="21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1" name="Line 81"/>
            <p:cNvSpPr>
              <a:spLocks noChangeShapeType="1"/>
            </p:cNvSpPr>
            <p:nvPr/>
          </p:nvSpPr>
          <p:spPr bwMode="auto">
            <a:xfrm flipV="1">
              <a:off x="2835" y="3353"/>
              <a:ext cx="172" cy="37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7" name="Text Box 1"/>
          <p:cNvSpPr txBox="1">
            <a:spLocks noChangeArrowheads="1"/>
          </p:cNvSpPr>
          <p:nvPr/>
        </p:nvSpPr>
        <p:spPr bwMode="auto">
          <a:xfrm>
            <a:off x="0" y="304800"/>
            <a:ext cx="8991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cs-CZ" sz="2400" i="1">
                <a:solidFill>
                  <a:srgbClr val="000000"/>
                </a:solidFill>
                <a:ea typeface="新細明體" pitchFamily="16" charset="-120"/>
              </a:rPr>
              <a:t>Business Process Engineering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1828800"/>
            <a:ext cx="8534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40000"/>
              </a:lnSpc>
            </a:pPr>
            <a:r>
              <a:rPr lang="en-US" altLang="cs-CZ" sz="3600" b="1">
                <a:solidFill>
                  <a:srgbClr val="000000"/>
                </a:solidFill>
                <a:ea typeface="新細明體" pitchFamily="16" charset="-120"/>
              </a:rPr>
              <a:t>Zásadní změna myšlení</a:t>
            </a:r>
          </a:p>
          <a:p>
            <a:pPr>
              <a:lnSpc>
                <a:spcPct val="140000"/>
              </a:lnSpc>
            </a:pPr>
            <a:r>
              <a:rPr lang="en-US" altLang="cs-CZ" sz="3600" i="1">
                <a:solidFill>
                  <a:srgbClr val="000000"/>
                </a:solidFill>
                <a:ea typeface="新細明體" pitchFamily="16" charset="-120"/>
              </a:rPr>
              <a:t>&amp;</a:t>
            </a:r>
            <a:r>
              <a:rPr lang="en-US" altLang="cs-CZ" sz="3600">
                <a:solidFill>
                  <a:srgbClr val="000000"/>
                </a:solidFill>
                <a:ea typeface="新細明體" pitchFamily="16" charset="-120"/>
              </a:rPr>
              <a:t> radikální změna </a:t>
            </a:r>
            <a:r>
              <a:rPr lang="en-US" altLang="cs-CZ" sz="3600" b="1">
                <a:solidFill>
                  <a:srgbClr val="000000"/>
                </a:solidFill>
                <a:ea typeface="新細明體" pitchFamily="16" charset="-120"/>
              </a:rPr>
              <a:t>jádra “bussines” procesů </a:t>
            </a:r>
          </a:p>
          <a:p>
            <a:pPr>
              <a:lnSpc>
                <a:spcPct val="140000"/>
              </a:lnSpc>
            </a:pPr>
            <a:r>
              <a:rPr lang="en-US" altLang="cs-CZ" sz="3600" i="1">
                <a:solidFill>
                  <a:srgbClr val="000000"/>
                </a:solidFill>
                <a:ea typeface="新細明體" pitchFamily="16" charset="-120"/>
              </a:rPr>
              <a:t>za účelem </a:t>
            </a:r>
          </a:p>
          <a:p>
            <a:pPr>
              <a:lnSpc>
                <a:spcPct val="140000"/>
              </a:lnSpc>
            </a:pPr>
            <a:r>
              <a:rPr lang="en-US" altLang="cs-CZ" sz="3600">
                <a:solidFill>
                  <a:srgbClr val="000000"/>
                </a:solidFill>
                <a:ea typeface="新細明體" pitchFamily="16" charset="-120"/>
              </a:rPr>
              <a:t>dramatického zvýšení </a:t>
            </a:r>
            <a:r>
              <a:rPr lang="en-US" altLang="cs-CZ" sz="3600" b="1">
                <a:solidFill>
                  <a:srgbClr val="000000"/>
                </a:solidFill>
                <a:ea typeface="新細明體" pitchFamily="16" charset="-120"/>
              </a:rPr>
              <a:t>měřitelných veličin</a:t>
            </a:r>
            <a:r>
              <a:rPr lang="en-US" altLang="cs-CZ" sz="3600">
                <a:solidFill>
                  <a:srgbClr val="000000"/>
                </a:solidFill>
                <a:ea typeface="新細明體" pitchFamily="16" charset="-120"/>
              </a:rPr>
              <a:t>, jako je kvalita, cena a doba trvání.</a:t>
            </a: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0" y="0"/>
            <a:ext cx="8991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cs-CZ" sz="3200" i="1">
                <a:solidFill>
                  <a:srgbClr val="000000"/>
                </a:solidFill>
                <a:ea typeface="新細明體" pitchFamily="16" charset="-120"/>
              </a:rPr>
              <a:t>Definice Reinženýringu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0" y="0"/>
            <a:ext cx="8991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cs-CZ" sz="3200" i="1">
                <a:solidFill>
                  <a:srgbClr val="000000"/>
                </a:solidFill>
                <a:ea typeface="新細明體" pitchFamily="16" charset="-120"/>
              </a:rPr>
              <a:t>Co není reinženýring? 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143000"/>
            <a:ext cx="8686800" cy="4800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284163" indent="-284163" fontAlgn="auto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3200" i="1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Paving the cow paths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.  (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Automatické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používání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známých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řešení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)</a:t>
            </a:r>
          </a:p>
          <a:p>
            <a:pPr marL="284163" indent="-284163" fontAlgn="auto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3200" i="1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Downsizing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: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Dělat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méně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 s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menšími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náklady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.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Dělat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pomaleji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 s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menšími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náklady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.  </a:t>
            </a:r>
          </a:p>
          <a:p>
            <a:pPr marL="284163" indent="-284163" fontAlgn="auto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3200" dirty="0">
              <a:solidFill>
                <a:srgbClr val="000000"/>
              </a:solidFill>
              <a:latin typeface="+mn-lt"/>
              <a:ea typeface="新細明體" pitchFamily="16" charset="-120"/>
              <a:cs typeface="+mn-cs"/>
            </a:endParaRPr>
          </a:p>
          <a:p>
            <a:pPr marL="285750" indent="-284163" fontAlgn="auto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BPR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vyžaduje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zásadní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inovaci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jádra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procesů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: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Zavedení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nových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produktů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radikální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změna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výrobních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procesů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která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dokáže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vylepšit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čas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kvalitu</a:t>
            </a:r>
            <a:r>
              <a:rPr lang="cs-CZ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, 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náklady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新細明體" pitchFamily="16" charset="-120"/>
                <a:cs typeface="+mn-cs"/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0" y="0"/>
            <a:ext cx="8991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cs-CZ" sz="3200" i="1">
                <a:solidFill>
                  <a:srgbClr val="000000"/>
                </a:solidFill>
                <a:ea typeface="新細明體" pitchFamily="16" charset="-120"/>
              </a:rPr>
              <a:t>Co je reinženýring ...</a:t>
            </a: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81000" y="1371600"/>
            <a:ext cx="4735513" cy="842963"/>
          </a:xfrm>
          <a:prstGeom prst="star16">
            <a:avLst>
              <a:gd name="adj" fmla="val 38426"/>
            </a:avLst>
          </a:prstGeom>
          <a:solidFill>
            <a:srgbClr val="FC0128"/>
          </a:solidFill>
          <a:ln w="12600" cap="sq">
            <a:solidFill>
              <a:srgbClr val="000000"/>
            </a:solidFill>
            <a:miter lim="800000"/>
            <a:headEnd/>
            <a:tailEnd/>
          </a:ln>
          <a:effectLst>
            <a:outerShdw dist="107933" dir="2700000" algn="ctr" rotWithShape="0">
              <a:srgbClr val="919191"/>
            </a:outerShdw>
          </a:effectLst>
        </p:spPr>
        <p:txBody>
          <a:bodyPr wrap="none" lIns="92160" tIns="46080" rIns="92160" bIns="4608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400">
                <a:solidFill>
                  <a:srgbClr val="000000"/>
                </a:solidFill>
                <a:latin typeface="+mn-lt"/>
                <a:ea typeface="Microsoft YaHei" charset="0"/>
                <a:cs typeface="Microsoft YaHei" charset="0"/>
              </a:rPr>
              <a:t>Extrémní pohled</a:t>
            </a: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0" y="2895600"/>
            <a:ext cx="86868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marL="284163" indent="-2841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1500"/>
              </a:spcBef>
              <a:buFont typeface="Arial" charset="0"/>
              <a:buChar char="•"/>
            </a:pPr>
            <a:r>
              <a:rPr lang="en-US" altLang="cs-CZ" sz="4000">
                <a:solidFill>
                  <a:srgbClr val="000000"/>
                </a:solidFill>
                <a:ea typeface="新細明體" pitchFamily="16" charset="-120"/>
              </a:rPr>
              <a:t>Zapomenout na vše a začít znovu od nuly.  </a:t>
            </a:r>
          </a:p>
          <a:p>
            <a:pPr>
              <a:lnSpc>
                <a:spcPct val="90000"/>
              </a:lnSpc>
              <a:spcBef>
                <a:spcPts val="1500"/>
              </a:spcBef>
              <a:buFont typeface="Arial" charset="0"/>
              <a:buChar char="•"/>
            </a:pPr>
            <a:r>
              <a:rPr lang="en-US" altLang="cs-CZ" sz="4000">
                <a:solidFill>
                  <a:srgbClr val="000000"/>
                </a:solidFill>
                <a:ea typeface="新細明體" pitchFamily="16" charset="-120"/>
              </a:rPr>
              <a:t>Změnit vše ve vaší organizaci.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0" y="0"/>
            <a:ext cx="8991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cs-CZ" sz="3200" i="1">
                <a:solidFill>
                  <a:srgbClr val="000000"/>
                </a:solidFill>
                <a:ea typeface="新細明體" pitchFamily="16" charset="-120"/>
              </a:rPr>
              <a:t>Definice “bussiness” procesu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28600" y="685800"/>
            <a:ext cx="86106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marL="284163" indent="-2841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855663" indent="-3984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4686300" indent="-4556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1050"/>
              </a:spcBef>
              <a:buFont typeface="Arial" charset="0"/>
              <a:buChar char="•"/>
            </a:pPr>
            <a:r>
              <a:rPr lang="en-US" altLang="cs-CZ" sz="2800" dirty="0" err="1">
                <a:solidFill>
                  <a:srgbClr val="000000"/>
                </a:solidFill>
                <a:ea typeface="新細明體" pitchFamily="16" charset="-120"/>
              </a:rPr>
              <a:t>Proces</a:t>
            </a:r>
            <a:r>
              <a:rPr lang="en-US" altLang="cs-CZ" sz="2800" dirty="0">
                <a:solidFill>
                  <a:srgbClr val="000000"/>
                </a:solidFill>
                <a:ea typeface="新細明體" pitchFamily="16" charset="-120"/>
              </a:rPr>
              <a:t> je </a:t>
            </a:r>
            <a:r>
              <a:rPr lang="en-US" altLang="cs-CZ" sz="2800" dirty="0" err="1">
                <a:solidFill>
                  <a:srgbClr val="000000"/>
                </a:solidFill>
                <a:ea typeface="新細明體" pitchFamily="16" charset="-120"/>
              </a:rPr>
              <a:t>strukturovaná</a:t>
            </a:r>
            <a:r>
              <a:rPr lang="en-US" altLang="cs-CZ" sz="2800" dirty="0">
                <a:solidFill>
                  <a:srgbClr val="000000"/>
                </a:solidFill>
                <a:ea typeface="新細明體" pitchFamily="16" charset="-120"/>
              </a:rPr>
              <a:t> a </a:t>
            </a:r>
            <a:r>
              <a:rPr lang="en-US" altLang="cs-CZ" sz="2800" dirty="0" err="1">
                <a:solidFill>
                  <a:srgbClr val="000000"/>
                </a:solidFill>
                <a:ea typeface="新細明體" pitchFamily="16" charset="-120"/>
              </a:rPr>
              <a:t>měřitelná</a:t>
            </a:r>
            <a:r>
              <a:rPr lang="en-US" altLang="cs-CZ" sz="2800" dirty="0">
                <a:solidFill>
                  <a:srgbClr val="000000"/>
                </a:solidFill>
                <a:ea typeface="新細明體" pitchFamily="16" charset="-120"/>
              </a:rPr>
              <a:t> </a:t>
            </a:r>
            <a:r>
              <a:rPr lang="en-US" altLang="cs-CZ" sz="2800" dirty="0" err="1">
                <a:solidFill>
                  <a:srgbClr val="000000"/>
                </a:solidFill>
                <a:ea typeface="新細明體" pitchFamily="16" charset="-120"/>
              </a:rPr>
              <a:t>posloupnost</a:t>
            </a:r>
            <a:r>
              <a:rPr lang="en-US" altLang="cs-CZ" sz="2800" dirty="0">
                <a:solidFill>
                  <a:srgbClr val="000000"/>
                </a:solidFill>
                <a:ea typeface="新細明體" pitchFamily="16" charset="-120"/>
              </a:rPr>
              <a:t> </a:t>
            </a:r>
            <a:r>
              <a:rPr lang="en-US" altLang="cs-CZ" sz="2800" dirty="0" err="1">
                <a:solidFill>
                  <a:srgbClr val="000000"/>
                </a:solidFill>
                <a:ea typeface="新細明體" pitchFamily="16" charset="-120"/>
              </a:rPr>
              <a:t>aktivit</a:t>
            </a:r>
            <a:r>
              <a:rPr lang="en-US" altLang="cs-CZ" sz="2800" dirty="0">
                <a:solidFill>
                  <a:srgbClr val="000000"/>
                </a:solidFill>
                <a:ea typeface="新細明體" pitchFamily="16" charset="-120"/>
              </a:rPr>
              <a:t> </a:t>
            </a:r>
            <a:r>
              <a:rPr lang="en-US" altLang="cs-CZ" sz="2800" dirty="0" err="1">
                <a:solidFill>
                  <a:srgbClr val="000000"/>
                </a:solidFill>
                <a:ea typeface="新細明體" pitchFamily="16" charset="-120"/>
              </a:rPr>
              <a:t>zavedená</a:t>
            </a:r>
            <a:r>
              <a:rPr lang="en-US" altLang="cs-CZ" sz="2800" dirty="0">
                <a:solidFill>
                  <a:srgbClr val="000000"/>
                </a:solidFill>
                <a:ea typeface="新細明體" pitchFamily="16" charset="-120"/>
              </a:rPr>
              <a:t> proto, aby </a:t>
            </a:r>
            <a:r>
              <a:rPr lang="en-US" altLang="cs-CZ" sz="2800" dirty="0" err="1">
                <a:solidFill>
                  <a:srgbClr val="000000"/>
                </a:solidFill>
                <a:ea typeface="新細明體" pitchFamily="16" charset="-120"/>
              </a:rPr>
              <a:t>byl</a:t>
            </a:r>
            <a:r>
              <a:rPr lang="en-US" altLang="cs-CZ" sz="2800" dirty="0">
                <a:solidFill>
                  <a:srgbClr val="000000"/>
                </a:solidFill>
                <a:ea typeface="新細明體" pitchFamily="16" charset="-120"/>
              </a:rPr>
              <a:t> </a:t>
            </a:r>
            <a:r>
              <a:rPr lang="en-US" altLang="cs-CZ" sz="2800" dirty="0" err="1">
                <a:solidFill>
                  <a:srgbClr val="000000"/>
                </a:solidFill>
                <a:ea typeface="新細明體" pitchFamily="16" charset="-120"/>
              </a:rPr>
              <a:t>vytvořen</a:t>
            </a:r>
            <a:r>
              <a:rPr lang="en-US" altLang="cs-CZ" sz="2800" dirty="0">
                <a:solidFill>
                  <a:srgbClr val="000000"/>
                </a:solidFill>
                <a:ea typeface="新細明體" pitchFamily="16" charset="-120"/>
              </a:rPr>
              <a:t> </a:t>
            </a:r>
            <a:r>
              <a:rPr lang="en-US" altLang="cs-CZ" sz="2800" dirty="0" err="1">
                <a:solidFill>
                  <a:srgbClr val="000000"/>
                </a:solidFill>
                <a:ea typeface="新細明體" pitchFamily="16" charset="-120"/>
              </a:rPr>
              <a:t>nový</a:t>
            </a:r>
            <a:r>
              <a:rPr lang="en-US" altLang="cs-CZ" sz="2800" dirty="0">
                <a:solidFill>
                  <a:srgbClr val="000000"/>
                </a:solidFill>
                <a:ea typeface="新細明體" pitchFamily="16" charset="-120"/>
              </a:rPr>
              <a:t> </a:t>
            </a:r>
            <a:r>
              <a:rPr lang="en-US" altLang="cs-CZ" sz="2800" dirty="0" err="1">
                <a:solidFill>
                  <a:srgbClr val="000000"/>
                </a:solidFill>
                <a:ea typeface="新細明體" pitchFamily="16" charset="-120"/>
              </a:rPr>
              <a:t>produkt</a:t>
            </a:r>
            <a:r>
              <a:rPr lang="en-US" altLang="cs-CZ" sz="2800" dirty="0">
                <a:solidFill>
                  <a:srgbClr val="000000"/>
                </a:solidFill>
                <a:ea typeface="新細明體" pitchFamily="16" charset="-120"/>
              </a:rPr>
              <a:t> pro </a:t>
            </a:r>
            <a:r>
              <a:rPr lang="en-US" altLang="cs-CZ" sz="2800" dirty="0" err="1">
                <a:solidFill>
                  <a:srgbClr val="000000"/>
                </a:solidFill>
                <a:ea typeface="新細明體" pitchFamily="16" charset="-120"/>
              </a:rPr>
              <a:t>konkrétního</a:t>
            </a:r>
            <a:r>
              <a:rPr lang="en-US" altLang="cs-CZ" sz="2800" dirty="0">
                <a:solidFill>
                  <a:srgbClr val="000000"/>
                </a:solidFill>
                <a:ea typeface="新細明體" pitchFamily="16" charset="-120"/>
              </a:rPr>
              <a:t> </a:t>
            </a:r>
            <a:r>
              <a:rPr lang="en-US" altLang="cs-CZ" sz="2800" dirty="0" err="1">
                <a:solidFill>
                  <a:srgbClr val="000000"/>
                </a:solidFill>
                <a:ea typeface="新細明體" pitchFamily="16" charset="-120"/>
              </a:rPr>
              <a:t>zákazníka</a:t>
            </a:r>
            <a:r>
              <a:rPr lang="en-US" altLang="cs-CZ" sz="2800" dirty="0">
                <a:solidFill>
                  <a:srgbClr val="000000"/>
                </a:solidFill>
                <a:ea typeface="新細明體" pitchFamily="16" charset="-120"/>
              </a:rPr>
              <a:t>, </a:t>
            </a:r>
            <a:r>
              <a:rPr lang="en-US" altLang="cs-CZ" sz="2800" dirty="0" err="1">
                <a:solidFill>
                  <a:srgbClr val="000000"/>
                </a:solidFill>
                <a:ea typeface="新細明體" pitchFamily="16" charset="-120"/>
              </a:rPr>
              <a:t>či</a:t>
            </a:r>
            <a:r>
              <a:rPr lang="en-US" altLang="cs-CZ" sz="2800" dirty="0">
                <a:solidFill>
                  <a:srgbClr val="000000"/>
                </a:solidFill>
                <a:ea typeface="新細明體" pitchFamily="16" charset="-120"/>
              </a:rPr>
              <a:t> </a:t>
            </a:r>
            <a:r>
              <a:rPr lang="en-US" altLang="cs-CZ" sz="2800" dirty="0" err="1">
                <a:solidFill>
                  <a:srgbClr val="000000"/>
                </a:solidFill>
                <a:ea typeface="新細明體" pitchFamily="16" charset="-120"/>
              </a:rPr>
              <a:t>konkrétní</a:t>
            </a:r>
            <a:r>
              <a:rPr lang="en-US" altLang="cs-CZ" sz="2800" dirty="0">
                <a:solidFill>
                  <a:srgbClr val="000000"/>
                </a:solidFill>
                <a:ea typeface="新細明體" pitchFamily="16" charset="-120"/>
              </a:rPr>
              <a:t> </a:t>
            </a:r>
            <a:r>
              <a:rPr lang="en-US" altLang="cs-CZ" sz="2800" dirty="0" err="1">
                <a:solidFill>
                  <a:srgbClr val="000000"/>
                </a:solidFill>
                <a:ea typeface="新細明體" pitchFamily="16" charset="-120"/>
              </a:rPr>
              <a:t>trh</a:t>
            </a:r>
            <a:r>
              <a:rPr lang="en-US" altLang="cs-CZ" sz="2800" dirty="0">
                <a:solidFill>
                  <a:srgbClr val="000000"/>
                </a:solidFill>
                <a:ea typeface="新細明體" pitchFamily="16" charset="-120"/>
              </a:rPr>
              <a:t>.</a:t>
            </a:r>
          </a:p>
          <a:p>
            <a:pPr lvl="2">
              <a:lnSpc>
                <a:spcPct val="90000"/>
              </a:lnSpc>
              <a:spcBef>
                <a:spcPts val="750"/>
              </a:spcBef>
            </a:pPr>
            <a:r>
              <a:rPr lang="en-US" altLang="cs-CZ" sz="2000" dirty="0">
                <a:solidFill>
                  <a:srgbClr val="000000"/>
                </a:solidFill>
                <a:ea typeface="新細明體" pitchFamily="16" charset="-120"/>
              </a:rPr>
              <a:t>-- Thomas Davenport</a:t>
            </a:r>
          </a:p>
          <a:p>
            <a:pPr>
              <a:lnSpc>
                <a:spcPct val="90000"/>
              </a:lnSpc>
              <a:spcBef>
                <a:spcPts val="1050"/>
              </a:spcBef>
              <a:buFont typeface="Arial" charset="0"/>
              <a:buChar char="•"/>
            </a:pPr>
            <a:r>
              <a:rPr lang="en-US" altLang="cs-CZ" sz="2800" dirty="0" err="1" smtClean="0">
                <a:solidFill>
                  <a:srgbClr val="000000"/>
                </a:solidFill>
                <a:ea typeface="新細明體" pitchFamily="16" charset="-120"/>
              </a:rPr>
              <a:t>Chara</a:t>
            </a:r>
            <a:r>
              <a:rPr lang="cs-CZ" altLang="cs-CZ" sz="2800" dirty="0" smtClean="0">
                <a:solidFill>
                  <a:srgbClr val="000000"/>
                </a:solidFill>
                <a:ea typeface="新細明體" pitchFamily="16" charset="-120"/>
              </a:rPr>
              <a:t>k</a:t>
            </a:r>
            <a:r>
              <a:rPr lang="en-US" altLang="cs-CZ" sz="2800" dirty="0" err="1" smtClean="0">
                <a:solidFill>
                  <a:srgbClr val="000000"/>
                </a:solidFill>
                <a:ea typeface="新細明體" pitchFamily="16" charset="-120"/>
              </a:rPr>
              <a:t>teristiky</a:t>
            </a:r>
            <a:r>
              <a:rPr lang="en-US" altLang="cs-CZ" sz="2800" dirty="0">
                <a:solidFill>
                  <a:srgbClr val="000000"/>
                </a:solidFill>
                <a:ea typeface="新細明體" pitchFamily="16" charset="-120"/>
              </a:rPr>
              <a:t>: </a:t>
            </a:r>
          </a:p>
          <a:p>
            <a:pPr lvl="1">
              <a:lnSpc>
                <a:spcPct val="90000"/>
              </a:lnSpc>
              <a:spcBef>
                <a:spcPts val="900"/>
              </a:spcBef>
              <a:buFont typeface="Arial" charset="0"/>
              <a:buChar char="–"/>
            </a:pPr>
            <a:r>
              <a:rPr lang="en-US" altLang="cs-CZ" sz="2400" dirty="0" err="1">
                <a:solidFill>
                  <a:srgbClr val="000000"/>
                </a:solidFill>
                <a:ea typeface="新細明體" pitchFamily="16" charset="-120"/>
              </a:rPr>
              <a:t>Posloupnost</a:t>
            </a:r>
            <a:r>
              <a:rPr lang="en-US" altLang="cs-CZ" sz="2400" dirty="0">
                <a:solidFill>
                  <a:srgbClr val="000000"/>
                </a:solidFill>
                <a:ea typeface="新細明體" pitchFamily="16" charset="-120"/>
              </a:rPr>
              <a:t> </a:t>
            </a:r>
            <a:r>
              <a:rPr lang="en-US" altLang="cs-CZ" sz="2400" dirty="0" err="1">
                <a:solidFill>
                  <a:srgbClr val="000000"/>
                </a:solidFill>
                <a:ea typeface="新細明體" pitchFamily="16" charset="-120"/>
              </a:rPr>
              <a:t>aktivit</a:t>
            </a:r>
            <a:r>
              <a:rPr lang="en-US" altLang="cs-CZ" sz="2400" dirty="0">
                <a:solidFill>
                  <a:srgbClr val="000000"/>
                </a:solidFill>
                <a:ea typeface="新細明體" pitchFamily="16" charset="-120"/>
              </a:rPr>
              <a:t> v </a:t>
            </a:r>
            <a:r>
              <a:rPr lang="en-US" altLang="cs-CZ" sz="2400" dirty="0" err="1">
                <a:solidFill>
                  <a:srgbClr val="000000"/>
                </a:solidFill>
                <a:ea typeface="新細明體" pitchFamily="16" charset="-120"/>
              </a:rPr>
              <a:t>čase</a:t>
            </a:r>
            <a:r>
              <a:rPr lang="en-US" altLang="cs-CZ" sz="2400" dirty="0">
                <a:solidFill>
                  <a:srgbClr val="000000"/>
                </a:solidFill>
                <a:ea typeface="新細明體" pitchFamily="16" charset="-120"/>
              </a:rPr>
              <a:t> a </a:t>
            </a:r>
            <a:r>
              <a:rPr lang="en-US" altLang="cs-CZ" sz="2400" dirty="0" err="1">
                <a:solidFill>
                  <a:srgbClr val="000000"/>
                </a:solidFill>
                <a:ea typeface="新細明體" pitchFamily="16" charset="-120"/>
              </a:rPr>
              <a:t>prostoru</a:t>
            </a:r>
            <a:endParaRPr lang="en-US" altLang="cs-CZ" sz="2400" dirty="0">
              <a:solidFill>
                <a:srgbClr val="000000"/>
              </a:solidFill>
              <a:ea typeface="新細明體" pitchFamily="16" charset="-120"/>
            </a:endParaRPr>
          </a:p>
          <a:p>
            <a:pPr lvl="1">
              <a:lnSpc>
                <a:spcPct val="90000"/>
              </a:lnSpc>
              <a:spcBef>
                <a:spcPts val="900"/>
              </a:spcBef>
              <a:buFont typeface="Arial" charset="0"/>
              <a:buChar char="–"/>
            </a:pPr>
            <a:r>
              <a:rPr lang="en-US" altLang="cs-CZ" sz="2400" dirty="0" err="1">
                <a:solidFill>
                  <a:srgbClr val="000000"/>
                </a:solidFill>
                <a:ea typeface="新細明體" pitchFamily="16" charset="-120"/>
              </a:rPr>
              <a:t>Začátek</a:t>
            </a:r>
            <a:r>
              <a:rPr lang="en-US" altLang="cs-CZ" sz="2400" dirty="0">
                <a:solidFill>
                  <a:srgbClr val="000000"/>
                </a:solidFill>
                <a:ea typeface="新細明體" pitchFamily="16" charset="-120"/>
              </a:rPr>
              <a:t> a </a:t>
            </a:r>
            <a:r>
              <a:rPr lang="en-US" altLang="cs-CZ" sz="2400" dirty="0" err="1">
                <a:solidFill>
                  <a:srgbClr val="000000"/>
                </a:solidFill>
                <a:ea typeface="新細明體" pitchFamily="16" charset="-120"/>
              </a:rPr>
              <a:t>konec</a:t>
            </a:r>
            <a:endParaRPr lang="en-US" altLang="cs-CZ" sz="2400" dirty="0">
              <a:solidFill>
                <a:srgbClr val="000000"/>
              </a:solidFill>
              <a:ea typeface="新細明體" pitchFamily="16" charset="-120"/>
            </a:endParaRPr>
          </a:p>
          <a:p>
            <a:pPr lvl="1">
              <a:lnSpc>
                <a:spcPct val="90000"/>
              </a:lnSpc>
              <a:spcBef>
                <a:spcPts val="900"/>
              </a:spcBef>
              <a:buFont typeface="Arial" charset="0"/>
              <a:buChar char="–"/>
            </a:pPr>
            <a:r>
              <a:rPr lang="en-US" altLang="cs-CZ" sz="2400" dirty="0" err="1">
                <a:solidFill>
                  <a:srgbClr val="000000"/>
                </a:solidFill>
                <a:ea typeface="新細明體" pitchFamily="16" charset="-120"/>
              </a:rPr>
              <a:t>Jasně</a:t>
            </a:r>
            <a:r>
              <a:rPr lang="en-US" altLang="cs-CZ" sz="2400" dirty="0">
                <a:solidFill>
                  <a:srgbClr val="000000"/>
                </a:solidFill>
                <a:ea typeface="新細明體" pitchFamily="16" charset="-120"/>
              </a:rPr>
              <a:t> </a:t>
            </a:r>
            <a:r>
              <a:rPr lang="en-US" altLang="cs-CZ" sz="2400" dirty="0" err="1">
                <a:solidFill>
                  <a:srgbClr val="000000"/>
                </a:solidFill>
                <a:ea typeface="新細明體" pitchFamily="16" charset="-120"/>
              </a:rPr>
              <a:t>definované</a:t>
            </a:r>
            <a:r>
              <a:rPr lang="en-US" altLang="cs-CZ" sz="2400" dirty="0">
                <a:solidFill>
                  <a:srgbClr val="000000"/>
                </a:solidFill>
                <a:ea typeface="新細明體" pitchFamily="16" charset="-120"/>
              </a:rPr>
              <a:t> </a:t>
            </a:r>
            <a:r>
              <a:rPr lang="en-US" altLang="cs-CZ" sz="2400" dirty="0" err="1">
                <a:solidFill>
                  <a:srgbClr val="000000"/>
                </a:solidFill>
                <a:ea typeface="新細明體" pitchFamily="16" charset="-120"/>
              </a:rPr>
              <a:t>vstupy</a:t>
            </a:r>
            <a:r>
              <a:rPr lang="en-US" altLang="cs-CZ" sz="2400" dirty="0">
                <a:solidFill>
                  <a:srgbClr val="000000"/>
                </a:solidFill>
                <a:ea typeface="新細明體" pitchFamily="16" charset="-120"/>
              </a:rPr>
              <a:t> a </a:t>
            </a:r>
            <a:r>
              <a:rPr lang="en-US" altLang="cs-CZ" sz="2400" dirty="0" err="1">
                <a:solidFill>
                  <a:srgbClr val="000000"/>
                </a:solidFill>
                <a:ea typeface="新細明體" pitchFamily="16" charset="-120"/>
              </a:rPr>
              <a:t>výstupy</a:t>
            </a:r>
            <a:endParaRPr lang="en-US" altLang="cs-CZ" sz="2400" dirty="0">
              <a:solidFill>
                <a:srgbClr val="000000"/>
              </a:solidFill>
              <a:ea typeface="新細明體" pitchFamily="16" charset="-120"/>
            </a:endParaRPr>
          </a:p>
          <a:p>
            <a:pPr lvl="1">
              <a:lnSpc>
                <a:spcPct val="90000"/>
              </a:lnSpc>
              <a:spcBef>
                <a:spcPts val="900"/>
              </a:spcBef>
              <a:buFont typeface="Arial" charset="0"/>
              <a:buChar char="–"/>
            </a:pPr>
            <a:r>
              <a:rPr lang="en-US" altLang="cs-CZ" sz="2400" dirty="0" err="1">
                <a:solidFill>
                  <a:srgbClr val="000000"/>
                </a:solidFill>
                <a:ea typeface="新細明體" pitchFamily="16" charset="-120"/>
              </a:rPr>
              <a:t>Orientované</a:t>
            </a:r>
            <a:r>
              <a:rPr lang="en-US" altLang="cs-CZ" sz="2400" dirty="0">
                <a:solidFill>
                  <a:srgbClr val="000000"/>
                </a:solidFill>
                <a:ea typeface="新細明體" pitchFamily="16" charset="-120"/>
              </a:rPr>
              <a:t> </a:t>
            </a:r>
            <a:r>
              <a:rPr lang="en-US" altLang="cs-CZ" sz="2400" dirty="0" err="1">
                <a:solidFill>
                  <a:srgbClr val="000000"/>
                </a:solidFill>
                <a:ea typeface="新細明體" pitchFamily="16" charset="-120"/>
              </a:rPr>
              <a:t>na</a:t>
            </a:r>
            <a:r>
              <a:rPr lang="en-US" altLang="cs-CZ" sz="2400" dirty="0">
                <a:solidFill>
                  <a:srgbClr val="000000"/>
                </a:solidFill>
                <a:ea typeface="新細明體" pitchFamily="16" charset="-120"/>
              </a:rPr>
              <a:t> </a:t>
            </a:r>
            <a:r>
              <a:rPr lang="en-US" altLang="cs-CZ" sz="2400" dirty="0" err="1">
                <a:solidFill>
                  <a:srgbClr val="000000"/>
                </a:solidFill>
                <a:ea typeface="新細明體" pitchFamily="16" charset="-120"/>
              </a:rPr>
              <a:t>zákazníka</a:t>
            </a:r>
            <a:endParaRPr lang="en-US" altLang="cs-CZ" sz="2400" dirty="0">
              <a:solidFill>
                <a:srgbClr val="000000"/>
              </a:solidFill>
              <a:ea typeface="新細明體" pitchFamily="16" charset="-120"/>
            </a:endParaRPr>
          </a:p>
          <a:p>
            <a:pPr lvl="1">
              <a:lnSpc>
                <a:spcPct val="90000"/>
              </a:lnSpc>
              <a:spcBef>
                <a:spcPts val="900"/>
              </a:spcBef>
              <a:buFont typeface="Arial" charset="0"/>
              <a:buChar char="–"/>
            </a:pPr>
            <a:r>
              <a:rPr lang="en-US" altLang="cs-CZ" sz="2400" dirty="0" err="1">
                <a:solidFill>
                  <a:srgbClr val="000000"/>
                </a:solidFill>
                <a:ea typeface="新細明體" pitchFamily="16" charset="-120"/>
              </a:rPr>
              <a:t>Ví</a:t>
            </a:r>
            <a:r>
              <a:rPr lang="en-US" altLang="cs-CZ" sz="2400" dirty="0">
                <a:solidFill>
                  <a:srgbClr val="000000"/>
                </a:solidFill>
                <a:ea typeface="新細明體" pitchFamily="16" charset="-120"/>
              </a:rPr>
              <a:t> se, </a:t>
            </a:r>
            <a:r>
              <a:rPr lang="en-US" altLang="cs-CZ" sz="2400" dirty="0" err="1">
                <a:solidFill>
                  <a:srgbClr val="000000"/>
                </a:solidFill>
                <a:ea typeface="新細明體" pitchFamily="16" charset="-120"/>
              </a:rPr>
              <a:t>jak</a:t>
            </a:r>
            <a:r>
              <a:rPr lang="en-US" altLang="cs-CZ" sz="2400" dirty="0">
                <a:solidFill>
                  <a:srgbClr val="000000"/>
                </a:solidFill>
                <a:ea typeface="新細明體" pitchFamily="16" charset="-120"/>
              </a:rPr>
              <a:t> </a:t>
            </a:r>
            <a:r>
              <a:rPr lang="en-US" altLang="cs-CZ" sz="2400" dirty="0" err="1">
                <a:solidFill>
                  <a:srgbClr val="000000"/>
                </a:solidFill>
                <a:ea typeface="新細明體" pitchFamily="16" charset="-120"/>
              </a:rPr>
              <a:t>funguje</a:t>
            </a:r>
            <a:endParaRPr lang="en-US" altLang="cs-CZ" sz="2400" dirty="0">
              <a:solidFill>
                <a:srgbClr val="000000"/>
              </a:solidFill>
              <a:ea typeface="新細明體" pitchFamily="16" charset="-120"/>
            </a:endParaRPr>
          </a:p>
          <a:p>
            <a:pPr lvl="1">
              <a:lnSpc>
                <a:spcPct val="90000"/>
              </a:lnSpc>
              <a:spcBef>
                <a:spcPts val="900"/>
              </a:spcBef>
              <a:buFont typeface="Arial" charset="0"/>
              <a:buChar char="–"/>
            </a:pPr>
            <a:r>
              <a:rPr lang="en-US" altLang="cs-CZ" sz="2400" dirty="0" err="1">
                <a:solidFill>
                  <a:srgbClr val="000000"/>
                </a:solidFill>
                <a:ea typeface="新細明體" pitchFamily="16" charset="-120"/>
              </a:rPr>
              <a:t>Má</a:t>
            </a:r>
            <a:r>
              <a:rPr lang="en-US" altLang="cs-CZ" sz="2400" dirty="0">
                <a:solidFill>
                  <a:srgbClr val="000000"/>
                </a:solidFill>
                <a:ea typeface="新細明體" pitchFamily="16" charset="-120"/>
              </a:rPr>
              <a:t> </a:t>
            </a:r>
            <a:r>
              <a:rPr lang="en-US" altLang="cs-CZ" sz="2400" dirty="0" err="1">
                <a:solidFill>
                  <a:srgbClr val="000000"/>
                </a:solidFill>
                <a:ea typeface="新細明體" pitchFamily="16" charset="-120"/>
              </a:rPr>
              <a:t>vlastníka</a:t>
            </a:r>
            <a:r>
              <a:rPr lang="en-US" altLang="cs-CZ" sz="2400" dirty="0">
                <a:solidFill>
                  <a:srgbClr val="000000"/>
                </a:solidFill>
                <a:ea typeface="新細明體" pitchFamily="16" charset="-120"/>
              </a:rPr>
              <a:t> </a:t>
            </a:r>
          </a:p>
          <a:p>
            <a:pPr lvl="1">
              <a:lnSpc>
                <a:spcPct val="90000"/>
              </a:lnSpc>
              <a:spcBef>
                <a:spcPts val="900"/>
              </a:spcBef>
              <a:buFont typeface="Arial" charset="0"/>
              <a:buChar char="–"/>
            </a:pPr>
            <a:r>
              <a:rPr lang="en-US" altLang="cs-CZ" sz="2400" dirty="0" err="1">
                <a:solidFill>
                  <a:srgbClr val="000000"/>
                </a:solidFill>
                <a:ea typeface="新細明體" pitchFamily="16" charset="-120"/>
              </a:rPr>
              <a:t>Měřitelné</a:t>
            </a:r>
            <a:r>
              <a:rPr lang="en-US" altLang="cs-CZ" sz="2400" dirty="0">
                <a:solidFill>
                  <a:srgbClr val="000000"/>
                </a:solidFill>
                <a:ea typeface="新細明體" pitchFamily="16" charset="-120"/>
              </a:rPr>
              <a:t> </a:t>
            </a:r>
            <a:r>
              <a:rPr lang="en-US" altLang="cs-CZ" sz="2400" dirty="0" err="1">
                <a:solidFill>
                  <a:srgbClr val="000000"/>
                </a:solidFill>
                <a:ea typeface="新細明體" pitchFamily="16" charset="-120"/>
              </a:rPr>
              <a:t>charakteristiky</a:t>
            </a:r>
            <a:r>
              <a:rPr lang="en-US" altLang="cs-CZ" sz="2400" dirty="0">
                <a:solidFill>
                  <a:srgbClr val="000000"/>
                </a:solidFill>
                <a:ea typeface="新細明體" pitchFamily="16" charset="-12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1"/>
          <p:cNvSpPr txBox="1">
            <a:spLocks noChangeArrowheads="1"/>
          </p:cNvSpPr>
          <p:nvPr/>
        </p:nvSpPr>
        <p:spPr bwMode="auto">
          <a:xfrm>
            <a:off x="0" y="0"/>
            <a:ext cx="8991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cs-CZ" sz="3200" i="1">
                <a:solidFill>
                  <a:srgbClr val="000000"/>
                </a:solidFill>
                <a:ea typeface="新細明體" pitchFamily="16" charset="-120"/>
              </a:rPr>
              <a:t>Procesy často spojují mnoho oblastí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187575" y="1787525"/>
          <a:ext cx="5422900" cy="317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r:id="rId4" imgW="6078600" imgH="2536200" progId="">
                  <p:embed/>
                </p:oleObj>
              </mc:Choice>
              <mc:Fallback>
                <p:oleObj r:id="rId4" imgW="6078600" imgH="253620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7575" y="1787525"/>
                        <a:ext cx="5422900" cy="31718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Freeform 3"/>
          <p:cNvSpPr>
            <a:spLocks/>
          </p:cNvSpPr>
          <p:nvPr/>
        </p:nvSpPr>
        <p:spPr bwMode="auto">
          <a:xfrm>
            <a:off x="1771650" y="3676650"/>
            <a:ext cx="6097588" cy="858838"/>
          </a:xfrm>
          <a:custGeom>
            <a:avLst/>
            <a:gdLst>
              <a:gd name="T0" fmla="*/ 0 w 3841"/>
              <a:gd name="T1" fmla="*/ 2147483647 h 541"/>
              <a:gd name="T2" fmla="*/ 2147483647 w 3841"/>
              <a:gd name="T3" fmla="*/ 2147483647 h 541"/>
              <a:gd name="T4" fmla="*/ 2147483647 w 3841"/>
              <a:gd name="T5" fmla="*/ 2147483647 h 541"/>
              <a:gd name="T6" fmla="*/ 2147483647 w 3841"/>
              <a:gd name="T7" fmla="*/ 2147483647 h 541"/>
              <a:gd name="T8" fmla="*/ 2147483647 w 3841"/>
              <a:gd name="T9" fmla="*/ 2147483647 h 541"/>
              <a:gd name="T10" fmla="*/ 2147483647 w 3841"/>
              <a:gd name="T11" fmla="*/ 2147483647 h 541"/>
              <a:gd name="T12" fmla="*/ 2147483647 w 3841"/>
              <a:gd name="T13" fmla="*/ 0 h 541"/>
              <a:gd name="T14" fmla="*/ 2147483647 w 3841"/>
              <a:gd name="T15" fmla="*/ 2147483647 h 541"/>
              <a:gd name="T16" fmla="*/ 2147483647 w 3841"/>
              <a:gd name="T17" fmla="*/ 2147483647 h 54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841"/>
              <a:gd name="T28" fmla="*/ 0 h 541"/>
              <a:gd name="T29" fmla="*/ 3841 w 3841"/>
              <a:gd name="T30" fmla="*/ 541 h 54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841" h="541">
                <a:moveTo>
                  <a:pt x="0" y="288"/>
                </a:moveTo>
                <a:lnTo>
                  <a:pt x="351" y="540"/>
                </a:lnTo>
                <a:lnTo>
                  <a:pt x="1196" y="253"/>
                </a:lnTo>
                <a:lnTo>
                  <a:pt x="1570" y="253"/>
                </a:lnTo>
                <a:lnTo>
                  <a:pt x="1824" y="517"/>
                </a:lnTo>
                <a:lnTo>
                  <a:pt x="2621" y="264"/>
                </a:lnTo>
                <a:lnTo>
                  <a:pt x="3116" y="0"/>
                </a:lnTo>
                <a:lnTo>
                  <a:pt x="3405" y="264"/>
                </a:lnTo>
                <a:lnTo>
                  <a:pt x="3840" y="264"/>
                </a:lnTo>
              </a:path>
            </a:pathLst>
          </a:custGeom>
          <a:noFill/>
          <a:ln w="50760" cap="rnd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753350" y="2659063"/>
          <a:ext cx="1244600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r:id="rId6" imgW="3687480" imgH="5662440" progId="">
                  <p:embed/>
                </p:oleObj>
              </mc:Choice>
              <mc:Fallback>
                <p:oleObj r:id="rId6" imgW="3687480" imgH="566244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3350" y="2659063"/>
                        <a:ext cx="1244600" cy="19145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365125" y="2392363"/>
            <a:ext cx="1400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160" tIns="46080" rIns="92160" bIns="460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cs-CZ" sz="2000">
                <a:solidFill>
                  <a:srgbClr val="000000"/>
                </a:solidFill>
                <a:ea typeface="Microsoft YaHei" charset="-122"/>
              </a:rPr>
              <a:t>Dodavatel</a:t>
            </a:r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7585075" y="1916113"/>
            <a:ext cx="1260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160" tIns="46080" rIns="92160" bIns="460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cs-CZ" sz="2000">
                <a:solidFill>
                  <a:srgbClr val="000000"/>
                </a:solidFill>
                <a:ea typeface="Microsoft YaHei" charset="-122"/>
              </a:rPr>
              <a:t>Zákazník</a:t>
            </a:r>
          </a:p>
        </p:txBody>
      </p:sp>
      <p:sp>
        <p:nvSpPr>
          <p:cNvPr id="1033" name="Freeform 8"/>
          <p:cNvSpPr>
            <a:spLocks/>
          </p:cNvSpPr>
          <p:nvPr/>
        </p:nvSpPr>
        <p:spPr bwMode="auto">
          <a:xfrm>
            <a:off x="2019300" y="3067050"/>
            <a:ext cx="5659438" cy="954088"/>
          </a:xfrm>
          <a:custGeom>
            <a:avLst/>
            <a:gdLst>
              <a:gd name="T0" fmla="*/ 0 w 3565"/>
              <a:gd name="T1" fmla="*/ 2147483647 h 601"/>
              <a:gd name="T2" fmla="*/ 2147483647 w 3565"/>
              <a:gd name="T3" fmla="*/ 2147483647 h 601"/>
              <a:gd name="T4" fmla="*/ 2147483647 w 3565"/>
              <a:gd name="T5" fmla="*/ 2147483647 h 601"/>
              <a:gd name="T6" fmla="*/ 2147483647 w 3565"/>
              <a:gd name="T7" fmla="*/ 2147483647 h 601"/>
              <a:gd name="T8" fmla="*/ 2147483647 w 3565"/>
              <a:gd name="T9" fmla="*/ 2147483647 h 601"/>
              <a:gd name="T10" fmla="*/ 2147483647 w 3565"/>
              <a:gd name="T11" fmla="*/ 2147483647 h 601"/>
              <a:gd name="T12" fmla="*/ 2147483647 w 3565"/>
              <a:gd name="T13" fmla="*/ 2147483647 h 601"/>
              <a:gd name="T14" fmla="*/ 2147483647 w 3565"/>
              <a:gd name="T15" fmla="*/ 2147483647 h 601"/>
              <a:gd name="T16" fmla="*/ 2147483647 w 3565"/>
              <a:gd name="T17" fmla="*/ 0 h 60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565"/>
              <a:gd name="T28" fmla="*/ 0 h 601"/>
              <a:gd name="T29" fmla="*/ 3565 w 3565"/>
              <a:gd name="T30" fmla="*/ 601 h 60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565" h="601">
                <a:moveTo>
                  <a:pt x="0" y="468"/>
                </a:moveTo>
                <a:lnTo>
                  <a:pt x="684" y="347"/>
                </a:lnTo>
                <a:lnTo>
                  <a:pt x="1032" y="589"/>
                </a:lnTo>
                <a:lnTo>
                  <a:pt x="1488" y="276"/>
                </a:lnTo>
                <a:lnTo>
                  <a:pt x="1788" y="264"/>
                </a:lnTo>
                <a:lnTo>
                  <a:pt x="2279" y="600"/>
                </a:lnTo>
                <a:lnTo>
                  <a:pt x="2940" y="192"/>
                </a:lnTo>
                <a:lnTo>
                  <a:pt x="3429" y="24"/>
                </a:lnTo>
                <a:lnTo>
                  <a:pt x="3564" y="0"/>
                </a:lnTo>
              </a:path>
            </a:pathLst>
          </a:custGeom>
          <a:noFill/>
          <a:ln w="50760" cap="rnd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grpSp>
        <p:nvGrpSpPr>
          <p:cNvPr id="1034" name="Group 9"/>
          <p:cNvGrpSpPr>
            <a:grpSpLocks/>
          </p:cNvGrpSpPr>
          <p:nvPr/>
        </p:nvGrpSpPr>
        <p:grpSpPr bwMode="auto">
          <a:xfrm>
            <a:off x="7834313" y="3881438"/>
            <a:ext cx="379412" cy="649287"/>
            <a:chOff x="4935" y="2445"/>
            <a:chExt cx="239" cy="409"/>
          </a:xfrm>
        </p:grpSpPr>
        <p:grpSp>
          <p:nvGrpSpPr>
            <p:cNvPr id="1035" name="Group 10"/>
            <p:cNvGrpSpPr>
              <a:grpSpLocks/>
            </p:cNvGrpSpPr>
            <p:nvPr/>
          </p:nvGrpSpPr>
          <p:grpSpPr bwMode="auto">
            <a:xfrm>
              <a:off x="4935" y="2584"/>
              <a:ext cx="202" cy="270"/>
              <a:chOff x="4935" y="2584"/>
              <a:chExt cx="202" cy="270"/>
            </a:xfrm>
          </p:grpSpPr>
          <p:sp>
            <p:nvSpPr>
              <p:cNvPr id="1040" name="Freeform 11"/>
              <p:cNvSpPr>
                <a:spLocks noChangeArrowheads="1"/>
              </p:cNvSpPr>
              <p:nvPr/>
            </p:nvSpPr>
            <p:spPr bwMode="auto">
              <a:xfrm>
                <a:off x="4935" y="2638"/>
                <a:ext cx="138" cy="216"/>
              </a:xfrm>
              <a:custGeom>
                <a:avLst/>
                <a:gdLst>
                  <a:gd name="T0" fmla="*/ 0 w 139"/>
                  <a:gd name="T1" fmla="*/ 0 h 217"/>
                  <a:gd name="T2" fmla="*/ 137 w 139"/>
                  <a:gd name="T3" fmla="*/ 0 h 217"/>
                  <a:gd name="T4" fmla="*/ 137 w 139"/>
                  <a:gd name="T5" fmla="*/ 215 h 217"/>
                  <a:gd name="T6" fmla="*/ 0 w 139"/>
                  <a:gd name="T7" fmla="*/ 215 h 217"/>
                  <a:gd name="T8" fmla="*/ 0 w 139"/>
                  <a:gd name="T9" fmla="*/ 0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9"/>
                  <a:gd name="T16" fmla="*/ 0 h 217"/>
                  <a:gd name="T17" fmla="*/ 139 w 139"/>
                  <a:gd name="T18" fmla="*/ 217 h 2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9" h="217">
                    <a:moveTo>
                      <a:pt x="0" y="0"/>
                    </a:moveTo>
                    <a:lnTo>
                      <a:pt x="138" y="0"/>
                    </a:lnTo>
                    <a:lnTo>
                      <a:pt x="138" y="216"/>
                    </a:lnTo>
                    <a:lnTo>
                      <a:pt x="0" y="21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C080"/>
              </a:solidFill>
              <a:ln w="126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41" name="Freeform 12"/>
              <p:cNvSpPr>
                <a:spLocks noChangeArrowheads="1"/>
              </p:cNvSpPr>
              <p:nvPr/>
            </p:nvSpPr>
            <p:spPr bwMode="auto">
              <a:xfrm>
                <a:off x="4935" y="2584"/>
                <a:ext cx="202" cy="54"/>
              </a:xfrm>
              <a:custGeom>
                <a:avLst/>
                <a:gdLst>
                  <a:gd name="T0" fmla="*/ 0 w 203"/>
                  <a:gd name="T1" fmla="*/ 53 h 55"/>
                  <a:gd name="T2" fmla="*/ 75 w 203"/>
                  <a:gd name="T3" fmla="*/ 0 h 55"/>
                  <a:gd name="T4" fmla="*/ 201 w 203"/>
                  <a:gd name="T5" fmla="*/ 0 h 55"/>
                  <a:gd name="T6" fmla="*/ 137 w 203"/>
                  <a:gd name="T7" fmla="*/ 53 h 55"/>
                  <a:gd name="T8" fmla="*/ 0 w 203"/>
                  <a:gd name="T9" fmla="*/ 53 h 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3"/>
                  <a:gd name="T16" fmla="*/ 0 h 55"/>
                  <a:gd name="T17" fmla="*/ 203 w 203"/>
                  <a:gd name="T18" fmla="*/ 55 h 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3" h="55">
                    <a:moveTo>
                      <a:pt x="0" y="54"/>
                    </a:moveTo>
                    <a:lnTo>
                      <a:pt x="75" y="0"/>
                    </a:lnTo>
                    <a:lnTo>
                      <a:pt x="202" y="0"/>
                    </a:lnTo>
                    <a:lnTo>
                      <a:pt x="138" y="54"/>
                    </a:lnTo>
                    <a:lnTo>
                      <a:pt x="0" y="54"/>
                    </a:lnTo>
                  </a:path>
                </a:pathLst>
              </a:custGeom>
              <a:solidFill>
                <a:srgbClr val="FFE0C0"/>
              </a:solidFill>
              <a:ln w="126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42" name="Freeform 13"/>
              <p:cNvSpPr>
                <a:spLocks noChangeArrowheads="1"/>
              </p:cNvSpPr>
              <p:nvPr/>
            </p:nvSpPr>
            <p:spPr bwMode="auto">
              <a:xfrm>
                <a:off x="5073" y="2584"/>
                <a:ext cx="64" cy="270"/>
              </a:xfrm>
              <a:custGeom>
                <a:avLst/>
                <a:gdLst>
                  <a:gd name="T0" fmla="*/ 63 w 65"/>
                  <a:gd name="T1" fmla="*/ 0 h 271"/>
                  <a:gd name="T2" fmla="*/ 0 w 65"/>
                  <a:gd name="T3" fmla="*/ 54 h 271"/>
                  <a:gd name="T4" fmla="*/ 0 w 65"/>
                  <a:gd name="T5" fmla="*/ 269 h 271"/>
                  <a:gd name="T6" fmla="*/ 63 w 65"/>
                  <a:gd name="T7" fmla="*/ 201 h 271"/>
                  <a:gd name="T8" fmla="*/ 63 w 65"/>
                  <a:gd name="T9" fmla="*/ 0 h 2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5"/>
                  <a:gd name="T16" fmla="*/ 0 h 271"/>
                  <a:gd name="T17" fmla="*/ 65 w 65"/>
                  <a:gd name="T18" fmla="*/ 271 h 2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5" h="271">
                    <a:moveTo>
                      <a:pt x="64" y="0"/>
                    </a:moveTo>
                    <a:lnTo>
                      <a:pt x="0" y="54"/>
                    </a:lnTo>
                    <a:lnTo>
                      <a:pt x="0" y="270"/>
                    </a:lnTo>
                    <a:lnTo>
                      <a:pt x="64" y="202"/>
                    </a:lnTo>
                    <a:lnTo>
                      <a:pt x="64" y="0"/>
                    </a:lnTo>
                  </a:path>
                </a:pathLst>
              </a:custGeom>
              <a:solidFill>
                <a:srgbClr val="FFA040"/>
              </a:solidFill>
              <a:ln w="126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</p:grpSp>
        <p:grpSp>
          <p:nvGrpSpPr>
            <p:cNvPr id="1036" name="Group 14"/>
            <p:cNvGrpSpPr>
              <a:grpSpLocks/>
            </p:cNvGrpSpPr>
            <p:nvPr/>
          </p:nvGrpSpPr>
          <p:grpSpPr bwMode="auto">
            <a:xfrm>
              <a:off x="4995" y="2445"/>
              <a:ext cx="179" cy="202"/>
              <a:chOff x="4995" y="2445"/>
              <a:chExt cx="179" cy="202"/>
            </a:xfrm>
          </p:grpSpPr>
          <p:sp>
            <p:nvSpPr>
              <p:cNvPr id="1037" name="Freeform 15"/>
              <p:cNvSpPr>
                <a:spLocks noChangeArrowheads="1"/>
              </p:cNvSpPr>
              <p:nvPr/>
            </p:nvSpPr>
            <p:spPr bwMode="auto">
              <a:xfrm>
                <a:off x="4995" y="2497"/>
                <a:ext cx="98" cy="150"/>
              </a:xfrm>
              <a:custGeom>
                <a:avLst/>
                <a:gdLst>
                  <a:gd name="T0" fmla="*/ 0 w 99"/>
                  <a:gd name="T1" fmla="*/ 0 h 151"/>
                  <a:gd name="T2" fmla="*/ 97 w 99"/>
                  <a:gd name="T3" fmla="*/ 29 h 151"/>
                  <a:gd name="T4" fmla="*/ 97 w 99"/>
                  <a:gd name="T5" fmla="*/ 149 h 151"/>
                  <a:gd name="T6" fmla="*/ 0 w 99"/>
                  <a:gd name="T7" fmla="*/ 115 h 151"/>
                  <a:gd name="T8" fmla="*/ 0 w 99"/>
                  <a:gd name="T9" fmla="*/ 0 h 1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"/>
                  <a:gd name="T16" fmla="*/ 0 h 151"/>
                  <a:gd name="T17" fmla="*/ 99 w 99"/>
                  <a:gd name="T18" fmla="*/ 151 h 1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" h="151">
                    <a:moveTo>
                      <a:pt x="0" y="0"/>
                    </a:moveTo>
                    <a:lnTo>
                      <a:pt x="98" y="29"/>
                    </a:lnTo>
                    <a:lnTo>
                      <a:pt x="98" y="150"/>
                    </a:lnTo>
                    <a:lnTo>
                      <a:pt x="0" y="11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C080"/>
              </a:solidFill>
              <a:ln w="126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38" name="Freeform 16"/>
              <p:cNvSpPr>
                <a:spLocks noChangeArrowheads="1"/>
              </p:cNvSpPr>
              <p:nvPr/>
            </p:nvSpPr>
            <p:spPr bwMode="auto">
              <a:xfrm>
                <a:off x="4995" y="2445"/>
                <a:ext cx="179" cy="81"/>
              </a:xfrm>
              <a:custGeom>
                <a:avLst/>
                <a:gdLst>
                  <a:gd name="T0" fmla="*/ 0 w 180"/>
                  <a:gd name="T1" fmla="*/ 51 h 82"/>
                  <a:gd name="T2" fmla="*/ 97 w 180"/>
                  <a:gd name="T3" fmla="*/ 0 h 82"/>
                  <a:gd name="T4" fmla="*/ 178 w 180"/>
                  <a:gd name="T5" fmla="*/ 23 h 82"/>
                  <a:gd name="T6" fmla="*/ 97 w 180"/>
                  <a:gd name="T7" fmla="*/ 80 h 82"/>
                  <a:gd name="T8" fmla="*/ 0 w 180"/>
                  <a:gd name="T9" fmla="*/ 51 h 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0"/>
                  <a:gd name="T16" fmla="*/ 0 h 82"/>
                  <a:gd name="T17" fmla="*/ 180 w 180"/>
                  <a:gd name="T18" fmla="*/ 82 h 8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0" h="82">
                    <a:moveTo>
                      <a:pt x="0" y="52"/>
                    </a:moveTo>
                    <a:lnTo>
                      <a:pt x="98" y="0"/>
                    </a:lnTo>
                    <a:lnTo>
                      <a:pt x="179" y="23"/>
                    </a:lnTo>
                    <a:lnTo>
                      <a:pt x="98" y="81"/>
                    </a:lnTo>
                    <a:lnTo>
                      <a:pt x="0" y="52"/>
                    </a:lnTo>
                  </a:path>
                </a:pathLst>
              </a:custGeom>
              <a:solidFill>
                <a:srgbClr val="FFE0C0"/>
              </a:solidFill>
              <a:ln w="126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39" name="Freeform 17"/>
              <p:cNvSpPr>
                <a:spLocks noChangeArrowheads="1"/>
              </p:cNvSpPr>
              <p:nvPr/>
            </p:nvSpPr>
            <p:spPr bwMode="auto">
              <a:xfrm>
                <a:off x="5093" y="2468"/>
                <a:ext cx="81" cy="179"/>
              </a:xfrm>
              <a:custGeom>
                <a:avLst/>
                <a:gdLst>
                  <a:gd name="T0" fmla="*/ 0 w 82"/>
                  <a:gd name="T1" fmla="*/ 58 h 180"/>
                  <a:gd name="T2" fmla="*/ 80 w 82"/>
                  <a:gd name="T3" fmla="*/ 0 h 180"/>
                  <a:gd name="T4" fmla="*/ 80 w 82"/>
                  <a:gd name="T5" fmla="*/ 103 h 180"/>
                  <a:gd name="T6" fmla="*/ 0 w 82"/>
                  <a:gd name="T7" fmla="*/ 178 h 180"/>
                  <a:gd name="T8" fmla="*/ 0 w 82"/>
                  <a:gd name="T9" fmla="*/ 58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2"/>
                  <a:gd name="T16" fmla="*/ 0 h 180"/>
                  <a:gd name="T17" fmla="*/ 82 w 82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2" h="180">
                    <a:moveTo>
                      <a:pt x="0" y="58"/>
                    </a:moveTo>
                    <a:lnTo>
                      <a:pt x="81" y="0"/>
                    </a:lnTo>
                    <a:lnTo>
                      <a:pt x="81" y="104"/>
                    </a:lnTo>
                    <a:lnTo>
                      <a:pt x="0" y="179"/>
                    </a:lnTo>
                    <a:lnTo>
                      <a:pt x="0" y="58"/>
                    </a:lnTo>
                  </a:path>
                </a:pathLst>
              </a:custGeom>
              <a:solidFill>
                <a:srgbClr val="FFA040"/>
              </a:solidFill>
              <a:ln w="126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</p:grpSp>
      </p:grp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76200" y="2935288"/>
          <a:ext cx="1849438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r:id="rId8" imgW="8100720" imgH="5508360" progId="">
                  <p:embed/>
                </p:oleObj>
              </mc:Choice>
              <mc:Fallback>
                <p:oleObj r:id="rId8" imgW="8100720" imgH="550836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935288"/>
                        <a:ext cx="1849438" cy="12573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76200" y="88900"/>
            <a:ext cx="89154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cs-CZ" sz="3200" i="1">
                <a:solidFill>
                  <a:srgbClr val="000000"/>
                </a:solidFill>
                <a:ea typeface="新細明體" pitchFamily="16" charset="-120"/>
              </a:rPr>
              <a:t>Ford Accounts Payable Process*</a:t>
            </a:r>
          </a:p>
        </p:txBody>
      </p:sp>
      <p:grpSp>
        <p:nvGrpSpPr>
          <p:cNvPr id="10243" name="Group 2"/>
          <p:cNvGrpSpPr>
            <a:grpSpLocks/>
          </p:cNvGrpSpPr>
          <p:nvPr/>
        </p:nvGrpSpPr>
        <p:grpSpPr bwMode="auto">
          <a:xfrm>
            <a:off x="7015163" y="768350"/>
            <a:ext cx="1931987" cy="1893888"/>
            <a:chOff x="4419" y="484"/>
            <a:chExt cx="1217" cy="1193"/>
          </a:xfrm>
        </p:grpSpPr>
        <p:grpSp>
          <p:nvGrpSpPr>
            <p:cNvPr id="10648" name="Group 3"/>
            <p:cNvGrpSpPr>
              <a:grpSpLocks/>
            </p:cNvGrpSpPr>
            <p:nvPr/>
          </p:nvGrpSpPr>
          <p:grpSpPr bwMode="auto">
            <a:xfrm>
              <a:off x="5379" y="484"/>
              <a:ext cx="72" cy="1118"/>
              <a:chOff x="5379" y="484"/>
              <a:chExt cx="72" cy="1118"/>
            </a:xfrm>
          </p:grpSpPr>
          <p:sp>
            <p:nvSpPr>
              <p:cNvPr id="10825" name="Oval 4"/>
              <p:cNvSpPr>
                <a:spLocks noChangeArrowheads="1"/>
              </p:cNvSpPr>
              <p:nvPr/>
            </p:nvSpPr>
            <p:spPr bwMode="auto">
              <a:xfrm>
                <a:off x="5381" y="486"/>
                <a:ext cx="67" cy="34"/>
              </a:xfrm>
              <a:prstGeom prst="ellipse">
                <a:avLst/>
              </a:prstGeom>
              <a:solidFill>
                <a:srgbClr val="FFFFFF"/>
              </a:solidFill>
              <a:ln w="1260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826" name="Rectangle 5"/>
              <p:cNvSpPr>
                <a:spLocks noChangeArrowheads="1"/>
              </p:cNvSpPr>
              <p:nvPr/>
            </p:nvSpPr>
            <p:spPr bwMode="auto">
              <a:xfrm>
                <a:off x="5381" y="507"/>
                <a:ext cx="67" cy="1094"/>
              </a:xfrm>
              <a:prstGeom prst="rect">
                <a:avLst/>
              </a:prstGeom>
              <a:solidFill>
                <a:srgbClr val="FFFFFF"/>
              </a:solidFill>
              <a:ln w="1260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grpSp>
            <p:nvGrpSpPr>
              <p:cNvPr id="10827" name="Group 6"/>
              <p:cNvGrpSpPr>
                <a:grpSpLocks/>
              </p:cNvGrpSpPr>
              <p:nvPr/>
            </p:nvGrpSpPr>
            <p:grpSpPr bwMode="auto">
              <a:xfrm>
                <a:off x="5379" y="484"/>
                <a:ext cx="72" cy="1118"/>
                <a:chOff x="5379" y="484"/>
                <a:chExt cx="72" cy="1118"/>
              </a:xfrm>
            </p:grpSpPr>
            <p:grpSp>
              <p:nvGrpSpPr>
                <p:cNvPr id="10828" name="Group 7"/>
                <p:cNvGrpSpPr>
                  <a:grpSpLocks/>
                </p:cNvGrpSpPr>
                <p:nvPr/>
              </p:nvGrpSpPr>
              <p:grpSpPr bwMode="auto">
                <a:xfrm>
                  <a:off x="5379" y="484"/>
                  <a:ext cx="72" cy="1118"/>
                  <a:chOff x="5379" y="484"/>
                  <a:chExt cx="72" cy="1118"/>
                </a:xfrm>
              </p:grpSpPr>
              <p:sp>
                <p:nvSpPr>
                  <p:cNvPr id="10832" name="Oval 8"/>
                  <p:cNvSpPr>
                    <a:spLocks noChangeArrowheads="1"/>
                  </p:cNvSpPr>
                  <p:nvPr/>
                </p:nvSpPr>
                <p:spPr bwMode="auto">
                  <a:xfrm>
                    <a:off x="5379" y="484"/>
                    <a:ext cx="72" cy="37"/>
                  </a:xfrm>
                  <a:prstGeom prst="ellipse">
                    <a:avLst/>
                  </a:prstGeom>
                  <a:solidFill>
                    <a:srgbClr val="C0C0E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833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5379" y="506"/>
                    <a:ext cx="72" cy="1096"/>
                  </a:xfrm>
                  <a:prstGeom prst="rect">
                    <a:avLst/>
                  </a:prstGeom>
                  <a:solidFill>
                    <a:srgbClr val="C0C0E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  <p:grpSp>
              <p:nvGrpSpPr>
                <p:cNvPr id="10829" name="Group 10"/>
                <p:cNvGrpSpPr>
                  <a:grpSpLocks/>
                </p:cNvGrpSpPr>
                <p:nvPr/>
              </p:nvGrpSpPr>
              <p:grpSpPr bwMode="auto">
                <a:xfrm>
                  <a:off x="5390" y="484"/>
                  <a:ext cx="38" cy="1117"/>
                  <a:chOff x="5390" y="484"/>
                  <a:chExt cx="38" cy="1117"/>
                </a:xfrm>
              </p:grpSpPr>
              <p:sp>
                <p:nvSpPr>
                  <p:cNvPr id="10830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5390" y="484"/>
                    <a:ext cx="38" cy="37"/>
                  </a:xfrm>
                  <a:prstGeom prst="ellipse">
                    <a:avLst/>
                  </a:prstGeom>
                  <a:solidFill>
                    <a:srgbClr val="8080A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831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5390" y="506"/>
                    <a:ext cx="38" cy="1095"/>
                  </a:xfrm>
                  <a:prstGeom prst="rect">
                    <a:avLst/>
                  </a:prstGeom>
                  <a:solidFill>
                    <a:srgbClr val="8080A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</p:grpSp>
        </p:grpSp>
        <p:grpSp>
          <p:nvGrpSpPr>
            <p:cNvPr id="10649" name="Group 13"/>
            <p:cNvGrpSpPr>
              <a:grpSpLocks/>
            </p:cNvGrpSpPr>
            <p:nvPr/>
          </p:nvGrpSpPr>
          <p:grpSpPr bwMode="auto">
            <a:xfrm>
              <a:off x="4419" y="1102"/>
              <a:ext cx="1217" cy="575"/>
              <a:chOff x="4419" y="1102"/>
              <a:chExt cx="1217" cy="575"/>
            </a:xfrm>
          </p:grpSpPr>
          <p:sp>
            <p:nvSpPr>
              <p:cNvPr id="10650" name="Freeform 14"/>
              <p:cNvSpPr>
                <a:spLocks noChangeArrowheads="1"/>
              </p:cNvSpPr>
              <p:nvPr/>
            </p:nvSpPr>
            <p:spPr bwMode="auto">
              <a:xfrm>
                <a:off x="4419" y="1558"/>
                <a:ext cx="57" cy="76"/>
              </a:xfrm>
              <a:custGeom>
                <a:avLst/>
                <a:gdLst>
                  <a:gd name="T0" fmla="*/ 56 w 58"/>
                  <a:gd name="T1" fmla="*/ 0 h 77"/>
                  <a:gd name="T2" fmla="*/ 0 w 58"/>
                  <a:gd name="T3" fmla="*/ 15 h 77"/>
                  <a:gd name="T4" fmla="*/ 0 w 58"/>
                  <a:gd name="T5" fmla="*/ 41 h 77"/>
                  <a:gd name="T6" fmla="*/ 9 w 58"/>
                  <a:gd name="T7" fmla="*/ 41 h 77"/>
                  <a:gd name="T8" fmla="*/ 9 w 58"/>
                  <a:gd name="T9" fmla="*/ 75 h 77"/>
                  <a:gd name="T10" fmla="*/ 24 w 58"/>
                  <a:gd name="T11" fmla="*/ 75 h 77"/>
                  <a:gd name="T12" fmla="*/ 24 w 58"/>
                  <a:gd name="T13" fmla="*/ 41 h 77"/>
                  <a:gd name="T14" fmla="*/ 54 w 58"/>
                  <a:gd name="T15" fmla="*/ 41 h 77"/>
                  <a:gd name="T16" fmla="*/ 56 w 58"/>
                  <a:gd name="T17" fmla="*/ 0 h 7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8"/>
                  <a:gd name="T28" fmla="*/ 0 h 77"/>
                  <a:gd name="T29" fmla="*/ 58 w 58"/>
                  <a:gd name="T30" fmla="*/ 77 h 7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8" h="77">
                    <a:moveTo>
                      <a:pt x="57" y="0"/>
                    </a:moveTo>
                    <a:lnTo>
                      <a:pt x="0" y="15"/>
                    </a:lnTo>
                    <a:lnTo>
                      <a:pt x="0" y="42"/>
                    </a:lnTo>
                    <a:lnTo>
                      <a:pt x="9" y="42"/>
                    </a:lnTo>
                    <a:lnTo>
                      <a:pt x="9" y="76"/>
                    </a:lnTo>
                    <a:lnTo>
                      <a:pt x="24" y="76"/>
                    </a:lnTo>
                    <a:lnTo>
                      <a:pt x="24" y="42"/>
                    </a:lnTo>
                    <a:lnTo>
                      <a:pt x="55" y="42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006060"/>
              </a:solidFill>
              <a:ln w="126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grpSp>
            <p:nvGrpSpPr>
              <p:cNvPr id="10651" name="Group 15"/>
              <p:cNvGrpSpPr>
                <a:grpSpLocks/>
              </p:cNvGrpSpPr>
              <p:nvPr/>
            </p:nvGrpSpPr>
            <p:grpSpPr bwMode="auto">
              <a:xfrm>
                <a:off x="4473" y="1116"/>
                <a:ext cx="1124" cy="545"/>
                <a:chOff x="4473" y="1116"/>
                <a:chExt cx="1124" cy="545"/>
              </a:xfrm>
            </p:grpSpPr>
            <p:grpSp>
              <p:nvGrpSpPr>
                <p:cNvPr id="10778" name="Group 16"/>
                <p:cNvGrpSpPr>
                  <a:grpSpLocks/>
                </p:cNvGrpSpPr>
                <p:nvPr/>
              </p:nvGrpSpPr>
              <p:grpSpPr bwMode="auto">
                <a:xfrm>
                  <a:off x="4970" y="1218"/>
                  <a:ext cx="627" cy="437"/>
                  <a:chOff x="4970" y="1218"/>
                  <a:chExt cx="627" cy="437"/>
                </a:xfrm>
              </p:grpSpPr>
              <p:sp>
                <p:nvSpPr>
                  <p:cNvPr id="10797" name="Freeform 17"/>
                  <p:cNvSpPr>
                    <a:spLocks noChangeArrowheads="1"/>
                  </p:cNvSpPr>
                  <p:nvPr/>
                </p:nvSpPr>
                <p:spPr bwMode="auto">
                  <a:xfrm>
                    <a:off x="5480" y="1532"/>
                    <a:ext cx="117" cy="86"/>
                  </a:xfrm>
                  <a:custGeom>
                    <a:avLst/>
                    <a:gdLst>
                      <a:gd name="T0" fmla="*/ 0 w 118"/>
                      <a:gd name="T1" fmla="*/ 21 h 87"/>
                      <a:gd name="T2" fmla="*/ 36 w 118"/>
                      <a:gd name="T3" fmla="*/ 21 h 87"/>
                      <a:gd name="T4" fmla="*/ 36 w 118"/>
                      <a:gd name="T5" fmla="*/ 2 h 87"/>
                      <a:gd name="T6" fmla="*/ 59 w 118"/>
                      <a:gd name="T7" fmla="*/ 0 h 87"/>
                      <a:gd name="T8" fmla="*/ 59 w 118"/>
                      <a:gd name="T9" fmla="*/ 21 h 87"/>
                      <a:gd name="T10" fmla="*/ 74 w 118"/>
                      <a:gd name="T11" fmla="*/ 25 h 87"/>
                      <a:gd name="T12" fmla="*/ 74 w 118"/>
                      <a:gd name="T13" fmla="*/ 10 h 87"/>
                      <a:gd name="T14" fmla="*/ 95 w 118"/>
                      <a:gd name="T15" fmla="*/ 10 h 87"/>
                      <a:gd name="T16" fmla="*/ 95 w 118"/>
                      <a:gd name="T17" fmla="*/ 29 h 87"/>
                      <a:gd name="T18" fmla="*/ 116 w 118"/>
                      <a:gd name="T19" fmla="*/ 37 h 87"/>
                      <a:gd name="T20" fmla="*/ 116 w 118"/>
                      <a:gd name="T21" fmla="*/ 85 h 87"/>
                      <a:gd name="T22" fmla="*/ 0 w 118"/>
                      <a:gd name="T23" fmla="*/ 85 h 87"/>
                      <a:gd name="T24" fmla="*/ 0 w 118"/>
                      <a:gd name="T25" fmla="*/ 21 h 87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118"/>
                      <a:gd name="T40" fmla="*/ 0 h 87"/>
                      <a:gd name="T41" fmla="*/ 118 w 118"/>
                      <a:gd name="T42" fmla="*/ 87 h 87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118" h="87">
                        <a:moveTo>
                          <a:pt x="0" y="21"/>
                        </a:moveTo>
                        <a:lnTo>
                          <a:pt x="36" y="21"/>
                        </a:lnTo>
                        <a:lnTo>
                          <a:pt x="36" y="2"/>
                        </a:lnTo>
                        <a:lnTo>
                          <a:pt x="60" y="0"/>
                        </a:lnTo>
                        <a:lnTo>
                          <a:pt x="60" y="21"/>
                        </a:lnTo>
                        <a:lnTo>
                          <a:pt x="75" y="25"/>
                        </a:lnTo>
                        <a:lnTo>
                          <a:pt x="75" y="10"/>
                        </a:lnTo>
                        <a:lnTo>
                          <a:pt x="96" y="10"/>
                        </a:lnTo>
                        <a:lnTo>
                          <a:pt x="96" y="29"/>
                        </a:lnTo>
                        <a:lnTo>
                          <a:pt x="117" y="37"/>
                        </a:lnTo>
                        <a:lnTo>
                          <a:pt x="117" y="86"/>
                        </a:lnTo>
                        <a:lnTo>
                          <a:pt x="0" y="86"/>
                        </a:lnTo>
                        <a:lnTo>
                          <a:pt x="0" y="21"/>
                        </a:lnTo>
                      </a:path>
                    </a:pathLst>
                  </a:custGeom>
                  <a:solidFill>
                    <a:srgbClr val="008080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grpSp>
                <p:nvGrpSpPr>
                  <p:cNvPr id="10798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4970" y="1218"/>
                    <a:ext cx="525" cy="437"/>
                    <a:chOff x="4970" y="1218"/>
                    <a:chExt cx="525" cy="437"/>
                  </a:xfrm>
                </p:grpSpPr>
                <p:grpSp>
                  <p:nvGrpSpPr>
                    <p:cNvPr id="10799" name="Group 1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402" y="1378"/>
                      <a:ext cx="93" cy="267"/>
                      <a:chOff x="5402" y="1378"/>
                      <a:chExt cx="93" cy="267"/>
                    </a:xfrm>
                  </p:grpSpPr>
                  <p:sp>
                    <p:nvSpPr>
                      <p:cNvPr id="10823" name="Freeform 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02" y="1378"/>
                        <a:ext cx="93" cy="267"/>
                      </a:xfrm>
                      <a:custGeom>
                        <a:avLst/>
                        <a:gdLst>
                          <a:gd name="T0" fmla="*/ 0 w 94"/>
                          <a:gd name="T1" fmla="*/ 0 h 268"/>
                          <a:gd name="T2" fmla="*/ 33 w 94"/>
                          <a:gd name="T3" fmla="*/ 19 h 268"/>
                          <a:gd name="T4" fmla="*/ 33 w 94"/>
                          <a:gd name="T5" fmla="*/ 54 h 268"/>
                          <a:gd name="T6" fmla="*/ 71 w 94"/>
                          <a:gd name="T7" fmla="*/ 69 h 268"/>
                          <a:gd name="T8" fmla="*/ 71 w 94"/>
                          <a:gd name="T9" fmla="*/ 50 h 268"/>
                          <a:gd name="T10" fmla="*/ 92 w 94"/>
                          <a:gd name="T11" fmla="*/ 58 h 268"/>
                          <a:gd name="T12" fmla="*/ 92 w 94"/>
                          <a:gd name="T13" fmla="*/ 242 h 268"/>
                          <a:gd name="T14" fmla="*/ 0 w 94"/>
                          <a:gd name="T15" fmla="*/ 266 h 268"/>
                          <a:gd name="T16" fmla="*/ 0 w 94"/>
                          <a:gd name="T17" fmla="*/ 0 h 268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w 94"/>
                          <a:gd name="T28" fmla="*/ 0 h 268"/>
                          <a:gd name="T29" fmla="*/ 94 w 94"/>
                          <a:gd name="T30" fmla="*/ 268 h 268"/>
                        </a:gdLst>
                        <a:ahLst/>
                        <a:cxnLst>
                          <a:cxn ang="T18">
                            <a:pos x="T0" y="T1"/>
                          </a:cxn>
                          <a:cxn ang="T19">
                            <a:pos x="T2" y="T3"/>
                          </a:cxn>
                          <a:cxn ang="T20">
                            <a:pos x="T4" y="T5"/>
                          </a:cxn>
                          <a:cxn ang="T21">
                            <a:pos x="T6" y="T7"/>
                          </a:cxn>
                          <a:cxn ang="T22">
                            <a:pos x="T8" y="T9"/>
                          </a:cxn>
                          <a:cxn ang="T23">
                            <a:pos x="T10" y="T11"/>
                          </a:cxn>
                          <a:cxn ang="T24">
                            <a:pos x="T12" y="T13"/>
                          </a:cxn>
                          <a:cxn ang="T25">
                            <a:pos x="T14" y="T15"/>
                          </a:cxn>
                          <a:cxn ang="T26">
                            <a:pos x="T16" y="T17"/>
                          </a:cxn>
                        </a:cxnLst>
                        <a:rect l="T27" t="T28" r="T29" b="T30"/>
                        <a:pathLst>
                          <a:path w="94" h="268">
                            <a:moveTo>
                              <a:pt x="0" y="0"/>
                            </a:moveTo>
                            <a:lnTo>
                              <a:pt x="33" y="19"/>
                            </a:lnTo>
                            <a:lnTo>
                              <a:pt x="33" y="54"/>
                            </a:lnTo>
                            <a:lnTo>
                              <a:pt x="72" y="69"/>
                            </a:lnTo>
                            <a:lnTo>
                              <a:pt x="72" y="50"/>
                            </a:lnTo>
                            <a:lnTo>
                              <a:pt x="93" y="58"/>
                            </a:lnTo>
                            <a:lnTo>
                              <a:pt x="93" y="243"/>
                            </a:lnTo>
                            <a:lnTo>
                              <a:pt x="0" y="267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00FFFF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0824" name="Freeform 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02" y="1468"/>
                        <a:ext cx="45" cy="168"/>
                      </a:xfrm>
                      <a:custGeom>
                        <a:avLst/>
                        <a:gdLst>
                          <a:gd name="T0" fmla="*/ 0 w 46"/>
                          <a:gd name="T1" fmla="*/ 0 h 169"/>
                          <a:gd name="T2" fmla="*/ 44 w 46"/>
                          <a:gd name="T3" fmla="*/ 23 h 169"/>
                          <a:gd name="T4" fmla="*/ 44 w 46"/>
                          <a:gd name="T5" fmla="*/ 163 h 169"/>
                          <a:gd name="T6" fmla="*/ 30 w 46"/>
                          <a:gd name="T7" fmla="*/ 167 h 169"/>
                          <a:gd name="T8" fmla="*/ 30 w 46"/>
                          <a:gd name="T9" fmla="*/ 26 h 169"/>
                          <a:gd name="T10" fmla="*/ 0 w 46"/>
                          <a:gd name="T11" fmla="*/ 14 h 169"/>
                          <a:gd name="T12" fmla="*/ 0 w 46"/>
                          <a:gd name="T13" fmla="*/ 0 h 169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46"/>
                          <a:gd name="T22" fmla="*/ 0 h 169"/>
                          <a:gd name="T23" fmla="*/ 46 w 46"/>
                          <a:gd name="T24" fmla="*/ 169 h 169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46" h="169">
                            <a:moveTo>
                              <a:pt x="0" y="0"/>
                            </a:moveTo>
                            <a:lnTo>
                              <a:pt x="45" y="23"/>
                            </a:lnTo>
                            <a:lnTo>
                              <a:pt x="45" y="164"/>
                            </a:lnTo>
                            <a:lnTo>
                              <a:pt x="31" y="168"/>
                            </a:lnTo>
                            <a:lnTo>
                              <a:pt x="31" y="26"/>
                            </a:lnTo>
                            <a:lnTo>
                              <a:pt x="0" y="14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00606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  <p:grpSp>
                  <p:nvGrpSpPr>
                    <p:cNvPr id="10800" name="Group 2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70" y="1218"/>
                      <a:ext cx="464" cy="437"/>
                      <a:chOff x="4970" y="1218"/>
                      <a:chExt cx="464" cy="437"/>
                    </a:xfrm>
                  </p:grpSpPr>
                  <p:sp>
                    <p:nvSpPr>
                      <p:cNvPr id="10821" name="Freeform 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970" y="1218"/>
                        <a:ext cx="363" cy="437"/>
                      </a:xfrm>
                      <a:custGeom>
                        <a:avLst/>
                        <a:gdLst>
                          <a:gd name="T0" fmla="*/ 0 w 364"/>
                          <a:gd name="T1" fmla="*/ 95 h 438"/>
                          <a:gd name="T2" fmla="*/ 362 w 364"/>
                          <a:gd name="T3" fmla="*/ 0 h 438"/>
                          <a:gd name="T4" fmla="*/ 362 w 364"/>
                          <a:gd name="T5" fmla="*/ 436 h 438"/>
                          <a:gd name="T6" fmla="*/ 0 w 364"/>
                          <a:gd name="T7" fmla="*/ 436 h 438"/>
                          <a:gd name="T8" fmla="*/ 0 w 364"/>
                          <a:gd name="T9" fmla="*/ 95 h 438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364"/>
                          <a:gd name="T16" fmla="*/ 0 h 438"/>
                          <a:gd name="T17" fmla="*/ 364 w 364"/>
                          <a:gd name="T18" fmla="*/ 438 h 438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364" h="438">
                            <a:moveTo>
                              <a:pt x="0" y="95"/>
                            </a:moveTo>
                            <a:lnTo>
                              <a:pt x="363" y="0"/>
                            </a:lnTo>
                            <a:lnTo>
                              <a:pt x="363" y="437"/>
                            </a:lnTo>
                            <a:lnTo>
                              <a:pt x="0" y="437"/>
                            </a:lnTo>
                            <a:lnTo>
                              <a:pt x="0" y="95"/>
                            </a:lnTo>
                          </a:path>
                        </a:pathLst>
                      </a:custGeom>
                      <a:solidFill>
                        <a:srgbClr val="00808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0822" name="Freeform 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32" y="1219"/>
                        <a:ext cx="102" cy="435"/>
                      </a:xfrm>
                      <a:custGeom>
                        <a:avLst/>
                        <a:gdLst>
                          <a:gd name="T0" fmla="*/ 65 w 103"/>
                          <a:gd name="T1" fmla="*/ 2 h 436"/>
                          <a:gd name="T2" fmla="*/ 65 w 103"/>
                          <a:gd name="T3" fmla="*/ 20 h 436"/>
                          <a:gd name="T4" fmla="*/ 0 w 103"/>
                          <a:gd name="T5" fmla="*/ 0 h 436"/>
                          <a:gd name="T6" fmla="*/ 0 w 103"/>
                          <a:gd name="T7" fmla="*/ 434 h 436"/>
                          <a:gd name="T8" fmla="*/ 68 w 103"/>
                          <a:gd name="T9" fmla="*/ 423 h 436"/>
                          <a:gd name="T10" fmla="*/ 68 w 103"/>
                          <a:gd name="T11" fmla="*/ 93 h 436"/>
                          <a:gd name="T12" fmla="*/ 101 w 103"/>
                          <a:gd name="T13" fmla="*/ 100 h 436"/>
                          <a:gd name="T14" fmla="*/ 101 w 103"/>
                          <a:gd name="T15" fmla="*/ 13 h 436"/>
                          <a:gd name="T16" fmla="*/ 65 w 103"/>
                          <a:gd name="T17" fmla="*/ 2 h 436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w 103"/>
                          <a:gd name="T28" fmla="*/ 0 h 436"/>
                          <a:gd name="T29" fmla="*/ 103 w 103"/>
                          <a:gd name="T30" fmla="*/ 436 h 436"/>
                        </a:gdLst>
                        <a:ahLst/>
                        <a:cxnLst>
                          <a:cxn ang="T18">
                            <a:pos x="T0" y="T1"/>
                          </a:cxn>
                          <a:cxn ang="T19">
                            <a:pos x="T2" y="T3"/>
                          </a:cxn>
                          <a:cxn ang="T20">
                            <a:pos x="T4" y="T5"/>
                          </a:cxn>
                          <a:cxn ang="T21">
                            <a:pos x="T6" y="T7"/>
                          </a:cxn>
                          <a:cxn ang="T22">
                            <a:pos x="T8" y="T9"/>
                          </a:cxn>
                          <a:cxn ang="T23">
                            <a:pos x="T10" y="T11"/>
                          </a:cxn>
                          <a:cxn ang="T24">
                            <a:pos x="T12" y="T13"/>
                          </a:cxn>
                          <a:cxn ang="T25">
                            <a:pos x="T14" y="T15"/>
                          </a:cxn>
                          <a:cxn ang="T26">
                            <a:pos x="T16" y="T17"/>
                          </a:cxn>
                        </a:cxnLst>
                        <a:rect l="T27" t="T28" r="T29" b="T30"/>
                        <a:pathLst>
                          <a:path w="103" h="436">
                            <a:moveTo>
                              <a:pt x="66" y="2"/>
                            </a:moveTo>
                            <a:lnTo>
                              <a:pt x="66" y="20"/>
                            </a:lnTo>
                            <a:lnTo>
                              <a:pt x="0" y="0"/>
                            </a:lnTo>
                            <a:lnTo>
                              <a:pt x="0" y="435"/>
                            </a:lnTo>
                            <a:lnTo>
                              <a:pt x="69" y="424"/>
                            </a:lnTo>
                            <a:lnTo>
                              <a:pt x="69" y="93"/>
                            </a:lnTo>
                            <a:lnTo>
                              <a:pt x="102" y="100"/>
                            </a:lnTo>
                            <a:lnTo>
                              <a:pt x="102" y="13"/>
                            </a:lnTo>
                            <a:lnTo>
                              <a:pt x="66" y="2"/>
                            </a:lnTo>
                          </a:path>
                        </a:pathLst>
                      </a:custGeom>
                      <a:solidFill>
                        <a:srgbClr val="80FFE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  <p:grpSp>
                  <p:nvGrpSpPr>
                    <p:cNvPr id="10801" name="Group 2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129" y="1248"/>
                      <a:ext cx="80" cy="320"/>
                      <a:chOff x="5129" y="1248"/>
                      <a:chExt cx="80" cy="320"/>
                    </a:xfrm>
                  </p:grpSpPr>
                  <p:sp>
                    <p:nvSpPr>
                      <p:cNvPr id="10818" name="Freeform 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129" y="1248"/>
                        <a:ext cx="57" cy="259"/>
                      </a:xfrm>
                      <a:custGeom>
                        <a:avLst/>
                        <a:gdLst>
                          <a:gd name="T0" fmla="*/ 56 w 58"/>
                          <a:gd name="T1" fmla="*/ 0 h 260"/>
                          <a:gd name="T2" fmla="*/ 56 w 58"/>
                          <a:gd name="T3" fmla="*/ 254 h 260"/>
                          <a:gd name="T4" fmla="*/ 0 w 58"/>
                          <a:gd name="T5" fmla="*/ 258 h 260"/>
                          <a:gd name="T6" fmla="*/ 0 w 58"/>
                          <a:gd name="T7" fmla="*/ 11 h 260"/>
                          <a:gd name="T8" fmla="*/ 56 w 58"/>
                          <a:gd name="T9" fmla="*/ 0 h 260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58"/>
                          <a:gd name="T16" fmla="*/ 0 h 260"/>
                          <a:gd name="T17" fmla="*/ 58 w 58"/>
                          <a:gd name="T18" fmla="*/ 260 h 260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58" h="260">
                            <a:moveTo>
                              <a:pt x="57" y="0"/>
                            </a:moveTo>
                            <a:lnTo>
                              <a:pt x="57" y="255"/>
                            </a:lnTo>
                            <a:lnTo>
                              <a:pt x="0" y="259"/>
                            </a:lnTo>
                            <a:lnTo>
                              <a:pt x="0" y="11"/>
                            </a:lnTo>
                            <a:lnTo>
                              <a:pt x="57" y="0"/>
                            </a:lnTo>
                          </a:path>
                        </a:pathLst>
                      </a:custGeom>
                      <a:solidFill>
                        <a:srgbClr val="00E0C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0819" name="Freeform 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129" y="1503"/>
                        <a:ext cx="75" cy="58"/>
                      </a:xfrm>
                      <a:custGeom>
                        <a:avLst/>
                        <a:gdLst>
                          <a:gd name="T0" fmla="*/ 0 w 76"/>
                          <a:gd name="T1" fmla="*/ 4 h 59"/>
                          <a:gd name="T2" fmla="*/ 56 w 76"/>
                          <a:gd name="T3" fmla="*/ 0 h 59"/>
                          <a:gd name="T4" fmla="*/ 74 w 76"/>
                          <a:gd name="T5" fmla="*/ 56 h 59"/>
                          <a:gd name="T6" fmla="*/ 25 w 76"/>
                          <a:gd name="T7" fmla="*/ 57 h 59"/>
                          <a:gd name="T8" fmla="*/ 0 w 76"/>
                          <a:gd name="T9" fmla="*/ 4 h 59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6"/>
                          <a:gd name="T16" fmla="*/ 0 h 59"/>
                          <a:gd name="T17" fmla="*/ 76 w 76"/>
                          <a:gd name="T18" fmla="*/ 59 h 59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6" h="59">
                            <a:moveTo>
                              <a:pt x="0" y="4"/>
                            </a:moveTo>
                            <a:lnTo>
                              <a:pt x="57" y="0"/>
                            </a:lnTo>
                            <a:lnTo>
                              <a:pt x="75" y="57"/>
                            </a:lnTo>
                            <a:lnTo>
                              <a:pt x="25" y="58"/>
                            </a:lnTo>
                            <a:lnTo>
                              <a:pt x="0" y="4"/>
                            </a:lnTo>
                          </a:path>
                        </a:pathLst>
                      </a:custGeom>
                      <a:solidFill>
                        <a:srgbClr val="00808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0820" name="Freeform 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187" y="1248"/>
                        <a:ext cx="22" cy="320"/>
                      </a:xfrm>
                      <a:custGeom>
                        <a:avLst/>
                        <a:gdLst>
                          <a:gd name="T0" fmla="*/ 0 w 23"/>
                          <a:gd name="T1" fmla="*/ 0 h 321"/>
                          <a:gd name="T2" fmla="*/ 21 w 23"/>
                          <a:gd name="T3" fmla="*/ 2 h 321"/>
                          <a:gd name="T4" fmla="*/ 21 w 23"/>
                          <a:gd name="T5" fmla="*/ 319 h 321"/>
                          <a:gd name="T6" fmla="*/ 0 w 23"/>
                          <a:gd name="T7" fmla="*/ 256 h 321"/>
                          <a:gd name="T8" fmla="*/ 0 w 23"/>
                          <a:gd name="T9" fmla="*/ 0 h 32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23"/>
                          <a:gd name="T16" fmla="*/ 0 h 321"/>
                          <a:gd name="T17" fmla="*/ 23 w 23"/>
                          <a:gd name="T18" fmla="*/ 321 h 32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23" h="321">
                            <a:moveTo>
                              <a:pt x="0" y="0"/>
                            </a:moveTo>
                            <a:lnTo>
                              <a:pt x="22" y="2"/>
                            </a:lnTo>
                            <a:lnTo>
                              <a:pt x="22" y="320"/>
                            </a:lnTo>
                            <a:lnTo>
                              <a:pt x="0" y="257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80FFE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  <p:grpSp>
                  <p:nvGrpSpPr>
                    <p:cNvPr id="10802" name="Group 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002" y="1282"/>
                      <a:ext cx="87" cy="289"/>
                      <a:chOff x="5002" y="1282"/>
                      <a:chExt cx="87" cy="289"/>
                    </a:xfrm>
                  </p:grpSpPr>
                  <p:sp>
                    <p:nvSpPr>
                      <p:cNvPr id="10815" name="Freeform 3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059" y="1282"/>
                        <a:ext cx="30" cy="287"/>
                      </a:xfrm>
                      <a:custGeom>
                        <a:avLst/>
                        <a:gdLst>
                          <a:gd name="T0" fmla="*/ 0 w 31"/>
                          <a:gd name="T1" fmla="*/ 0 h 288"/>
                          <a:gd name="T2" fmla="*/ 0 w 31"/>
                          <a:gd name="T3" fmla="*/ 228 h 288"/>
                          <a:gd name="T4" fmla="*/ 29 w 31"/>
                          <a:gd name="T5" fmla="*/ 286 h 288"/>
                          <a:gd name="T6" fmla="*/ 29 w 31"/>
                          <a:gd name="T7" fmla="*/ 2 h 288"/>
                          <a:gd name="T8" fmla="*/ 0 w 31"/>
                          <a:gd name="T9" fmla="*/ 0 h 288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31"/>
                          <a:gd name="T16" fmla="*/ 0 h 288"/>
                          <a:gd name="T17" fmla="*/ 31 w 31"/>
                          <a:gd name="T18" fmla="*/ 288 h 288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31" h="288">
                            <a:moveTo>
                              <a:pt x="0" y="0"/>
                            </a:moveTo>
                            <a:lnTo>
                              <a:pt x="0" y="229"/>
                            </a:lnTo>
                            <a:lnTo>
                              <a:pt x="30" y="287"/>
                            </a:lnTo>
                            <a:lnTo>
                              <a:pt x="30" y="2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80FFE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0816" name="Freeform 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005" y="1282"/>
                        <a:ext cx="54" cy="236"/>
                      </a:xfrm>
                      <a:custGeom>
                        <a:avLst/>
                        <a:gdLst>
                          <a:gd name="T0" fmla="*/ 0 w 55"/>
                          <a:gd name="T1" fmla="*/ 11 h 237"/>
                          <a:gd name="T2" fmla="*/ 53 w 55"/>
                          <a:gd name="T3" fmla="*/ 0 h 237"/>
                          <a:gd name="T4" fmla="*/ 53 w 55"/>
                          <a:gd name="T5" fmla="*/ 231 h 237"/>
                          <a:gd name="T6" fmla="*/ 0 w 55"/>
                          <a:gd name="T7" fmla="*/ 235 h 237"/>
                          <a:gd name="T8" fmla="*/ 0 w 55"/>
                          <a:gd name="T9" fmla="*/ 11 h 237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55"/>
                          <a:gd name="T16" fmla="*/ 0 h 237"/>
                          <a:gd name="T17" fmla="*/ 55 w 55"/>
                          <a:gd name="T18" fmla="*/ 237 h 237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55" h="237">
                            <a:moveTo>
                              <a:pt x="0" y="11"/>
                            </a:moveTo>
                            <a:lnTo>
                              <a:pt x="54" y="0"/>
                            </a:lnTo>
                            <a:lnTo>
                              <a:pt x="54" y="232"/>
                            </a:lnTo>
                            <a:lnTo>
                              <a:pt x="0" y="236"/>
                            </a:lnTo>
                            <a:lnTo>
                              <a:pt x="0" y="11"/>
                            </a:lnTo>
                          </a:path>
                        </a:pathLst>
                      </a:custGeom>
                      <a:solidFill>
                        <a:srgbClr val="00E0C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0817" name="Freeform 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002" y="1510"/>
                        <a:ext cx="87" cy="61"/>
                      </a:xfrm>
                      <a:custGeom>
                        <a:avLst/>
                        <a:gdLst>
                          <a:gd name="T0" fmla="*/ 0 w 88"/>
                          <a:gd name="T1" fmla="*/ 4 h 62"/>
                          <a:gd name="T2" fmla="*/ 56 w 88"/>
                          <a:gd name="T3" fmla="*/ 0 h 62"/>
                          <a:gd name="T4" fmla="*/ 86 w 88"/>
                          <a:gd name="T5" fmla="*/ 60 h 62"/>
                          <a:gd name="T6" fmla="*/ 29 w 88"/>
                          <a:gd name="T7" fmla="*/ 60 h 62"/>
                          <a:gd name="T8" fmla="*/ 0 w 88"/>
                          <a:gd name="T9" fmla="*/ 4 h 62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88"/>
                          <a:gd name="T16" fmla="*/ 0 h 62"/>
                          <a:gd name="T17" fmla="*/ 88 w 88"/>
                          <a:gd name="T18" fmla="*/ 62 h 62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88" h="62">
                            <a:moveTo>
                              <a:pt x="0" y="4"/>
                            </a:moveTo>
                            <a:lnTo>
                              <a:pt x="57" y="0"/>
                            </a:lnTo>
                            <a:lnTo>
                              <a:pt x="87" y="61"/>
                            </a:lnTo>
                            <a:lnTo>
                              <a:pt x="29" y="61"/>
                            </a:lnTo>
                            <a:lnTo>
                              <a:pt x="0" y="4"/>
                            </a:lnTo>
                          </a:path>
                        </a:pathLst>
                      </a:custGeom>
                      <a:solidFill>
                        <a:srgbClr val="00808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  <p:grpSp>
                  <p:nvGrpSpPr>
                    <p:cNvPr id="10803" name="Group 3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245" y="1221"/>
                      <a:ext cx="81" cy="257"/>
                      <a:chOff x="5245" y="1221"/>
                      <a:chExt cx="81" cy="257"/>
                    </a:xfrm>
                  </p:grpSpPr>
                  <p:sp>
                    <p:nvSpPr>
                      <p:cNvPr id="10812" name="Freeform 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46" y="1391"/>
                        <a:ext cx="80" cy="85"/>
                      </a:xfrm>
                      <a:custGeom>
                        <a:avLst/>
                        <a:gdLst>
                          <a:gd name="T0" fmla="*/ 0 w 81"/>
                          <a:gd name="T1" fmla="*/ 1 h 86"/>
                          <a:gd name="T2" fmla="*/ 52 w 81"/>
                          <a:gd name="T3" fmla="*/ 0 h 86"/>
                          <a:gd name="T4" fmla="*/ 79 w 81"/>
                          <a:gd name="T5" fmla="*/ 84 h 86"/>
                          <a:gd name="T6" fmla="*/ 29 w 81"/>
                          <a:gd name="T7" fmla="*/ 84 h 86"/>
                          <a:gd name="T8" fmla="*/ 0 w 81"/>
                          <a:gd name="T9" fmla="*/ 1 h 86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81"/>
                          <a:gd name="T16" fmla="*/ 0 h 86"/>
                          <a:gd name="T17" fmla="*/ 81 w 81"/>
                          <a:gd name="T18" fmla="*/ 86 h 8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81" h="86">
                            <a:moveTo>
                              <a:pt x="0" y="1"/>
                            </a:moveTo>
                            <a:lnTo>
                              <a:pt x="53" y="0"/>
                            </a:lnTo>
                            <a:lnTo>
                              <a:pt x="80" y="85"/>
                            </a:lnTo>
                            <a:lnTo>
                              <a:pt x="29" y="85"/>
                            </a:lnTo>
                            <a:lnTo>
                              <a:pt x="0" y="1"/>
                            </a:lnTo>
                          </a:path>
                        </a:pathLst>
                      </a:custGeom>
                      <a:solidFill>
                        <a:srgbClr val="00808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0813" name="Freeform 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45" y="1221"/>
                        <a:ext cx="54" cy="175"/>
                      </a:xfrm>
                      <a:custGeom>
                        <a:avLst/>
                        <a:gdLst>
                          <a:gd name="T0" fmla="*/ 0 w 55"/>
                          <a:gd name="T1" fmla="*/ 174 h 176"/>
                          <a:gd name="T2" fmla="*/ 53 w 55"/>
                          <a:gd name="T3" fmla="*/ 166 h 176"/>
                          <a:gd name="T4" fmla="*/ 53 w 55"/>
                          <a:gd name="T5" fmla="*/ 0 h 176"/>
                          <a:gd name="T6" fmla="*/ 0 w 55"/>
                          <a:gd name="T7" fmla="*/ 11 h 176"/>
                          <a:gd name="T8" fmla="*/ 0 w 55"/>
                          <a:gd name="T9" fmla="*/ 174 h 176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55"/>
                          <a:gd name="T16" fmla="*/ 0 h 176"/>
                          <a:gd name="T17" fmla="*/ 55 w 55"/>
                          <a:gd name="T18" fmla="*/ 176 h 17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55" h="176">
                            <a:moveTo>
                              <a:pt x="0" y="175"/>
                            </a:moveTo>
                            <a:lnTo>
                              <a:pt x="54" y="167"/>
                            </a:lnTo>
                            <a:lnTo>
                              <a:pt x="54" y="0"/>
                            </a:lnTo>
                            <a:lnTo>
                              <a:pt x="0" y="11"/>
                            </a:lnTo>
                            <a:lnTo>
                              <a:pt x="0" y="175"/>
                            </a:lnTo>
                          </a:path>
                        </a:pathLst>
                      </a:custGeom>
                      <a:solidFill>
                        <a:srgbClr val="00E0C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0814" name="Freeform 3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98" y="1221"/>
                        <a:ext cx="28" cy="257"/>
                      </a:xfrm>
                      <a:custGeom>
                        <a:avLst/>
                        <a:gdLst>
                          <a:gd name="T0" fmla="*/ 0 w 29"/>
                          <a:gd name="T1" fmla="*/ 0 h 258"/>
                          <a:gd name="T2" fmla="*/ 0 w 29"/>
                          <a:gd name="T3" fmla="*/ 169 h 258"/>
                          <a:gd name="T4" fmla="*/ 27 w 29"/>
                          <a:gd name="T5" fmla="*/ 256 h 258"/>
                          <a:gd name="T6" fmla="*/ 27 w 29"/>
                          <a:gd name="T7" fmla="*/ 6 h 258"/>
                          <a:gd name="T8" fmla="*/ 0 w 29"/>
                          <a:gd name="T9" fmla="*/ 0 h 258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29"/>
                          <a:gd name="T16" fmla="*/ 0 h 258"/>
                          <a:gd name="T17" fmla="*/ 29 w 29"/>
                          <a:gd name="T18" fmla="*/ 258 h 258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29" h="258">
                            <a:moveTo>
                              <a:pt x="0" y="0"/>
                            </a:moveTo>
                            <a:lnTo>
                              <a:pt x="0" y="170"/>
                            </a:lnTo>
                            <a:lnTo>
                              <a:pt x="28" y="257"/>
                            </a:lnTo>
                            <a:lnTo>
                              <a:pt x="28" y="6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80FFE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  <p:grpSp>
                  <p:nvGrpSpPr>
                    <p:cNvPr id="10804" name="Group 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119" y="1268"/>
                      <a:ext cx="63" cy="218"/>
                      <a:chOff x="5119" y="1268"/>
                      <a:chExt cx="63" cy="218"/>
                    </a:xfrm>
                  </p:grpSpPr>
                  <p:sp>
                    <p:nvSpPr>
                      <p:cNvPr id="10809" name="Freeform 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119" y="1268"/>
                        <a:ext cx="33" cy="139"/>
                      </a:xfrm>
                      <a:custGeom>
                        <a:avLst/>
                        <a:gdLst>
                          <a:gd name="T0" fmla="*/ 0 w 34"/>
                          <a:gd name="T1" fmla="*/ 6 h 140"/>
                          <a:gd name="T2" fmla="*/ 32 w 34"/>
                          <a:gd name="T3" fmla="*/ 0 h 140"/>
                          <a:gd name="T4" fmla="*/ 32 w 34"/>
                          <a:gd name="T5" fmla="*/ 138 h 140"/>
                          <a:gd name="T6" fmla="*/ 0 w 34"/>
                          <a:gd name="T7" fmla="*/ 138 h 140"/>
                          <a:gd name="T8" fmla="*/ 0 w 34"/>
                          <a:gd name="T9" fmla="*/ 6 h 140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34"/>
                          <a:gd name="T16" fmla="*/ 0 h 140"/>
                          <a:gd name="T17" fmla="*/ 34 w 34"/>
                          <a:gd name="T18" fmla="*/ 140 h 140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34" h="140">
                            <a:moveTo>
                              <a:pt x="0" y="6"/>
                            </a:moveTo>
                            <a:lnTo>
                              <a:pt x="33" y="0"/>
                            </a:lnTo>
                            <a:lnTo>
                              <a:pt x="33" y="139"/>
                            </a:lnTo>
                            <a:lnTo>
                              <a:pt x="0" y="139"/>
                            </a:lnTo>
                            <a:lnTo>
                              <a:pt x="0" y="6"/>
                            </a:lnTo>
                          </a:path>
                        </a:pathLst>
                      </a:custGeom>
                      <a:solidFill>
                        <a:srgbClr val="00E0C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0810" name="Freeform 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119" y="1407"/>
                        <a:ext cx="61" cy="78"/>
                      </a:xfrm>
                      <a:custGeom>
                        <a:avLst/>
                        <a:gdLst>
                          <a:gd name="T0" fmla="*/ 0 w 62"/>
                          <a:gd name="T1" fmla="*/ 0 h 79"/>
                          <a:gd name="T2" fmla="*/ 32 w 62"/>
                          <a:gd name="T3" fmla="*/ 0 h 79"/>
                          <a:gd name="T4" fmla="*/ 60 w 62"/>
                          <a:gd name="T5" fmla="*/ 77 h 79"/>
                          <a:gd name="T6" fmla="*/ 30 w 62"/>
                          <a:gd name="T7" fmla="*/ 77 h 79"/>
                          <a:gd name="T8" fmla="*/ 0 w 62"/>
                          <a:gd name="T9" fmla="*/ 0 h 79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62"/>
                          <a:gd name="T16" fmla="*/ 0 h 79"/>
                          <a:gd name="T17" fmla="*/ 62 w 62"/>
                          <a:gd name="T18" fmla="*/ 79 h 79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62" h="79">
                            <a:moveTo>
                              <a:pt x="0" y="0"/>
                            </a:moveTo>
                            <a:lnTo>
                              <a:pt x="33" y="0"/>
                            </a:lnTo>
                            <a:lnTo>
                              <a:pt x="61" y="78"/>
                            </a:lnTo>
                            <a:lnTo>
                              <a:pt x="30" y="78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00808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0811" name="Freeform 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152" y="1268"/>
                        <a:ext cx="30" cy="218"/>
                      </a:xfrm>
                      <a:custGeom>
                        <a:avLst/>
                        <a:gdLst>
                          <a:gd name="T0" fmla="*/ 29 w 31"/>
                          <a:gd name="T1" fmla="*/ 217 h 219"/>
                          <a:gd name="T2" fmla="*/ 29 w 31"/>
                          <a:gd name="T3" fmla="*/ 10 h 219"/>
                          <a:gd name="T4" fmla="*/ 0 w 31"/>
                          <a:gd name="T5" fmla="*/ 0 h 219"/>
                          <a:gd name="T6" fmla="*/ 0 w 31"/>
                          <a:gd name="T7" fmla="*/ 142 h 219"/>
                          <a:gd name="T8" fmla="*/ 29 w 31"/>
                          <a:gd name="T9" fmla="*/ 217 h 219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31"/>
                          <a:gd name="T16" fmla="*/ 0 h 219"/>
                          <a:gd name="T17" fmla="*/ 31 w 31"/>
                          <a:gd name="T18" fmla="*/ 219 h 219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31" h="219">
                            <a:moveTo>
                              <a:pt x="30" y="218"/>
                            </a:moveTo>
                            <a:lnTo>
                              <a:pt x="30" y="10"/>
                            </a:lnTo>
                            <a:lnTo>
                              <a:pt x="0" y="0"/>
                            </a:lnTo>
                            <a:lnTo>
                              <a:pt x="0" y="143"/>
                            </a:lnTo>
                            <a:lnTo>
                              <a:pt x="30" y="218"/>
                            </a:lnTo>
                          </a:path>
                        </a:pathLst>
                      </a:custGeom>
                      <a:solidFill>
                        <a:srgbClr val="80FFE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  <p:grpSp>
                  <p:nvGrpSpPr>
                    <p:cNvPr id="10805" name="Group 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96" y="1320"/>
                      <a:ext cx="58" cy="172"/>
                      <a:chOff x="4996" y="1320"/>
                      <a:chExt cx="58" cy="172"/>
                    </a:xfrm>
                  </p:grpSpPr>
                  <p:sp>
                    <p:nvSpPr>
                      <p:cNvPr id="10806" name="Freeform 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996" y="1417"/>
                        <a:ext cx="56" cy="72"/>
                      </a:xfrm>
                      <a:custGeom>
                        <a:avLst/>
                        <a:gdLst>
                          <a:gd name="T0" fmla="*/ 24 w 57"/>
                          <a:gd name="T1" fmla="*/ 71 h 73"/>
                          <a:gd name="T2" fmla="*/ 55 w 57"/>
                          <a:gd name="T3" fmla="*/ 71 h 73"/>
                          <a:gd name="T4" fmla="*/ 31 w 57"/>
                          <a:gd name="T5" fmla="*/ 0 h 73"/>
                          <a:gd name="T6" fmla="*/ 0 w 57"/>
                          <a:gd name="T7" fmla="*/ 0 h 73"/>
                          <a:gd name="T8" fmla="*/ 24 w 57"/>
                          <a:gd name="T9" fmla="*/ 71 h 73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57"/>
                          <a:gd name="T16" fmla="*/ 0 h 73"/>
                          <a:gd name="T17" fmla="*/ 57 w 57"/>
                          <a:gd name="T18" fmla="*/ 73 h 73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57" h="73">
                            <a:moveTo>
                              <a:pt x="24" y="72"/>
                            </a:moveTo>
                            <a:lnTo>
                              <a:pt x="56" y="72"/>
                            </a:lnTo>
                            <a:lnTo>
                              <a:pt x="32" y="0"/>
                            </a:lnTo>
                            <a:lnTo>
                              <a:pt x="0" y="0"/>
                            </a:lnTo>
                            <a:lnTo>
                              <a:pt x="24" y="72"/>
                            </a:lnTo>
                          </a:path>
                        </a:pathLst>
                      </a:custGeom>
                      <a:solidFill>
                        <a:srgbClr val="00808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0807" name="Freeform 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996" y="1320"/>
                        <a:ext cx="34" cy="97"/>
                      </a:xfrm>
                      <a:custGeom>
                        <a:avLst/>
                        <a:gdLst>
                          <a:gd name="T0" fmla="*/ 0 w 35"/>
                          <a:gd name="T1" fmla="*/ 96 h 98"/>
                          <a:gd name="T2" fmla="*/ 31 w 35"/>
                          <a:gd name="T3" fmla="*/ 96 h 98"/>
                          <a:gd name="T4" fmla="*/ 33 w 35"/>
                          <a:gd name="T5" fmla="*/ 0 h 98"/>
                          <a:gd name="T6" fmla="*/ 0 w 35"/>
                          <a:gd name="T7" fmla="*/ 6 h 98"/>
                          <a:gd name="T8" fmla="*/ 0 w 35"/>
                          <a:gd name="T9" fmla="*/ 96 h 98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35"/>
                          <a:gd name="T16" fmla="*/ 0 h 98"/>
                          <a:gd name="T17" fmla="*/ 35 w 35"/>
                          <a:gd name="T18" fmla="*/ 98 h 98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35" h="98">
                            <a:moveTo>
                              <a:pt x="0" y="97"/>
                            </a:moveTo>
                            <a:lnTo>
                              <a:pt x="32" y="97"/>
                            </a:lnTo>
                            <a:lnTo>
                              <a:pt x="34" y="0"/>
                            </a:lnTo>
                            <a:lnTo>
                              <a:pt x="0" y="6"/>
                            </a:lnTo>
                            <a:lnTo>
                              <a:pt x="0" y="97"/>
                            </a:lnTo>
                          </a:path>
                        </a:pathLst>
                      </a:custGeom>
                      <a:solidFill>
                        <a:srgbClr val="00E0C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0808" name="Freeform 4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028" y="1322"/>
                        <a:ext cx="26" cy="170"/>
                      </a:xfrm>
                      <a:custGeom>
                        <a:avLst/>
                        <a:gdLst>
                          <a:gd name="T0" fmla="*/ 0 w 27"/>
                          <a:gd name="T1" fmla="*/ 0 h 171"/>
                          <a:gd name="T2" fmla="*/ 0 w 27"/>
                          <a:gd name="T3" fmla="*/ 95 h 171"/>
                          <a:gd name="T4" fmla="*/ 25 w 27"/>
                          <a:gd name="T5" fmla="*/ 169 h 171"/>
                          <a:gd name="T6" fmla="*/ 23 w 27"/>
                          <a:gd name="T7" fmla="*/ 24 h 171"/>
                          <a:gd name="T8" fmla="*/ 0 w 27"/>
                          <a:gd name="T9" fmla="*/ 0 h 17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27"/>
                          <a:gd name="T16" fmla="*/ 0 h 171"/>
                          <a:gd name="T17" fmla="*/ 27 w 27"/>
                          <a:gd name="T18" fmla="*/ 171 h 17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27" h="171">
                            <a:moveTo>
                              <a:pt x="0" y="0"/>
                            </a:moveTo>
                            <a:lnTo>
                              <a:pt x="0" y="96"/>
                            </a:lnTo>
                            <a:lnTo>
                              <a:pt x="26" y="170"/>
                            </a:lnTo>
                            <a:lnTo>
                              <a:pt x="24" y="24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00FFFF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</p:grpSp>
            </p:grpSp>
            <p:grpSp>
              <p:nvGrpSpPr>
                <p:cNvPr id="10779" name="Group 45"/>
                <p:cNvGrpSpPr>
                  <a:grpSpLocks/>
                </p:cNvGrpSpPr>
                <p:nvPr/>
              </p:nvGrpSpPr>
              <p:grpSpPr bwMode="auto">
                <a:xfrm>
                  <a:off x="4494" y="1116"/>
                  <a:ext cx="486" cy="545"/>
                  <a:chOff x="4494" y="1116"/>
                  <a:chExt cx="486" cy="545"/>
                </a:xfrm>
              </p:grpSpPr>
              <p:grpSp>
                <p:nvGrpSpPr>
                  <p:cNvPr id="10791" name="Group 46"/>
                  <p:cNvGrpSpPr>
                    <a:grpSpLocks/>
                  </p:cNvGrpSpPr>
                  <p:nvPr/>
                </p:nvGrpSpPr>
                <p:grpSpPr bwMode="auto">
                  <a:xfrm>
                    <a:off x="4494" y="1116"/>
                    <a:ext cx="486" cy="545"/>
                    <a:chOff x="4494" y="1116"/>
                    <a:chExt cx="486" cy="545"/>
                  </a:xfrm>
                </p:grpSpPr>
                <p:sp>
                  <p:nvSpPr>
                    <p:cNvPr id="10793" name="Freeform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85" y="1263"/>
                      <a:ext cx="95" cy="388"/>
                    </a:xfrm>
                    <a:custGeom>
                      <a:avLst/>
                      <a:gdLst>
                        <a:gd name="T0" fmla="*/ 26 w 96"/>
                        <a:gd name="T1" fmla="*/ 0 h 389"/>
                        <a:gd name="T2" fmla="*/ 26 w 96"/>
                        <a:gd name="T3" fmla="*/ 45 h 389"/>
                        <a:gd name="T4" fmla="*/ 0 w 96"/>
                        <a:gd name="T5" fmla="*/ 38 h 389"/>
                        <a:gd name="T6" fmla="*/ 0 w 96"/>
                        <a:gd name="T7" fmla="*/ 387 h 389"/>
                        <a:gd name="T8" fmla="*/ 94 w 96"/>
                        <a:gd name="T9" fmla="*/ 383 h 389"/>
                        <a:gd name="T10" fmla="*/ 94 w 96"/>
                        <a:gd name="T11" fmla="*/ 45 h 389"/>
                        <a:gd name="T12" fmla="*/ 26 w 96"/>
                        <a:gd name="T13" fmla="*/ 0 h 389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96"/>
                        <a:gd name="T22" fmla="*/ 0 h 389"/>
                        <a:gd name="T23" fmla="*/ 96 w 96"/>
                        <a:gd name="T24" fmla="*/ 389 h 389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96" h="389">
                          <a:moveTo>
                            <a:pt x="26" y="0"/>
                          </a:moveTo>
                          <a:lnTo>
                            <a:pt x="26" y="45"/>
                          </a:lnTo>
                          <a:lnTo>
                            <a:pt x="0" y="38"/>
                          </a:lnTo>
                          <a:lnTo>
                            <a:pt x="0" y="388"/>
                          </a:lnTo>
                          <a:lnTo>
                            <a:pt x="95" y="384"/>
                          </a:lnTo>
                          <a:lnTo>
                            <a:pt x="95" y="45"/>
                          </a:lnTo>
                          <a:lnTo>
                            <a:pt x="26" y="0"/>
                          </a:lnTo>
                        </a:path>
                      </a:pathLst>
                    </a:custGeom>
                    <a:solidFill>
                      <a:srgbClr val="00FFFF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794" name="Freeform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69" y="1263"/>
                      <a:ext cx="42" cy="65"/>
                    </a:xfrm>
                    <a:custGeom>
                      <a:avLst/>
                      <a:gdLst>
                        <a:gd name="T0" fmla="*/ 41 w 43"/>
                        <a:gd name="T1" fmla="*/ 0 h 66"/>
                        <a:gd name="T2" fmla="*/ 0 w 43"/>
                        <a:gd name="T3" fmla="*/ 11 h 66"/>
                        <a:gd name="T4" fmla="*/ 0 w 43"/>
                        <a:gd name="T5" fmla="*/ 64 h 66"/>
                        <a:gd name="T6" fmla="*/ 41 w 43"/>
                        <a:gd name="T7" fmla="*/ 64 h 66"/>
                        <a:gd name="T8" fmla="*/ 41 w 43"/>
                        <a:gd name="T9" fmla="*/ 0 h 6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3"/>
                        <a:gd name="T16" fmla="*/ 0 h 66"/>
                        <a:gd name="T17" fmla="*/ 43 w 43"/>
                        <a:gd name="T18" fmla="*/ 66 h 6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3" h="66">
                          <a:moveTo>
                            <a:pt x="42" y="0"/>
                          </a:moveTo>
                          <a:lnTo>
                            <a:pt x="0" y="11"/>
                          </a:lnTo>
                          <a:lnTo>
                            <a:pt x="0" y="65"/>
                          </a:lnTo>
                          <a:lnTo>
                            <a:pt x="42" y="65"/>
                          </a:lnTo>
                          <a:lnTo>
                            <a:pt x="42" y="0"/>
                          </a:lnTo>
                        </a:path>
                      </a:pathLst>
                    </a:custGeom>
                    <a:solidFill>
                      <a:srgbClr val="00808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795" name="Freeform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94" y="1116"/>
                      <a:ext cx="261" cy="545"/>
                    </a:xfrm>
                    <a:custGeom>
                      <a:avLst/>
                      <a:gdLst>
                        <a:gd name="T0" fmla="*/ 0 w 262"/>
                        <a:gd name="T1" fmla="*/ 101 h 546"/>
                        <a:gd name="T2" fmla="*/ 260 w 262"/>
                        <a:gd name="T3" fmla="*/ 0 h 546"/>
                        <a:gd name="T4" fmla="*/ 260 w 262"/>
                        <a:gd name="T5" fmla="*/ 544 h 546"/>
                        <a:gd name="T6" fmla="*/ 0 w 262"/>
                        <a:gd name="T7" fmla="*/ 534 h 546"/>
                        <a:gd name="T8" fmla="*/ 0 w 262"/>
                        <a:gd name="T9" fmla="*/ 101 h 54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62"/>
                        <a:gd name="T16" fmla="*/ 0 h 546"/>
                        <a:gd name="T17" fmla="*/ 262 w 262"/>
                        <a:gd name="T18" fmla="*/ 546 h 54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62" h="546">
                          <a:moveTo>
                            <a:pt x="0" y="101"/>
                          </a:moveTo>
                          <a:lnTo>
                            <a:pt x="261" y="0"/>
                          </a:lnTo>
                          <a:lnTo>
                            <a:pt x="261" y="545"/>
                          </a:lnTo>
                          <a:lnTo>
                            <a:pt x="0" y="535"/>
                          </a:lnTo>
                          <a:lnTo>
                            <a:pt x="0" y="101"/>
                          </a:lnTo>
                        </a:path>
                      </a:pathLst>
                    </a:custGeom>
                    <a:solidFill>
                      <a:srgbClr val="00808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796" name="Freeform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55" y="1118"/>
                      <a:ext cx="132" cy="543"/>
                    </a:xfrm>
                    <a:custGeom>
                      <a:avLst/>
                      <a:gdLst>
                        <a:gd name="T0" fmla="*/ 0 w 133"/>
                        <a:gd name="T1" fmla="*/ 0 h 544"/>
                        <a:gd name="T2" fmla="*/ 21 w 133"/>
                        <a:gd name="T3" fmla="*/ 8 h 544"/>
                        <a:gd name="T4" fmla="*/ 51 w 133"/>
                        <a:gd name="T5" fmla="*/ 4 h 544"/>
                        <a:gd name="T6" fmla="*/ 80 w 133"/>
                        <a:gd name="T7" fmla="*/ 11 h 544"/>
                        <a:gd name="T8" fmla="*/ 80 w 133"/>
                        <a:gd name="T9" fmla="*/ 30 h 544"/>
                        <a:gd name="T10" fmla="*/ 131 w 133"/>
                        <a:gd name="T11" fmla="*/ 55 h 544"/>
                        <a:gd name="T12" fmla="*/ 131 w 133"/>
                        <a:gd name="T13" fmla="*/ 522 h 544"/>
                        <a:gd name="T14" fmla="*/ 0 w 133"/>
                        <a:gd name="T15" fmla="*/ 542 h 544"/>
                        <a:gd name="T16" fmla="*/ 0 w 133"/>
                        <a:gd name="T17" fmla="*/ 0 h 544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133"/>
                        <a:gd name="T28" fmla="*/ 0 h 544"/>
                        <a:gd name="T29" fmla="*/ 133 w 133"/>
                        <a:gd name="T30" fmla="*/ 544 h 544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133" h="544">
                          <a:moveTo>
                            <a:pt x="0" y="0"/>
                          </a:moveTo>
                          <a:lnTo>
                            <a:pt x="21" y="8"/>
                          </a:lnTo>
                          <a:lnTo>
                            <a:pt x="51" y="4"/>
                          </a:lnTo>
                          <a:lnTo>
                            <a:pt x="81" y="11"/>
                          </a:lnTo>
                          <a:lnTo>
                            <a:pt x="81" y="30"/>
                          </a:lnTo>
                          <a:lnTo>
                            <a:pt x="132" y="55"/>
                          </a:lnTo>
                          <a:lnTo>
                            <a:pt x="132" y="523"/>
                          </a:lnTo>
                          <a:lnTo>
                            <a:pt x="0" y="54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00FFFF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sp>
                <p:nvSpPr>
                  <p:cNvPr id="10792" name="Freeform 51"/>
                  <p:cNvSpPr>
                    <a:spLocks noChangeArrowheads="1"/>
                  </p:cNvSpPr>
                  <p:nvPr/>
                </p:nvSpPr>
                <p:spPr bwMode="auto">
                  <a:xfrm>
                    <a:off x="4924" y="1282"/>
                    <a:ext cx="47" cy="57"/>
                  </a:xfrm>
                  <a:custGeom>
                    <a:avLst/>
                    <a:gdLst>
                      <a:gd name="T0" fmla="*/ 0 w 48"/>
                      <a:gd name="T1" fmla="*/ 0 h 58"/>
                      <a:gd name="T2" fmla="*/ 0 w 48"/>
                      <a:gd name="T3" fmla="*/ 29 h 58"/>
                      <a:gd name="T4" fmla="*/ 46 w 48"/>
                      <a:gd name="T5" fmla="*/ 56 h 58"/>
                      <a:gd name="T6" fmla="*/ 46 w 48"/>
                      <a:gd name="T7" fmla="*/ 31 h 58"/>
                      <a:gd name="T8" fmla="*/ 0 w 48"/>
                      <a:gd name="T9" fmla="*/ 0 h 5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8"/>
                      <a:gd name="T16" fmla="*/ 0 h 58"/>
                      <a:gd name="T17" fmla="*/ 48 w 48"/>
                      <a:gd name="T18" fmla="*/ 58 h 5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8" h="58">
                        <a:moveTo>
                          <a:pt x="0" y="0"/>
                        </a:moveTo>
                        <a:lnTo>
                          <a:pt x="0" y="30"/>
                        </a:lnTo>
                        <a:lnTo>
                          <a:pt x="47" y="57"/>
                        </a:lnTo>
                        <a:lnTo>
                          <a:pt x="47" y="3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00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  <p:grpSp>
              <p:nvGrpSpPr>
                <p:cNvPr id="10780" name="Group 52"/>
                <p:cNvGrpSpPr>
                  <a:grpSpLocks/>
                </p:cNvGrpSpPr>
                <p:nvPr/>
              </p:nvGrpSpPr>
              <p:grpSpPr bwMode="auto">
                <a:xfrm>
                  <a:off x="4473" y="1295"/>
                  <a:ext cx="60" cy="358"/>
                  <a:chOff x="4473" y="1295"/>
                  <a:chExt cx="60" cy="358"/>
                </a:xfrm>
              </p:grpSpPr>
              <p:grpSp>
                <p:nvGrpSpPr>
                  <p:cNvPr id="10781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4473" y="1295"/>
                    <a:ext cx="60" cy="358"/>
                    <a:chOff x="4473" y="1295"/>
                    <a:chExt cx="60" cy="358"/>
                  </a:xfrm>
                </p:grpSpPr>
                <p:sp>
                  <p:nvSpPr>
                    <p:cNvPr id="10789" name="Freeform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73" y="1295"/>
                      <a:ext cx="33" cy="358"/>
                    </a:xfrm>
                    <a:custGeom>
                      <a:avLst/>
                      <a:gdLst>
                        <a:gd name="T0" fmla="*/ 0 w 34"/>
                        <a:gd name="T1" fmla="*/ 11 h 359"/>
                        <a:gd name="T2" fmla="*/ 32 w 34"/>
                        <a:gd name="T3" fmla="*/ 0 h 359"/>
                        <a:gd name="T4" fmla="*/ 32 w 34"/>
                        <a:gd name="T5" fmla="*/ 357 h 359"/>
                        <a:gd name="T6" fmla="*/ 0 w 34"/>
                        <a:gd name="T7" fmla="*/ 357 h 359"/>
                        <a:gd name="T8" fmla="*/ 0 w 34"/>
                        <a:gd name="T9" fmla="*/ 11 h 359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34"/>
                        <a:gd name="T16" fmla="*/ 0 h 359"/>
                        <a:gd name="T17" fmla="*/ 34 w 34"/>
                        <a:gd name="T18" fmla="*/ 359 h 359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34" h="359">
                          <a:moveTo>
                            <a:pt x="0" y="11"/>
                          </a:moveTo>
                          <a:lnTo>
                            <a:pt x="33" y="0"/>
                          </a:lnTo>
                          <a:lnTo>
                            <a:pt x="33" y="358"/>
                          </a:lnTo>
                          <a:lnTo>
                            <a:pt x="0" y="358"/>
                          </a:lnTo>
                          <a:lnTo>
                            <a:pt x="0" y="11"/>
                          </a:lnTo>
                        </a:path>
                      </a:pathLst>
                    </a:custGeom>
                    <a:solidFill>
                      <a:srgbClr val="00808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790" name="Freeform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06" y="1295"/>
                      <a:ext cx="27" cy="358"/>
                    </a:xfrm>
                    <a:custGeom>
                      <a:avLst/>
                      <a:gdLst>
                        <a:gd name="T0" fmla="*/ 0 w 28"/>
                        <a:gd name="T1" fmla="*/ 0 h 359"/>
                        <a:gd name="T2" fmla="*/ 26 w 28"/>
                        <a:gd name="T3" fmla="*/ 0 h 359"/>
                        <a:gd name="T4" fmla="*/ 26 w 28"/>
                        <a:gd name="T5" fmla="*/ 357 h 359"/>
                        <a:gd name="T6" fmla="*/ 0 w 28"/>
                        <a:gd name="T7" fmla="*/ 357 h 359"/>
                        <a:gd name="T8" fmla="*/ 0 w 28"/>
                        <a:gd name="T9" fmla="*/ 0 h 359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8"/>
                        <a:gd name="T16" fmla="*/ 0 h 359"/>
                        <a:gd name="T17" fmla="*/ 28 w 28"/>
                        <a:gd name="T18" fmla="*/ 359 h 359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8" h="359">
                          <a:moveTo>
                            <a:pt x="0" y="0"/>
                          </a:moveTo>
                          <a:lnTo>
                            <a:pt x="27" y="0"/>
                          </a:lnTo>
                          <a:lnTo>
                            <a:pt x="27" y="358"/>
                          </a:lnTo>
                          <a:lnTo>
                            <a:pt x="0" y="358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00E0C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0782" name="Group 56"/>
                  <p:cNvGrpSpPr>
                    <a:grpSpLocks/>
                  </p:cNvGrpSpPr>
                  <p:nvPr/>
                </p:nvGrpSpPr>
                <p:grpSpPr bwMode="auto">
                  <a:xfrm>
                    <a:off x="4517" y="1309"/>
                    <a:ext cx="16" cy="152"/>
                    <a:chOff x="4517" y="1309"/>
                    <a:chExt cx="16" cy="152"/>
                  </a:xfrm>
                </p:grpSpPr>
                <p:grpSp>
                  <p:nvGrpSpPr>
                    <p:cNvPr id="10783" name="Group 5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517" y="1309"/>
                      <a:ext cx="16" cy="68"/>
                      <a:chOff x="4517" y="1309"/>
                      <a:chExt cx="16" cy="68"/>
                    </a:xfrm>
                  </p:grpSpPr>
                  <p:sp>
                    <p:nvSpPr>
                      <p:cNvPr id="10787" name="Freeform 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517" y="1309"/>
                        <a:ext cx="16" cy="28"/>
                      </a:xfrm>
                      <a:custGeom>
                        <a:avLst/>
                        <a:gdLst>
                          <a:gd name="T0" fmla="*/ 0 w 17"/>
                          <a:gd name="T1" fmla="*/ 0 h 29"/>
                          <a:gd name="T2" fmla="*/ 15 w 17"/>
                          <a:gd name="T3" fmla="*/ 0 h 29"/>
                          <a:gd name="T4" fmla="*/ 15 w 17"/>
                          <a:gd name="T5" fmla="*/ 27 h 29"/>
                          <a:gd name="T6" fmla="*/ 0 w 17"/>
                          <a:gd name="T7" fmla="*/ 27 h 29"/>
                          <a:gd name="T8" fmla="*/ 0 w 17"/>
                          <a:gd name="T9" fmla="*/ 0 h 29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7"/>
                          <a:gd name="T16" fmla="*/ 0 h 29"/>
                          <a:gd name="T17" fmla="*/ 17 w 17"/>
                          <a:gd name="T18" fmla="*/ 29 h 29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7" h="29">
                            <a:moveTo>
                              <a:pt x="0" y="0"/>
                            </a:moveTo>
                            <a:lnTo>
                              <a:pt x="16" y="0"/>
                            </a:lnTo>
                            <a:lnTo>
                              <a:pt x="16" y="28"/>
                            </a:lnTo>
                            <a:lnTo>
                              <a:pt x="0" y="28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0788" name="Freeform 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517" y="1349"/>
                        <a:ext cx="16" cy="28"/>
                      </a:xfrm>
                      <a:custGeom>
                        <a:avLst/>
                        <a:gdLst>
                          <a:gd name="T0" fmla="*/ 0 w 17"/>
                          <a:gd name="T1" fmla="*/ 0 h 29"/>
                          <a:gd name="T2" fmla="*/ 15 w 17"/>
                          <a:gd name="T3" fmla="*/ 0 h 29"/>
                          <a:gd name="T4" fmla="*/ 15 w 17"/>
                          <a:gd name="T5" fmla="*/ 27 h 29"/>
                          <a:gd name="T6" fmla="*/ 0 w 17"/>
                          <a:gd name="T7" fmla="*/ 27 h 29"/>
                          <a:gd name="T8" fmla="*/ 0 w 17"/>
                          <a:gd name="T9" fmla="*/ 0 h 29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7"/>
                          <a:gd name="T16" fmla="*/ 0 h 29"/>
                          <a:gd name="T17" fmla="*/ 17 w 17"/>
                          <a:gd name="T18" fmla="*/ 29 h 29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7" h="29">
                            <a:moveTo>
                              <a:pt x="0" y="0"/>
                            </a:moveTo>
                            <a:lnTo>
                              <a:pt x="16" y="0"/>
                            </a:lnTo>
                            <a:lnTo>
                              <a:pt x="16" y="28"/>
                            </a:lnTo>
                            <a:lnTo>
                              <a:pt x="0" y="28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  <p:grpSp>
                  <p:nvGrpSpPr>
                    <p:cNvPr id="10784" name="Group 6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517" y="1393"/>
                      <a:ext cx="16" cy="68"/>
                      <a:chOff x="4517" y="1393"/>
                      <a:chExt cx="16" cy="68"/>
                    </a:xfrm>
                  </p:grpSpPr>
                  <p:sp>
                    <p:nvSpPr>
                      <p:cNvPr id="10785" name="Freeform 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517" y="1393"/>
                        <a:ext cx="16" cy="28"/>
                      </a:xfrm>
                      <a:custGeom>
                        <a:avLst/>
                        <a:gdLst>
                          <a:gd name="T0" fmla="*/ 0 w 17"/>
                          <a:gd name="T1" fmla="*/ 0 h 29"/>
                          <a:gd name="T2" fmla="*/ 15 w 17"/>
                          <a:gd name="T3" fmla="*/ 0 h 29"/>
                          <a:gd name="T4" fmla="*/ 15 w 17"/>
                          <a:gd name="T5" fmla="*/ 27 h 29"/>
                          <a:gd name="T6" fmla="*/ 0 w 17"/>
                          <a:gd name="T7" fmla="*/ 27 h 29"/>
                          <a:gd name="T8" fmla="*/ 0 w 17"/>
                          <a:gd name="T9" fmla="*/ 0 h 29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7"/>
                          <a:gd name="T16" fmla="*/ 0 h 29"/>
                          <a:gd name="T17" fmla="*/ 17 w 17"/>
                          <a:gd name="T18" fmla="*/ 29 h 29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7" h="29">
                            <a:moveTo>
                              <a:pt x="0" y="0"/>
                            </a:moveTo>
                            <a:lnTo>
                              <a:pt x="16" y="0"/>
                            </a:lnTo>
                            <a:lnTo>
                              <a:pt x="16" y="28"/>
                            </a:lnTo>
                            <a:lnTo>
                              <a:pt x="0" y="28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0786" name="Freeform 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517" y="1433"/>
                        <a:ext cx="16" cy="28"/>
                      </a:xfrm>
                      <a:custGeom>
                        <a:avLst/>
                        <a:gdLst>
                          <a:gd name="T0" fmla="*/ 0 w 17"/>
                          <a:gd name="T1" fmla="*/ 0 h 29"/>
                          <a:gd name="T2" fmla="*/ 15 w 17"/>
                          <a:gd name="T3" fmla="*/ 0 h 29"/>
                          <a:gd name="T4" fmla="*/ 15 w 17"/>
                          <a:gd name="T5" fmla="*/ 27 h 29"/>
                          <a:gd name="T6" fmla="*/ 0 w 17"/>
                          <a:gd name="T7" fmla="*/ 27 h 29"/>
                          <a:gd name="T8" fmla="*/ 0 w 17"/>
                          <a:gd name="T9" fmla="*/ 0 h 29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7"/>
                          <a:gd name="T16" fmla="*/ 0 h 29"/>
                          <a:gd name="T17" fmla="*/ 17 w 17"/>
                          <a:gd name="T18" fmla="*/ 29 h 29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7" h="29">
                            <a:moveTo>
                              <a:pt x="0" y="0"/>
                            </a:moveTo>
                            <a:lnTo>
                              <a:pt x="16" y="0"/>
                            </a:lnTo>
                            <a:lnTo>
                              <a:pt x="16" y="28"/>
                            </a:lnTo>
                            <a:lnTo>
                              <a:pt x="0" y="28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</p:grpSp>
            </p:grpSp>
          </p:grpSp>
          <p:grpSp>
            <p:nvGrpSpPr>
              <p:cNvPr id="10652" name="Group 63"/>
              <p:cNvGrpSpPr>
                <a:grpSpLocks/>
              </p:cNvGrpSpPr>
              <p:nvPr/>
            </p:nvGrpSpPr>
            <p:grpSpPr bwMode="auto">
              <a:xfrm>
                <a:off x="4545" y="1102"/>
                <a:ext cx="176" cy="95"/>
                <a:chOff x="4545" y="1102"/>
                <a:chExt cx="176" cy="95"/>
              </a:xfrm>
            </p:grpSpPr>
            <p:sp>
              <p:nvSpPr>
                <p:cNvPr id="10774" name="Freeform 64"/>
                <p:cNvSpPr>
                  <a:spLocks noChangeArrowheads="1"/>
                </p:cNvSpPr>
                <p:nvPr/>
              </p:nvSpPr>
              <p:spPr bwMode="auto">
                <a:xfrm>
                  <a:off x="4545" y="1163"/>
                  <a:ext cx="16" cy="34"/>
                </a:xfrm>
                <a:custGeom>
                  <a:avLst/>
                  <a:gdLst>
                    <a:gd name="T0" fmla="*/ 0 w 17"/>
                    <a:gd name="T1" fmla="*/ 0 h 35"/>
                    <a:gd name="T2" fmla="*/ 0 w 17"/>
                    <a:gd name="T3" fmla="*/ 33 h 35"/>
                    <a:gd name="T4" fmla="*/ 15 w 17"/>
                    <a:gd name="T5" fmla="*/ 28 h 35"/>
                    <a:gd name="T6" fmla="*/ 15 w 17"/>
                    <a:gd name="T7" fmla="*/ 0 h 35"/>
                    <a:gd name="T8" fmla="*/ 0 w 17"/>
                    <a:gd name="T9" fmla="*/ 0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5"/>
                    <a:gd name="T17" fmla="*/ 17 w 17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5">
                      <a:moveTo>
                        <a:pt x="0" y="0"/>
                      </a:moveTo>
                      <a:lnTo>
                        <a:pt x="0" y="34"/>
                      </a:lnTo>
                      <a:lnTo>
                        <a:pt x="16" y="29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8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775" name="Freeform 65"/>
                <p:cNvSpPr>
                  <a:spLocks noChangeArrowheads="1"/>
                </p:cNvSpPr>
                <p:nvPr/>
              </p:nvSpPr>
              <p:spPr bwMode="auto">
                <a:xfrm>
                  <a:off x="4645" y="1124"/>
                  <a:ext cx="16" cy="35"/>
                </a:xfrm>
                <a:custGeom>
                  <a:avLst/>
                  <a:gdLst>
                    <a:gd name="T0" fmla="*/ 0 w 17"/>
                    <a:gd name="T1" fmla="*/ 0 h 36"/>
                    <a:gd name="T2" fmla="*/ 0 w 17"/>
                    <a:gd name="T3" fmla="*/ 34 h 36"/>
                    <a:gd name="T4" fmla="*/ 15 w 17"/>
                    <a:gd name="T5" fmla="*/ 28 h 36"/>
                    <a:gd name="T6" fmla="*/ 15 w 17"/>
                    <a:gd name="T7" fmla="*/ 0 h 36"/>
                    <a:gd name="T8" fmla="*/ 0 w 17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6"/>
                    <a:gd name="T17" fmla="*/ 17 w 17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6">
                      <a:moveTo>
                        <a:pt x="0" y="0"/>
                      </a:moveTo>
                      <a:lnTo>
                        <a:pt x="0" y="35"/>
                      </a:lnTo>
                      <a:lnTo>
                        <a:pt x="16" y="29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8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776" name="Freeform 66"/>
                <p:cNvSpPr>
                  <a:spLocks noChangeArrowheads="1"/>
                </p:cNvSpPr>
                <p:nvPr/>
              </p:nvSpPr>
              <p:spPr bwMode="auto">
                <a:xfrm>
                  <a:off x="4597" y="1143"/>
                  <a:ext cx="16" cy="35"/>
                </a:xfrm>
                <a:custGeom>
                  <a:avLst/>
                  <a:gdLst>
                    <a:gd name="T0" fmla="*/ 0 w 17"/>
                    <a:gd name="T1" fmla="*/ 0 h 36"/>
                    <a:gd name="T2" fmla="*/ 0 w 17"/>
                    <a:gd name="T3" fmla="*/ 34 h 36"/>
                    <a:gd name="T4" fmla="*/ 15 w 17"/>
                    <a:gd name="T5" fmla="*/ 28 h 36"/>
                    <a:gd name="T6" fmla="*/ 15 w 17"/>
                    <a:gd name="T7" fmla="*/ 0 h 36"/>
                    <a:gd name="T8" fmla="*/ 0 w 17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6"/>
                    <a:gd name="T17" fmla="*/ 17 w 17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6">
                      <a:moveTo>
                        <a:pt x="0" y="0"/>
                      </a:moveTo>
                      <a:lnTo>
                        <a:pt x="0" y="35"/>
                      </a:lnTo>
                      <a:lnTo>
                        <a:pt x="16" y="29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8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777" name="Freeform 67"/>
                <p:cNvSpPr>
                  <a:spLocks noChangeArrowheads="1"/>
                </p:cNvSpPr>
                <p:nvPr/>
              </p:nvSpPr>
              <p:spPr bwMode="auto">
                <a:xfrm>
                  <a:off x="4705" y="1102"/>
                  <a:ext cx="16" cy="35"/>
                </a:xfrm>
                <a:custGeom>
                  <a:avLst/>
                  <a:gdLst>
                    <a:gd name="T0" fmla="*/ 0 w 17"/>
                    <a:gd name="T1" fmla="*/ 0 h 36"/>
                    <a:gd name="T2" fmla="*/ 0 w 17"/>
                    <a:gd name="T3" fmla="*/ 34 h 36"/>
                    <a:gd name="T4" fmla="*/ 15 w 17"/>
                    <a:gd name="T5" fmla="*/ 28 h 36"/>
                    <a:gd name="T6" fmla="*/ 15 w 17"/>
                    <a:gd name="T7" fmla="*/ 0 h 36"/>
                    <a:gd name="T8" fmla="*/ 0 w 17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6"/>
                    <a:gd name="T17" fmla="*/ 17 w 17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6">
                      <a:moveTo>
                        <a:pt x="0" y="0"/>
                      </a:moveTo>
                      <a:lnTo>
                        <a:pt x="0" y="35"/>
                      </a:lnTo>
                      <a:lnTo>
                        <a:pt x="16" y="29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8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grpSp>
            <p:nvGrpSpPr>
              <p:cNvPr id="10653" name="Group 68"/>
              <p:cNvGrpSpPr>
                <a:grpSpLocks/>
              </p:cNvGrpSpPr>
              <p:nvPr/>
            </p:nvGrpSpPr>
            <p:grpSpPr bwMode="auto">
              <a:xfrm>
                <a:off x="4806" y="1276"/>
                <a:ext cx="101" cy="385"/>
                <a:chOff x="4806" y="1276"/>
                <a:chExt cx="101" cy="385"/>
              </a:xfrm>
            </p:grpSpPr>
            <p:grpSp>
              <p:nvGrpSpPr>
                <p:cNvPr id="10764" name="Group 69"/>
                <p:cNvGrpSpPr>
                  <a:grpSpLocks/>
                </p:cNvGrpSpPr>
                <p:nvPr/>
              </p:nvGrpSpPr>
              <p:grpSpPr bwMode="auto">
                <a:xfrm>
                  <a:off x="4806" y="1276"/>
                  <a:ext cx="101" cy="385"/>
                  <a:chOff x="4806" y="1276"/>
                  <a:chExt cx="101" cy="385"/>
                </a:xfrm>
              </p:grpSpPr>
              <p:sp>
                <p:nvSpPr>
                  <p:cNvPr id="10772" name="Freeform 70"/>
                  <p:cNvSpPr>
                    <a:spLocks noChangeArrowheads="1"/>
                  </p:cNvSpPr>
                  <p:nvPr/>
                </p:nvSpPr>
                <p:spPr bwMode="auto">
                  <a:xfrm>
                    <a:off x="4837" y="1276"/>
                    <a:ext cx="70" cy="385"/>
                  </a:xfrm>
                  <a:custGeom>
                    <a:avLst/>
                    <a:gdLst>
                      <a:gd name="T0" fmla="*/ 0 w 71"/>
                      <a:gd name="T1" fmla="*/ 0 h 386"/>
                      <a:gd name="T2" fmla="*/ 69 w 71"/>
                      <a:gd name="T3" fmla="*/ 19 h 386"/>
                      <a:gd name="T4" fmla="*/ 69 w 71"/>
                      <a:gd name="T5" fmla="*/ 375 h 386"/>
                      <a:gd name="T6" fmla="*/ 0 w 71"/>
                      <a:gd name="T7" fmla="*/ 384 h 386"/>
                      <a:gd name="T8" fmla="*/ 0 w 71"/>
                      <a:gd name="T9" fmla="*/ 0 h 38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1"/>
                      <a:gd name="T16" fmla="*/ 0 h 386"/>
                      <a:gd name="T17" fmla="*/ 71 w 71"/>
                      <a:gd name="T18" fmla="*/ 386 h 38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1" h="386">
                        <a:moveTo>
                          <a:pt x="0" y="0"/>
                        </a:moveTo>
                        <a:lnTo>
                          <a:pt x="70" y="19"/>
                        </a:lnTo>
                        <a:lnTo>
                          <a:pt x="70" y="376"/>
                        </a:lnTo>
                        <a:lnTo>
                          <a:pt x="0" y="385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FFFF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773" name="Freeform 71"/>
                  <p:cNvSpPr>
                    <a:spLocks noChangeArrowheads="1"/>
                  </p:cNvSpPr>
                  <p:nvPr/>
                </p:nvSpPr>
                <p:spPr bwMode="auto">
                  <a:xfrm>
                    <a:off x="4806" y="1276"/>
                    <a:ext cx="31" cy="385"/>
                  </a:xfrm>
                  <a:custGeom>
                    <a:avLst/>
                    <a:gdLst>
                      <a:gd name="T0" fmla="*/ 30 w 32"/>
                      <a:gd name="T1" fmla="*/ 0 h 386"/>
                      <a:gd name="T2" fmla="*/ 30 w 32"/>
                      <a:gd name="T3" fmla="*/ 384 h 386"/>
                      <a:gd name="T4" fmla="*/ 0 w 32"/>
                      <a:gd name="T5" fmla="*/ 377 h 386"/>
                      <a:gd name="T6" fmla="*/ 0 w 32"/>
                      <a:gd name="T7" fmla="*/ 8 h 386"/>
                      <a:gd name="T8" fmla="*/ 30 w 32"/>
                      <a:gd name="T9" fmla="*/ 0 h 38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2"/>
                      <a:gd name="T16" fmla="*/ 0 h 386"/>
                      <a:gd name="T17" fmla="*/ 32 w 32"/>
                      <a:gd name="T18" fmla="*/ 386 h 38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2" h="386">
                        <a:moveTo>
                          <a:pt x="31" y="0"/>
                        </a:moveTo>
                        <a:lnTo>
                          <a:pt x="31" y="385"/>
                        </a:lnTo>
                        <a:lnTo>
                          <a:pt x="0" y="378"/>
                        </a:lnTo>
                        <a:lnTo>
                          <a:pt x="0" y="8"/>
                        </a:lnTo>
                        <a:lnTo>
                          <a:pt x="31" y="0"/>
                        </a:lnTo>
                      </a:path>
                    </a:pathLst>
                  </a:custGeom>
                  <a:solidFill>
                    <a:srgbClr val="008080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  <p:grpSp>
              <p:nvGrpSpPr>
                <p:cNvPr id="10765" name="Group 72"/>
                <p:cNvGrpSpPr>
                  <a:grpSpLocks/>
                </p:cNvGrpSpPr>
                <p:nvPr/>
              </p:nvGrpSpPr>
              <p:grpSpPr bwMode="auto">
                <a:xfrm>
                  <a:off x="4863" y="1330"/>
                  <a:ext cx="16" cy="152"/>
                  <a:chOff x="4863" y="1330"/>
                  <a:chExt cx="16" cy="152"/>
                </a:xfrm>
              </p:grpSpPr>
              <p:grpSp>
                <p:nvGrpSpPr>
                  <p:cNvPr id="10766" name="Group 73"/>
                  <p:cNvGrpSpPr>
                    <a:grpSpLocks/>
                  </p:cNvGrpSpPr>
                  <p:nvPr/>
                </p:nvGrpSpPr>
                <p:grpSpPr bwMode="auto">
                  <a:xfrm>
                    <a:off x="4863" y="1330"/>
                    <a:ext cx="16" cy="68"/>
                    <a:chOff x="4863" y="1330"/>
                    <a:chExt cx="16" cy="68"/>
                  </a:xfrm>
                </p:grpSpPr>
                <p:sp>
                  <p:nvSpPr>
                    <p:cNvPr id="10770" name="Freeform 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63" y="1330"/>
                      <a:ext cx="16" cy="27"/>
                    </a:xfrm>
                    <a:custGeom>
                      <a:avLst/>
                      <a:gdLst>
                        <a:gd name="T0" fmla="*/ 0 w 17"/>
                        <a:gd name="T1" fmla="*/ 0 h 28"/>
                        <a:gd name="T2" fmla="*/ 15 w 17"/>
                        <a:gd name="T3" fmla="*/ 0 h 28"/>
                        <a:gd name="T4" fmla="*/ 15 w 17"/>
                        <a:gd name="T5" fmla="*/ 26 h 28"/>
                        <a:gd name="T6" fmla="*/ 0 w 17"/>
                        <a:gd name="T7" fmla="*/ 26 h 28"/>
                        <a:gd name="T8" fmla="*/ 0 w 17"/>
                        <a:gd name="T9" fmla="*/ 0 h 2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7"/>
                        <a:gd name="T16" fmla="*/ 0 h 28"/>
                        <a:gd name="T17" fmla="*/ 17 w 17"/>
                        <a:gd name="T18" fmla="*/ 28 h 2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7" h="28">
                          <a:moveTo>
                            <a:pt x="0" y="0"/>
                          </a:moveTo>
                          <a:lnTo>
                            <a:pt x="16" y="0"/>
                          </a:lnTo>
                          <a:lnTo>
                            <a:pt x="16" y="27"/>
                          </a:lnTo>
                          <a:lnTo>
                            <a:pt x="0" y="27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771" name="Freeform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63" y="1371"/>
                      <a:ext cx="16" cy="27"/>
                    </a:xfrm>
                    <a:custGeom>
                      <a:avLst/>
                      <a:gdLst>
                        <a:gd name="T0" fmla="*/ 0 w 17"/>
                        <a:gd name="T1" fmla="*/ 0 h 28"/>
                        <a:gd name="T2" fmla="*/ 15 w 17"/>
                        <a:gd name="T3" fmla="*/ 0 h 28"/>
                        <a:gd name="T4" fmla="*/ 15 w 17"/>
                        <a:gd name="T5" fmla="*/ 26 h 28"/>
                        <a:gd name="T6" fmla="*/ 0 w 17"/>
                        <a:gd name="T7" fmla="*/ 26 h 28"/>
                        <a:gd name="T8" fmla="*/ 0 w 17"/>
                        <a:gd name="T9" fmla="*/ 0 h 2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7"/>
                        <a:gd name="T16" fmla="*/ 0 h 28"/>
                        <a:gd name="T17" fmla="*/ 17 w 17"/>
                        <a:gd name="T18" fmla="*/ 28 h 2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7" h="28">
                          <a:moveTo>
                            <a:pt x="0" y="0"/>
                          </a:moveTo>
                          <a:lnTo>
                            <a:pt x="16" y="0"/>
                          </a:lnTo>
                          <a:lnTo>
                            <a:pt x="16" y="27"/>
                          </a:lnTo>
                          <a:lnTo>
                            <a:pt x="0" y="27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0767" name="Group 76"/>
                  <p:cNvGrpSpPr>
                    <a:grpSpLocks/>
                  </p:cNvGrpSpPr>
                  <p:nvPr/>
                </p:nvGrpSpPr>
                <p:grpSpPr bwMode="auto">
                  <a:xfrm>
                    <a:off x="4863" y="1414"/>
                    <a:ext cx="16" cy="68"/>
                    <a:chOff x="4863" y="1414"/>
                    <a:chExt cx="16" cy="68"/>
                  </a:xfrm>
                </p:grpSpPr>
                <p:sp>
                  <p:nvSpPr>
                    <p:cNvPr id="10768" name="Freeform 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63" y="1414"/>
                      <a:ext cx="16" cy="28"/>
                    </a:xfrm>
                    <a:custGeom>
                      <a:avLst/>
                      <a:gdLst>
                        <a:gd name="T0" fmla="*/ 0 w 17"/>
                        <a:gd name="T1" fmla="*/ 0 h 29"/>
                        <a:gd name="T2" fmla="*/ 15 w 17"/>
                        <a:gd name="T3" fmla="*/ 0 h 29"/>
                        <a:gd name="T4" fmla="*/ 15 w 17"/>
                        <a:gd name="T5" fmla="*/ 27 h 29"/>
                        <a:gd name="T6" fmla="*/ 0 w 17"/>
                        <a:gd name="T7" fmla="*/ 27 h 29"/>
                        <a:gd name="T8" fmla="*/ 0 w 17"/>
                        <a:gd name="T9" fmla="*/ 0 h 29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7"/>
                        <a:gd name="T16" fmla="*/ 0 h 29"/>
                        <a:gd name="T17" fmla="*/ 17 w 17"/>
                        <a:gd name="T18" fmla="*/ 29 h 29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7" h="29">
                          <a:moveTo>
                            <a:pt x="0" y="0"/>
                          </a:moveTo>
                          <a:lnTo>
                            <a:pt x="16" y="0"/>
                          </a:lnTo>
                          <a:lnTo>
                            <a:pt x="16" y="28"/>
                          </a:lnTo>
                          <a:lnTo>
                            <a:pt x="0" y="28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769" name="Freeform 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63" y="1454"/>
                      <a:ext cx="16" cy="28"/>
                    </a:xfrm>
                    <a:custGeom>
                      <a:avLst/>
                      <a:gdLst>
                        <a:gd name="T0" fmla="*/ 0 w 17"/>
                        <a:gd name="T1" fmla="*/ 0 h 29"/>
                        <a:gd name="T2" fmla="*/ 15 w 17"/>
                        <a:gd name="T3" fmla="*/ 0 h 29"/>
                        <a:gd name="T4" fmla="*/ 15 w 17"/>
                        <a:gd name="T5" fmla="*/ 27 h 29"/>
                        <a:gd name="T6" fmla="*/ 0 w 17"/>
                        <a:gd name="T7" fmla="*/ 27 h 29"/>
                        <a:gd name="T8" fmla="*/ 0 w 17"/>
                        <a:gd name="T9" fmla="*/ 0 h 29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7"/>
                        <a:gd name="T16" fmla="*/ 0 h 29"/>
                        <a:gd name="T17" fmla="*/ 17 w 17"/>
                        <a:gd name="T18" fmla="*/ 29 h 29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7" h="29">
                          <a:moveTo>
                            <a:pt x="0" y="0"/>
                          </a:moveTo>
                          <a:lnTo>
                            <a:pt x="16" y="0"/>
                          </a:lnTo>
                          <a:lnTo>
                            <a:pt x="16" y="28"/>
                          </a:lnTo>
                          <a:lnTo>
                            <a:pt x="0" y="28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</p:grpSp>
          </p:grpSp>
          <p:sp>
            <p:nvSpPr>
              <p:cNvPr id="10654" name="Freeform 79"/>
              <p:cNvSpPr>
                <a:spLocks noChangeArrowheads="1"/>
              </p:cNvSpPr>
              <p:nvPr/>
            </p:nvSpPr>
            <p:spPr bwMode="auto">
              <a:xfrm>
                <a:off x="4885" y="1400"/>
                <a:ext cx="156" cy="251"/>
              </a:xfrm>
              <a:custGeom>
                <a:avLst/>
                <a:gdLst>
                  <a:gd name="T0" fmla="*/ 0 w 157"/>
                  <a:gd name="T1" fmla="*/ 250 h 252"/>
                  <a:gd name="T2" fmla="*/ 155 w 157"/>
                  <a:gd name="T3" fmla="*/ 250 h 252"/>
                  <a:gd name="T4" fmla="*/ 155 w 157"/>
                  <a:gd name="T5" fmla="*/ 0 h 252"/>
                  <a:gd name="T6" fmla="*/ 60 w 157"/>
                  <a:gd name="T7" fmla="*/ 7 h 252"/>
                  <a:gd name="T8" fmla="*/ 60 w 157"/>
                  <a:gd name="T9" fmla="*/ 186 h 252"/>
                  <a:gd name="T10" fmla="*/ 0 w 157"/>
                  <a:gd name="T11" fmla="*/ 201 h 252"/>
                  <a:gd name="T12" fmla="*/ 0 w 157"/>
                  <a:gd name="T13" fmla="*/ 250 h 2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7"/>
                  <a:gd name="T22" fmla="*/ 0 h 252"/>
                  <a:gd name="T23" fmla="*/ 157 w 157"/>
                  <a:gd name="T24" fmla="*/ 252 h 25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7" h="252">
                    <a:moveTo>
                      <a:pt x="0" y="251"/>
                    </a:moveTo>
                    <a:lnTo>
                      <a:pt x="156" y="251"/>
                    </a:lnTo>
                    <a:lnTo>
                      <a:pt x="156" y="0"/>
                    </a:lnTo>
                    <a:lnTo>
                      <a:pt x="60" y="7"/>
                    </a:lnTo>
                    <a:lnTo>
                      <a:pt x="60" y="187"/>
                    </a:lnTo>
                    <a:lnTo>
                      <a:pt x="0" y="202"/>
                    </a:lnTo>
                    <a:lnTo>
                      <a:pt x="0" y="251"/>
                    </a:lnTo>
                  </a:path>
                </a:pathLst>
              </a:custGeom>
              <a:solidFill>
                <a:srgbClr val="604020"/>
              </a:solidFill>
              <a:ln w="126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655" name="Freeform 80"/>
              <p:cNvSpPr>
                <a:spLocks noChangeArrowheads="1"/>
              </p:cNvSpPr>
              <p:nvPr/>
            </p:nvSpPr>
            <p:spPr bwMode="auto">
              <a:xfrm>
                <a:off x="5543" y="1494"/>
                <a:ext cx="28" cy="145"/>
              </a:xfrm>
              <a:custGeom>
                <a:avLst/>
                <a:gdLst>
                  <a:gd name="T0" fmla="*/ 0 w 29"/>
                  <a:gd name="T1" fmla="*/ 24 h 146"/>
                  <a:gd name="T2" fmla="*/ 0 w 29"/>
                  <a:gd name="T3" fmla="*/ 17 h 146"/>
                  <a:gd name="T4" fmla="*/ 2 w 29"/>
                  <a:gd name="T5" fmla="*/ 10 h 146"/>
                  <a:gd name="T6" fmla="*/ 6 w 29"/>
                  <a:gd name="T7" fmla="*/ 4 h 146"/>
                  <a:gd name="T8" fmla="*/ 11 w 29"/>
                  <a:gd name="T9" fmla="*/ 0 h 146"/>
                  <a:gd name="T10" fmla="*/ 16 w 29"/>
                  <a:gd name="T11" fmla="*/ 0 h 146"/>
                  <a:gd name="T12" fmla="*/ 19 w 29"/>
                  <a:gd name="T13" fmla="*/ 3 h 146"/>
                  <a:gd name="T14" fmla="*/ 23 w 29"/>
                  <a:gd name="T15" fmla="*/ 7 h 146"/>
                  <a:gd name="T16" fmla="*/ 25 w 29"/>
                  <a:gd name="T17" fmla="*/ 11 h 146"/>
                  <a:gd name="T18" fmla="*/ 27 w 29"/>
                  <a:gd name="T19" fmla="*/ 16 h 146"/>
                  <a:gd name="T20" fmla="*/ 27 w 29"/>
                  <a:gd name="T21" fmla="*/ 20 h 146"/>
                  <a:gd name="T22" fmla="*/ 27 w 29"/>
                  <a:gd name="T23" fmla="*/ 25 h 146"/>
                  <a:gd name="T24" fmla="*/ 22 w 29"/>
                  <a:gd name="T25" fmla="*/ 25 h 146"/>
                  <a:gd name="T26" fmla="*/ 22 w 29"/>
                  <a:gd name="T27" fmla="*/ 17 h 146"/>
                  <a:gd name="T28" fmla="*/ 20 w 29"/>
                  <a:gd name="T29" fmla="*/ 11 h 146"/>
                  <a:gd name="T30" fmla="*/ 17 w 29"/>
                  <a:gd name="T31" fmla="*/ 8 h 146"/>
                  <a:gd name="T32" fmla="*/ 13 w 29"/>
                  <a:gd name="T33" fmla="*/ 8 h 146"/>
                  <a:gd name="T34" fmla="*/ 10 w 29"/>
                  <a:gd name="T35" fmla="*/ 10 h 146"/>
                  <a:gd name="T36" fmla="*/ 7 w 29"/>
                  <a:gd name="T37" fmla="*/ 15 h 146"/>
                  <a:gd name="T38" fmla="*/ 6 w 29"/>
                  <a:gd name="T39" fmla="*/ 20 h 146"/>
                  <a:gd name="T40" fmla="*/ 6 w 29"/>
                  <a:gd name="T41" fmla="*/ 28 h 146"/>
                  <a:gd name="T42" fmla="*/ 6 w 29"/>
                  <a:gd name="T43" fmla="*/ 144 h 146"/>
                  <a:gd name="T44" fmla="*/ 0 w 29"/>
                  <a:gd name="T45" fmla="*/ 144 h 146"/>
                  <a:gd name="T46" fmla="*/ 0 w 29"/>
                  <a:gd name="T47" fmla="*/ 24 h 14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9"/>
                  <a:gd name="T73" fmla="*/ 0 h 146"/>
                  <a:gd name="T74" fmla="*/ 29 w 29"/>
                  <a:gd name="T75" fmla="*/ 146 h 14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9" h="146">
                    <a:moveTo>
                      <a:pt x="0" y="24"/>
                    </a:moveTo>
                    <a:lnTo>
                      <a:pt x="0" y="17"/>
                    </a:lnTo>
                    <a:lnTo>
                      <a:pt x="2" y="10"/>
                    </a:lnTo>
                    <a:lnTo>
                      <a:pt x="6" y="4"/>
                    </a:lnTo>
                    <a:lnTo>
                      <a:pt x="11" y="0"/>
                    </a:lnTo>
                    <a:lnTo>
                      <a:pt x="17" y="0"/>
                    </a:lnTo>
                    <a:lnTo>
                      <a:pt x="20" y="3"/>
                    </a:lnTo>
                    <a:lnTo>
                      <a:pt x="24" y="7"/>
                    </a:lnTo>
                    <a:lnTo>
                      <a:pt x="26" y="11"/>
                    </a:lnTo>
                    <a:lnTo>
                      <a:pt x="28" y="16"/>
                    </a:lnTo>
                    <a:lnTo>
                      <a:pt x="28" y="20"/>
                    </a:lnTo>
                    <a:lnTo>
                      <a:pt x="28" y="25"/>
                    </a:lnTo>
                    <a:lnTo>
                      <a:pt x="23" y="25"/>
                    </a:lnTo>
                    <a:lnTo>
                      <a:pt x="23" y="17"/>
                    </a:lnTo>
                    <a:lnTo>
                      <a:pt x="21" y="11"/>
                    </a:lnTo>
                    <a:lnTo>
                      <a:pt x="18" y="8"/>
                    </a:lnTo>
                    <a:lnTo>
                      <a:pt x="13" y="8"/>
                    </a:lnTo>
                    <a:lnTo>
                      <a:pt x="10" y="10"/>
                    </a:lnTo>
                    <a:lnTo>
                      <a:pt x="7" y="15"/>
                    </a:lnTo>
                    <a:lnTo>
                      <a:pt x="6" y="20"/>
                    </a:lnTo>
                    <a:lnTo>
                      <a:pt x="6" y="28"/>
                    </a:lnTo>
                    <a:lnTo>
                      <a:pt x="6" y="145"/>
                    </a:lnTo>
                    <a:lnTo>
                      <a:pt x="0" y="145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606080"/>
              </a:solidFill>
              <a:ln w="126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grpSp>
            <p:nvGrpSpPr>
              <p:cNvPr id="10656" name="Group 81"/>
              <p:cNvGrpSpPr>
                <a:grpSpLocks/>
              </p:cNvGrpSpPr>
              <p:nvPr/>
            </p:nvGrpSpPr>
            <p:grpSpPr bwMode="auto">
              <a:xfrm>
                <a:off x="4961" y="1606"/>
                <a:ext cx="355" cy="56"/>
                <a:chOff x="4961" y="1606"/>
                <a:chExt cx="355" cy="56"/>
              </a:xfrm>
            </p:grpSpPr>
            <p:grpSp>
              <p:nvGrpSpPr>
                <p:cNvPr id="10730" name="Group 82"/>
                <p:cNvGrpSpPr>
                  <a:grpSpLocks/>
                </p:cNvGrpSpPr>
                <p:nvPr/>
              </p:nvGrpSpPr>
              <p:grpSpPr bwMode="auto">
                <a:xfrm>
                  <a:off x="4961" y="1606"/>
                  <a:ext cx="177" cy="56"/>
                  <a:chOff x="4961" y="1606"/>
                  <a:chExt cx="177" cy="56"/>
                </a:xfrm>
              </p:grpSpPr>
              <p:grpSp>
                <p:nvGrpSpPr>
                  <p:cNvPr id="10752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4961" y="1606"/>
                    <a:ext cx="44" cy="56"/>
                    <a:chOff x="4961" y="1606"/>
                    <a:chExt cx="44" cy="56"/>
                  </a:xfrm>
                </p:grpSpPr>
                <p:sp>
                  <p:nvSpPr>
                    <p:cNvPr id="10762" name="Freeform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61" y="1606"/>
                      <a:ext cx="44" cy="56"/>
                    </a:xfrm>
                    <a:custGeom>
                      <a:avLst/>
                      <a:gdLst>
                        <a:gd name="T0" fmla="*/ 0 w 45"/>
                        <a:gd name="T1" fmla="*/ 0 h 57"/>
                        <a:gd name="T2" fmla="*/ 43 w 45"/>
                        <a:gd name="T3" fmla="*/ 0 h 57"/>
                        <a:gd name="T4" fmla="*/ 43 w 45"/>
                        <a:gd name="T5" fmla="*/ 55 h 57"/>
                        <a:gd name="T6" fmla="*/ 0 w 45"/>
                        <a:gd name="T7" fmla="*/ 55 h 57"/>
                        <a:gd name="T8" fmla="*/ 0 w 45"/>
                        <a:gd name="T9" fmla="*/ 0 h 5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5"/>
                        <a:gd name="T16" fmla="*/ 0 h 57"/>
                        <a:gd name="T17" fmla="*/ 45 w 45"/>
                        <a:gd name="T18" fmla="*/ 57 h 5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5" h="57">
                          <a:moveTo>
                            <a:pt x="0" y="0"/>
                          </a:moveTo>
                          <a:lnTo>
                            <a:pt x="44" y="0"/>
                          </a:lnTo>
                          <a:lnTo>
                            <a:pt x="44" y="56"/>
                          </a:lnTo>
                          <a:lnTo>
                            <a:pt x="0" y="56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763" name="Freeform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61" y="1606"/>
                      <a:ext cx="44" cy="56"/>
                    </a:xfrm>
                    <a:custGeom>
                      <a:avLst/>
                      <a:gdLst>
                        <a:gd name="T0" fmla="*/ 0 w 45"/>
                        <a:gd name="T1" fmla="*/ 0 h 57"/>
                        <a:gd name="T2" fmla="*/ 43 w 45"/>
                        <a:gd name="T3" fmla="*/ 55 h 57"/>
                        <a:gd name="T4" fmla="*/ 43 w 45"/>
                        <a:gd name="T5" fmla="*/ 0 h 57"/>
                        <a:gd name="T6" fmla="*/ 0 w 45"/>
                        <a:gd name="T7" fmla="*/ 55 h 5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5"/>
                        <a:gd name="T13" fmla="*/ 0 h 57"/>
                        <a:gd name="T14" fmla="*/ 45 w 45"/>
                        <a:gd name="T15" fmla="*/ 57 h 5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5" h="57">
                          <a:moveTo>
                            <a:pt x="0" y="0"/>
                          </a:moveTo>
                          <a:lnTo>
                            <a:pt x="44" y="56"/>
                          </a:lnTo>
                          <a:lnTo>
                            <a:pt x="44" y="0"/>
                          </a:lnTo>
                          <a:lnTo>
                            <a:pt x="0" y="56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0753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5005" y="1606"/>
                    <a:ext cx="44" cy="56"/>
                    <a:chOff x="5005" y="1606"/>
                    <a:chExt cx="44" cy="56"/>
                  </a:xfrm>
                </p:grpSpPr>
                <p:sp>
                  <p:nvSpPr>
                    <p:cNvPr id="10760" name="Freeform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05" y="1606"/>
                      <a:ext cx="44" cy="56"/>
                    </a:xfrm>
                    <a:custGeom>
                      <a:avLst/>
                      <a:gdLst>
                        <a:gd name="T0" fmla="*/ 0 w 45"/>
                        <a:gd name="T1" fmla="*/ 0 h 57"/>
                        <a:gd name="T2" fmla="*/ 43 w 45"/>
                        <a:gd name="T3" fmla="*/ 0 h 57"/>
                        <a:gd name="T4" fmla="*/ 43 w 45"/>
                        <a:gd name="T5" fmla="*/ 55 h 57"/>
                        <a:gd name="T6" fmla="*/ 0 w 45"/>
                        <a:gd name="T7" fmla="*/ 55 h 57"/>
                        <a:gd name="T8" fmla="*/ 0 w 45"/>
                        <a:gd name="T9" fmla="*/ 0 h 5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5"/>
                        <a:gd name="T16" fmla="*/ 0 h 57"/>
                        <a:gd name="T17" fmla="*/ 45 w 45"/>
                        <a:gd name="T18" fmla="*/ 57 h 5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5" h="57">
                          <a:moveTo>
                            <a:pt x="0" y="0"/>
                          </a:moveTo>
                          <a:lnTo>
                            <a:pt x="44" y="0"/>
                          </a:lnTo>
                          <a:lnTo>
                            <a:pt x="44" y="56"/>
                          </a:lnTo>
                          <a:lnTo>
                            <a:pt x="0" y="56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761" name="Freeform 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05" y="1606"/>
                      <a:ext cx="44" cy="56"/>
                    </a:xfrm>
                    <a:custGeom>
                      <a:avLst/>
                      <a:gdLst>
                        <a:gd name="T0" fmla="*/ 0 w 45"/>
                        <a:gd name="T1" fmla="*/ 0 h 57"/>
                        <a:gd name="T2" fmla="*/ 43 w 45"/>
                        <a:gd name="T3" fmla="*/ 55 h 57"/>
                        <a:gd name="T4" fmla="*/ 43 w 45"/>
                        <a:gd name="T5" fmla="*/ 0 h 57"/>
                        <a:gd name="T6" fmla="*/ 0 w 45"/>
                        <a:gd name="T7" fmla="*/ 55 h 5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5"/>
                        <a:gd name="T13" fmla="*/ 0 h 57"/>
                        <a:gd name="T14" fmla="*/ 45 w 45"/>
                        <a:gd name="T15" fmla="*/ 57 h 5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5" h="57">
                          <a:moveTo>
                            <a:pt x="0" y="0"/>
                          </a:moveTo>
                          <a:lnTo>
                            <a:pt x="44" y="56"/>
                          </a:lnTo>
                          <a:lnTo>
                            <a:pt x="44" y="0"/>
                          </a:lnTo>
                          <a:lnTo>
                            <a:pt x="0" y="56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0754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5049" y="1606"/>
                    <a:ext cx="45" cy="56"/>
                    <a:chOff x="5049" y="1606"/>
                    <a:chExt cx="45" cy="56"/>
                  </a:xfrm>
                </p:grpSpPr>
                <p:sp>
                  <p:nvSpPr>
                    <p:cNvPr id="10758" name="Freeform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49" y="1606"/>
                      <a:ext cx="45" cy="56"/>
                    </a:xfrm>
                    <a:custGeom>
                      <a:avLst/>
                      <a:gdLst>
                        <a:gd name="T0" fmla="*/ 0 w 46"/>
                        <a:gd name="T1" fmla="*/ 0 h 57"/>
                        <a:gd name="T2" fmla="*/ 44 w 46"/>
                        <a:gd name="T3" fmla="*/ 0 h 57"/>
                        <a:gd name="T4" fmla="*/ 44 w 46"/>
                        <a:gd name="T5" fmla="*/ 55 h 57"/>
                        <a:gd name="T6" fmla="*/ 0 w 46"/>
                        <a:gd name="T7" fmla="*/ 55 h 57"/>
                        <a:gd name="T8" fmla="*/ 0 w 46"/>
                        <a:gd name="T9" fmla="*/ 0 h 5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6"/>
                        <a:gd name="T16" fmla="*/ 0 h 57"/>
                        <a:gd name="T17" fmla="*/ 46 w 46"/>
                        <a:gd name="T18" fmla="*/ 57 h 5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6" h="57">
                          <a:moveTo>
                            <a:pt x="0" y="0"/>
                          </a:moveTo>
                          <a:lnTo>
                            <a:pt x="45" y="0"/>
                          </a:lnTo>
                          <a:lnTo>
                            <a:pt x="45" y="56"/>
                          </a:lnTo>
                          <a:lnTo>
                            <a:pt x="0" y="56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759" name="Freeform 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49" y="1606"/>
                      <a:ext cx="45" cy="56"/>
                    </a:xfrm>
                    <a:custGeom>
                      <a:avLst/>
                      <a:gdLst>
                        <a:gd name="T0" fmla="*/ 0 w 46"/>
                        <a:gd name="T1" fmla="*/ 0 h 57"/>
                        <a:gd name="T2" fmla="*/ 44 w 46"/>
                        <a:gd name="T3" fmla="*/ 55 h 57"/>
                        <a:gd name="T4" fmla="*/ 44 w 46"/>
                        <a:gd name="T5" fmla="*/ 0 h 57"/>
                        <a:gd name="T6" fmla="*/ 0 w 46"/>
                        <a:gd name="T7" fmla="*/ 55 h 5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6"/>
                        <a:gd name="T13" fmla="*/ 0 h 57"/>
                        <a:gd name="T14" fmla="*/ 46 w 46"/>
                        <a:gd name="T15" fmla="*/ 57 h 5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6" h="57">
                          <a:moveTo>
                            <a:pt x="0" y="0"/>
                          </a:moveTo>
                          <a:lnTo>
                            <a:pt x="45" y="56"/>
                          </a:lnTo>
                          <a:lnTo>
                            <a:pt x="45" y="0"/>
                          </a:lnTo>
                          <a:lnTo>
                            <a:pt x="0" y="56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0755" name="Group 92"/>
                  <p:cNvGrpSpPr>
                    <a:grpSpLocks/>
                  </p:cNvGrpSpPr>
                  <p:nvPr/>
                </p:nvGrpSpPr>
                <p:grpSpPr bwMode="auto">
                  <a:xfrm>
                    <a:off x="5094" y="1606"/>
                    <a:ext cx="44" cy="56"/>
                    <a:chOff x="5094" y="1606"/>
                    <a:chExt cx="44" cy="56"/>
                  </a:xfrm>
                </p:grpSpPr>
                <p:sp>
                  <p:nvSpPr>
                    <p:cNvPr id="10756" name="Freeform 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94" y="1606"/>
                      <a:ext cx="44" cy="56"/>
                    </a:xfrm>
                    <a:custGeom>
                      <a:avLst/>
                      <a:gdLst>
                        <a:gd name="T0" fmla="*/ 0 w 45"/>
                        <a:gd name="T1" fmla="*/ 0 h 57"/>
                        <a:gd name="T2" fmla="*/ 43 w 45"/>
                        <a:gd name="T3" fmla="*/ 0 h 57"/>
                        <a:gd name="T4" fmla="*/ 43 w 45"/>
                        <a:gd name="T5" fmla="*/ 55 h 57"/>
                        <a:gd name="T6" fmla="*/ 0 w 45"/>
                        <a:gd name="T7" fmla="*/ 55 h 57"/>
                        <a:gd name="T8" fmla="*/ 0 w 45"/>
                        <a:gd name="T9" fmla="*/ 0 h 5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5"/>
                        <a:gd name="T16" fmla="*/ 0 h 57"/>
                        <a:gd name="T17" fmla="*/ 45 w 45"/>
                        <a:gd name="T18" fmla="*/ 57 h 5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5" h="57">
                          <a:moveTo>
                            <a:pt x="0" y="0"/>
                          </a:moveTo>
                          <a:lnTo>
                            <a:pt x="44" y="0"/>
                          </a:lnTo>
                          <a:lnTo>
                            <a:pt x="44" y="56"/>
                          </a:lnTo>
                          <a:lnTo>
                            <a:pt x="0" y="56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757" name="Freeform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94" y="1606"/>
                      <a:ext cx="44" cy="56"/>
                    </a:xfrm>
                    <a:custGeom>
                      <a:avLst/>
                      <a:gdLst>
                        <a:gd name="T0" fmla="*/ 0 w 45"/>
                        <a:gd name="T1" fmla="*/ 0 h 57"/>
                        <a:gd name="T2" fmla="*/ 43 w 45"/>
                        <a:gd name="T3" fmla="*/ 55 h 57"/>
                        <a:gd name="T4" fmla="*/ 43 w 45"/>
                        <a:gd name="T5" fmla="*/ 0 h 57"/>
                        <a:gd name="T6" fmla="*/ 0 w 45"/>
                        <a:gd name="T7" fmla="*/ 55 h 5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5"/>
                        <a:gd name="T13" fmla="*/ 0 h 57"/>
                        <a:gd name="T14" fmla="*/ 45 w 45"/>
                        <a:gd name="T15" fmla="*/ 57 h 5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5" h="57">
                          <a:moveTo>
                            <a:pt x="0" y="0"/>
                          </a:moveTo>
                          <a:lnTo>
                            <a:pt x="44" y="56"/>
                          </a:lnTo>
                          <a:lnTo>
                            <a:pt x="44" y="0"/>
                          </a:lnTo>
                          <a:lnTo>
                            <a:pt x="0" y="56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</p:grpSp>
            <p:grpSp>
              <p:nvGrpSpPr>
                <p:cNvPr id="10731" name="Group 95"/>
                <p:cNvGrpSpPr>
                  <a:grpSpLocks/>
                </p:cNvGrpSpPr>
                <p:nvPr/>
              </p:nvGrpSpPr>
              <p:grpSpPr bwMode="auto">
                <a:xfrm>
                  <a:off x="5138" y="1606"/>
                  <a:ext cx="178" cy="56"/>
                  <a:chOff x="5138" y="1606"/>
                  <a:chExt cx="178" cy="56"/>
                </a:xfrm>
              </p:grpSpPr>
              <p:grpSp>
                <p:nvGrpSpPr>
                  <p:cNvPr id="10740" name="Group 96"/>
                  <p:cNvGrpSpPr>
                    <a:grpSpLocks/>
                  </p:cNvGrpSpPr>
                  <p:nvPr/>
                </p:nvGrpSpPr>
                <p:grpSpPr bwMode="auto">
                  <a:xfrm>
                    <a:off x="5138" y="1606"/>
                    <a:ext cx="45" cy="56"/>
                    <a:chOff x="5138" y="1606"/>
                    <a:chExt cx="45" cy="56"/>
                  </a:xfrm>
                </p:grpSpPr>
                <p:sp>
                  <p:nvSpPr>
                    <p:cNvPr id="10750" name="Freeform 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8" y="1606"/>
                      <a:ext cx="45" cy="56"/>
                    </a:xfrm>
                    <a:custGeom>
                      <a:avLst/>
                      <a:gdLst>
                        <a:gd name="T0" fmla="*/ 0 w 46"/>
                        <a:gd name="T1" fmla="*/ 0 h 57"/>
                        <a:gd name="T2" fmla="*/ 44 w 46"/>
                        <a:gd name="T3" fmla="*/ 0 h 57"/>
                        <a:gd name="T4" fmla="*/ 44 w 46"/>
                        <a:gd name="T5" fmla="*/ 55 h 57"/>
                        <a:gd name="T6" fmla="*/ 0 w 46"/>
                        <a:gd name="T7" fmla="*/ 55 h 57"/>
                        <a:gd name="T8" fmla="*/ 0 w 46"/>
                        <a:gd name="T9" fmla="*/ 0 h 5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6"/>
                        <a:gd name="T16" fmla="*/ 0 h 57"/>
                        <a:gd name="T17" fmla="*/ 46 w 46"/>
                        <a:gd name="T18" fmla="*/ 57 h 5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6" h="57">
                          <a:moveTo>
                            <a:pt x="0" y="0"/>
                          </a:moveTo>
                          <a:lnTo>
                            <a:pt x="45" y="0"/>
                          </a:lnTo>
                          <a:lnTo>
                            <a:pt x="45" y="56"/>
                          </a:lnTo>
                          <a:lnTo>
                            <a:pt x="0" y="56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751" name="Freeform 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8" y="1606"/>
                      <a:ext cx="45" cy="56"/>
                    </a:xfrm>
                    <a:custGeom>
                      <a:avLst/>
                      <a:gdLst>
                        <a:gd name="T0" fmla="*/ 0 w 46"/>
                        <a:gd name="T1" fmla="*/ 0 h 57"/>
                        <a:gd name="T2" fmla="*/ 44 w 46"/>
                        <a:gd name="T3" fmla="*/ 55 h 57"/>
                        <a:gd name="T4" fmla="*/ 44 w 46"/>
                        <a:gd name="T5" fmla="*/ 0 h 57"/>
                        <a:gd name="T6" fmla="*/ 0 w 46"/>
                        <a:gd name="T7" fmla="*/ 55 h 5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6"/>
                        <a:gd name="T13" fmla="*/ 0 h 57"/>
                        <a:gd name="T14" fmla="*/ 46 w 46"/>
                        <a:gd name="T15" fmla="*/ 57 h 5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6" h="57">
                          <a:moveTo>
                            <a:pt x="0" y="0"/>
                          </a:moveTo>
                          <a:lnTo>
                            <a:pt x="45" y="56"/>
                          </a:lnTo>
                          <a:lnTo>
                            <a:pt x="45" y="0"/>
                          </a:lnTo>
                          <a:lnTo>
                            <a:pt x="0" y="56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0741" name="Group 99"/>
                  <p:cNvGrpSpPr>
                    <a:grpSpLocks/>
                  </p:cNvGrpSpPr>
                  <p:nvPr/>
                </p:nvGrpSpPr>
                <p:grpSpPr bwMode="auto">
                  <a:xfrm>
                    <a:off x="5183" y="1606"/>
                    <a:ext cx="44" cy="56"/>
                    <a:chOff x="5183" y="1606"/>
                    <a:chExt cx="44" cy="56"/>
                  </a:xfrm>
                </p:grpSpPr>
                <p:sp>
                  <p:nvSpPr>
                    <p:cNvPr id="10748" name="Freeform 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83" y="1606"/>
                      <a:ext cx="44" cy="56"/>
                    </a:xfrm>
                    <a:custGeom>
                      <a:avLst/>
                      <a:gdLst>
                        <a:gd name="T0" fmla="*/ 0 w 45"/>
                        <a:gd name="T1" fmla="*/ 0 h 57"/>
                        <a:gd name="T2" fmla="*/ 43 w 45"/>
                        <a:gd name="T3" fmla="*/ 0 h 57"/>
                        <a:gd name="T4" fmla="*/ 43 w 45"/>
                        <a:gd name="T5" fmla="*/ 55 h 57"/>
                        <a:gd name="T6" fmla="*/ 0 w 45"/>
                        <a:gd name="T7" fmla="*/ 55 h 57"/>
                        <a:gd name="T8" fmla="*/ 0 w 45"/>
                        <a:gd name="T9" fmla="*/ 0 h 5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5"/>
                        <a:gd name="T16" fmla="*/ 0 h 57"/>
                        <a:gd name="T17" fmla="*/ 45 w 45"/>
                        <a:gd name="T18" fmla="*/ 57 h 5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5" h="57">
                          <a:moveTo>
                            <a:pt x="0" y="0"/>
                          </a:moveTo>
                          <a:lnTo>
                            <a:pt x="44" y="0"/>
                          </a:lnTo>
                          <a:lnTo>
                            <a:pt x="44" y="56"/>
                          </a:lnTo>
                          <a:lnTo>
                            <a:pt x="0" y="56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749" name="Freeform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83" y="1606"/>
                      <a:ext cx="44" cy="56"/>
                    </a:xfrm>
                    <a:custGeom>
                      <a:avLst/>
                      <a:gdLst>
                        <a:gd name="T0" fmla="*/ 0 w 45"/>
                        <a:gd name="T1" fmla="*/ 0 h 57"/>
                        <a:gd name="T2" fmla="*/ 43 w 45"/>
                        <a:gd name="T3" fmla="*/ 55 h 57"/>
                        <a:gd name="T4" fmla="*/ 43 w 45"/>
                        <a:gd name="T5" fmla="*/ 0 h 57"/>
                        <a:gd name="T6" fmla="*/ 0 w 45"/>
                        <a:gd name="T7" fmla="*/ 55 h 5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5"/>
                        <a:gd name="T13" fmla="*/ 0 h 57"/>
                        <a:gd name="T14" fmla="*/ 45 w 45"/>
                        <a:gd name="T15" fmla="*/ 57 h 5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5" h="57">
                          <a:moveTo>
                            <a:pt x="0" y="0"/>
                          </a:moveTo>
                          <a:lnTo>
                            <a:pt x="44" y="56"/>
                          </a:lnTo>
                          <a:lnTo>
                            <a:pt x="44" y="0"/>
                          </a:lnTo>
                          <a:lnTo>
                            <a:pt x="0" y="56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0742" name="Group 102"/>
                  <p:cNvGrpSpPr>
                    <a:grpSpLocks/>
                  </p:cNvGrpSpPr>
                  <p:nvPr/>
                </p:nvGrpSpPr>
                <p:grpSpPr bwMode="auto">
                  <a:xfrm>
                    <a:off x="5227" y="1606"/>
                    <a:ext cx="45" cy="56"/>
                    <a:chOff x="5227" y="1606"/>
                    <a:chExt cx="45" cy="56"/>
                  </a:xfrm>
                </p:grpSpPr>
                <p:sp>
                  <p:nvSpPr>
                    <p:cNvPr id="10746" name="Freeform 1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27" y="1606"/>
                      <a:ext cx="45" cy="56"/>
                    </a:xfrm>
                    <a:custGeom>
                      <a:avLst/>
                      <a:gdLst>
                        <a:gd name="T0" fmla="*/ 0 w 46"/>
                        <a:gd name="T1" fmla="*/ 0 h 57"/>
                        <a:gd name="T2" fmla="*/ 44 w 46"/>
                        <a:gd name="T3" fmla="*/ 0 h 57"/>
                        <a:gd name="T4" fmla="*/ 44 w 46"/>
                        <a:gd name="T5" fmla="*/ 55 h 57"/>
                        <a:gd name="T6" fmla="*/ 0 w 46"/>
                        <a:gd name="T7" fmla="*/ 55 h 57"/>
                        <a:gd name="T8" fmla="*/ 0 w 46"/>
                        <a:gd name="T9" fmla="*/ 0 h 5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6"/>
                        <a:gd name="T16" fmla="*/ 0 h 57"/>
                        <a:gd name="T17" fmla="*/ 46 w 46"/>
                        <a:gd name="T18" fmla="*/ 57 h 5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6" h="57">
                          <a:moveTo>
                            <a:pt x="0" y="0"/>
                          </a:moveTo>
                          <a:lnTo>
                            <a:pt x="45" y="0"/>
                          </a:lnTo>
                          <a:lnTo>
                            <a:pt x="45" y="56"/>
                          </a:lnTo>
                          <a:lnTo>
                            <a:pt x="0" y="56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747" name="Freeform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27" y="1606"/>
                      <a:ext cx="45" cy="56"/>
                    </a:xfrm>
                    <a:custGeom>
                      <a:avLst/>
                      <a:gdLst>
                        <a:gd name="T0" fmla="*/ 0 w 46"/>
                        <a:gd name="T1" fmla="*/ 0 h 57"/>
                        <a:gd name="T2" fmla="*/ 44 w 46"/>
                        <a:gd name="T3" fmla="*/ 55 h 57"/>
                        <a:gd name="T4" fmla="*/ 44 w 46"/>
                        <a:gd name="T5" fmla="*/ 0 h 57"/>
                        <a:gd name="T6" fmla="*/ 0 w 46"/>
                        <a:gd name="T7" fmla="*/ 55 h 5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6"/>
                        <a:gd name="T13" fmla="*/ 0 h 57"/>
                        <a:gd name="T14" fmla="*/ 46 w 46"/>
                        <a:gd name="T15" fmla="*/ 57 h 5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6" h="57">
                          <a:moveTo>
                            <a:pt x="0" y="0"/>
                          </a:moveTo>
                          <a:lnTo>
                            <a:pt x="45" y="56"/>
                          </a:lnTo>
                          <a:lnTo>
                            <a:pt x="45" y="0"/>
                          </a:lnTo>
                          <a:lnTo>
                            <a:pt x="0" y="56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0743" name="Group 105"/>
                  <p:cNvGrpSpPr>
                    <a:grpSpLocks/>
                  </p:cNvGrpSpPr>
                  <p:nvPr/>
                </p:nvGrpSpPr>
                <p:grpSpPr bwMode="auto">
                  <a:xfrm>
                    <a:off x="5272" y="1606"/>
                    <a:ext cx="44" cy="56"/>
                    <a:chOff x="5272" y="1606"/>
                    <a:chExt cx="44" cy="56"/>
                  </a:xfrm>
                </p:grpSpPr>
                <p:sp>
                  <p:nvSpPr>
                    <p:cNvPr id="10744" name="Freeform 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72" y="1606"/>
                      <a:ext cx="44" cy="56"/>
                    </a:xfrm>
                    <a:custGeom>
                      <a:avLst/>
                      <a:gdLst>
                        <a:gd name="T0" fmla="*/ 0 w 45"/>
                        <a:gd name="T1" fmla="*/ 0 h 57"/>
                        <a:gd name="T2" fmla="*/ 43 w 45"/>
                        <a:gd name="T3" fmla="*/ 0 h 57"/>
                        <a:gd name="T4" fmla="*/ 43 w 45"/>
                        <a:gd name="T5" fmla="*/ 55 h 57"/>
                        <a:gd name="T6" fmla="*/ 0 w 45"/>
                        <a:gd name="T7" fmla="*/ 55 h 57"/>
                        <a:gd name="T8" fmla="*/ 0 w 45"/>
                        <a:gd name="T9" fmla="*/ 0 h 5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5"/>
                        <a:gd name="T16" fmla="*/ 0 h 57"/>
                        <a:gd name="T17" fmla="*/ 45 w 45"/>
                        <a:gd name="T18" fmla="*/ 57 h 5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5" h="57">
                          <a:moveTo>
                            <a:pt x="0" y="0"/>
                          </a:moveTo>
                          <a:lnTo>
                            <a:pt x="44" y="0"/>
                          </a:lnTo>
                          <a:lnTo>
                            <a:pt x="44" y="56"/>
                          </a:lnTo>
                          <a:lnTo>
                            <a:pt x="0" y="56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745" name="Freeform 1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72" y="1606"/>
                      <a:ext cx="44" cy="56"/>
                    </a:xfrm>
                    <a:custGeom>
                      <a:avLst/>
                      <a:gdLst>
                        <a:gd name="T0" fmla="*/ 0 w 45"/>
                        <a:gd name="T1" fmla="*/ 0 h 57"/>
                        <a:gd name="T2" fmla="*/ 43 w 45"/>
                        <a:gd name="T3" fmla="*/ 55 h 57"/>
                        <a:gd name="T4" fmla="*/ 43 w 45"/>
                        <a:gd name="T5" fmla="*/ 0 h 57"/>
                        <a:gd name="T6" fmla="*/ 0 w 45"/>
                        <a:gd name="T7" fmla="*/ 55 h 5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5"/>
                        <a:gd name="T13" fmla="*/ 0 h 57"/>
                        <a:gd name="T14" fmla="*/ 45 w 45"/>
                        <a:gd name="T15" fmla="*/ 57 h 5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5" h="57">
                          <a:moveTo>
                            <a:pt x="0" y="0"/>
                          </a:moveTo>
                          <a:lnTo>
                            <a:pt x="44" y="56"/>
                          </a:lnTo>
                          <a:lnTo>
                            <a:pt x="44" y="0"/>
                          </a:lnTo>
                          <a:lnTo>
                            <a:pt x="0" y="56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</p:grpSp>
            <p:sp>
              <p:nvSpPr>
                <p:cNvPr id="10732" name="Line 108"/>
                <p:cNvSpPr>
                  <a:spLocks noChangeShapeType="1"/>
                </p:cNvSpPr>
                <p:nvPr/>
              </p:nvSpPr>
              <p:spPr bwMode="auto">
                <a:xfrm>
                  <a:off x="5071" y="1606"/>
                  <a:ext cx="0" cy="55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733" name="Line 109"/>
                <p:cNvSpPr>
                  <a:spLocks noChangeShapeType="1"/>
                </p:cNvSpPr>
                <p:nvPr/>
              </p:nvSpPr>
              <p:spPr bwMode="auto">
                <a:xfrm>
                  <a:off x="5205" y="1606"/>
                  <a:ext cx="0" cy="55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734" name="Line 110"/>
                <p:cNvSpPr>
                  <a:spLocks noChangeShapeType="1"/>
                </p:cNvSpPr>
                <p:nvPr/>
              </p:nvSpPr>
              <p:spPr bwMode="auto">
                <a:xfrm>
                  <a:off x="5116" y="1606"/>
                  <a:ext cx="0" cy="55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735" name="Line 111"/>
                <p:cNvSpPr>
                  <a:spLocks noChangeShapeType="1"/>
                </p:cNvSpPr>
                <p:nvPr/>
              </p:nvSpPr>
              <p:spPr bwMode="auto">
                <a:xfrm>
                  <a:off x="5160" y="1606"/>
                  <a:ext cx="0" cy="55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736" name="Line 112"/>
                <p:cNvSpPr>
                  <a:spLocks noChangeShapeType="1"/>
                </p:cNvSpPr>
                <p:nvPr/>
              </p:nvSpPr>
              <p:spPr bwMode="auto">
                <a:xfrm>
                  <a:off x="5027" y="1606"/>
                  <a:ext cx="0" cy="55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737" name="Line 113"/>
                <p:cNvSpPr>
                  <a:spLocks noChangeShapeType="1"/>
                </p:cNvSpPr>
                <p:nvPr/>
              </p:nvSpPr>
              <p:spPr bwMode="auto">
                <a:xfrm>
                  <a:off x="4982" y="1606"/>
                  <a:ext cx="0" cy="55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738" name="Line 114"/>
                <p:cNvSpPr>
                  <a:spLocks noChangeShapeType="1"/>
                </p:cNvSpPr>
                <p:nvPr/>
              </p:nvSpPr>
              <p:spPr bwMode="auto">
                <a:xfrm>
                  <a:off x="5250" y="1606"/>
                  <a:ext cx="0" cy="55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739" name="Line 115"/>
                <p:cNvSpPr>
                  <a:spLocks noChangeShapeType="1"/>
                </p:cNvSpPr>
                <p:nvPr/>
              </p:nvSpPr>
              <p:spPr bwMode="auto">
                <a:xfrm>
                  <a:off x="5294" y="1606"/>
                  <a:ext cx="0" cy="55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10657" name="Freeform 116"/>
              <p:cNvSpPr>
                <a:spLocks noChangeArrowheads="1"/>
              </p:cNvSpPr>
              <p:nvPr/>
            </p:nvSpPr>
            <p:spPr bwMode="auto">
              <a:xfrm>
                <a:off x="4892" y="1578"/>
                <a:ext cx="390" cy="27"/>
              </a:xfrm>
              <a:custGeom>
                <a:avLst/>
                <a:gdLst>
                  <a:gd name="T0" fmla="*/ 0 w 391"/>
                  <a:gd name="T1" fmla="*/ 22 h 28"/>
                  <a:gd name="T2" fmla="*/ 24 w 391"/>
                  <a:gd name="T3" fmla="*/ 0 h 28"/>
                  <a:gd name="T4" fmla="*/ 387 w 391"/>
                  <a:gd name="T5" fmla="*/ 0 h 28"/>
                  <a:gd name="T6" fmla="*/ 389 w 391"/>
                  <a:gd name="T7" fmla="*/ 26 h 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91"/>
                  <a:gd name="T13" fmla="*/ 0 h 28"/>
                  <a:gd name="T14" fmla="*/ 391 w 391"/>
                  <a:gd name="T15" fmla="*/ 28 h 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91" h="28">
                    <a:moveTo>
                      <a:pt x="0" y="23"/>
                    </a:moveTo>
                    <a:lnTo>
                      <a:pt x="24" y="0"/>
                    </a:lnTo>
                    <a:lnTo>
                      <a:pt x="388" y="0"/>
                    </a:lnTo>
                    <a:lnTo>
                      <a:pt x="390" y="27"/>
                    </a:lnTo>
                  </a:path>
                </a:pathLst>
              </a:custGeom>
              <a:noFill/>
              <a:ln w="126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658" name="Freeform 117"/>
              <p:cNvSpPr>
                <a:spLocks noChangeArrowheads="1"/>
              </p:cNvSpPr>
              <p:nvPr/>
            </p:nvSpPr>
            <p:spPr bwMode="auto">
              <a:xfrm>
                <a:off x="5460" y="1472"/>
                <a:ext cx="38" cy="190"/>
              </a:xfrm>
              <a:custGeom>
                <a:avLst/>
                <a:gdLst>
                  <a:gd name="T0" fmla="*/ 0 w 39"/>
                  <a:gd name="T1" fmla="*/ 31 h 191"/>
                  <a:gd name="T2" fmla="*/ 1 w 39"/>
                  <a:gd name="T3" fmla="*/ 21 h 191"/>
                  <a:gd name="T4" fmla="*/ 3 w 39"/>
                  <a:gd name="T5" fmla="*/ 12 h 191"/>
                  <a:gd name="T6" fmla="*/ 8 w 39"/>
                  <a:gd name="T7" fmla="*/ 4 h 191"/>
                  <a:gd name="T8" fmla="*/ 15 w 39"/>
                  <a:gd name="T9" fmla="*/ 0 h 191"/>
                  <a:gd name="T10" fmla="*/ 22 w 39"/>
                  <a:gd name="T11" fmla="*/ 0 h 191"/>
                  <a:gd name="T12" fmla="*/ 26 w 39"/>
                  <a:gd name="T13" fmla="*/ 2 h 191"/>
                  <a:gd name="T14" fmla="*/ 32 w 39"/>
                  <a:gd name="T15" fmla="*/ 7 h 191"/>
                  <a:gd name="T16" fmla="*/ 34 w 39"/>
                  <a:gd name="T17" fmla="*/ 14 h 191"/>
                  <a:gd name="T18" fmla="*/ 36 w 39"/>
                  <a:gd name="T19" fmla="*/ 20 h 191"/>
                  <a:gd name="T20" fmla="*/ 36 w 39"/>
                  <a:gd name="T21" fmla="*/ 25 h 191"/>
                  <a:gd name="T22" fmla="*/ 37 w 39"/>
                  <a:gd name="T23" fmla="*/ 32 h 191"/>
                  <a:gd name="T24" fmla="*/ 30 w 39"/>
                  <a:gd name="T25" fmla="*/ 32 h 191"/>
                  <a:gd name="T26" fmla="*/ 30 w 39"/>
                  <a:gd name="T27" fmla="*/ 21 h 191"/>
                  <a:gd name="T28" fmla="*/ 27 w 39"/>
                  <a:gd name="T29" fmla="*/ 14 h 191"/>
                  <a:gd name="T30" fmla="*/ 22 w 39"/>
                  <a:gd name="T31" fmla="*/ 10 h 191"/>
                  <a:gd name="T32" fmla="*/ 18 w 39"/>
                  <a:gd name="T33" fmla="*/ 10 h 191"/>
                  <a:gd name="T34" fmla="*/ 13 w 39"/>
                  <a:gd name="T35" fmla="*/ 12 h 191"/>
                  <a:gd name="T36" fmla="*/ 9 w 39"/>
                  <a:gd name="T37" fmla="*/ 19 h 191"/>
                  <a:gd name="T38" fmla="*/ 8 w 39"/>
                  <a:gd name="T39" fmla="*/ 26 h 191"/>
                  <a:gd name="T40" fmla="*/ 8 w 39"/>
                  <a:gd name="T41" fmla="*/ 35 h 191"/>
                  <a:gd name="T42" fmla="*/ 8 w 39"/>
                  <a:gd name="T43" fmla="*/ 189 h 191"/>
                  <a:gd name="T44" fmla="*/ 0 w 39"/>
                  <a:gd name="T45" fmla="*/ 189 h 191"/>
                  <a:gd name="T46" fmla="*/ 0 w 39"/>
                  <a:gd name="T47" fmla="*/ 31 h 19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9"/>
                  <a:gd name="T73" fmla="*/ 0 h 191"/>
                  <a:gd name="T74" fmla="*/ 39 w 39"/>
                  <a:gd name="T75" fmla="*/ 191 h 191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9" h="191">
                    <a:moveTo>
                      <a:pt x="0" y="31"/>
                    </a:moveTo>
                    <a:lnTo>
                      <a:pt x="1" y="21"/>
                    </a:lnTo>
                    <a:lnTo>
                      <a:pt x="3" y="12"/>
                    </a:lnTo>
                    <a:lnTo>
                      <a:pt x="8" y="4"/>
                    </a:lnTo>
                    <a:lnTo>
                      <a:pt x="15" y="0"/>
                    </a:lnTo>
                    <a:lnTo>
                      <a:pt x="23" y="0"/>
                    </a:lnTo>
                    <a:lnTo>
                      <a:pt x="27" y="2"/>
                    </a:lnTo>
                    <a:lnTo>
                      <a:pt x="33" y="7"/>
                    </a:lnTo>
                    <a:lnTo>
                      <a:pt x="35" y="14"/>
                    </a:lnTo>
                    <a:lnTo>
                      <a:pt x="37" y="20"/>
                    </a:lnTo>
                    <a:lnTo>
                      <a:pt x="37" y="25"/>
                    </a:lnTo>
                    <a:lnTo>
                      <a:pt x="38" y="32"/>
                    </a:lnTo>
                    <a:lnTo>
                      <a:pt x="31" y="32"/>
                    </a:lnTo>
                    <a:lnTo>
                      <a:pt x="31" y="21"/>
                    </a:lnTo>
                    <a:lnTo>
                      <a:pt x="28" y="14"/>
                    </a:lnTo>
                    <a:lnTo>
                      <a:pt x="23" y="10"/>
                    </a:lnTo>
                    <a:lnTo>
                      <a:pt x="18" y="10"/>
                    </a:lnTo>
                    <a:lnTo>
                      <a:pt x="13" y="12"/>
                    </a:lnTo>
                    <a:lnTo>
                      <a:pt x="9" y="19"/>
                    </a:lnTo>
                    <a:lnTo>
                      <a:pt x="8" y="26"/>
                    </a:lnTo>
                    <a:lnTo>
                      <a:pt x="8" y="35"/>
                    </a:lnTo>
                    <a:lnTo>
                      <a:pt x="8" y="190"/>
                    </a:lnTo>
                    <a:lnTo>
                      <a:pt x="0" y="190"/>
                    </a:lnTo>
                    <a:lnTo>
                      <a:pt x="0" y="31"/>
                    </a:lnTo>
                  </a:path>
                </a:pathLst>
              </a:custGeom>
              <a:solidFill>
                <a:srgbClr val="606080"/>
              </a:solidFill>
              <a:ln w="126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grpSp>
            <p:nvGrpSpPr>
              <p:cNvPr id="10659" name="Group 118"/>
              <p:cNvGrpSpPr>
                <a:grpSpLocks/>
              </p:cNvGrpSpPr>
              <p:nvPr/>
            </p:nvGrpSpPr>
            <p:grpSpPr bwMode="auto">
              <a:xfrm>
                <a:off x="5379" y="1615"/>
                <a:ext cx="71" cy="48"/>
                <a:chOff x="5379" y="1615"/>
                <a:chExt cx="71" cy="48"/>
              </a:xfrm>
            </p:grpSpPr>
            <p:sp>
              <p:nvSpPr>
                <p:cNvPr id="10728" name="Freeform 119"/>
                <p:cNvSpPr>
                  <a:spLocks noChangeArrowheads="1"/>
                </p:cNvSpPr>
                <p:nvPr/>
              </p:nvSpPr>
              <p:spPr bwMode="auto">
                <a:xfrm>
                  <a:off x="5379" y="1615"/>
                  <a:ext cx="54" cy="48"/>
                </a:xfrm>
                <a:custGeom>
                  <a:avLst/>
                  <a:gdLst>
                    <a:gd name="T0" fmla="*/ 0 w 55"/>
                    <a:gd name="T1" fmla="*/ 47 h 49"/>
                    <a:gd name="T2" fmla="*/ 53 w 55"/>
                    <a:gd name="T3" fmla="*/ 47 h 49"/>
                    <a:gd name="T4" fmla="*/ 53 w 55"/>
                    <a:gd name="T5" fmla="*/ 0 h 49"/>
                    <a:gd name="T6" fmla="*/ 0 w 55"/>
                    <a:gd name="T7" fmla="*/ 0 h 49"/>
                    <a:gd name="T8" fmla="*/ 0 w 55"/>
                    <a:gd name="T9" fmla="*/ 47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5"/>
                    <a:gd name="T16" fmla="*/ 0 h 49"/>
                    <a:gd name="T17" fmla="*/ 55 w 55"/>
                    <a:gd name="T18" fmla="*/ 49 h 4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5" h="49">
                      <a:moveTo>
                        <a:pt x="0" y="48"/>
                      </a:moveTo>
                      <a:lnTo>
                        <a:pt x="54" y="48"/>
                      </a:lnTo>
                      <a:lnTo>
                        <a:pt x="54" y="0"/>
                      </a:lnTo>
                      <a:lnTo>
                        <a:pt x="0" y="0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rgbClr val="00A0A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729" name="Freeform 120"/>
                <p:cNvSpPr>
                  <a:spLocks noChangeArrowheads="1"/>
                </p:cNvSpPr>
                <p:nvPr/>
              </p:nvSpPr>
              <p:spPr bwMode="auto">
                <a:xfrm>
                  <a:off x="5433" y="1616"/>
                  <a:ext cx="17" cy="47"/>
                </a:xfrm>
                <a:custGeom>
                  <a:avLst/>
                  <a:gdLst>
                    <a:gd name="T0" fmla="*/ 0 w 18"/>
                    <a:gd name="T1" fmla="*/ 0 h 48"/>
                    <a:gd name="T2" fmla="*/ 0 w 18"/>
                    <a:gd name="T3" fmla="*/ 46 h 48"/>
                    <a:gd name="T4" fmla="*/ 16 w 18"/>
                    <a:gd name="T5" fmla="*/ 44 h 48"/>
                    <a:gd name="T6" fmla="*/ 16 w 18"/>
                    <a:gd name="T7" fmla="*/ 3 h 48"/>
                    <a:gd name="T8" fmla="*/ 0 w 18"/>
                    <a:gd name="T9" fmla="*/ 0 h 4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48"/>
                    <a:gd name="T17" fmla="*/ 18 w 18"/>
                    <a:gd name="T18" fmla="*/ 48 h 4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48">
                      <a:moveTo>
                        <a:pt x="0" y="0"/>
                      </a:moveTo>
                      <a:lnTo>
                        <a:pt x="0" y="47"/>
                      </a:lnTo>
                      <a:lnTo>
                        <a:pt x="17" y="45"/>
                      </a:lnTo>
                      <a:lnTo>
                        <a:pt x="17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FFFF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sp>
            <p:nvSpPr>
              <p:cNvPr id="10660" name="Freeform 121"/>
              <p:cNvSpPr>
                <a:spLocks noChangeArrowheads="1"/>
              </p:cNvSpPr>
              <p:nvPr/>
            </p:nvSpPr>
            <p:spPr bwMode="auto">
              <a:xfrm>
                <a:off x="5617" y="1521"/>
                <a:ext cx="19" cy="98"/>
              </a:xfrm>
              <a:custGeom>
                <a:avLst/>
                <a:gdLst>
                  <a:gd name="T0" fmla="*/ 0 w 20"/>
                  <a:gd name="T1" fmla="*/ 17 h 99"/>
                  <a:gd name="T2" fmla="*/ 0 w 20"/>
                  <a:gd name="T3" fmla="*/ 11 h 99"/>
                  <a:gd name="T4" fmla="*/ 1 w 20"/>
                  <a:gd name="T5" fmla="*/ 6 h 99"/>
                  <a:gd name="T6" fmla="*/ 4 w 20"/>
                  <a:gd name="T7" fmla="*/ 2 h 99"/>
                  <a:gd name="T8" fmla="*/ 7 w 20"/>
                  <a:gd name="T9" fmla="*/ 0 h 99"/>
                  <a:gd name="T10" fmla="*/ 10 w 20"/>
                  <a:gd name="T11" fmla="*/ 0 h 99"/>
                  <a:gd name="T12" fmla="*/ 12 w 20"/>
                  <a:gd name="T13" fmla="*/ 2 h 99"/>
                  <a:gd name="T14" fmla="*/ 15 w 20"/>
                  <a:gd name="T15" fmla="*/ 4 h 99"/>
                  <a:gd name="T16" fmla="*/ 16 w 20"/>
                  <a:gd name="T17" fmla="*/ 7 h 99"/>
                  <a:gd name="T18" fmla="*/ 17 w 20"/>
                  <a:gd name="T19" fmla="*/ 11 h 99"/>
                  <a:gd name="T20" fmla="*/ 17 w 20"/>
                  <a:gd name="T21" fmla="*/ 13 h 99"/>
                  <a:gd name="T22" fmla="*/ 18 w 20"/>
                  <a:gd name="T23" fmla="*/ 17 h 99"/>
                  <a:gd name="T24" fmla="*/ 14 w 20"/>
                  <a:gd name="T25" fmla="*/ 17 h 99"/>
                  <a:gd name="T26" fmla="*/ 14 w 20"/>
                  <a:gd name="T27" fmla="*/ 11 h 99"/>
                  <a:gd name="T28" fmla="*/ 13 w 20"/>
                  <a:gd name="T29" fmla="*/ 7 h 99"/>
                  <a:gd name="T30" fmla="*/ 10 w 20"/>
                  <a:gd name="T31" fmla="*/ 6 h 99"/>
                  <a:gd name="T32" fmla="*/ 8 w 20"/>
                  <a:gd name="T33" fmla="*/ 6 h 99"/>
                  <a:gd name="T34" fmla="*/ 6 w 20"/>
                  <a:gd name="T35" fmla="*/ 7 h 99"/>
                  <a:gd name="T36" fmla="*/ 4 w 20"/>
                  <a:gd name="T37" fmla="*/ 10 h 99"/>
                  <a:gd name="T38" fmla="*/ 4 w 20"/>
                  <a:gd name="T39" fmla="*/ 14 h 99"/>
                  <a:gd name="T40" fmla="*/ 4 w 20"/>
                  <a:gd name="T41" fmla="*/ 19 h 99"/>
                  <a:gd name="T42" fmla="*/ 4 w 20"/>
                  <a:gd name="T43" fmla="*/ 97 h 99"/>
                  <a:gd name="T44" fmla="*/ 0 w 20"/>
                  <a:gd name="T45" fmla="*/ 97 h 99"/>
                  <a:gd name="T46" fmla="*/ 0 w 20"/>
                  <a:gd name="T47" fmla="*/ 17 h 99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0"/>
                  <a:gd name="T73" fmla="*/ 0 h 99"/>
                  <a:gd name="T74" fmla="*/ 20 w 20"/>
                  <a:gd name="T75" fmla="*/ 99 h 99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0" h="99">
                    <a:moveTo>
                      <a:pt x="0" y="17"/>
                    </a:moveTo>
                    <a:lnTo>
                      <a:pt x="0" y="11"/>
                    </a:lnTo>
                    <a:lnTo>
                      <a:pt x="1" y="6"/>
                    </a:lnTo>
                    <a:lnTo>
                      <a:pt x="4" y="2"/>
                    </a:lnTo>
                    <a:lnTo>
                      <a:pt x="7" y="0"/>
                    </a:lnTo>
                    <a:lnTo>
                      <a:pt x="11" y="0"/>
                    </a:lnTo>
                    <a:lnTo>
                      <a:pt x="13" y="2"/>
                    </a:lnTo>
                    <a:lnTo>
                      <a:pt x="16" y="4"/>
                    </a:lnTo>
                    <a:lnTo>
                      <a:pt x="17" y="7"/>
                    </a:lnTo>
                    <a:lnTo>
                      <a:pt x="18" y="11"/>
                    </a:lnTo>
                    <a:lnTo>
                      <a:pt x="18" y="13"/>
                    </a:lnTo>
                    <a:lnTo>
                      <a:pt x="19" y="17"/>
                    </a:lnTo>
                    <a:lnTo>
                      <a:pt x="15" y="17"/>
                    </a:lnTo>
                    <a:lnTo>
                      <a:pt x="15" y="11"/>
                    </a:lnTo>
                    <a:lnTo>
                      <a:pt x="14" y="7"/>
                    </a:lnTo>
                    <a:lnTo>
                      <a:pt x="11" y="6"/>
                    </a:lnTo>
                    <a:lnTo>
                      <a:pt x="8" y="6"/>
                    </a:lnTo>
                    <a:lnTo>
                      <a:pt x="6" y="7"/>
                    </a:lnTo>
                    <a:lnTo>
                      <a:pt x="4" y="10"/>
                    </a:lnTo>
                    <a:lnTo>
                      <a:pt x="4" y="14"/>
                    </a:lnTo>
                    <a:lnTo>
                      <a:pt x="4" y="19"/>
                    </a:lnTo>
                    <a:lnTo>
                      <a:pt x="4" y="98"/>
                    </a:lnTo>
                    <a:lnTo>
                      <a:pt x="0" y="98"/>
                    </a:lnTo>
                    <a:lnTo>
                      <a:pt x="0" y="17"/>
                    </a:lnTo>
                  </a:path>
                </a:pathLst>
              </a:custGeom>
              <a:solidFill>
                <a:srgbClr val="606080"/>
              </a:solidFill>
              <a:ln w="126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grpSp>
            <p:nvGrpSpPr>
              <p:cNvPr id="10661" name="Group 122"/>
              <p:cNvGrpSpPr>
                <a:grpSpLocks/>
              </p:cNvGrpSpPr>
              <p:nvPr/>
            </p:nvGrpSpPr>
            <p:grpSpPr bwMode="auto">
              <a:xfrm>
                <a:off x="5373" y="1477"/>
                <a:ext cx="24" cy="182"/>
                <a:chOff x="5373" y="1477"/>
                <a:chExt cx="24" cy="182"/>
              </a:xfrm>
            </p:grpSpPr>
            <p:grpSp>
              <p:nvGrpSpPr>
                <p:cNvPr id="10713" name="Group 123"/>
                <p:cNvGrpSpPr>
                  <a:grpSpLocks/>
                </p:cNvGrpSpPr>
                <p:nvPr/>
              </p:nvGrpSpPr>
              <p:grpSpPr bwMode="auto">
                <a:xfrm>
                  <a:off x="5373" y="1599"/>
                  <a:ext cx="24" cy="60"/>
                  <a:chOff x="5373" y="1599"/>
                  <a:chExt cx="24" cy="60"/>
                </a:xfrm>
              </p:grpSpPr>
              <p:sp>
                <p:nvSpPr>
                  <p:cNvPr id="10724" name="Rectangle 124"/>
                  <p:cNvSpPr>
                    <a:spLocks noChangeArrowheads="1"/>
                  </p:cNvSpPr>
                  <p:nvPr/>
                </p:nvSpPr>
                <p:spPr bwMode="auto">
                  <a:xfrm>
                    <a:off x="5376" y="1631"/>
                    <a:ext cx="11" cy="20"/>
                  </a:xfrm>
                  <a:prstGeom prst="rect">
                    <a:avLst/>
                  </a:prstGeom>
                  <a:noFill/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725" name="Freeform 125"/>
                  <p:cNvSpPr>
                    <a:spLocks noChangeArrowheads="1"/>
                  </p:cNvSpPr>
                  <p:nvPr/>
                </p:nvSpPr>
                <p:spPr bwMode="auto">
                  <a:xfrm>
                    <a:off x="5373" y="1629"/>
                    <a:ext cx="24" cy="30"/>
                  </a:xfrm>
                  <a:custGeom>
                    <a:avLst/>
                    <a:gdLst>
                      <a:gd name="T0" fmla="*/ 0 w 25"/>
                      <a:gd name="T1" fmla="*/ 0 h 31"/>
                      <a:gd name="T2" fmla="*/ 23 w 25"/>
                      <a:gd name="T3" fmla="*/ 29 h 31"/>
                      <a:gd name="T4" fmla="*/ 23 w 25"/>
                      <a:gd name="T5" fmla="*/ 0 h 31"/>
                      <a:gd name="T6" fmla="*/ 0 w 25"/>
                      <a:gd name="T7" fmla="*/ 29 h 3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5"/>
                      <a:gd name="T13" fmla="*/ 0 h 31"/>
                      <a:gd name="T14" fmla="*/ 25 w 25"/>
                      <a:gd name="T15" fmla="*/ 31 h 31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5" h="31">
                        <a:moveTo>
                          <a:pt x="0" y="0"/>
                        </a:moveTo>
                        <a:lnTo>
                          <a:pt x="24" y="30"/>
                        </a:lnTo>
                        <a:lnTo>
                          <a:pt x="24" y="0"/>
                        </a:lnTo>
                        <a:lnTo>
                          <a:pt x="0" y="30"/>
                        </a:lnTo>
                      </a:path>
                    </a:pathLst>
                  </a:custGeom>
                  <a:noFill/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726" name="Freeform 126"/>
                  <p:cNvSpPr>
                    <a:spLocks noChangeArrowheads="1"/>
                  </p:cNvSpPr>
                  <p:nvPr/>
                </p:nvSpPr>
                <p:spPr bwMode="auto">
                  <a:xfrm>
                    <a:off x="5373" y="1599"/>
                    <a:ext cx="24" cy="30"/>
                  </a:xfrm>
                  <a:custGeom>
                    <a:avLst/>
                    <a:gdLst>
                      <a:gd name="T0" fmla="*/ 0 w 25"/>
                      <a:gd name="T1" fmla="*/ 29 h 31"/>
                      <a:gd name="T2" fmla="*/ 23 w 25"/>
                      <a:gd name="T3" fmla="*/ 29 h 31"/>
                      <a:gd name="T4" fmla="*/ 23 w 25"/>
                      <a:gd name="T5" fmla="*/ 0 h 31"/>
                      <a:gd name="T6" fmla="*/ 0 w 25"/>
                      <a:gd name="T7" fmla="*/ 0 h 31"/>
                      <a:gd name="T8" fmla="*/ 0 w 25"/>
                      <a:gd name="T9" fmla="*/ 29 h 3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5"/>
                      <a:gd name="T16" fmla="*/ 0 h 31"/>
                      <a:gd name="T17" fmla="*/ 25 w 25"/>
                      <a:gd name="T18" fmla="*/ 31 h 31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5" h="31">
                        <a:moveTo>
                          <a:pt x="0" y="30"/>
                        </a:moveTo>
                        <a:lnTo>
                          <a:pt x="24" y="30"/>
                        </a:lnTo>
                        <a:lnTo>
                          <a:pt x="24" y="0"/>
                        </a:lnTo>
                        <a:lnTo>
                          <a:pt x="0" y="0"/>
                        </a:lnTo>
                        <a:lnTo>
                          <a:pt x="0" y="30"/>
                        </a:lnTo>
                      </a:path>
                    </a:pathLst>
                  </a:custGeom>
                  <a:noFill/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727" name="Freeform 127"/>
                  <p:cNvSpPr>
                    <a:spLocks noChangeArrowheads="1"/>
                  </p:cNvSpPr>
                  <p:nvPr/>
                </p:nvSpPr>
                <p:spPr bwMode="auto">
                  <a:xfrm>
                    <a:off x="5373" y="1599"/>
                    <a:ext cx="24" cy="30"/>
                  </a:xfrm>
                  <a:custGeom>
                    <a:avLst/>
                    <a:gdLst>
                      <a:gd name="T0" fmla="*/ 0 w 25"/>
                      <a:gd name="T1" fmla="*/ 0 h 31"/>
                      <a:gd name="T2" fmla="*/ 23 w 25"/>
                      <a:gd name="T3" fmla="*/ 29 h 31"/>
                      <a:gd name="T4" fmla="*/ 23 w 25"/>
                      <a:gd name="T5" fmla="*/ 0 h 31"/>
                      <a:gd name="T6" fmla="*/ 0 w 25"/>
                      <a:gd name="T7" fmla="*/ 29 h 3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5"/>
                      <a:gd name="T13" fmla="*/ 0 h 31"/>
                      <a:gd name="T14" fmla="*/ 25 w 25"/>
                      <a:gd name="T15" fmla="*/ 31 h 31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5" h="31">
                        <a:moveTo>
                          <a:pt x="0" y="0"/>
                        </a:moveTo>
                        <a:lnTo>
                          <a:pt x="24" y="30"/>
                        </a:lnTo>
                        <a:lnTo>
                          <a:pt x="24" y="0"/>
                        </a:lnTo>
                        <a:lnTo>
                          <a:pt x="0" y="30"/>
                        </a:lnTo>
                      </a:path>
                    </a:pathLst>
                  </a:custGeom>
                  <a:noFill/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  <p:grpSp>
              <p:nvGrpSpPr>
                <p:cNvPr id="10714" name="Group 128"/>
                <p:cNvGrpSpPr>
                  <a:grpSpLocks/>
                </p:cNvGrpSpPr>
                <p:nvPr/>
              </p:nvGrpSpPr>
              <p:grpSpPr bwMode="auto">
                <a:xfrm>
                  <a:off x="5373" y="1538"/>
                  <a:ext cx="24" cy="61"/>
                  <a:chOff x="5373" y="1538"/>
                  <a:chExt cx="24" cy="61"/>
                </a:xfrm>
              </p:grpSpPr>
              <p:sp>
                <p:nvSpPr>
                  <p:cNvPr id="10720" name="Rectangle 129"/>
                  <p:cNvSpPr>
                    <a:spLocks noChangeArrowheads="1"/>
                  </p:cNvSpPr>
                  <p:nvPr/>
                </p:nvSpPr>
                <p:spPr bwMode="auto">
                  <a:xfrm>
                    <a:off x="5375" y="1570"/>
                    <a:ext cx="12" cy="20"/>
                  </a:xfrm>
                  <a:prstGeom prst="rect">
                    <a:avLst/>
                  </a:prstGeom>
                  <a:noFill/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721" name="Freeform 130"/>
                  <p:cNvSpPr>
                    <a:spLocks noChangeArrowheads="1"/>
                  </p:cNvSpPr>
                  <p:nvPr/>
                </p:nvSpPr>
                <p:spPr bwMode="auto">
                  <a:xfrm>
                    <a:off x="5373" y="1568"/>
                    <a:ext cx="24" cy="31"/>
                  </a:xfrm>
                  <a:custGeom>
                    <a:avLst/>
                    <a:gdLst>
                      <a:gd name="T0" fmla="*/ 0 w 25"/>
                      <a:gd name="T1" fmla="*/ 0 h 32"/>
                      <a:gd name="T2" fmla="*/ 23 w 25"/>
                      <a:gd name="T3" fmla="*/ 30 h 32"/>
                      <a:gd name="T4" fmla="*/ 23 w 25"/>
                      <a:gd name="T5" fmla="*/ 0 h 32"/>
                      <a:gd name="T6" fmla="*/ 0 w 25"/>
                      <a:gd name="T7" fmla="*/ 3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5"/>
                      <a:gd name="T13" fmla="*/ 0 h 32"/>
                      <a:gd name="T14" fmla="*/ 25 w 25"/>
                      <a:gd name="T15" fmla="*/ 32 h 32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5" h="32">
                        <a:moveTo>
                          <a:pt x="0" y="0"/>
                        </a:moveTo>
                        <a:lnTo>
                          <a:pt x="24" y="31"/>
                        </a:lnTo>
                        <a:lnTo>
                          <a:pt x="24" y="0"/>
                        </a:lnTo>
                        <a:lnTo>
                          <a:pt x="0" y="31"/>
                        </a:lnTo>
                      </a:path>
                    </a:pathLst>
                  </a:custGeom>
                  <a:noFill/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722" name="Freeform 131"/>
                  <p:cNvSpPr>
                    <a:spLocks noChangeArrowheads="1"/>
                  </p:cNvSpPr>
                  <p:nvPr/>
                </p:nvSpPr>
                <p:spPr bwMode="auto">
                  <a:xfrm>
                    <a:off x="5373" y="1538"/>
                    <a:ext cx="24" cy="30"/>
                  </a:xfrm>
                  <a:custGeom>
                    <a:avLst/>
                    <a:gdLst>
                      <a:gd name="T0" fmla="*/ 0 w 25"/>
                      <a:gd name="T1" fmla="*/ 29 h 31"/>
                      <a:gd name="T2" fmla="*/ 23 w 25"/>
                      <a:gd name="T3" fmla="*/ 29 h 31"/>
                      <a:gd name="T4" fmla="*/ 23 w 25"/>
                      <a:gd name="T5" fmla="*/ 0 h 31"/>
                      <a:gd name="T6" fmla="*/ 0 w 25"/>
                      <a:gd name="T7" fmla="*/ 0 h 31"/>
                      <a:gd name="T8" fmla="*/ 0 w 25"/>
                      <a:gd name="T9" fmla="*/ 29 h 3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5"/>
                      <a:gd name="T16" fmla="*/ 0 h 31"/>
                      <a:gd name="T17" fmla="*/ 25 w 25"/>
                      <a:gd name="T18" fmla="*/ 31 h 31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5" h="31">
                        <a:moveTo>
                          <a:pt x="0" y="30"/>
                        </a:moveTo>
                        <a:lnTo>
                          <a:pt x="24" y="30"/>
                        </a:lnTo>
                        <a:lnTo>
                          <a:pt x="24" y="0"/>
                        </a:lnTo>
                        <a:lnTo>
                          <a:pt x="0" y="0"/>
                        </a:lnTo>
                        <a:lnTo>
                          <a:pt x="0" y="30"/>
                        </a:lnTo>
                      </a:path>
                    </a:pathLst>
                  </a:custGeom>
                  <a:noFill/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723" name="Freeform 132"/>
                  <p:cNvSpPr>
                    <a:spLocks noChangeArrowheads="1"/>
                  </p:cNvSpPr>
                  <p:nvPr/>
                </p:nvSpPr>
                <p:spPr bwMode="auto">
                  <a:xfrm>
                    <a:off x="5373" y="1538"/>
                    <a:ext cx="24" cy="30"/>
                  </a:xfrm>
                  <a:custGeom>
                    <a:avLst/>
                    <a:gdLst>
                      <a:gd name="T0" fmla="*/ 0 w 25"/>
                      <a:gd name="T1" fmla="*/ 0 h 31"/>
                      <a:gd name="T2" fmla="*/ 23 w 25"/>
                      <a:gd name="T3" fmla="*/ 29 h 31"/>
                      <a:gd name="T4" fmla="*/ 23 w 25"/>
                      <a:gd name="T5" fmla="*/ 0 h 31"/>
                      <a:gd name="T6" fmla="*/ 0 w 25"/>
                      <a:gd name="T7" fmla="*/ 29 h 3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5"/>
                      <a:gd name="T13" fmla="*/ 0 h 31"/>
                      <a:gd name="T14" fmla="*/ 25 w 25"/>
                      <a:gd name="T15" fmla="*/ 31 h 31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5" h="31">
                        <a:moveTo>
                          <a:pt x="0" y="0"/>
                        </a:moveTo>
                        <a:lnTo>
                          <a:pt x="24" y="30"/>
                        </a:lnTo>
                        <a:lnTo>
                          <a:pt x="24" y="0"/>
                        </a:lnTo>
                        <a:lnTo>
                          <a:pt x="0" y="30"/>
                        </a:lnTo>
                      </a:path>
                    </a:pathLst>
                  </a:custGeom>
                  <a:noFill/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  <p:grpSp>
              <p:nvGrpSpPr>
                <p:cNvPr id="10715" name="Group 133"/>
                <p:cNvGrpSpPr>
                  <a:grpSpLocks/>
                </p:cNvGrpSpPr>
                <p:nvPr/>
              </p:nvGrpSpPr>
              <p:grpSpPr bwMode="auto">
                <a:xfrm>
                  <a:off x="5373" y="1477"/>
                  <a:ext cx="24" cy="61"/>
                  <a:chOff x="5373" y="1477"/>
                  <a:chExt cx="24" cy="61"/>
                </a:xfrm>
              </p:grpSpPr>
              <p:sp>
                <p:nvSpPr>
                  <p:cNvPr id="10716" name="Rectangle 134"/>
                  <p:cNvSpPr>
                    <a:spLocks noChangeArrowheads="1"/>
                  </p:cNvSpPr>
                  <p:nvPr/>
                </p:nvSpPr>
                <p:spPr bwMode="auto">
                  <a:xfrm>
                    <a:off x="5375" y="1509"/>
                    <a:ext cx="12" cy="20"/>
                  </a:xfrm>
                  <a:prstGeom prst="rect">
                    <a:avLst/>
                  </a:prstGeom>
                  <a:noFill/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717" name="Freeform 135"/>
                  <p:cNvSpPr>
                    <a:spLocks noChangeArrowheads="1"/>
                  </p:cNvSpPr>
                  <p:nvPr/>
                </p:nvSpPr>
                <p:spPr bwMode="auto">
                  <a:xfrm>
                    <a:off x="5373" y="1507"/>
                    <a:ext cx="24" cy="31"/>
                  </a:xfrm>
                  <a:custGeom>
                    <a:avLst/>
                    <a:gdLst>
                      <a:gd name="T0" fmla="*/ 0 w 25"/>
                      <a:gd name="T1" fmla="*/ 0 h 32"/>
                      <a:gd name="T2" fmla="*/ 23 w 25"/>
                      <a:gd name="T3" fmla="*/ 30 h 32"/>
                      <a:gd name="T4" fmla="*/ 23 w 25"/>
                      <a:gd name="T5" fmla="*/ 0 h 32"/>
                      <a:gd name="T6" fmla="*/ 0 w 25"/>
                      <a:gd name="T7" fmla="*/ 3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5"/>
                      <a:gd name="T13" fmla="*/ 0 h 32"/>
                      <a:gd name="T14" fmla="*/ 25 w 25"/>
                      <a:gd name="T15" fmla="*/ 32 h 32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5" h="32">
                        <a:moveTo>
                          <a:pt x="0" y="0"/>
                        </a:moveTo>
                        <a:lnTo>
                          <a:pt x="24" y="31"/>
                        </a:lnTo>
                        <a:lnTo>
                          <a:pt x="24" y="0"/>
                        </a:lnTo>
                        <a:lnTo>
                          <a:pt x="0" y="31"/>
                        </a:lnTo>
                      </a:path>
                    </a:pathLst>
                  </a:custGeom>
                  <a:noFill/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718" name="Freeform 136"/>
                  <p:cNvSpPr>
                    <a:spLocks noChangeArrowheads="1"/>
                  </p:cNvSpPr>
                  <p:nvPr/>
                </p:nvSpPr>
                <p:spPr bwMode="auto">
                  <a:xfrm>
                    <a:off x="5373" y="1477"/>
                    <a:ext cx="24" cy="30"/>
                  </a:xfrm>
                  <a:custGeom>
                    <a:avLst/>
                    <a:gdLst>
                      <a:gd name="T0" fmla="*/ 0 w 25"/>
                      <a:gd name="T1" fmla="*/ 29 h 31"/>
                      <a:gd name="T2" fmla="*/ 23 w 25"/>
                      <a:gd name="T3" fmla="*/ 29 h 31"/>
                      <a:gd name="T4" fmla="*/ 23 w 25"/>
                      <a:gd name="T5" fmla="*/ 0 h 31"/>
                      <a:gd name="T6" fmla="*/ 0 w 25"/>
                      <a:gd name="T7" fmla="*/ 0 h 31"/>
                      <a:gd name="T8" fmla="*/ 0 w 25"/>
                      <a:gd name="T9" fmla="*/ 29 h 3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5"/>
                      <a:gd name="T16" fmla="*/ 0 h 31"/>
                      <a:gd name="T17" fmla="*/ 25 w 25"/>
                      <a:gd name="T18" fmla="*/ 31 h 31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5" h="31">
                        <a:moveTo>
                          <a:pt x="0" y="30"/>
                        </a:moveTo>
                        <a:lnTo>
                          <a:pt x="24" y="30"/>
                        </a:lnTo>
                        <a:lnTo>
                          <a:pt x="24" y="0"/>
                        </a:lnTo>
                        <a:lnTo>
                          <a:pt x="0" y="0"/>
                        </a:lnTo>
                        <a:lnTo>
                          <a:pt x="0" y="30"/>
                        </a:lnTo>
                      </a:path>
                    </a:pathLst>
                  </a:custGeom>
                  <a:noFill/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719" name="Freeform 137"/>
                  <p:cNvSpPr>
                    <a:spLocks noChangeArrowheads="1"/>
                  </p:cNvSpPr>
                  <p:nvPr/>
                </p:nvSpPr>
                <p:spPr bwMode="auto">
                  <a:xfrm>
                    <a:off x="5373" y="1477"/>
                    <a:ext cx="24" cy="30"/>
                  </a:xfrm>
                  <a:custGeom>
                    <a:avLst/>
                    <a:gdLst>
                      <a:gd name="T0" fmla="*/ 0 w 25"/>
                      <a:gd name="T1" fmla="*/ 0 h 31"/>
                      <a:gd name="T2" fmla="*/ 23 w 25"/>
                      <a:gd name="T3" fmla="*/ 29 h 31"/>
                      <a:gd name="T4" fmla="*/ 23 w 25"/>
                      <a:gd name="T5" fmla="*/ 0 h 31"/>
                      <a:gd name="T6" fmla="*/ 0 w 25"/>
                      <a:gd name="T7" fmla="*/ 29 h 3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5"/>
                      <a:gd name="T13" fmla="*/ 0 h 31"/>
                      <a:gd name="T14" fmla="*/ 25 w 25"/>
                      <a:gd name="T15" fmla="*/ 31 h 31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5" h="31">
                        <a:moveTo>
                          <a:pt x="0" y="0"/>
                        </a:moveTo>
                        <a:lnTo>
                          <a:pt x="24" y="30"/>
                        </a:lnTo>
                        <a:lnTo>
                          <a:pt x="24" y="0"/>
                        </a:lnTo>
                        <a:lnTo>
                          <a:pt x="0" y="30"/>
                        </a:lnTo>
                      </a:path>
                    </a:pathLst>
                  </a:custGeom>
                  <a:noFill/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</p:grpSp>
          <p:sp>
            <p:nvSpPr>
              <p:cNvPr id="10662" name="Freeform 138"/>
              <p:cNvSpPr>
                <a:spLocks noChangeArrowheads="1"/>
              </p:cNvSpPr>
              <p:nvPr/>
            </p:nvSpPr>
            <p:spPr bwMode="auto">
              <a:xfrm>
                <a:off x="4461" y="1342"/>
                <a:ext cx="823" cy="225"/>
              </a:xfrm>
              <a:custGeom>
                <a:avLst/>
                <a:gdLst>
                  <a:gd name="T0" fmla="*/ 822 w 824"/>
                  <a:gd name="T1" fmla="*/ 0 h 226"/>
                  <a:gd name="T2" fmla="*/ 822 w 824"/>
                  <a:gd name="T3" fmla="*/ 42 h 226"/>
                  <a:gd name="T4" fmla="*/ 501 w 824"/>
                  <a:gd name="T5" fmla="*/ 76 h 226"/>
                  <a:gd name="T6" fmla="*/ 425 w 824"/>
                  <a:gd name="T7" fmla="*/ 213 h 226"/>
                  <a:gd name="T8" fmla="*/ 0 w 824"/>
                  <a:gd name="T9" fmla="*/ 224 h 226"/>
                  <a:gd name="T10" fmla="*/ 0 w 824"/>
                  <a:gd name="T11" fmla="*/ 198 h 226"/>
                  <a:gd name="T12" fmla="*/ 399 w 824"/>
                  <a:gd name="T13" fmla="*/ 178 h 226"/>
                  <a:gd name="T14" fmla="*/ 483 w 824"/>
                  <a:gd name="T15" fmla="*/ 39 h 226"/>
                  <a:gd name="T16" fmla="*/ 822 w 824"/>
                  <a:gd name="T17" fmla="*/ 0 h 2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24"/>
                  <a:gd name="T28" fmla="*/ 0 h 226"/>
                  <a:gd name="T29" fmla="*/ 824 w 824"/>
                  <a:gd name="T30" fmla="*/ 226 h 22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24" h="226">
                    <a:moveTo>
                      <a:pt x="823" y="0"/>
                    </a:moveTo>
                    <a:lnTo>
                      <a:pt x="823" y="42"/>
                    </a:lnTo>
                    <a:lnTo>
                      <a:pt x="502" y="76"/>
                    </a:lnTo>
                    <a:lnTo>
                      <a:pt x="426" y="214"/>
                    </a:lnTo>
                    <a:lnTo>
                      <a:pt x="0" y="225"/>
                    </a:lnTo>
                    <a:lnTo>
                      <a:pt x="0" y="199"/>
                    </a:lnTo>
                    <a:lnTo>
                      <a:pt x="399" y="179"/>
                    </a:lnTo>
                    <a:lnTo>
                      <a:pt x="484" y="39"/>
                    </a:lnTo>
                    <a:lnTo>
                      <a:pt x="823" y="0"/>
                    </a:lnTo>
                  </a:path>
                </a:pathLst>
              </a:custGeom>
              <a:solidFill>
                <a:srgbClr val="A08060"/>
              </a:solidFill>
              <a:ln w="126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grpSp>
            <p:nvGrpSpPr>
              <p:cNvPr id="10663" name="Group 139"/>
              <p:cNvGrpSpPr>
                <a:grpSpLocks/>
              </p:cNvGrpSpPr>
              <p:nvPr/>
            </p:nvGrpSpPr>
            <p:grpSpPr bwMode="auto">
              <a:xfrm>
                <a:off x="5054" y="1266"/>
                <a:ext cx="93" cy="126"/>
                <a:chOff x="5054" y="1266"/>
                <a:chExt cx="93" cy="126"/>
              </a:xfrm>
            </p:grpSpPr>
            <p:sp>
              <p:nvSpPr>
                <p:cNvPr id="10711" name="Freeform 140"/>
                <p:cNvSpPr>
                  <a:spLocks noChangeArrowheads="1"/>
                </p:cNvSpPr>
                <p:nvPr/>
              </p:nvSpPr>
              <p:spPr bwMode="auto">
                <a:xfrm>
                  <a:off x="5084" y="1268"/>
                  <a:ext cx="63" cy="124"/>
                </a:xfrm>
                <a:custGeom>
                  <a:avLst/>
                  <a:gdLst>
                    <a:gd name="T0" fmla="*/ 32 w 64"/>
                    <a:gd name="T1" fmla="*/ 0 h 125"/>
                    <a:gd name="T2" fmla="*/ 62 w 64"/>
                    <a:gd name="T3" fmla="*/ 18 h 125"/>
                    <a:gd name="T4" fmla="*/ 62 w 64"/>
                    <a:gd name="T5" fmla="*/ 54 h 125"/>
                    <a:gd name="T6" fmla="*/ 35 w 64"/>
                    <a:gd name="T7" fmla="*/ 56 h 125"/>
                    <a:gd name="T8" fmla="*/ 21 w 64"/>
                    <a:gd name="T9" fmla="*/ 115 h 125"/>
                    <a:gd name="T10" fmla="*/ 0 w 64"/>
                    <a:gd name="T11" fmla="*/ 123 h 125"/>
                    <a:gd name="T12" fmla="*/ 32 w 64"/>
                    <a:gd name="T13" fmla="*/ 0 h 12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"/>
                    <a:gd name="T22" fmla="*/ 0 h 125"/>
                    <a:gd name="T23" fmla="*/ 64 w 64"/>
                    <a:gd name="T24" fmla="*/ 125 h 12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" h="125">
                      <a:moveTo>
                        <a:pt x="32" y="0"/>
                      </a:moveTo>
                      <a:lnTo>
                        <a:pt x="63" y="18"/>
                      </a:lnTo>
                      <a:lnTo>
                        <a:pt x="63" y="54"/>
                      </a:lnTo>
                      <a:lnTo>
                        <a:pt x="36" y="56"/>
                      </a:lnTo>
                      <a:lnTo>
                        <a:pt x="21" y="116"/>
                      </a:lnTo>
                      <a:lnTo>
                        <a:pt x="0" y="124"/>
                      </a:lnTo>
                      <a:lnTo>
                        <a:pt x="32" y="0"/>
                      </a:lnTo>
                    </a:path>
                  </a:pathLst>
                </a:custGeom>
                <a:solidFill>
                  <a:srgbClr val="80FFE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712" name="Freeform 141"/>
                <p:cNvSpPr>
                  <a:spLocks noChangeArrowheads="1"/>
                </p:cNvSpPr>
                <p:nvPr/>
              </p:nvSpPr>
              <p:spPr bwMode="auto">
                <a:xfrm>
                  <a:off x="5054" y="1266"/>
                  <a:ext cx="63" cy="126"/>
                </a:xfrm>
                <a:custGeom>
                  <a:avLst/>
                  <a:gdLst>
                    <a:gd name="T0" fmla="*/ 32 w 64"/>
                    <a:gd name="T1" fmla="*/ 11 h 127"/>
                    <a:gd name="T2" fmla="*/ 62 w 64"/>
                    <a:gd name="T3" fmla="*/ 0 h 127"/>
                    <a:gd name="T4" fmla="*/ 30 w 64"/>
                    <a:gd name="T5" fmla="*/ 122 h 127"/>
                    <a:gd name="T6" fmla="*/ 0 w 64"/>
                    <a:gd name="T7" fmla="*/ 125 h 127"/>
                    <a:gd name="T8" fmla="*/ 32 w 64"/>
                    <a:gd name="T9" fmla="*/ 11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4"/>
                    <a:gd name="T16" fmla="*/ 0 h 127"/>
                    <a:gd name="T17" fmla="*/ 64 w 64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4" h="127">
                      <a:moveTo>
                        <a:pt x="33" y="11"/>
                      </a:moveTo>
                      <a:lnTo>
                        <a:pt x="63" y="0"/>
                      </a:lnTo>
                      <a:lnTo>
                        <a:pt x="30" y="123"/>
                      </a:lnTo>
                      <a:lnTo>
                        <a:pt x="0" y="126"/>
                      </a:lnTo>
                      <a:lnTo>
                        <a:pt x="33" y="11"/>
                      </a:lnTo>
                    </a:path>
                  </a:pathLst>
                </a:custGeom>
                <a:solidFill>
                  <a:srgbClr val="00FFFF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grpSp>
            <p:nvGrpSpPr>
              <p:cNvPr id="10664" name="Group 142"/>
              <p:cNvGrpSpPr>
                <a:grpSpLocks/>
              </p:cNvGrpSpPr>
              <p:nvPr/>
            </p:nvGrpSpPr>
            <p:grpSpPr bwMode="auto">
              <a:xfrm>
                <a:off x="5187" y="1230"/>
                <a:ext cx="106" cy="146"/>
                <a:chOff x="5187" y="1230"/>
                <a:chExt cx="106" cy="146"/>
              </a:xfrm>
            </p:grpSpPr>
            <p:sp>
              <p:nvSpPr>
                <p:cNvPr id="10709" name="Freeform 143"/>
                <p:cNvSpPr>
                  <a:spLocks noChangeArrowheads="1"/>
                </p:cNvSpPr>
                <p:nvPr/>
              </p:nvSpPr>
              <p:spPr bwMode="auto">
                <a:xfrm>
                  <a:off x="5187" y="1230"/>
                  <a:ext cx="75" cy="146"/>
                </a:xfrm>
                <a:custGeom>
                  <a:avLst/>
                  <a:gdLst>
                    <a:gd name="T0" fmla="*/ 39 w 76"/>
                    <a:gd name="T1" fmla="*/ 8 h 147"/>
                    <a:gd name="T2" fmla="*/ 74 w 76"/>
                    <a:gd name="T3" fmla="*/ 0 h 147"/>
                    <a:gd name="T4" fmla="*/ 38 w 76"/>
                    <a:gd name="T5" fmla="*/ 141 h 147"/>
                    <a:gd name="T6" fmla="*/ 0 w 76"/>
                    <a:gd name="T7" fmla="*/ 145 h 147"/>
                    <a:gd name="T8" fmla="*/ 39 w 76"/>
                    <a:gd name="T9" fmla="*/ 8 h 1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6"/>
                    <a:gd name="T16" fmla="*/ 0 h 147"/>
                    <a:gd name="T17" fmla="*/ 76 w 76"/>
                    <a:gd name="T18" fmla="*/ 147 h 1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6" h="147">
                      <a:moveTo>
                        <a:pt x="40" y="8"/>
                      </a:moveTo>
                      <a:lnTo>
                        <a:pt x="75" y="0"/>
                      </a:lnTo>
                      <a:lnTo>
                        <a:pt x="38" y="142"/>
                      </a:lnTo>
                      <a:lnTo>
                        <a:pt x="0" y="146"/>
                      </a:lnTo>
                      <a:lnTo>
                        <a:pt x="40" y="8"/>
                      </a:lnTo>
                    </a:path>
                  </a:pathLst>
                </a:custGeom>
                <a:solidFill>
                  <a:srgbClr val="00FFFF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710" name="Freeform 144"/>
                <p:cNvSpPr>
                  <a:spLocks noChangeArrowheads="1"/>
                </p:cNvSpPr>
                <p:nvPr/>
              </p:nvSpPr>
              <p:spPr bwMode="auto">
                <a:xfrm>
                  <a:off x="5225" y="1231"/>
                  <a:ext cx="68" cy="140"/>
                </a:xfrm>
                <a:custGeom>
                  <a:avLst/>
                  <a:gdLst>
                    <a:gd name="T0" fmla="*/ 36 w 69"/>
                    <a:gd name="T1" fmla="*/ 0 h 141"/>
                    <a:gd name="T2" fmla="*/ 0 w 69"/>
                    <a:gd name="T3" fmla="*/ 139 h 141"/>
                    <a:gd name="T4" fmla="*/ 23 w 69"/>
                    <a:gd name="T5" fmla="*/ 126 h 141"/>
                    <a:gd name="T6" fmla="*/ 37 w 69"/>
                    <a:gd name="T7" fmla="*/ 66 h 141"/>
                    <a:gd name="T8" fmla="*/ 67 w 69"/>
                    <a:gd name="T9" fmla="*/ 62 h 141"/>
                    <a:gd name="T10" fmla="*/ 67 w 69"/>
                    <a:gd name="T11" fmla="*/ 24 h 141"/>
                    <a:gd name="T12" fmla="*/ 36 w 69"/>
                    <a:gd name="T13" fmla="*/ 0 h 14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9"/>
                    <a:gd name="T22" fmla="*/ 0 h 141"/>
                    <a:gd name="T23" fmla="*/ 69 w 69"/>
                    <a:gd name="T24" fmla="*/ 141 h 14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9" h="141">
                      <a:moveTo>
                        <a:pt x="37" y="0"/>
                      </a:moveTo>
                      <a:lnTo>
                        <a:pt x="0" y="140"/>
                      </a:lnTo>
                      <a:lnTo>
                        <a:pt x="23" y="127"/>
                      </a:lnTo>
                      <a:lnTo>
                        <a:pt x="38" y="66"/>
                      </a:lnTo>
                      <a:lnTo>
                        <a:pt x="68" y="62"/>
                      </a:lnTo>
                      <a:lnTo>
                        <a:pt x="68" y="24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80FFE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grpSp>
            <p:nvGrpSpPr>
              <p:cNvPr id="10665" name="Group 145"/>
              <p:cNvGrpSpPr>
                <a:grpSpLocks/>
              </p:cNvGrpSpPr>
              <p:nvPr/>
            </p:nvGrpSpPr>
            <p:grpSpPr bwMode="auto">
              <a:xfrm>
                <a:off x="5286" y="1609"/>
                <a:ext cx="101" cy="68"/>
                <a:chOff x="5286" y="1609"/>
                <a:chExt cx="101" cy="68"/>
              </a:xfrm>
            </p:grpSpPr>
            <p:sp>
              <p:nvSpPr>
                <p:cNvPr id="10707" name="Freeform 146"/>
                <p:cNvSpPr>
                  <a:spLocks noChangeArrowheads="1"/>
                </p:cNvSpPr>
                <p:nvPr/>
              </p:nvSpPr>
              <p:spPr bwMode="auto">
                <a:xfrm>
                  <a:off x="5286" y="1609"/>
                  <a:ext cx="76" cy="68"/>
                </a:xfrm>
                <a:custGeom>
                  <a:avLst/>
                  <a:gdLst>
                    <a:gd name="T0" fmla="*/ 0 w 77"/>
                    <a:gd name="T1" fmla="*/ 67 h 69"/>
                    <a:gd name="T2" fmla="*/ 75 w 77"/>
                    <a:gd name="T3" fmla="*/ 67 h 69"/>
                    <a:gd name="T4" fmla="*/ 75 w 77"/>
                    <a:gd name="T5" fmla="*/ 0 h 69"/>
                    <a:gd name="T6" fmla="*/ 0 w 77"/>
                    <a:gd name="T7" fmla="*/ 0 h 69"/>
                    <a:gd name="T8" fmla="*/ 0 w 77"/>
                    <a:gd name="T9" fmla="*/ 67 h 6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7"/>
                    <a:gd name="T16" fmla="*/ 0 h 69"/>
                    <a:gd name="T17" fmla="*/ 77 w 77"/>
                    <a:gd name="T18" fmla="*/ 69 h 6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7" h="69">
                      <a:moveTo>
                        <a:pt x="0" y="68"/>
                      </a:moveTo>
                      <a:lnTo>
                        <a:pt x="76" y="68"/>
                      </a:lnTo>
                      <a:lnTo>
                        <a:pt x="76" y="0"/>
                      </a:lnTo>
                      <a:lnTo>
                        <a:pt x="0" y="0"/>
                      </a:lnTo>
                      <a:lnTo>
                        <a:pt x="0" y="68"/>
                      </a:lnTo>
                    </a:path>
                  </a:pathLst>
                </a:custGeom>
                <a:solidFill>
                  <a:srgbClr val="00A0A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708" name="Freeform 147"/>
                <p:cNvSpPr>
                  <a:spLocks noChangeArrowheads="1"/>
                </p:cNvSpPr>
                <p:nvPr/>
              </p:nvSpPr>
              <p:spPr bwMode="auto">
                <a:xfrm>
                  <a:off x="5362" y="1609"/>
                  <a:ext cx="25" cy="68"/>
                </a:xfrm>
                <a:custGeom>
                  <a:avLst/>
                  <a:gdLst>
                    <a:gd name="T0" fmla="*/ 0 w 26"/>
                    <a:gd name="T1" fmla="*/ 0 h 69"/>
                    <a:gd name="T2" fmla="*/ 0 w 26"/>
                    <a:gd name="T3" fmla="*/ 67 h 69"/>
                    <a:gd name="T4" fmla="*/ 24 w 26"/>
                    <a:gd name="T5" fmla="*/ 64 h 69"/>
                    <a:gd name="T6" fmla="*/ 24 w 26"/>
                    <a:gd name="T7" fmla="*/ 6 h 69"/>
                    <a:gd name="T8" fmla="*/ 0 w 26"/>
                    <a:gd name="T9" fmla="*/ 0 h 6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69"/>
                    <a:gd name="T17" fmla="*/ 26 w 26"/>
                    <a:gd name="T18" fmla="*/ 69 h 6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69">
                      <a:moveTo>
                        <a:pt x="0" y="0"/>
                      </a:moveTo>
                      <a:lnTo>
                        <a:pt x="0" y="68"/>
                      </a:lnTo>
                      <a:lnTo>
                        <a:pt x="25" y="65"/>
                      </a:lnTo>
                      <a:lnTo>
                        <a:pt x="25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FFFF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grpSp>
            <p:nvGrpSpPr>
              <p:cNvPr id="10666" name="Group 148"/>
              <p:cNvGrpSpPr>
                <a:grpSpLocks/>
              </p:cNvGrpSpPr>
              <p:nvPr/>
            </p:nvGrpSpPr>
            <p:grpSpPr bwMode="auto">
              <a:xfrm>
                <a:off x="4959" y="1424"/>
                <a:ext cx="259" cy="246"/>
                <a:chOff x="4959" y="1424"/>
                <a:chExt cx="259" cy="246"/>
              </a:xfrm>
            </p:grpSpPr>
            <p:sp>
              <p:nvSpPr>
                <p:cNvPr id="10702" name="Freeform 149"/>
                <p:cNvSpPr>
                  <a:spLocks noChangeArrowheads="1"/>
                </p:cNvSpPr>
                <p:nvPr/>
              </p:nvSpPr>
              <p:spPr bwMode="auto">
                <a:xfrm>
                  <a:off x="4961" y="1433"/>
                  <a:ext cx="120" cy="17"/>
                </a:xfrm>
                <a:custGeom>
                  <a:avLst/>
                  <a:gdLst>
                    <a:gd name="T0" fmla="*/ 0 w 121"/>
                    <a:gd name="T1" fmla="*/ 8 h 18"/>
                    <a:gd name="T2" fmla="*/ 107 w 121"/>
                    <a:gd name="T3" fmla="*/ 0 h 18"/>
                    <a:gd name="T4" fmla="*/ 119 w 121"/>
                    <a:gd name="T5" fmla="*/ 12 h 18"/>
                    <a:gd name="T6" fmla="*/ 10 w 121"/>
                    <a:gd name="T7" fmla="*/ 16 h 18"/>
                    <a:gd name="T8" fmla="*/ 0 w 121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1"/>
                    <a:gd name="T16" fmla="*/ 0 h 18"/>
                    <a:gd name="T17" fmla="*/ 121 w 121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1" h="18">
                      <a:moveTo>
                        <a:pt x="0" y="8"/>
                      </a:moveTo>
                      <a:lnTo>
                        <a:pt x="108" y="0"/>
                      </a:lnTo>
                      <a:lnTo>
                        <a:pt x="120" y="13"/>
                      </a:lnTo>
                      <a:lnTo>
                        <a:pt x="10" y="17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00808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703" name="Freeform 150"/>
                <p:cNvSpPr>
                  <a:spLocks noChangeArrowheads="1"/>
                </p:cNvSpPr>
                <p:nvPr/>
              </p:nvSpPr>
              <p:spPr bwMode="auto">
                <a:xfrm>
                  <a:off x="4959" y="1440"/>
                  <a:ext cx="16" cy="224"/>
                </a:xfrm>
                <a:custGeom>
                  <a:avLst/>
                  <a:gdLst>
                    <a:gd name="T0" fmla="*/ 0 w 17"/>
                    <a:gd name="T1" fmla="*/ 223 h 225"/>
                    <a:gd name="T2" fmla="*/ 0 w 17"/>
                    <a:gd name="T3" fmla="*/ 0 h 225"/>
                    <a:gd name="T4" fmla="*/ 15 w 17"/>
                    <a:gd name="T5" fmla="*/ 11 h 225"/>
                    <a:gd name="T6" fmla="*/ 15 w 17"/>
                    <a:gd name="T7" fmla="*/ 223 h 225"/>
                    <a:gd name="T8" fmla="*/ 0 w 17"/>
                    <a:gd name="T9" fmla="*/ 223 h 2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225"/>
                    <a:gd name="T17" fmla="*/ 17 w 17"/>
                    <a:gd name="T18" fmla="*/ 225 h 22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225">
                      <a:moveTo>
                        <a:pt x="0" y="224"/>
                      </a:moveTo>
                      <a:lnTo>
                        <a:pt x="0" y="0"/>
                      </a:lnTo>
                      <a:lnTo>
                        <a:pt x="16" y="11"/>
                      </a:lnTo>
                      <a:lnTo>
                        <a:pt x="16" y="224"/>
                      </a:lnTo>
                      <a:lnTo>
                        <a:pt x="0" y="224"/>
                      </a:lnTo>
                    </a:path>
                  </a:pathLst>
                </a:custGeom>
                <a:solidFill>
                  <a:srgbClr val="00C0A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704" name="Freeform 151"/>
                <p:cNvSpPr>
                  <a:spLocks noChangeArrowheads="1"/>
                </p:cNvSpPr>
                <p:nvPr/>
              </p:nvSpPr>
              <p:spPr bwMode="auto">
                <a:xfrm>
                  <a:off x="5067" y="1432"/>
                  <a:ext cx="16" cy="236"/>
                </a:xfrm>
                <a:custGeom>
                  <a:avLst/>
                  <a:gdLst>
                    <a:gd name="T0" fmla="*/ 0 w 17"/>
                    <a:gd name="T1" fmla="*/ 235 h 237"/>
                    <a:gd name="T2" fmla="*/ 0 w 17"/>
                    <a:gd name="T3" fmla="*/ 0 h 237"/>
                    <a:gd name="T4" fmla="*/ 15 w 17"/>
                    <a:gd name="T5" fmla="*/ 13 h 237"/>
                    <a:gd name="T6" fmla="*/ 15 w 17"/>
                    <a:gd name="T7" fmla="*/ 235 h 237"/>
                    <a:gd name="T8" fmla="*/ 0 w 17"/>
                    <a:gd name="T9" fmla="*/ 235 h 2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237"/>
                    <a:gd name="T17" fmla="*/ 17 w 17"/>
                    <a:gd name="T18" fmla="*/ 237 h 2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237">
                      <a:moveTo>
                        <a:pt x="0" y="236"/>
                      </a:moveTo>
                      <a:lnTo>
                        <a:pt x="0" y="0"/>
                      </a:lnTo>
                      <a:lnTo>
                        <a:pt x="16" y="13"/>
                      </a:lnTo>
                      <a:lnTo>
                        <a:pt x="16" y="236"/>
                      </a:lnTo>
                      <a:lnTo>
                        <a:pt x="0" y="236"/>
                      </a:lnTo>
                    </a:path>
                  </a:pathLst>
                </a:custGeom>
                <a:solidFill>
                  <a:srgbClr val="00C0A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705" name="Freeform 152"/>
                <p:cNvSpPr>
                  <a:spLocks noChangeArrowheads="1"/>
                </p:cNvSpPr>
                <p:nvPr/>
              </p:nvSpPr>
              <p:spPr bwMode="auto">
                <a:xfrm>
                  <a:off x="5068" y="1425"/>
                  <a:ext cx="150" cy="21"/>
                </a:xfrm>
                <a:custGeom>
                  <a:avLst/>
                  <a:gdLst>
                    <a:gd name="T0" fmla="*/ 0 w 151"/>
                    <a:gd name="T1" fmla="*/ 8 h 22"/>
                    <a:gd name="T2" fmla="*/ 129 w 151"/>
                    <a:gd name="T3" fmla="*/ 0 h 22"/>
                    <a:gd name="T4" fmla="*/ 149 w 151"/>
                    <a:gd name="T5" fmla="*/ 12 h 22"/>
                    <a:gd name="T6" fmla="*/ 13 w 151"/>
                    <a:gd name="T7" fmla="*/ 20 h 22"/>
                    <a:gd name="T8" fmla="*/ 0 w 151"/>
                    <a:gd name="T9" fmla="*/ 8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51"/>
                    <a:gd name="T16" fmla="*/ 0 h 22"/>
                    <a:gd name="T17" fmla="*/ 151 w 151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51" h="22">
                      <a:moveTo>
                        <a:pt x="0" y="8"/>
                      </a:moveTo>
                      <a:lnTo>
                        <a:pt x="130" y="0"/>
                      </a:lnTo>
                      <a:lnTo>
                        <a:pt x="150" y="13"/>
                      </a:lnTo>
                      <a:lnTo>
                        <a:pt x="13" y="21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00808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706" name="Freeform 153"/>
                <p:cNvSpPr>
                  <a:spLocks noChangeArrowheads="1"/>
                </p:cNvSpPr>
                <p:nvPr/>
              </p:nvSpPr>
              <p:spPr bwMode="auto">
                <a:xfrm>
                  <a:off x="5202" y="1424"/>
                  <a:ext cx="16" cy="246"/>
                </a:xfrm>
                <a:custGeom>
                  <a:avLst/>
                  <a:gdLst>
                    <a:gd name="T0" fmla="*/ 0 w 17"/>
                    <a:gd name="T1" fmla="*/ 245 h 247"/>
                    <a:gd name="T2" fmla="*/ 0 w 17"/>
                    <a:gd name="T3" fmla="*/ 0 h 247"/>
                    <a:gd name="T4" fmla="*/ 15 w 17"/>
                    <a:gd name="T5" fmla="*/ 14 h 247"/>
                    <a:gd name="T6" fmla="*/ 15 w 17"/>
                    <a:gd name="T7" fmla="*/ 245 h 247"/>
                    <a:gd name="T8" fmla="*/ 0 w 17"/>
                    <a:gd name="T9" fmla="*/ 24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247"/>
                    <a:gd name="T17" fmla="*/ 17 w 17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247">
                      <a:moveTo>
                        <a:pt x="0" y="246"/>
                      </a:moveTo>
                      <a:lnTo>
                        <a:pt x="0" y="0"/>
                      </a:lnTo>
                      <a:lnTo>
                        <a:pt x="16" y="14"/>
                      </a:lnTo>
                      <a:lnTo>
                        <a:pt x="16" y="246"/>
                      </a:lnTo>
                      <a:lnTo>
                        <a:pt x="0" y="246"/>
                      </a:lnTo>
                    </a:path>
                  </a:pathLst>
                </a:custGeom>
                <a:solidFill>
                  <a:srgbClr val="00C0A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grpSp>
            <p:nvGrpSpPr>
              <p:cNvPr id="10667" name="Group 154"/>
              <p:cNvGrpSpPr>
                <a:grpSpLocks/>
              </p:cNvGrpSpPr>
              <p:nvPr/>
            </p:nvGrpSpPr>
            <p:grpSpPr bwMode="auto">
              <a:xfrm>
                <a:off x="4476" y="1604"/>
                <a:ext cx="336" cy="54"/>
                <a:chOff x="4476" y="1604"/>
                <a:chExt cx="336" cy="54"/>
              </a:xfrm>
            </p:grpSpPr>
            <p:grpSp>
              <p:nvGrpSpPr>
                <p:cNvPr id="10668" name="Group 155"/>
                <p:cNvGrpSpPr>
                  <a:grpSpLocks/>
                </p:cNvGrpSpPr>
                <p:nvPr/>
              </p:nvGrpSpPr>
              <p:grpSpPr bwMode="auto">
                <a:xfrm>
                  <a:off x="4476" y="1605"/>
                  <a:ext cx="168" cy="53"/>
                  <a:chOff x="4476" y="1605"/>
                  <a:chExt cx="168" cy="53"/>
                </a:xfrm>
              </p:grpSpPr>
              <p:grpSp>
                <p:nvGrpSpPr>
                  <p:cNvPr id="10690" name="Group 156"/>
                  <p:cNvGrpSpPr>
                    <a:grpSpLocks/>
                  </p:cNvGrpSpPr>
                  <p:nvPr/>
                </p:nvGrpSpPr>
                <p:grpSpPr bwMode="auto">
                  <a:xfrm>
                    <a:off x="4476" y="1605"/>
                    <a:ext cx="42" cy="53"/>
                    <a:chOff x="4476" y="1605"/>
                    <a:chExt cx="42" cy="53"/>
                  </a:xfrm>
                </p:grpSpPr>
                <p:sp>
                  <p:nvSpPr>
                    <p:cNvPr id="10700" name="Freeform 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76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0 h 54"/>
                        <a:gd name="T4" fmla="*/ 41 w 43"/>
                        <a:gd name="T5" fmla="*/ 52 h 54"/>
                        <a:gd name="T6" fmla="*/ 0 w 43"/>
                        <a:gd name="T7" fmla="*/ 52 h 54"/>
                        <a:gd name="T8" fmla="*/ 0 w 43"/>
                        <a:gd name="T9" fmla="*/ 0 h 5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3"/>
                        <a:gd name="T16" fmla="*/ 0 h 54"/>
                        <a:gd name="T17" fmla="*/ 43 w 43"/>
                        <a:gd name="T18" fmla="*/ 54 h 5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0"/>
                          </a:lnTo>
                          <a:lnTo>
                            <a:pt x="42" y="53"/>
                          </a:lnTo>
                          <a:lnTo>
                            <a:pt x="0" y="5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701" name="Freeform 1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76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52 h 54"/>
                        <a:gd name="T4" fmla="*/ 41 w 43"/>
                        <a:gd name="T5" fmla="*/ 0 h 54"/>
                        <a:gd name="T6" fmla="*/ 0 w 43"/>
                        <a:gd name="T7" fmla="*/ 52 h 54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3"/>
                        <a:gd name="T13" fmla="*/ 0 h 54"/>
                        <a:gd name="T14" fmla="*/ 43 w 43"/>
                        <a:gd name="T15" fmla="*/ 54 h 54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53"/>
                          </a:lnTo>
                          <a:lnTo>
                            <a:pt x="42" y="0"/>
                          </a:lnTo>
                          <a:lnTo>
                            <a:pt x="0" y="53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0691" name="Group 159"/>
                  <p:cNvGrpSpPr>
                    <a:grpSpLocks/>
                  </p:cNvGrpSpPr>
                  <p:nvPr/>
                </p:nvGrpSpPr>
                <p:grpSpPr bwMode="auto">
                  <a:xfrm>
                    <a:off x="4518" y="1605"/>
                    <a:ext cx="42" cy="53"/>
                    <a:chOff x="4518" y="1605"/>
                    <a:chExt cx="42" cy="53"/>
                  </a:xfrm>
                </p:grpSpPr>
                <p:sp>
                  <p:nvSpPr>
                    <p:cNvPr id="10698" name="Freeform 1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18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0 h 54"/>
                        <a:gd name="T4" fmla="*/ 41 w 43"/>
                        <a:gd name="T5" fmla="*/ 52 h 54"/>
                        <a:gd name="T6" fmla="*/ 0 w 43"/>
                        <a:gd name="T7" fmla="*/ 52 h 54"/>
                        <a:gd name="T8" fmla="*/ 0 w 43"/>
                        <a:gd name="T9" fmla="*/ 0 h 5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3"/>
                        <a:gd name="T16" fmla="*/ 0 h 54"/>
                        <a:gd name="T17" fmla="*/ 43 w 43"/>
                        <a:gd name="T18" fmla="*/ 54 h 5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0"/>
                          </a:lnTo>
                          <a:lnTo>
                            <a:pt x="42" y="53"/>
                          </a:lnTo>
                          <a:lnTo>
                            <a:pt x="0" y="5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699" name="Freeform 1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18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52 h 54"/>
                        <a:gd name="T4" fmla="*/ 41 w 43"/>
                        <a:gd name="T5" fmla="*/ 0 h 54"/>
                        <a:gd name="T6" fmla="*/ 0 w 43"/>
                        <a:gd name="T7" fmla="*/ 52 h 54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3"/>
                        <a:gd name="T13" fmla="*/ 0 h 54"/>
                        <a:gd name="T14" fmla="*/ 43 w 43"/>
                        <a:gd name="T15" fmla="*/ 54 h 54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53"/>
                          </a:lnTo>
                          <a:lnTo>
                            <a:pt x="42" y="0"/>
                          </a:lnTo>
                          <a:lnTo>
                            <a:pt x="0" y="53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0692" name="Group 162"/>
                  <p:cNvGrpSpPr>
                    <a:grpSpLocks/>
                  </p:cNvGrpSpPr>
                  <p:nvPr/>
                </p:nvGrpSpPr>
                <p:grpSpPr bwMode="auto">
                  <a:xfrm>
                    <a:off x="4560" y="1605"/>
                    <a:ext cx="42" cy="53"/>
                    <a:chOff x="4560" y="1605"/>
                    <a:chExt cx="42" cy="53"/>
                  </a:xfrm>
                </p:grpSpPr>
                <p:sp>
                  <p:nvSpPr>
                    <p:cNvPr id="10696" name="Freeform 1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60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0 h 54"/>
                        <a:gd name="T4" fmla="*/ 41 w 43"/>
                        <a:gd name="T5" fmla="*/ 52 h 54"/>
                        <a:gd name="T6" fmla="*/ 0 w 43"/>
                        <a:gd name="T7" fmla="*/ 52 h 54"/>
                        <a:gd name="T8" fmla="*/ 0 w 43"/>
                        <a:gd name="T9" fmla="*/ 0 h 5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3"/>
                        <a:gd name="T16" fmla="*/ 0 h 54"/>
                        <a:gd name="T17" fmla="*/ 43 w 43"/>
                        <a:gd name="T18" fmla="*/ 54 h 5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0"/>
                          </a:lnTo>
                          <a:lnTo>
                            <a:pt x="42" y="53"/>
                          </a:lnTo>
                          <a:lnTo>
                            <a:pt x="0" y="5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697" name="Freeform 1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60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52 h 54"/>
                        <a:gd name="T4" fmla="*/ 41 w 43"/>
                        <a:gd name="T5" fmla="*/ 0 h 54"/>
                        <a:gd name="T6" fmla="*/ 0 w 43"/>
                        <a:gd name="T7" fmla="*/ 52 h 54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3"/>
                        <a:gd name="T13" fmla="*/ 0 h 54"/>
                        <a:gd name="T14" fmla="*/ 43 w 43"/>
                        <a:gd name="T15" fmla="*/ 54 h 54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53"/>
                          </a:lnTo>
                          <a:lnTo>
                            <a:pt x="42" y="0"/>
                          </a:lnTo>
                          <a:lnTo>
                            <a:pt x="0" y="53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0693" name="Group 165"/>
                  <p:cNvGrpSpPr>
                    <a:grpSpLocks/>
                  </p:cNvGrpSpPr>
                  <p:nvPr/>
                </p:nvGrpSpPr>
                <p:grpSpPr bwMode="auto">
                  <a:xfrm>
                    <a:off x="4602" y="1605"/>
                    <a:ext cx="42" cy="53"/>
                    <a:chOff x="4602" y="1605"/>
                    <a:chExt cx="42" cy="53"/>
                  </a:xfrm>
                </p:grpSpPr>
                <p:sp>
                  <p:nvSpPr>
                    <p:cNvPr id="10694" name="Freeform 1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02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0 h 54"/>
                        <a:gd name="T4" fmla="*/ 41 w 43"/>
                        <a:gd name="T5" fmla="*/ 52 h 54"/>
                        <a:gd name="T6" fmla="*/ 0 w 43"/>
                        <a:gd name="T7" fmla="*/ 52 h 54"/>
                        <a:gd name="T8" fmla="*/ 0 w 43"/>
                        <a:gd name="T9" fmla="*/ 0 h 5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3"/>
                        <a:gd name="T16" fmla="*/ 0 h 54"/>
                        <a:gd name="T17" fmla="*/ 43 w 43"/>
                        <a:gd name="T18" fmla="*/ 54 h 5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0"/>
                          </a:lnTo>
                          <a:lnTo>
                            <a:pt x="42" y="53"/>
                          </a:lnTo>
                          <a:lnTo>
                            <a:pt x="0" y="5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695" name="Freeform 1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02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52 h 54"/>
                        <a:gd name="T4" fmla="*/ 41 w 43"/>
                        <a:gd name="T5" fmla="*/ 0 h 54"/>
                        <a:gd name="T6" fmla="*/ 0 w 43"/>
                        <a:gd name="T7" fmla="*/ 52 h 54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3"/>
                        <a:gd name="T13" fmla="*/ 0 h 54"/>
                        <a:gd name="T14" fmla="*/ 43 w 43"/>
                        <a:gd name="T15" fmla="*/ 54 h 54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53"/>
                          </a:lnTo>
                          <a:lnTo>
                            <a:pt x="42" y="0"/>
                          </a:lnTo>
                          <a:lnTo>
                            <a:pt x="0" y="53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</p:grpSp>
            <p:grpSp>
              <p:nvGrpSpPr>
                <p:cNvPr id="10669" name="Group 168"/>
                <p:cNvGrpSpPr>
                  <a:grpSpLocks/>
                </p:cNvGrpSpPr>
                <p:nvPr/>
              </p:nvGrpSpPr>
              <p:grpSpPr bwMode="auto">
                <a:xfrm>
                  <a:off x="4644" y="1605"/>
                  <a:ext cx="168" cy="53"/>
                  <a:chOff x="4644" y="1605"/>
                  <a:chExt cx="168" cy="53"/>
                </a:xfrm>
              </p:grpSpPr>
              <p:grpSp>
                <p:nvGrpSpPr>
                  <p:cNvPr id="10678" name="Group 169"/>
                  <p:cNvGrpSpPr>
                    <a:grpSpLocks/>
                  </p:cNvGrpSpPr>
                  <p:nvPr/>
                </p:nvGrpSpPr>
                <p:grpSpPr bwMode="auto">
                  <a:xfrm>
                    <a:off x="4644" y="1605"/>
                    <a:ext cx="42" cy="53"/>
                    <a:chOff x="4644" y="1605"/>
                    <a:chExt cx="42" cy="53"/>
                  </a:xfrm>
                </p:grpSpPr>
                <p:sp>
                  <p:nvSpPr>
                    <p:cNvPr id="10688" name="Freeform 1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44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0 h 54"/>
                        <a:gd name="T4" fmla="*/ 41 w 43"/>
                        <a:gd name="T5" fmla="*/ 52 h 54"/>
                        <a:gd name="T6" fmla="*/ 0 w 43"/>
                        <a:gd name="T7" fmla="*/ 52 h 54"/>
                        <a:gd name="T8" fmla="*/ 0 w 43"/>
                        <a:gd name="T9" fmla="*/ 0 h 5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3"/>
                        <a:gd name="T16" fmla="*/ 0 h 54"/>
                        <a:gd name="T17" fmla="*/ 43 w 43"/>
                        <a:gd name="T18" fmla="*/ 54 h 5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0"/>
                          </a:lnTo>
                          <a:lnTo>
                            <a:pt x="42" y="53"/>
                          </a:lnTo>
                          <a:lnTo>
                            <a:pt x="0" y="5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689" name="Freeform 1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44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52 h 54"/>
                        <a:gd name="T4" fmla="*/ 41 w 43"/>
                        <a:gd name="T5" fmla="*/ 0 h 54"/>
                        <a:gd name="T6" fmla="*/ 0 w 43"/>
                        <a:gd name="T7" fmla="*/ 52 h 54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3"/>
                        <a:gd name="T13" fmla="*/ 0 h 54"/>
                        <a:gd name="T14" fmla="*/ 43 w 43"/>
                        <a:gd name="T15" fmla="*/ 54 h 54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53"/>
                          </a:lnTo>
                          <a:lnTo>
                            <a:pt x="42" y="0"/>
                          </a:lnTo>
                          <a:lnTo>
                            <a:pt x="0" y="53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0679" name="Group 172"/>
                  <p:cNvGrpSpPr>
                    <a:grpSpLocks/>
                  </p:cNvGrpSpPr>
                  <p:nvPr/>
                </p:nvGrpSpPr>
                <p:grpSpPr bwMode="auto">
                  <a:xfrm>
                    <a:off x="4686" y="1605"/>
                    <a:ext cx="42" cy="53"/>
                    <a:chOff x="4686" y="1605"/>
                    <a:chExt cx="42" cy="53"/>
                  </a:xfrm>
                </p:grpSpPr>
                <p:sp>
                  <p:nvSpPr>
                    <p:cNvPr id="10686" name="Freeform 1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86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0 h 54"/>
                        <a:gd name="T4" fmla="*/ 41 w 43"/>
                        <a:gd name="T5" fmla="*/ 52 h 54"/>
                        <a:gd name="T6" fmla="*/ 0 w 43"/>
                        <a:gd name="T7" fmla="*/ 52 h 54"/>
                        <a:gd name="T8" fmla="*/ 0 w 43"/>
                        <a:gd name="T9" fmla="*/ 0 h 5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3"/>
                        <a:gd name="T16" fmla="*/ 0 h 54"/>
                        <a:gd name="T17" fmla="*/ 43 w 43"/>
                        <a:gd name="T18" fmla="*/ 54 h 5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0"/>
                          </a:lnTo>
                          <a:lnTo>
                            <a:pt x="42" y="53"/>
                          </a:lnTo>
                          <a:lnTo>
                            <a:pt x="0" y="5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687" name="Freeform 1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86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52 h 54"/>
                        <a:gd name="T4" fmla="*/ 41 w 43"/>
                        <a:gd name="T5" fmla="*/ 0 h 54"/>
                        <a:gd name="T6" fmla="*/ 0 w 43"/>
                        <a:gd name="T7" fmla="*/ 52 h 54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3"/>
                        <a:gd name="T13" fmla="*/ 0 h 54"/>
                        <a:gd name="T14" fmla="*/ 43 w 43"/>
                        <a:gd name="T15" fmla="*/ 54 h 54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53"/>
                          </a:lnTo>
                          <a:lnTo>
                            <a:pt x="42" y="0"/>
                          </a:lnTo>
                          <a:lnTo>
                            <a:pt x="0" y="53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0680" name="Group 175"/>
                  <p:cNvGrpSpPr>
                    <a:grpSpLocks/>
                  </p:cNvGrpSpPr>
                  <p:nvPr/>
                </p:nvGrpSpPr>
                <p:grpSpPr bwMode="auto">
                  <a:xfrm>
                    <a:off x="4728" y="1605"/>
                    <a:ext cx="42" cy="53"/>
                    <a:chOff x="4728" y="1605"/>
                    <a:chExt cx="42" cy="53"/>
                  </a:xfrm>
                </p:grpSpPr>
                <p:sp>
                  <p:nvSpPr>
                    <p:cNvPr id="10684" name="Freeform 1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28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0 h 54"/>
                        <a:gd name="T4" fmla="*/ 41 w 43"/>
                        <a:gd name="T5" fmla="*/ 52 h 54"/>
                        <a:gd name="T6" fmla="*/ 0 w 43"/>
                        <a:gd name="T7" fmla="*/ 52 h 54"/>
                        <a:gd name="T8" fmla="*/ 0 w 43"/>
                        <a:gd name="T9" fmla="*/ 0 h 5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3"/>
                        <a:gd name="T16" fmla="*/ 0 h 54"/>
                        <a:gd name="T17" fmla="*/ 43 w 43"/>
                        <a:gd name="T18" fmla="*/ 54 h 5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0"/>
                          </a:lnTo>
                          <a:lnTo>
                            <a:pt x="42" y="53"/>
                          </a:lnTo>
                          <a:lnTo>
                            <a:pt x="0" y="5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685" name="Freeform 1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28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52 h 54"/>
                        <a:gd name="T4" fmla="*/ 41 w 43"/>
                        <a:gd name="T5" fmla="*/ 0 h 54"/>
                        <a:gd name="T6" fmla="*/ 0 w 43"/>
                        <a:gd name="T7" fmla="*/ 52 h 54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3"/>
                        <a:gd name="T13" fmla="*/ 0 h 54"/>
                        <a:gd name="T14" fmla="*/ 43 w 43"/>
                        <a:gd name="T15" fmla="*/ 54 h 54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53"/>
                          </a:lnTo>
                          <a:lnTo>
                            <a:pt x="42" y="0"/>
                          </a:lnTo>
                          <a:lnTo>
                            <a:pt x="0" y="53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0681" name="Group 178"/>
                  <p:cNvGrpSpPr>
                    <a:grpSpLocks/>
                  </p:cNvGrpSpPr>
                  <p:nvPr/>
                </p:nvGrpSpPr>
                <p:grpSpPr bwMode="auto">
                  <a:xfrm>
                    <a:off x="4770" y="1605"/>
                    <a:ext cx="42" cy="53"/>
                    <a:chOff x="4770" y="1605"/>
                    <a:chExt cx="42" cy="53"/>
                  </a:xfrm>
                </p:grpSpPr>
                <p:sp>
                  <p:nvSpPr>
                    <p:cNvPr id="10682" name="Freeform 1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70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0 h 54"/>
                        <a:gd name="T4" fmla="*/ 41 w 43"/>
                        <a:gd name="T5" fmla="*/ 52 h 54"/>
                        <a:gd name="T6" fmla="*/ 0 w 43"/>
                        <a:gd name="T7" fmla="*/ 52 h 54"/>
                        <a:gd name="T8" fmla="*/ 0 w 43"/>
                        <a:gd name="T9" fmla="*/ 0 h 5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3"/>
                        <a:gd name="T16" fmla="*/ 0 h 54"/>
                        <a:gd name="T17" fmla="*/ 43 w 43"/>
                        <a:gd name="T18" fmla="*/ 54 h 5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0"/>
                          </a:lnTo>
                          <a:lnTo>
                            <a:pt x="42" y="53"/>
                          </a:lnTo>
                          <a:lnTo>
                            <a:pt x="0" y="5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683" name="Freeform 1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70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52 h 54"/>
                        <a:gd name="T4" fmla="*/ 41 w 43"/>
                        <a:gd name="T5" fmla="*/ 0 h 54"/>
                        <a:gd name="T6" fmla="*/ 0 w 43"/>
                        <a:gd name="T7" fmla="*/ 52 h 54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3"/>
                        <a:gd name="T13" fmla="*/ 0 h 54"/>
                        <a:gd name="T14" fmla="*/ 43 w 43"/>
                        <a:gd name="T15" fmla="*/ 54 h 54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53"/>
                          </a:lnTo>
                          <a:lnTo>
                            <a:pt x="42" y="0"/>
                          </a:lnTo>
                          <a:lnTo>
                            <a:pt x="0" y="53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</p:grpSp>
            <p:sp>
              <p:nvSpPr>
                <p:cNvPr id="10670" name="Line 181"/>
                <p:cNvSpPr>
                  <a:spLocks noChangeShapeType="1"/>
                </p:cNvSpPr>
                <p:nvPr/>
              </p:nvSpPr>
              <p:spPr bwMode="auto">
                <a:xfrm>
                  <a:off x="4580" y="1604"/>
                  <a:ext cx="0" cy="53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671" name="Line 182"/>
                <p:cNvSpPr>
                  <a:spLocks noChangeShapeType="1"/>
                </p:cNvSpPr>
                <p:nvPr/>
              </p:nvSpPr>
              <p:spPr bwMode="auto">
                <a:xfrm>
                  <a:off x="4707" y="1604"/>
                  <a:ext cx="0" cy="53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672" name="Line 183"/>
                <p:cNvSpPr>
                  <a:spLocks noChangeShapeType="1"/>
                </p:cNvSpPr>
                <p:nvPr/>
              </p:nvSpPr>
              <p:spPr bwMode="auto">
                <a:xfrm>
                  <a:off x="4623" y="1604"/>
                  <a:ext cx="0" cy="53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673" name="Line 184"/>
                <p:cNvSpPr>
                  <a:spLocks noChangeShapeType="1"/>
                </p:cNvSpPr>
                <p:nvPr/>
              </p:nvSpPr>
              <p:spPr bwMode="auto">
                <a:xfrm>
                  <a:off x="4665" y="1604"/>
                  <a:ext cx="0" cy="53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674" name="Line 185"/>
                <p:cNvSpPr>
                  <a:spLocks noChangeShapeType="1"/>
                </p:cNvSpPr>
                <p:nvPr/>
              </p:nvSpPr>
              <p:spPr bwMode="auto">
                <a:xfrm>
                  <a:off x="4539" y="1604"/>
                  <a:ext cx="0" cy="53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675" name="Line 186"/>
                <p:cNvSpPr>
                  <a:spLocks noChangeShapeType="1"/>
                </p:cNvSpPr>
                <p:nvPr/>
              </p:nvSpPr>
              <p:spPr bwMode="auto">
                <a:xfrm>
                  <a:off x="4497" y="1604"/>
                  <a:ext cx="0" cy="53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676" name="Line 187"/>
                <p:cNvSpPr>
                  <a:spLocks noChangeShapeType="1"/>
                </p:cNvSpPr>
                <p:nvPr/>
              </p:nvSpPr>
              <p:spPr bwMode="auto">
                <a:xfrm>
                  <a:off x="4749" y="1604"/>
                  <a:ext cx="0" cy="53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677" name="Line 188"/>
                <p:cNvSpPr>
                  <a:spLocks noChangeShapeType="1"/>
                </p:cNvSpPr>
                <p:nvPr/>
              </p:nvSpPr>
              <p:spPr bwMode="auto">
                <a:xfrm>
                  <a:off x="4791" y="1604"/>
                  <a:ext cx="0" cy="53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grpSp>
        <p:nvGrpSpPr>
          <p:cNvPr id="10244" name="Group 189"/>
          <p:cNvGrpSpPr>
            <a:grpSpLocks/>
          </p:cNvGrpSpPr>
          <p:nvPr/>
        </p:nvGrpSpPr>
        <p:grpSpPr bwMode="auto">
          <a:xfrm>
            <a:off x="7239000" y="2520950"/>
            <a:ext cx="1516063" cy="506413"/>
            <a:chOff x="4560" y="1588"/>
            <a:chExt cx="955" cy="319"/>
          </a:xfrm>
        </p:grpSpPr>
        <p:sp>
          <p:nvSpPr>
            <p:cNvPr id="10570" name="Freeform 190"/>
            <p:cNvSpPr>
              <a:spLocks noChangeArrowheads="1"/>
            </p:cNvSpPr>
            <p:nvPr/>
          </p:nvSpPr>
          <p:spPr bwMode="auto">
            <a:xfrm>
              <a:off x="4745" y="1614"/>
              <a:ext cx="734" cy="242"/>
            </a:xfrm>
            <a:custGeom>
              <a:avLst/>
              <a:gdLst>
                <a:gd name="T0" fmla="*/ 132 w 735"/>
                <a:gd name="T1" fmla="*/ 0 h 243"/>
                <a:gd name="T2" fmla="*/ 711 w 735"/>
                <a:gd name="T3" fmla="*/ 0 h 243"/>
                <a:gd name="T4" fmla="*/ 716 w 735"/>
                <a:gd name="T5" fmla="*/ 9 h 243"/>
                <a:gd name="T6" fmla="*/ 720 w 735"/>
                <a:gd name="T7" fmla="*/ 19 h 243"/>
                <a:gd name="T8" fmla="*/ 724 w 735"/>
                <a:gd name="T9" fmla="*/ 33 h 243"/>
                <a:gd name="T10" fmla="*/ 727 w 735"/>
                <a:gd name="T11" fmla="*/ 47 h 243"/>
                <a:gd name="T12" fmla="*/ 730 w 735"/>
                <a:gd name="T13" fmla="*/ 62 h 243"/>
                <a:gd name="T14" fmla="*/ 731 w 735"/>
                <a:gd name="T15" fmla="*/ 76 h 243"/>
                <a:gd name="T16" fmla="*/ 732 w 735"/>
                <a:gd name="T17" fmla="*/ 93 h 243"/>
                <a:gd name="T18" fmla="*/ 730 w 735"/>
                <a:gd name="T19" fmla="*/ 107 h 243"/>
                <a:gd name="T20" fmla="*/ 728 w 735"/>
                <a:gd name="T21" fmla="*/ 119 h 243"/>
                <a:gd name="T22" fmla="*/ 726 w 735"/>
                <a:gd name="T23" fmla="*/ 129 h 243"/>
                <a:gd name="T24" fmla="*/ 722 w 735"/>
                <a:gd name="T25" fmla="*/ 139 h 243"/>
                <a:gd name="T26" fmla="*/ 719 w 735"/>
                <a:gd name="T27" fmla="*/ 148 h 243"/>
                <a:gd name="T28" fmla="*/ 715 w 735"/>
                <a:gd name="T29" fmla="*/ 157 h 243"/>
                <a:gd name="T30" fmla="*/ 733 w 735"/>
                <a:gd name="T31" fmla="*/ 174 h 243"/>
                <a:gd name="T32" fmla="*/ 733 w 735"/>
                <a:gd name="T33" fmla="*/ 239 h 243"/>
                <a:gd name="T34" fmla="*/ 548 w 735"/>
                <a:gd name="T35" fmla="*/ 239 h 243"/>
                <a:gd name="T36" fmla="*/ 548 w 735"/>
                <a:gd name="T37" fmla="*/ 172 h 243"/>
                <a:gd name="T38" fmla="*/ 184 w 735"/>
                <a:gd name="T39" fmla="*/ 172 h 243"/>
                <a:gd name="T40" fmla="*/ 242 w 735"/>
                <a:gd name="T41" fmla="*/ 186 h 243"/>
                <a:gd name="T42" fmla="*/ 242 w 735"/>
                <a:gd name="T43" fmla="*/ 216 h 243"/>
                <a:gd name="T44" fmla="*/ 83 w 735"/>
                <a:gd name="T45" fmla="*/ 216 h 243"/>
                <a:gd name="T46" fmla="*/ 163 w 735"/>
                <a:gd name="T47" fmla="*/ 227 h 243"/>
                <a:gd name="T48" fmla="*/ 163 w 735"/>
                <a:gd name="T49" fmla="*/ 241 h 243"/>
                <a:gd name="T50" fmla="*/ 22 w 735"/>
                <a:gd name="T51" fmla="*/ 227 h 243"/>
                <a:gd name="T52" fmla="*/ 22 w 735"/>
                <a:gd name="T53" fmla="*/ 190 h 243"/>
                <a:gd name="T54" fmla="*/ 0 w 735"/>
                <a:gd name="T55" fmla="*/ 190 h 243"/>
                <a:gd name="T56" fmla="*/ 0 w 735"/>
                <a:gd name="T57" fmla="*/ 168 h 243"/>
                <a:gd name="T58" fmla="*/ 24 w 735"/>
                <a:gd name="T59" fmla="*/ 168 h 243"/>
                <a:gd name="T60" fmla="*/ 24 w 735"/>
                <a:gd name="T61" fmla="*/ 184 h 243"/>
                <a:gd name="T62" fmla="*/ 151 w 735"/>
                <a:gd name="T63" fmla="*/ 184 h 243"/>
                <a:gd name="T64" fmla="*/ 143 w 735"/>
                <a:gd name="T65" fmla="*/ 177 h 243"/>
                <a:gd name="T66" fmla="*/ 138 w 735"/>
                <a:gd name="T67" fmla="*/ 172 h 243"/>
                <a:gd name="T68" fmla="*/ 132 w 735"/>
                <a:gd name="T69" fmla="*/ 166 h 243"/>
                <a:gd name="T70" fmla="*/ 140 w 735"/>
                <a:gd name="T71" fmla="*/ 179 h 243"/>
                <a:gd name="T72" fmla="*/ 112 w 735"/>
                <a:gd name="T73" fmla="*/ 179 h 243"/>
                <a:gd name="T74" fmla="*/ 108 w 735"/>
                <a:gd name="T75" fmla="*/ 162 h 243"/>
                <a:gd name="T76" fmla="*/ 127 w 735"/>
                <a:gd name="T77" fmla="*/ 161 h 243"/>
                <a:gd name="T78" fmla="*/ 121 w 735"/>
                <a:gd name="T79" fmla="*/ 152 h 243"/>
                <a:gd name="T80" fmla="*/ 116 w 735"/>
                <a:gd name="T81" fmla="*/ 141 h 243"/>
                <a:gd name="T82" fmla="*/ 113 w 735"/>
                <a:gd name="T83" fmla="*/ 130 h 243"/>
                <a:gd name="T84" fmla="*/ 110 w 735"/>
                <a:gd name="T85" fmla="*/ 120 h 243"/>
                <a:gd name="T86" fmla="*/ 108 w 735"/>
                <a:gd name="T87" fmla="*/ 105 h 243"/>
                <a:gd name="T88" fmla="*/ 107 w 735"/>
                <a:gd name="T89" fmla="*/ 87 h 243"/>
                <a:gd name="T90" fmla="*/ 107 w 735"/>
                <a:gd name="T91" fmla="*/ 74 h 243"/>
                <a:gd name="T92" fmla="*/ 110 w 735"/>
                <a:gd name="T93" fmla="*/ 58 h 243"/>
                <a:gd name="T94" fmla="*/ 112 w 735"/>
                <a:gd name="T95" fmla="*/ 47 h 243"/>
                <a:gd name="T96" fmla="*/ 114 w 735"/>
                <a:gd name="T97" fmla="*/ 39 h 243"/>
                <a:gd name="T98" fmla="*/ 117 w 735"/>
                <a:gd name="T99" fmla="*/ 28 h 243"/>
                <a:gd name="T100" fmla="*/ 122 w 735"/>
                <a:gd name="T101" fmla="*/ 17 h 243"/>
                <a:gd name="T102" fmla="*/ 127 w 735"/>
                <a:gd name="T103" fmla="*/ 9 h 243"/>
                <a:gd name="T104" fmla="*/ 132 w 735"/>
                <a:gd name="T105" fmla="*/ 0 h 24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35"/>
                <a:gd name="T160" fmla="*/ 0 h 243"/>
                <a:gd name="T161" fmla="*/ 735 w 735"/>
                <a:gd name="T162" fmla="*/ 243 h 243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35" h="243">
                  <a:moveTo>
                    <a:pt x="132" y="0"/>
                  </a:moveTo>
                  <a:lnTo>
                    <a:pt x="712" y="0"/>
                  </a:lnTo>
                  <a:lnTo>
                    <a:pt x="717" y="9"/>
                  </a:lnTo>
                  <a:lnTo>
                    <a:pt x="721" y="19"/>
                  </a:lnTo>
                  <a:lnTo>
                    <a:pt x="725" y="33"/>
                  </a:lnTo>
                  <a:lnTo>
                    <a:pt x="728" y="47"/>
                  </a:lnTo>
                  <a:lnTo>
                    <a:pt x="731" y="62"/>
                  </a:lnTo>
                  <a:lnTo>
                    <a:pt x="732" y="76"/>
                  </a:lnTo>
                  <a:lnTo>
                    <a:pt x="733" y="93"/>
                  </a:lnTo>
                  <a:lnTo>
                    <a:pt x="731" y="107"/>
                  </a:lnTo>
                  <a:lnTo>
                    <a:pt x="729" y="119"/>
                  </a:lnTo>
                  <a:lnTo>
                    <a:pt x="727" y="130"/>
                  </a:lnTo>
                  <a:lnTo>
                    <a:pt x="723" y="140"/>
                  </a:lnTo>
                  <a:lnTo>
                    <a:pt x="720" y="149"/>
                  </a:lnTo>
                  <a:lnTo>
                    <a:pt x="716" y="158"/>
                  </a:lnTo>
                  <a:lnTo>
                    <a:pt x="734" y="175"/>
                  </a:lnTo>
                  <a:lnTo>
                    <a:pt x="734" y="240"/>
                  </a:lnTo>
                  <a:lnTo>
                    <a:pt x="549" y="240"/>
                  </a:lnTo>
                  <a:lnTo>
                    <a:pt x="549" y="173"/>
                  </a:lnTo>
                  <a:lnTo>
                    <a:pt x="184" y="173"/>
                  </a:lnTo>
                  <a:lnTo>
                    <a:pt x="242" y="187"/>
                  </a:lnTo>
                  <a:lnTo>
                    <a:pt x="242" y="217"/>
                  </a:lnTo>
                  <a:lnTo>
                    <a:pt x="83" y="217"/>
                  </a:lnTo>
                  <a:lnTo>
                    <a:pt x="163" y="228"/>
                  </a:lnTo>
                  <a:lnTo>
                    <a:pt x="163" y="242"/>
                  </a:lnTo>
                  <a:lnTo>
                    <a:pt x="22" y="228"/>
                  </a:lnTo>
                  <a:lnTo>
                    <a:pt x="22" y="191"/>
                  </a:lnTo>
                  <a:lnTo>
                    <a:pt x="0" y="191"/>
                  </a:lnTo>
                  <a:lnTo>
                    <a:pt x="0" y="169"/>
                  </a:lnTo>
                  <a:lnTo>
                    <a:pt x="24" y="169"/>
                  </a:lnTo>
                  <a:lnTo>
                    <a:pt x="24" y="185"/>
                  </a:lnTo>
                  <a:lnTo>
                    <a:pt x="151" y="185"/>
                  </a:lnTo>
                  <a:lnTo>
                    <a:pt x="143" y="178"/>
                  </a:lnTo>
                  <a:lnTo>
                    <a:pt x="138" y="173"/>
                  </a:lnTo>
                  <a:lnTo>
                    <a:pt x="132" y="167"/>
                  </a:lnTo>
                  <a:lnTo>
                    <a:pt x="140" y="180"/>
                  </a:lnTo>
                  <a:lnTo>
                    <a:pt x="112" y="180"/>
                  </a:lnTo>
                  <a:lnTo>
                    <a:pt x="108" y="163"/>
                  </a:lnTo>
                  <a:lnTo>
                    <a:pt x="127" y="162"/>
                  </a:lnTo>
                  <a:lnTo>
                    <a:pt x="121" y="153"/>
                  </a:lnTo>
                  <a:lnTo>
                    <a:pt x="116" y="142"/>
                  </a:lnTo>
                  <a:lnTo>
                    <a:pt x="113" y="131"/>
                  </a:lnTo>
                  <a:lnTo>
                    <a:pt x="110" y="120"/>
                  </a:lnTo>
                  <a:lnTo>
                    <a:pt x="108" y="105"/>
                  </a:lnTo>
                  <a:lnTo>
                    <a:pt x="107" y="87"/>
                  </a:lnTo>
                  <a:lnTo>
                    <a:pt x="107" y="74"/>
                  </a:lnTo>
                  <a:lnTo>
                    <a:pt x="110" y="58"/>
                  </a:lnTo>
                  <a:lnTo>
                    <a:pt x="112" y="47"/>
                  </a:lnTo>
                  <a:lnTo>
                    <a:pt x="114" y="39"/>
                  </a:lnTo>
                  <a:lnTo>
                    <a:pt x="117" y="28"/>
                  </a:lnTo>
                  <a:lnTo>
                    <a:pt x="122" y="17"/>
                  </a:lnTo>
                  <a:lnTo>
                    <a:pt x="127" y="9"/>
                  </a:lnTo>
                  <a:lnTo>
                    <a:pt x="132" y="0"/>
                  </a:lnTo>
                </a:path>
              </a:pathLst>
            </a:custGeom>
            <a:solidFill>
              <a:srgbClr val="C0C0C0"/>
            </a:solidFill>
            <a:ln w="126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grpSp>
          <p:nvGrpSpPr>
            <p:cNvPr id="10571" name="Group 191"/>
            <p:cNvGrpSpPr>
              <a:grpSpLocks/>
            </p:cNvGrpSpPr>
            <p:nvPr/>
          </p:nvGrpSpPr>
          <p:grpSpPr bwMode="auto">
            <a:xfrm>
              <a:off x="4560" y="1588"/>
              <a:ext cx="215" cy="294"/>
              <a:chOff x="4560" y="1588"/>
              <a:chExt cx="215" cy="294"/>
            </a:xfrm>
          </p:grpSpPr>
          <p:grpSp>
            <p:nvGrpSpPr>
              <p:cNvPr id="10631" name="Group 192"/>
              <p:cNvGrpSpPr>
                <a:grpSpLocks/>
              </p:cNvGrpSpPr>
              <p:nvPr/>
            </p:nvGrpSpPr>
            <p:grpSpPr bwMode="auto">
              <a:xfrm>
                <a:off x="4753" y="1588"/>
                <a:ext cx="22" cy="192"/>
                <a:chOff x="4753" y="1588"/>
                <a:chExt cx="22" cy="192"/>
              </a:xfrm>
            </p:grpSpPr>
            <p:sp>
              <p:nvSpPr>
                <p:cNvPr id="10644" name="Rectangle 193"/>
                <p:cNvSpPr>
                  <a:spLocks noChangeArrowheads="1"/>
                </p:cNvSpPr>
                <p:nvPr/>
              </p:nvSpPr>
              <p:spPr bwMode="auto">
                <a:xfrm>
                  <a:off x="4753" y="1777"/>
                  <a:ext cx="22" cy="3"/>
                </a:xfrm>
                <a:prstGeom prst="rect">
                  <a:avLst/>
                </a:prstGeom>
                <a:solidFill>
                  <a:srgbClr val="808080"/>
                </a:solidFill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grpSp>
              <p:nvGrpSpPr>
                <p:cNvPr id="10645" name="Group 194"/>
                <p:cNvGrpSpPr>
                  <a:grpSpLocks/>
                </p:cNvGrpSpPr>
                <p:nvPr/>
              </p:nvGrpSpPr>
              <p:grpSpPr bwMode="auto">
                <a:xfrm>
                  <a:off x="4755" y="1588"/>
                  <a:ext cx="14" cy="181"/>
                  <a:chOff x="4755" y="1588"/>
                  <a:chExt cx="14" cy="181"/>
                </a:xfrm>
              </p:grpSpPr>
              <p:sp>
                <p:nvSpPr>
                  <p:cNvPr id="10646" name="Rectangle 195"/>
                  <p:cNvSpPr>
                    <a:spLocks noChangeArrowheads="1"/>
                  </p:cNvSpPr>
                  <p:nvPr/>
                </p:nvSpPr>
                <p:spPr bwMode="auto">
                  <a:xfrm>
                    <a:off x="4759" y="1588"/>
                    <a:ext cx="7" cy="88"/>
                  </a:xfrm>
                  <a:prstGeom prst="rect">
                    <a:avLst/>
                  </a:prstGeom>
                  <a:solidFill>
                    <a:srgbClr val="C0C0C0"/>
                  </a:solidFill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647" name="Rectangle 196"/>
                  <p:cNvSpPr>
                    <a:spLocks noChangeArrowheads="1"/>
                  </p:cNvSpPr>
                  <p:nvPr/>
                </p:nvSpPr>
                <p:spPr bwMode="auto">
                  <a:xfrm>
                    <a:off x="4755" y="1683"/>
                    <a:ext cx="14" cy="86"/>
                  </a:xfrm>
                  <a:prstGeom prst="rect">
                    <a:avLst/>
                  </a:prstGeom>
                  <a:solidFill>
                    <a:srgbClr val="A0A0A0"/>
                  </a:solidFill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</p:grpSp>
          <p:grpSp>
            <p:nvGrpSpPr>
              <p:cNvPr id="10632" name="Group 197"/>
              <p:cNvGrpSpPr>
                <a:grpSpLocks/>
              </p:cNvGrpSpPr>
              <p:nvPr/>
            </p:nvGrpSpPr>
            <p:grpSpPr bwMode="auto">
              <a:xfrm>
                <a:off x="4560" y="1666"/>
                <a:ext cx="206" cy="216"/>
                <a:chOff x="4560" y="1666"/>
                <a:chExt cx="206" cy="216"/>
              </a:xfrm>
            </p:grpSpPr>
            <p:grpSp>
              <p:nvGrpSpPr>
                <p:cNvPr id="10633" name="Group 198"/>
                <p:cNvGrpSpPr>
                  <a:grpSpLocks/>
                </p:cNvGrpSpPr>
                <p:nvPr/>
              </p:nvGrpSpPr>
              <p:grpSpPr bwMode="auto">
                <a:xfrm>
                  <a:off x="4570" y="1666"/>
                  <a:ext cx="188" cy="142"/>
                  <a:chOff x="4570" y="1666"/>
                  <a:chExt cx="188" cy="142"/>
                </a:xfrm>
              </p:grpSpPr>
              <p:sp>
                <p:nvSpPr>
                  <p:cNvPr id="10640" name="Freeform 199"/>
                  <p:cNvSpPr>
                    <a:spLocks noChangeArrowheads="1"/>
                  </p:cNvSpPr>
                  <p:nvPr/>
                </p:nvSpPr>
                <p:spPr bwMode="auto">
                  <a:xfrm>
                    <a:off x="4570" y="1666"/>
                    <a:ext cx="188" cy="142"/>
                  </a:xfrm>
                  <a:custGeom>
                    <a:avLst/>
                    <a:gdLst>
                      <a:gd name="T0" fmla="*/ 99 w 189"/>
                      <a:gd name="T1" fmla="*/ 0 h 143"/>
                      <a:gd name="T2" fmla="*/ 171 w 189"/>
                      <a:gd name="T3" fmla="*/ 0 h 143"/>
                      <a:gd name="T4" fmla="*/ 174 w 189"/>
                      <a:gd name="T5" fmla="*/ 1 h 143"/>
                      <a:gd name="T6" fmla="*/ 176 w 189"/>
                      <a:gd name="T7" fmla="*/ 3 h 143"/>
                      <a:gd name="T8" fmla="*/ 177 w 189"/>
                      <a:gd name="T9" fmla="*/ 6 h 143"/>
                      <a:gd name="T10" fmla="*/ 177 w 189"/>
                      <a:gd name="T11" fmla="*/ 8 h 143"/>
                      <a:gd name="T12" fmla="*/ 187 w 189"/>
                      <a:gd name="T13" fmla="*/ 120 h 143"/>
                      <a:gd name="T14" fmla="*/ 187 w 189"/>
                      <a:gd name="T15" fmla="*/ 125 h 143"/>
                      <a:gd name="T16" fmla="*/ 186 w 189"/>
                      <a:gd name="T17" fmla="*/ 131 h 143"/>
                      <a:gd name="T18" fmla="*/ 182 w 189"/>
                      <a:gd name="T19" fmla="*/ 137 h 143"/>
                      <a:gd name="T20" fmla="*/ 178 w 189"/>
                      <a:gd name="T21" fmla="*/ 141 h 143"/>
                      <a:gd name="T22" fmla="*/ 174 w 189"/>
                      <a:gd name="T23" fmla="*/ 141 h 143"/>
                      <a:gd name="T24" fmla="*/ 0 w 189"/>
                      <a:gd name="T25" fmla="*/ 141 h 143"/>
                      <a:gd name="T26" fmla="*/ 4 w 189"/>
                      <a:gd name="T27" fmla="*/ 83 h 143"/>
                      <a:gd name="T28" fmla="*/ 6 w 189"/>
                      <a:gd name="T29" fmla="*/ 79 h 143"/>
                      <a:gd name="T30" fmla="*/ 10 w 189"/>
                      <a:gd name="T31" fmla="*/ 75 h 143"/>
                      <a:gd name="T32" fmla="*/ 15 w 189"/>
                      <a:gd name="T33" fmla="*/ 74 h 143"/>
                      <a:gd name="T34" fmla="*/ 83 w 189"/>
                      <a:gd name="T35" fmla="*/ 60 h 143"/>
                      <a:gd name="T36" fmla="*/ 115 w 189"/>
                      <a:gd name="T37" fmla="*/ 60 h 143"/>
                      <a:gd name="T38" fmla="*/ 162 w 189"/>
                      <a:gd name="T39" fmla="*/ 60 h 143"/>
                      <a:gd name="T40" fmla="*/ 162 w 189"/>
                      <a:gd name="T41" fmla="*/ 8 h 143"/>
                      <a:gd name="T42" fmla="*/ 124 w 189"/>
                      <a:gd name="T43" fmla="*/ 8 h 143"/>
                      <a:gd name="T44" fmla="*/ 114 w 189"/>
                      <a:gd name="T45" fmla="*/ 60 h 143"/>
                      <a:gd name="T46" fmla="*/ 107 w 189"/>
                      <a:gd name="T47" fmla="*/ 60 h 143"/>
                      <a:gd name="T48" fmla="*/ 117 w 189"/>
                      <a:gd name="T49" fmla="*/ 8 h 143"/>
                      <a:gd name="T50" fmla="*/ 99 w 189"/>
                      <a:gd name="T51" fmla="*/ 8 h 143"/>
                      <a:gd name="T52" fmla="*/ 90 w 189"/>
                      <a:gd name="T53" fmla="*/ 60 h 143"/>
                      <a:gd name="T54" fmla="*/ 83 w 189"/>
                      <a:gd name="T55" fmla="*/ 61 h 143"/>
                      <a:gd name="T56" fmla="*/ 94 w 189"/>
                      <a:gd name="T57" fmla="*/ 7 h 143"/>
                      <a:gd name="T58" fmla="*/ 94 w 189"/>
                      <a:gd name="T59" fmla="*/ 5 h 143"/>
                      <a:gd name="T60" fmla="*/ 95 w 189"/>
                      <a:gd name="T61" fmla="*/ 2 h 143"/>
                      <a:gd name="T62" fmla="*/ 97 w 189"/>
                      <a:gd name="T63" fmla="*/ 0 h 143"/>
                      <a:gd name="T64" fmla="*/ 99 w 189"/>
                      <a:gd name="T65" fmla="*/ 0 h 143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89"/>
                      <a:gd name="T100" fmla="*/ 0 h 143"/>
                      <a:gd name="T101" fmla="*/ 189 w 189"/>
                      <a:gd name="T102" fmla="*/ 143 h 143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89" h="143">
                        <a:moveTo>
                          <a:pt x="100" y="0"/>
                        </a:moveTo>
                        <a:lnTo>
                          <a:pt x="172" y="0"/>
                        </a:lnTo>
                        <a:lnTo>
                          <a:pt x="175" y="1"/>
                        </a:lnTo>
                        <a:lnTo>
                          <a:pt x="177" y="3"/>
                        </a:lnTo>
                        <a:lnTo>
                          <a:pt x="178" y="6"/>
                        </a:lnTo>
                        <a:lnTo>
                          <a:pt x="178" y="8"/>
                        </a:lnTo>
                        <a:lnTo>
                          <a:pt x="188" y="121"/>
                        </a:lnTo>
                        <a:lnTo>
                          <a:pt x="188" y="126"/>
                        </a:lnTo>
                        <a:lnTo>
                          <a:pt x="187" y="132"/>
                        </a:lnTo>
                        <a:lnTo>
                          <a:pt x="183" y="138"/>
                        </a:lnTo>
                        <a:lnTo>
                          <a:pt x="179" y="142"/>
                        </a:lnTo>
                        <a:lnTo>
                          <a:pt x="175" y="142"/>
                        </a:lnTo>
                        <a:lnTo>
                          <a:pt x="0" y="142"/>
                        </a:lnTo>
                        <a:lnTo>
                          <a:pt x="4" y="84"/>
                        </a:lnTo>
                        <a:lnTo>
                          <a:pt x="6" y="80"/>
                        </a:lnTo>
                        <a:lnTo>
                          <a:pt x="10" y="76"/>
                        </a:lnTo>
                        <a:lnTo>
                          <a:pt x="15" y="75"/>
                        </a:lnTo>
                        <a:lnTo>
                          <a:pt x="83" y="60"/>
                        </a:lnTo>
                        <a:lnTo>
                          <a:pt x="116" y="60"/>
                        </a:lnTo>
                        <a:lnTo>
                          <a:pt x="163" y="60"/>
                        </a:lnTo>
                        <a:lnTo>
                          <a:pt x="163" y="8"/>
                        </a:lnTo>
                        <a:lnTo>
                          <a:pt x="125" y="8"/>
                        </a:lnTo>
                        <a:lnTo>
                          <a:pt x="115" y="60"/>
                        </a:lnTo>
                        <a:lnTo>
                          <a:pt x="108" y="60"/>
                        </a:lnTo>
                        <a:lnTo>
                          <a:pt x="118" y="8"/>
                        </a:lnTo>
                        <a:lnTo>
                          <a:pt x="100" y="8"/>
                        </a:lnTo>
                        <a:lnTo>
                          <a:pt x="90" y="60"/>
                        </a:lnTo>
                        <a:lnTo>
                          <a:pt x="83" y="61"/>
                        </a:lnTo>
                        <a:lnTo>
                          <a:pt x="94" y="7"/>
                        </a:lnTo>
                        <a:lnTo>
                          <a:pt x="94" y="5"/>
                        </a:lnTo>
                        <a:lnTo>
                          <a:pt x="96" y="2"/>
                        </a:lnTo>
                        <a:lnTo>
                          <a:pt x="98" y="0"/>
                        </a:lnTo>
                        <a:lnTo>
                          <a:pt x="100" y="0"/>
                        </a:lnTo>
                      </a:path>
                    </a:pathLst>
                  </a:custGeom>
                  <a:solidFill>
                    <a:srgbClr val="C0C0C0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grpSp>
                <p:nvGrpSpPr>
                  <p:cNvPr id="10641" name="Group 200"/>
                  <p:cNvGrpSpPr>
                    <a:grpSpLocks/>
                  </p:cNvGrpSpPr>
                  <p:nvPr/>
                </p:nvGrpSpPr>
                <p:grpSpPr bwMode="auto">
                  <a:xfrm>
                    <a:off x="4653" y="1722"/>
                    <a:ext cx="41" cy="16"/>
                    <a:chOff x="4653" y="1722"/>
                    <a:chExt cx="41" cy="16"/>
                  </a:xfrm>
                </p:grpSpPr>
                <p:sp>
                  <p:nvSpPr>
                    <p:cNvPr id="10642" name="Freeform 2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78" y="1722"/>
                      <a:ext cx="16" cy="16"/>
                    </a:xfrm>
                    <a:custGeom>
                      <a:avLst/>
                      <a:gdLst>
                        <a:gd name="T0" fmla="*/ 3 w 17"/>
                        <a:gd name="T1" fmla="*/ 2 h 17"/>
                        <a:gd name="T2" fmla="*/ 0 w 17"/>
                        <a:gd name="T3" fmla="*/ 15 h 17"/>
                        <a:gd name="T4" fmla="*/ 11 w 17"/>
                        <a:gd name="T5" fmla="*/ 15 h 17"/>
                        <a:gd name="T6" fmla="*/ 15 w 17"/>
                        <a:gd name="T7" fmla="*/ 0 h 17"/>
                        <a:gd name="T8" fmla="*/ 3 w 17"/>
                        <a:gd name="T9" fmla="*/ 2 h 1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7"/>
                        <a:gd name="T16" fmla="*/ 0 h 17"/>
                        <a:gd name="T17" fmla="*/ 17 w 17"/>
                        <a:gd name="T18" fmla="*/ 17 h 1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7" h="17">
                          <a:moveTo>
                            <a:pt x="3" y="2"/>
                          </a:moveTo>
                          <a:lnTo>
                            <a:pt x="0" y="16"/>
                          </a:lnTo>
                          <a:lnTo>
                            <a:pt x="12" y="16"/>
                          </a:lnTo>
                          <a:lnTo>
                            <a:pt x="16" y="0"/>
                          </a:lnTo>
                          <a:lnTo>
                            <a:pt x="3" y="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643" name="Freeform 2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3" y="1722"/>
                      <a:ext cx="16" cy="16"/>
                    </a:xfrm>
                    <a:custGeom>
                      <a:avLst/>
                      <a:gdLst>
                        <a:gd name="T0" fmla="*/ 4 w 17"/>
                        <a:gd name="T1" fmla="*/ 3 h 17"/>
                        <a:gd name="T2" fmla="*/ 0 w 17"/>
                        <a:gd name="T3" fmla="*/ 15 h 17"/>
                        <a:gd name="T4" fmla="*/ 11 w 17"/>
                        <a:gd name="T5" fmla="*/ 15 h 17"/>
                        <a:gd name="T6" fmla="*/ 15 w 17"/>
                        <a:gd name="T7" fmla="*/ 0 h 17"/>
                        <a:gd name="T8" fmla="*/ 4 w 17"/>
                        <a:gd name="T9" fmla="*/ 3 h 1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7"/>
                        <a:gd name="T16" fmla="*/ 0 h 17"/>
                        <a:gd name="T17" fmla="*/ 17 w 17"/>
                        <a:gd name="T18" fmla="*/ 17 h 1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7" h="17">
                          <a:moveTo>
                            <a:pt x="4" y="3"/>
                          </a:moveTo>
                          <a:lnTo>
                            <a:pt x="0" y="16"/>
                          </a:lnTo>
                          <a:lnTo>
                            <a:pt x="12" y="16"/>
                          </a:lnTo>
                          <a:lnTo>
                            <a:pt x="16" y="0"/>
                          </a:lnTo>
                          <a:lnTo>
                            <a:pt x="4" y="3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</p:grpSp>
            <p:sp>
              <p:nvSpPr>
                <p:cNvPr id="10634" name="Freeform 203"/>
                <p:cNvSpPr>
                  <a:spLocks noChangeArrowheads="1"/>
                </p:cNvSpPr>
                <p:nvPr/>
              </p:nvSpPr>
              <p:spPr bwMode="auto">
                <a:xfrm>
                  <a:off x="4560" y="1781"/>
                  <a:ext cx="130" cy="87"/>
                </a:xfrm>
                <a:custGeom>
                  <a:avLst/>
                  <a:gdLst>
                    <a:gd name="T0" fmla="*/ 18 w 131"/>
                    <a:gd name="T1" fmla="*/ 44 h 88"/>
                    <a:gd name="T2" fmla="*/ 0 w 131"/>
                    <a:gd name="T3" fmla="*/ 44 h 88"/>
                    <a:gd name="T4" fmla="*/ 0 w 131"/>
                    <a:gd name="T5" fmla="*/ 86 h 88"/>
                    <a:gd name="T6" fmla="*/ 23 w 131"/>
                    <a:gd name="T7" fmla="*/ 86 h 88"/>
                    <a:gd name="T8" fmla="*/ 109 w 131"/>
                    <a:gd name="T9" fmla="*/ 86 h 88"/>
                    <a:gd name="T10" fmla="*/ 109 w 131"/>
                    <a:gd name="T11" fmla="*/ 64 h 88"/>
                    <a:gd name="T12" fmla="*/ 129 w 131"/>
                    <a:gd name="T13" fmla="*/ 64 h 88"/>
                    <a:gd name="T14" fmla="*/ 129 w 131"/>
                    <a:gd name="T15" fmla="*/ 28 h 88"/>
                    <a:gd name="T16" fmla="*/ 107 w 131"/>
                    <a:gd name="T17" fmla="*/ 28 h 88"/>
                    <a:gd name="T18" fmla="*/ 95 w 131"/>
                    <a:gd name="T19" fmla="*/ 0 h 88"/>
                    <a:gd name="T20" fmla="*/ 18 w 131"/>
                    <a:gd name="T21" fmla="*/ 0 h 88"/>
                    <a:gd name="T22" fmla="*/ 18 w 131"/>
                    <a:gd name="T23" fmla="*/ 44 h 8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31"/>
                    <a:gd name="T37" fmla="*/ 0 h 88"/>
                    <a:gd name="T38" fmla="*/ 131 w 131"/>
                    <a:gd name="T39" fmla="*/ 88 h 88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31" h="88">
                      <a:moveTo>
                        <a:pt x="18" y="44"/>
                      </a:moveTo>
                      <a:lnTo>
                        <a:pt x="0" y="44"/>
                      </a:lnTo>
                      <a:lnTo>
                        <a:pt x="0" y="87"/>
                      </a:lnTo>
                      <a:lnTo>
                        <a:pt x="23" y="87"/>
                      </a:lnTo>
                      <a:lnTo>
                        <a:pt x="110" y="87"/>
                      </a:lnTo>
                      <a:lnTo>
                        <a:pt x="110" y="65"/>
                      </a:lnTo>
                      <a:lnTo>
                        <a:pt x="130" y="65"/>
                      </a:lnTo>
                      <a:lnTo>
                        <a:pt x="130" y="28"/>
                      </a:lnTo>
                      <a:lnTo>
                        <a:pt x="108" y="28"/>
                      </a:lnTo>
                      <a:lnTo>
                        <a:pt x="96" y="0"/>
                      </a:lnTo>
                      <a:lnTo>
                        <a:pt x="18" y="0"/>
                      </a:lnTo>
                      <a:lnTo>
                        <a:pt x="18" y="44"/>
                      </a:lnTo>
                    </a:path>
                  </a:pathLst>
                </a:custGeom>
                <a:solidFill>
                  <a:srgbClr val="60606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635" name="Freeform 204"/>
                <p:cNvSpPr>
                  <a:spLocks noChangeArrowheads="1"/>
                </p:cNvSpPr>
                <p:nvPr/>
              </p:nvSpPr>
              <p:spPr bwMode="auto">
                <a:xfrm>
                  <a:off x="4562" y="1772"/>
                  <a:ext cx="110" cy="54"/>
                </a:xfrm>
                <a:custGeom>
                  <a:avLst/>
                  <a:gdLst>
                    <a:gd name="T0" fmla="*/ 9 w 111"/>
                    <a:gd name="T1" fmla="*/ 0 h 55"/>
                    <a:gd name="T2" fmla="*/ 91 w 111"/>
                    <a:gd name="T3" fmla="*/ 0 h 55"/>
                    <a:gd name="T4" fmla="*/ 109 w 111"/>
                    <a:gd name="T5" fmla="*/ 53 h 55"/>
                    <a:gd name="T6" fmla="*/ 96 w 111"/>
                    <a:gd name="T7" fmla="*/ 53 h 55"/>
                    <a:gd name="T8" fmla="*/ 93 w 111"/>
                    <a:gd name="T9" fmla="*/ 52 h 55"/>
                    <a:gd name="T10" fmla="*/ 91 w 111"/>
                    <a:gd name="T11" fmla="*/ 51 h 55"/>
                    <a:gd name="T12" fmla="*/ 89 w 111"/>
                    <a:gd name="T13" fmla="*/ 50 h 55"/>
                    <a:gd name="T14" fmla="*/ 87 w 111"/>
                    <a:gd name="T15" fmla="*/ 47 h 55"/>
                    <a:gd name="T16" fmla="*/ 87 w 111"/>
                    <a:gd name="T17" fmla="*/ 44 h 55"/>
                    <a:gd name="T18" fmla="*/ 78 w 111"/>
                    <a:gd name="T19" fmla="*/ 23 h 55"/>
                    <a:gd name="T20" fmla="*/ 76 w 111"/>
                    <a:gd name="T21" fmla="*/ 20 h 55"/>
                    <a:gd name="T22" fmla="*/ 74 w 111"/>
                    <a:gd name="T23" fmla="*/ 19 h 55"/>
                    <a:gd name="T24" fmla="*/ 70 w 111"/>
                    <a:gd name="T25" fmla="*/ 18 h 55"/>
                    <a:gd name="T26" fmla="*/ 31 w 111"/>
                    <a:gd name="T27" fmla="*/ 18 h 55"/>
                    <a:gd name="T28" fmla="*/ 28 w 111"/>
                    <a:gd name="T29" fmla="*/ 19 h 55"/>
                    <a:gd name="T30" fmla="*/ 26 w 111"/>
                    <a:gd name="T31" fmla="*/ 20 h 55"/>
                    <a:gd name="T32" fmla="*/ 24 w 111"/>
                    <a:gd name="T33" fmla="*/ 23 h 55"/>
                    <a:gd name="T34" fmla="*/ 23 w 111"/>
                    <a:gd name="T35" fmla="*/ 26 h 55"/>
                    <a:gd name="T36" fmla="*/ 16 w 111"/>
                    <a:gd name="T37" fmla="*/ 52 h 55"/>
                    <a:gd name="T38" fmla="*/ 0 w 111"/>
                    <a:gd name="T39" fmla="*/ 52 h 55"/>
                    <a:gd name="T40" fmla="*/ 0 w 111"/>
                    <a:gd name="T41" fmla="*/ 12 h 55"/>
                    <a:gd name="T42" fmla="*/ 0 w 111"/>
                    <a:gd name="T43" fmla="*/ 8 h 55"/>
                    <a:gd name="T44" fmla="*/ 1 w 111"/>
                    <a:gd name="T45" fmla="*/ 5 h 55"/>
                    <a:gd name="T46" fmla="*/ 2 w 111"/>
                    <a:gd name="T47" fmla="*/ 2 h 55"/>
                    <a:gd name="T48" fmla="*/ 5 w 111"/>
                    <a:gd name="T49" fmla="*/ 0 h 55"/>
                    <a:gd name="T50" fmla="*/ 9 w 111"/>
                    <a:gd name="T51" fmla="*/ 0 h 55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11"/>
                    <a:gd name="T79" fmla="*/ 0 h 55"/>
                    <a:gd name="T80" fmla="*/ 111 w 111"/>
                    <a:gd name="T81" fmla="*/ 55 h 55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11" h="55">
                      <a:moveTo>
                        <a:pt x="9" y="0"/>
                      </a:moveTo>
                      <a:lnTo>
                        <a:pt x="92" y="0"/>
                      </a:lnTo>
                      <a:lnTo>
                        <a:pt x="110" y="54"/>
                      </a:lnTo>
                      <a:lnTo>
                        <a:pt x="97" y="54"/>
                      </a:lnTo>
                      <a:lnTo>
                        <a:pt x="94" y="53"/>
                      </a:lnTo>
                      <a:lnTo>
                        <a:pt x="92" y="52"/>
                      </a:lnTo>
                      <a:lnTo>
                        <a:pt x="90" y="51"/>
                      </a:lnTo>
                      <a:lnTo>
                        <a:pt x="88" y="48"/>
                      </a:lnTo>
                      <a:lnTo>
                        <a:pt x="88" y="45"/>
                      </a:lnTo>
                      <a:lnTo>
                        <a:pt x="79" y="23"/>
                      </a:lnTo>
                      <a:lnTo>
                        <a:pt x="77" y="20"/>
                      </a:lnTo>
                      <a:lnTo>
                        <a:pt x="75" y="19"/>
                      </a:lnTo>
                      <a:lnTo>
                        <a:pt x="71" y="18"/>
                      </a:lnTo>
                      <a:lnTo>
                        <a:pt x="31" y="18"/>
                      </a:lnTo>
                      <a:lnTo>
                        <a:pt x="28" y="19"/>
                      </a:lnTo>
                      <a:lnTo>
                        <a:pt x="26" y="20"/>
                      </a:lnTo>
                      <a:lnTo>
                        <a:pt x="24" y="23"/>
                      </a:lnTo>
                      <a:lnTo>
                        <a:pt x="23" y="26"/>
                      </a:lnTo>
                      <a:lnTo>
                        <a:pt x="16" y="53"/>
                      </a:lnTo>
                      <a:lnTo>
                        <a:pt x="0" y="53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5" y="0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C0C0C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grpSp>
              <p:nvGrpSpPr>
                <p:cNvPr id="10636" name="Group 205"/>
                <p:cNvGrpSpPr>
                  <a:grpSpLocks/>
                </p:cNvGrpSpPr>
                <p:nvPr/>
              </p:nvGrpSpPr>
              <p:grpSpPr bwMode="auto">
                <a:xfrm>
                  <a:off x="4682" y="1811"/>
                  <a:ext cx="84" cy="71"/>
                  <a:chOff x="4682" y="1811"/>
                  <a:chExt cx="84" cy="71"/>
                </a:xfrm>
              </p:grpSpPr>
              <p:sp>
                <p:nvSpPr>
                  <p:cNvPr id="10637" name="Rectangle 206"/>
                  <p:cNvSpPr>
                    <a:spLocks noChangeArrowheads="1"/>
                  </p:cNvSpPr>
                  <p:nvPr/>
                </p:nvSpPr>
                <p:spPr bwMode="auto">
                  <a:xfrm>
                    <a:off x="4749" y="1855"/>
                    <a:ext cx="15" cy="12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638" name="Rectangle 207"/>
                  <p:cNvSpPr>
                    <a:spLocks noChangeArrowheads="1"/>
                  </p:cNvSpPr>
                  <p:nvPr/>
                </p:nvSpPr>
                <p:spPr bwMode="auto">
                  <a:xfrm>
                    <a:off x="4686" y="1811"/>
                    <a:ext cx="80" cy="39"/>
                  </a:xfrm>
                  <a:prstGeom prst="rect">
                    <a:avLst/>
                  </a:prstGeom>
                  <a:solidFill>
                    <a:srgbClr val="C0C0C0"/>
                  </a:solidFill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639" name="Freeform 208"/>
                  <p:cNvSpPr>
                    <a:spLocks noChangeArrowheads="1"/>
                  </p:cNvSpPr>
                  <p:nvPr/>
                </p:nvSpPr>
                <p:spPr bwMode="auto">
                  <a:xfrm>
                    <a:off x="4682" y="1856"/>
                    <a:ext cx="69" cy="26"/>
                  </a:xfrm>
                  <a:custGeom>
                    <a:avLst/>
                    <a:gdLst>
                      <a:gd name="T0" fmla="*/ 0 w 70"/>
                      <a:gd name="T1" fmla="*/ 0 h 27"/>
                      <a:gd name="T2" fmla="*/ 68 w 70"/>
                      <a:gd name="T3" fmla="*/ 0 h 27"/>
                      <a:gd name="T4" fmla="*/ 68 w 70"/>
                      <a:gd name="T5" fmla="*/ 15 h 27"/>
                      <a:gd name="T6" fmla="*/ 13 w 70"/>
                      <a:gd name="T7" fmla="*/ 15 h 27"/>
                      <a:gd name="T8" fmla="*/ 13 w 70"/>
                      <a:gd name="T9" fmla="*/ 25 h 27"/>
                      <a:gd name="T10" fmla="*/ 0 w 70"/>
                      <a:gd name="T11" fmla="*/ 25 h 27"/>
                      <a:gd name="T12" fmla="*/ 0 w 70"/>
                      <a:gd name="T13" fmla="*/ 0 h 27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70"/>
                      <a:gd name="T22" fmla="*/ 0 h 27"/>
                      <a:gd name="T23" fmla="*/ 70 w 70"/>
                      <a:gd name="T24" fmla="*/ 27 h 27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70" h="27">
                        <a:moveTo>
                          <a:pt x="0" y="0"/>
                        </a:moveTo>
                        <a:lnTo>
                          <a:pt x="69" y="0"/>
                        </a:lnTo>
                        <a:lnTo>
                          <a:pt x="69" y="16"/>
                        </a:lnTo>
                        <a:lnTo>
                          <a:pt x="13" y="16"/>
                        </a:lnTo>
                        <a:lnTo>
                          <a:pt x="13" y="26"/>
                        </a:lnTo>
                        <a:lnTo>
                          <a:pt x="0" y="2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A0A0A0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</p:grpSp>
        </p:grpSp>
        <p:sp>
          <p:nvSpPr>
            <p:cNvPr id="10572" name="Freeform 209"/>
            <p:cNvSpPr>
              <a:spLocks noChangeArrowheads="1"/>
            </p:cNvSpPr>
            <p:nvPr/>
          </p:nvSpPr>
          <p:spPr bwMode="auto">
            <a:xfrm>
              <a:off x="5302" y="1772"/>
              <a:ext cx="176" cy="32"/>
            </a:xfrm>
            <a:custGeom>
              <a:avLst/>
              <a:gdLst>
                <a:gd name="T0" fmla="*/ 20 w 177"/>
                <a:gd name="T1" fmla="*/ 1 h 33"/>
                <a:gd name="T2" fmla="*/ 0 w 177"/>
                <a:gd name="T3" fmla="*/ 24 h 33"/>
                <a:gd name="T4" fmla="*/ 6 w 177"/>
                <a:gd name="T5" fmla="*/ 31 h 33"/>
                <a:gd name="T6" fmla="*/ 24 w 177"/>
                <a:gd name="T7" fmla="*/ 11 h 33"/>
                <a:gd name="T8" fmla="*/ 154 w 177"/>
                <a:gd name="T9" fmla="*/ 11 h 33"/>
                <a:gd name="T10" fmla="*/ 170 w 177"/>
                <a:gd name="T11" fmla="*/ 25 h 33"/>
                <a:gd name="T12" fmla="*/ 175 w 177"/>
                <a:gd name="T13" fmla="*/ 16 h 33"/>
                <a:gd name="T14" fmla="*/ 158 w 177"/>
                <a:gd name="T15" fmla="*/ 0 h 3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77"/>
                <a:gd name="T25" fmla="*/ 0 h 33"/>
                <a:gd name="T26" fmla="*/ 177 w 177"/>
                <a:gd name="T27" fmla="*/ 33 h 3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77" h="33">
                  <a:moveTo>
                    <a:pt x="20" y="1"/>
                  </a:moveTo>
                  <a:lnTo>
                    <a:pt x="0" y="25"/>
                  </a:lnTo>
                  <a:lnTo>
                    <a:pt x="6" y="32"/>
                  </a:lnTo>
                  <a:lnTo>
                    <a:pt x="24" y="11"/>
                  </a:lnTo>
                  <a:lnTo>
                    <a:pt x="155" y="11"/>
                  </a:lnTo>
                  <a:lnTo>
                    <a:pt x="171" y="26"/>
                  </a:lnTo>
                  <a:lnTo>
                    <a:pt x="176" y="17"/>
                  </a:lnTo>
                  <a:lnTo>
                    <a:pt x="159" y="0"/>
                  </a:lnTo>
                </a:path>
              </a:pathLst>
            </a:custGeom>
            <a:noFill/>
            <a:ln w="126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573" name="Rectangle 210"/>
            <p:cNvSpPr>
              <a:spLocks noChangeArrowheads="1"/>
            </p:cNvSpPr>
            <p:nvPr/>
          </p:nvSpPr>
          <p:spPr bwMode="auto">
            <a:xfrm>
              <a:off x="5482" y="1790"/>
              <a:ext cx="1" cy="69"/>
            </a:xfrm>
            <a:prstGeom prst="rect">
              <a:avLst/>
            </a:prstGeom>
            <a:solidFill>
              <a:srgbClr val="C0C0C0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574" name="Rectangle 211"/>
            <p:cNvSpPr>
              <a:spLocks noChangeArrowheads="1"/>
            </p:cNvSpPr>
            <p:nvPr/>
          </p:nvSpPr>
          <p:spPr bwMode="auto">
            <a:xfrm>
              <a:off x="5492" y="1801"/>
              <a:ext cx="10" cy="14"/>
            </a:xfrm>
            <a:prstGeom prst="rect">
              <a:avLst/>
            </a:prstGeom>
            <a:solidFill>
              <a:srgbClr val="C0C0C0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grpSp>
          <p:nvGrpSpPr>
            <p:cNvPr id="10575" name="Group 212"/>
            <p:cNvGrpSpPr>
              <a:grpSpLocks/>
            </p:cNvGrpSpPr>
            <p:nvPr/>
          </p:nvGrpSpPr>
          <p:grpSpPr bwMode="auto">
            <a:xfrm>
              <a:off x="4574" y="1796"/>
              <a:ext cx="899" cy="111"/>
              <a:chOff x="4574" y="1796"/>
              <a:chExt cx="899" cy="111"/>
            </a:xfrm>
          </p:grpSpPr>
          <p:grpSp>
            <p:nvGrpSpPr>
              <p:cNvPr id="10577" name="Group 213"/>
              <p:cNvGrpSpPr>
                <a:grpSpLocks/>
              </p:cNvGrpSpPr>
              <p:nvPr/>
            </p:nvGrpSpPr>
            <p:grpSpPr bwMode="auto">
              <a:xfrm>
                <a:off x="4866" y="1801"/>
                <a:ext cx="83" cy="106"/>
                <a:chOff x="4866" y="1801"/>
                <a:chExt cx="83" cy="106"/>
              </a:xfrm>
            </p:grpSpPr>
            <p:sp>
              <p:nvSpPr>
                <p:cNvPr id="10619" name="Oval 214"/>
                <p:cNvSpPr>
                  <a:spLocks noChangeArrowheads="1"/>
                </p:cNvSpPr>
                <p:nvPr/>
              </p:nvSpPr>
              <p:spPr bwMode="auto">
                <a:xfrm>
                  <a:off x="4866" y="1801"/>
                  <a:ext cx="83" cy="106"/>
                </a:xfrm>
                <a:prstGeom prst="ellipse">
                  <a:avLst/>
                </a:pr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grpSp>
              <p:nvGrpSpPr>
                <p:cNvPr id="10620" name="Group 215"/>
                <p:cNvGrpSpPr>
                  <a:grpSpLocks/>
                </p:cNvGrpSpPr>
                <p:nvPr/>
              </p:nvGrpSpPr>
              <p:grpSpPr bwMode="auto">
                <a:xfrm>
                  <a:off x="4886" y="1826"/>
                  <a:ext cx="47" cy="56"/>
                  <a:chOff x="4886" y="1826"/>
                  <a:chExt cx="47" cy="56"/>
                </a:xfrm>
              </p:grpSpPr>
              <p:grpSp>
                <p:nvGrpSpPr>
                  <p:cNvPr id="10621" name="Group 216"/>
                  <p:cNvGrpSpPr>
                    <a:grpSpLocks/>
                  </p:cNvGrpSpPr>
                  <p:nvPr/>
                </p:nvGrpSpPr>
                <p:grpSpPr bwMode="auto">
                  <a:xfrm>
                    <a:off x="4886" y="1826"/>
                    <a:ext cx="43" cy="56"/>
                    <a:chOff x="4886" y="1826"/>
                    <a:chExt cx="43" cy="56"/>
                  </a:xfrm>
                </p:grpSpPr>
                <p:sp>
                  <p:nvSpPr>
                    <p:cNvPr id="10629" name="Oval 2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86" y="1826"/>
                      <a:ext cx="43" cy="56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12600" cap="sq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630" name="Oval 2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91" y="1832"/>
                      <a:ext cx="33" cy="42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12600" cap="sq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0622" name="Group 219"/>
                  <p:cNvGrpSpPr>
                    <a:grpSpLocks/>
                  </p:cNvGrpSpPr>
                  <p:nvPr/>
                </p:nvGrpSpPr>
                <p:grpSpPr bwMode="auto">
                  <a:xfrm>
                    <a:off x="4889" y="1830"/>
                    <a:ext cx="44" cy="52"/>
                    <a:chOff x="4889" y="1830"/>
                    <a:chExt cx="44" cy="52"/>
                  </a:xfrm>
                </p:grpSpPr>
                <p:sp>
                  <p:nvSpPr>
                    <p:cNvPr id="10624" name="Freeform 2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00" y="1830"/>
                      <a:ext cx="16" cy="16"/>
                    </a:xfrm>
                    <a:custGeom>
                      <a:avLst/>
                      <a:gdLst>
                        <a:gd name="T0" fmla="*/ 0 w 17"/>
                        <a:gd name="T1" fmla="*/ 2 h 17"/>
                        <a:gd name="T2" fmla="*/ 1 w 17"/>
                        <a:gd name="T3" fmla="*/ 7 h 17"/>
                        <a:gd name="T4" fmla="*/ 1 w 17"/>
                        <a:gd name="T5" fmla="*/ 9 h 17"/>
                        <a:gd name="T6" fmla="*/ 2 w 17"/>
                        <a:gd name="T7" fmla="*/ 10 h 17"/>
                        <a:gd name="T8" fmla="*/ 2 w 17"/>
                        <a:gd name="T9" fmla="*/ 13 h 17"/>
                        <a:gd name="T10" fmla="*/ 4 w 17"/>
                        <a:gd name="T11" fmla="*/ 15 h 17"/>
                        <a:gd name="T12" fmla="*/ 8 w 17"/>
                        <a:gd name="T13" fmla="*/ 15 h 17"/>
                        <a:gd name="T14" fmla="*/ 8 w 17"/>
                        <a:gd name="T15" fmla="*/ 15 h 17"/>
                        <a:gd name="T16" fmla="*/ 11 w 17"/>
                        <a:gd name="T17" fmla="*/ 13 h 17"/>
                        <a:gd name="T18" fmla="*/ 13 w 17"/>
                        <a:gd name="T19" fmla="*/ 10 h 17"/>
                        <a:gd name="T20" fmla="*/ 15 w 17"/>
                        <a:gd name="T21" fmla="*/ 8 h 17"/>
                        <a:gd name="T22" fmla="*/ 15 w 17"/>
                        <a:gd name="T23" fmla="*/ 4 h 17"/>
                        <a:gd name="T24" fmla="*/ 15 w 17"/>
                        <a:gd name="T25" fmla="*/ 1 h 17"/>
                        <a:gd name="T26" fmla="*/ 11 w 17"/>
                        <a:gd name="T27" fmla="*/ 0 h 17"/>
                        <a:gd name="T28" fmla="*/ 8 w 17"/>
                        <a:gd name="T29" fmla="*/ 0 h 17"/>
                        <a:gd name="T30" fmla="*/ 6 w 17"/>
                        <a:gd name="T31" fmla="*/ 0 h 17"/>
                        <a:gd name="T32" fmla="*/ 3 w 17"/>
                        <a:gd name="T33" fmla="*/ 1 h 17"/>
                        <a:gd name="T34" fmla="*/ 0 w 17"/>
                        <a:gd name="T35" fmla="*/ 2 h 17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w 17"/>
                        <a:gd name="T55" fmla="*/ 0 h 17"/>
                        <a:gd name="T56" fmla="*/ 17 w 17"/>
                        <a:gd name="T57" fmla="*/ 17 h 17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T54" t="T55" r="T56" b="T57"/>
                      <a:pathLst>
                        <a:path w="17" h="17">
                          <a:moveTo>
                            <a:pt x="0" y="2"/>
                          </a:moveTo>
                          <a:lnTo>
                            <a:pt x="1" y="7"/>
                          </a:lnTo>
                          <a:lnTo>
                            <a:pt x="1" y="10"/>
                          </a:lnTo>
                          <a:lnTo>
                            <a:pt x="2" y="11"/>
                          </a:lnTo>
                          <a:lnTo>
                            <a:pt x="2" y="14"/>
                          </a:lnTo>
                          <a:lnTo>
                            <a:pt x="4" y="16"/>
                          </a:lnTo>
                          <a:lnTo>
                            <a:pt x="8" y="16"/>
                          </a:lnTo>
                          <a:lnTo>
                            <a:pt x="9" y="16"/>
                          </a:lnTo>
                          <a:lnTo>
                            <a:pt x="12" y="14"/>
                          </a:lnTo>
                          <a:lnTo>
                            <a:pt x="14" y="11"/>
                          </a:lnTo>
                          <a:lnTo>
                            <a:pt x="16" y="8"/>
                          </a:lnTo>
                          <a:lnTo>
                            <a:pt x="16" y="4"/>
                          </a:lnTo>
                          <a:lnTo>
                            <a:pt x="16" y="1"/>
                          </a:lnTo>
                          <a:lnTo>
                            <a:pt x="12" y="0"/>
                          </a:lnTo>
                          <a:lnTo>
                            <a:pt x="8" y="0"/>
                          </a:lnTo>
                          <a:lnTo>
                            <a:pt x="6" y="0"/>
                          </a:lnTo>
                          <a:lnTo>
                            <a:pt x="3" y="1"/>
                          </a:lnTo>
                          <a:lnTo>
                            <a:pt x="0" y="2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625" name="Freeform 2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89" y="1844"/>
                      <a:ext cx="16" cy="16"/>
                    </a:xfrm>
                    <a:custGeom>
                      <a:avLst/>
                      <a:gdLst>
                        <a:gd name="T0" fmla="*/ 3 w 17"/>
                        <a:gd name="T1" fmla="*/ 0 h 17"/>
                        <a:gd name="T2" fmla="*/ 7 w 17"/>
                        <a:gd name="T3" fmla="*/ 0 h 17"/>
                        <a:gd name="T4" fmla="*/ 9 w 17"/>
                        <a:gd name="T5" fmla="*/ 1 h 17"/>
                        <a:gd name="T6" fmla="*/ 11 w 17"/>
                        <a:gd name="T7" fmla="*/ 2 h 17"/>
                        <a:gd name="T8" fmla="*/ 13 w 17"/>
                        <a:gd name="T9" fmla="*/ 4 h 17"/>
                        <a:gd name="T10" fmla="*/ 15 w 17"/>
                        <a:gd name="T11" fmla="*/ 6 h 17"/>
                        <a:gd name="T12" fmla="*/ 15 w 17"/>
                        <a:gd name="T13" fmla="*/ 9 h 17"/>
                        <a:gd name="T14" fmla="*/ 13 w 17"/>
                        <a:gd name="T15" fmla="*/ 12 h 17"/>
                        <a:gd name="T16" fmla="*/ 8 w 17"/>
                        <a:gd name="T17" fmla="*/ 13 h 17"/>
                        <a:gd name="T18" fmla="*/ 5 w 17"/>
                        <a:gd name="T19" fmla="*/ 15 h 17"/>
                        <a:gd name="T20" fmla="*/ 1 w 17"/>
                        <a:gd name="T21" fmla="*/ 15 h 17"/>
                        <a:gd name="T22" fmla="*/ 0 w 17"/>
                        <a:gd name="T23" fmla="*/ 11 h 17"/>
                        <a:gd name="T24" fmla="*/ 0 w 17"/>
                        <a:gd name="T25" fmla="*/ 8 h 17"/>
                        <a:gd name="T26" fmla="*/ 1 w 17"/>
                        <a:gd name="T27" fmla="*/ 6 h 17"/>
                        <a:gd name="T28" fmla="*/ 1 w 17"/>
                        <a:gd name="T29" fmla="*/ 3 h 17"/>
                        <a:gd name="T30" fmla="*/ 3 w 17"/>
                        <a:gd name="T31" fmla="*/ 0 h 17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17"/>
                        <a:gd name="T49" fmla="*/ 0 h 17"/>
                        <a:gd name="T50" fmla="*/ 17 w 17"/>
                        <a:gd name="T51" fmla="*/ 17 h 17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17" h="17">
                          <a:moveTo>
                            <a:pt x="3" y="0"/>
                          </a:moveTo>
                          <a:lnTo>
                            <a:pt x="7" y="0"/>
                          </a:lnTo>
                          <a:lnTo>
                            <a:pt x="10" y="1"/>
                          </a:lnTo>
                          <a:lnTo>
                            <a:pt x="12" y="2"/>
                          </a:lnTo>
                          <a:lnTo>
                            <a:pt x="14" y="4"/>
                          </a:lnTo>
                          <a:lnTo>
                            <a:pt x="16" y="6"/>
                          </a:lnTo>
                          <a:lnTo>
                            <a:pt x="16" y="10"/>
                          </a:lnTo>
                          <a:lnTo>
                            <a:pt x="14" y="13"/>
                          </a:lnTo>
                          <a:lnTo>
                            <a:pt x="8" y="14"/>
                          </a:lnTo>
                          <a:lnTo>
                            <a:pt x="5" y="16"/>
                          </a:lnTo>
                          <a:lnTo>
                            <a:pt x="1" y="16"/>
                          </a:lnTo>
                          <a:lnTo>
                            <a:pt x="0" y="12"/>
                          </a:lnTo>
                          <a:lnTo>
                            <a:pt x="0" y="9"/>
                          </a:lnTo>
                          <a:lnTo>
                            <a:pt x="1" y="6"/>
                          </a:lnTo>
                          <a:lnTo>
                            <a:pt x="1" y="3"/>
                          </a:lnTo>
                          <a:lnTo>
                            <a:pt x="3" y="0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626" name="Freeform 2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17" y="1838"/>
                      <a:ext cx="16" cy="16"/>
                    </a:xfrm>
                    <a:custGeom>
                      <a:avLst/>
                      <a:gdLst>
                        <a:gd name="T0" fmla="*/ 8 w 17"/>
                        <a:gd name="T1" fmla="*/ 0 h 17"/>
                        <a:gd name="T2" fmla="*/ 5 w 17"/>
                        <a:gd name="T3" fmla="*/ 1 h 17"/>
                        <a:gd name="T4" fmla="*/ 1 w 17"/>
                        <a:gd name="T5" fmla="*/ 3 h 17"/>
                        <a:gd name="T6" fmla="*/ 0 w 17"/>
                        <a:gd name="T7" fmla="*/ 5 h 17"/>
                        <a:gd name="T8" fmla="*/ 0 w 17"/>
                        <a:gd name="T9" fmla="*/ 6 h 17"/>
                        <a:gd name="T10" fmla="*/ 0 w 17"/>
                        <a:gd name="T11" fmla="*/ 8 h 17"/>
                        <a:gd name="T12" fmla="*/ 0 w 17"/>
                        <a:gd name="T13" fmla="*/ 10 h 17"/>
                        <a:gd name="T14" fmla="*/ 1 w 17"/>
                        <a:gd name="T15" fmla="*/ 12 h 17"/>
                        <a:gd name="T16" fmla="*/ 3 w 17"/>
                        <a:gd name="T17" fmla="*/ 13 h 17"/>
                        <a:gd name="T18" fmla="*/ 7 w 17"/>
                        <a:gd name="T19" fmla="*/ 14 h 17"/>
                        <a:gd name="T20" fmla="*/ 9 w 17"/>
                        <a:gd name="T21" fmla="*/ 15 h 17"/>
                        <a:gd name="T22" fmla="*/ 13 w 17"/>
                        <a:gd name="T23" fmla="*/ 15 h 17"/>
                        <a:gd name="T24" fmla="*/ 15 w 17"/>
                        <a:gd name="T25" fmla="*/ 14 h 17"/>
                        <a:gd name="T26" fmla="*/ 13 w 17"/>
                        <a:gd name="T27" fmla="*/ 9 h 17"/>
                        <a:gd name="T28" fmla="*/ 13 w 17"/>
                        <a:gd name="T29" fmla="*/ 7 h 17"/>
                        <a:gd name="T30" fmla="*/ 9 w 17"/>
                        <a:gd name="T31" fmla="*/ 3 h 17"/>
                        <a:gd name="T32" fmla="*/ 8 w 17"/>
                        <a:gd name="T33" fmla="*/ 0 h 17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w 17"/>
                        <a:gd name="T52" fmla="*/ 0 h 17"/>
                        <a:gd name="T53" fmla="*/ 17 w 17"/>
                        <a:gd name="T54" fmla="*/ 17 h 17"/>
                      </a:gdLst>
                      <a:ahLst/>
                      <a:cxnLst>
                        <a:cxn ang="T34">
                          <a:pos x="T0" y="T1"/>
                        </a:cxn>
                        <a:cxn ang="T35">
                          <a:pos x="T2" y="T3"/>
                        </a:cxn>
                        <a:cxn ang="T36">
                          <a:pos x="T4" y="T5"/>
                        </a:cxn>
                        <a:cxn ang="T37">
                          <a:pos x="T6" y="T7"/>
                        </a:cxn>
                        <a:cxn ang="T38">
                          <a:pos x="T8" y="T9"/>
                        </a:cxn>
                        <a:cxn ang="T39">
                          <a:pos x="T10" y="T11"/>
                        </a:cxn>
                        <a:cxn ang="T40">
                          <a:pos x="T12" y="T13"/>
                        </a:cxn>
                        <a:cxn ang="T41">
                          <a:pos x="T14" y="T15"/>
                        </a:cxn>
                        <a:cxn ang="T42">
                          <a:pos x="T16" y="T17"/>
                        </a:cxn>
                        <a:cxn ang="T43">
                          <a:pos x="T18" y="T19"/>
                        </a:cxn>
                        <a:cxn ang="T44">
                          <a:pos x="T20" y="T21"/>
                        </a:cxn>
                        <a:cxn ang="T45">
                          <a:pos x="T22" y="T23"/>
                        </a:cxn>
                        <a:cxn ang="T46">
                          <a:pos x="T24" y="T25"/>
                        </a:cxn>
                        <a:cxn ang="T47">
                          <a:pos x="T26" y="T27"/>
                        </a:cxn>
                        <a:cxn ang="T48">
                          <a:pos x="T28" y="T29"/>
                        </a:cxn>
                        <a:cxn ang="T49">
                          <a:pos x="T30" y="T31"/>
                        </a:cxn>
                        <a:cxn ang="T50">
                          <a:pos x="T32" y="T33"/>
                        </a:cxn>
                      </a:cxnLst>
                      <a:rect l="T51" t="T52" r="T53" b="T54"/>
                      <a:pathLst>
                        <a:path w="17" h="17">
                          <a:moveTo>
                            <a:pt x="8" y="0"/>
                          </a:moveTo>
                          <a:lnTo>
                            <a:pt x="5" y="1"/>
                          </a:lnTo>
                          <a:lnTo>
                            <a:pt x="1" y="3"/>
                          </a:lnTo>
                          <a:lnTo>
                            <a:pt x="0" y="5"/>
                          </a:lnTo>
                          <a:lnTo>
                            <a:pt x="0" y="6"/>
                          </a:lnTo>
                          <a:lnTo>
                            <a:pt x="0" y="8"/>
                          </a:lnTo>
                          <a:lnTo>
                            <a:pt x="0" y="11"/>
                          </a:lnTo>
                          <a:lnTo>
                            <a:pt x="1" y="13"/>
                          </a:lnTo>
                          <a:lnTo>
                            <a:pt x="3" y="14"/>
                          </a:lnTo>
                          <a:lnTo>
                            <a:pt x="7" y="15"/>
                          </a:lnTo>
                          <a:lnTo>
                            <a:pt x="10" y="16"/>
                          </a:lnTo>
                          <a:lnTo>
                            <a:pt x="14" y="16"/>
                          </a:lnTo>
                          <a:lnTo>
                            <a:pt x="16" y="15"/>
                          </a:lnTo>
                          <a:lnTo>
                            <a:pt x="14" y="10"/>
                          </a:lnTo>
                          <a:lnTo>
                            <a:pt x="14" y="7"/>
                          </a:lnTo>
                          <a:lnTo>
                            <a:pt x="10" y="3"/>
                          </a:lnTo>
                          <a:lnTo>
                            <a:pt x="8" y="0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627" name="Freeform 2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94" y="1866"/>
                      <a:ext cx="16" cy="16"/>
                    </a:xfrm>
                    <a:custGeom>
                      <a:avLst/>
                      <a:gdLst>
                        <a:gd name="T0" fmla="*/ 0 w 17"/>
                        <a:gd name="T1" fmla="*/ 5 h 17"/>
                        <a:gd name="T2" fmla="*/ 1 w 17"/>
                        <a:gd name="T3" fmla="*/ 4 h 17"/>
                        <a:gd name="T4" fmla="*/ 2 w 17"/>
                        <a:gd name="T5" fmla="*/ 2 h 17"/>
                        <a:gd name="T6" fmla="*/ 4 w 17"/>
                        <a:gd name="T7" fmla="*/ 1 h 17"/>
                        <a:gd name="T8" fmla="*/ 7 w 17"/>
                        <a:gd name="T9" fmla="*/ 0 h 17"/>
                        <a:gd name="T10" fmla="*/ 9 w 17"/>
                        <a:gd name="T11" fmla="*/ 0 h 17"/>
                        <a:gd name="T12" fmla="*/ 12 w 17"/>
                        <a:gd name="T13" fmla="*/ 1 h 17"/>
                        <a:gd name="T14" fmla="*/ 13 w 17"/>
                        <a:gd name="T15" fmla="*/ 2 h 17"/>
                        <a:gd name="T16" fmla="*/ 15 w 17"/>
                        <a:gd name="T17" fmla="*/ 4 h 17"/>
                        <a:gd name="T18" fmla="*/ 15 w 17"/>
                        <a:gd name="T19" fmla="*/ 8 h 17"/>
                        <a:gd name="T20" fmla="*/ 15 w 17"/>
                        <a:gd name="T21" fmla="*/ 10 h 17"/>
                        <a:gd name="T22" fmla="*/ 13 w 17"/>
                        <a:gd name="T23" fmla="*/ 15 h 17"/>
                        <a:gd name="T24" fmla="*/ 9 w 17"/>
                        <a:gd name="T25" fmla="*/ 13 h 17"/>
                        <a:gd name="T26" fmla="*/ 5 w 17"/>
                        <a:gd name="T27" fmla="*/ 12 h 17"/>
                        <a:gd name="T28" fmla="*/ 1 w 17"/>
                        <a:gd name="T29" fmla="*/ 9 h 17"/>
                        <a:gd name="T30" fmla="*/ 0 w 17"/>
                        <a:gd name="T31" fmla="*/ 5 h 17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17"/>
                        <a:gd name="T49" fmla="*/ 0 h 17"/>
                        <a:gd name="T50" fmla="*/ 17 w 17"/>
                        <a:gd name="T51" fmla="*/ 17 h 17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17" h="17">
                          <a:moveTo>
                            <a:pt x="0" y="5"/>
                          </a:moveTo>
                          <a:lnTo>
                            <a:pt x="1" y="4"/>
                          </a:lnTo>
                          <a:lnTo>
                            <a:pt x="2" y="2"/>
                          </a:lnTo>
                          <a:lnTo>
                            <a:pt x="4" y="1"/>
                          </a:lnTo>
                          <a:lnTo>
                            <a:pt x="7" y="0"/>
                          </a:lnTo>
                          <a:lnTo>
                            <a:pt x="10" y="0"/>
                          </a:lnTo>
                          <a:lnTo>
                            <a:pt x="13" y="1"/>
                          </a:lnTo>
                          <a:lnTo>
                            <a:pt x="14" y="2"/>
                          </a:lnTo>
                          <a:lnTo>
                            <a:pt x="16" y="4"/>
                          </a:lnTo>
                          <a:lnTo>
                            <a:pt x="16" y="8"/>
                          </a:lnTo>
                          <a:lnTo>
                            <a:pt x="16" y="11"/>
                          </a:lnTo>
                          <a:lnTo>
                            <a:pt x="14" y="16"/>
                          </a:lnTo>
                          <a:lnTo>
                            <a:pt x="10" y="14"/>
                          </a:lnTo>
                          <a:lnTo>
                            <a:pt x="5" y="13"/>
                          </a:lnTo>
                          <a:lnTo>
                            <a:pt x="1" y="10"/>
                          </a:lnTo>
                          <a:lnTo>
                            <a:pt x="0" y="5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628" name="Freeform 2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14" y="1862"/>
                      <a:ext cx="16" cy="16"/>
                    </a:xfrm>
                    <a:custGeom>
                      <a:avLst/>
                      <a:gdLst>
                        <a:gd name="T0" fmla="*/ 15 w 17"/>
                        <a:gd name="T1" fmla="*/ 3 h 17"/>
                        <a:gd name="T2" fmla="*/ 13 w 17"/>
                        <a:gd name="T3" fmla="*/ 2 h 17"/>
                        <a:gd name="T4" fmla="*/ 12 w 17"/>
                        <a:gd name="T5" fmla="*/ 1 h 17"/>
                        <a:gd name="T6" fmla="*/ 10 w 17"/>
                        <a:gd name="T7" fmla="*/ 1 h 17"/>
                        <a:gd name="T8" fmla="*/ 8 w 17"/>
                        <a:gd name="T9" fmla="*/ 0 h 17"/>
                        <a:gd name="T10" fmla="*/ 4 w 17"/>
                        <a:gd name="T11" fmla="*/ 1 h 17"/>
                        <a:gd name="T12" fmla="*/ 2 w 17"/>
                        <a:gd name="T13" fmla="*/ 2 h 17"/>
                        <a:gd name="T14" fmla="*/ 1 w 17"/>
                        <a:gd name="T15" fmla="*/ 3 h 17"/>
                        <a:gd name="T16" fmla="*/ 0 w 17"/>
                        <a:gd name="T17" fmla="*/ 5 h 17"/>
                        <a:gd name="T18" fmla="*/ 0 w 17"/>
                        <a:gd name="T19" fmla="*/ 8 h 17"/>
                        <a:gd name="T20" fmla="*/ 0 w 17"/>
                        <a:gd name="T21" fmla="*/ 9 h 17"/>
                        <a:gd name="T22" fmla="*/ 1 w 17"/>
                        <a:gd name="T23" fmla="*/ 12 h 17"/>
                        <a:gd name="T24" fmla="*/ 2 w 17"/>
                        <a:gd name="T25" fmla="*/ 15 h 17"/>
                        <a:gd name="T26" fmla="*/ 8 w 17"/>
                        <a:gd name="T27" fmla="*/ 11 h 17"/>
                        <a:gd name="T28" fmla="*/ 10 w 17"/>
                        <a:gd name="T29" fmla="*/ 9 h 17"/>
                        <a:gd name="T30" fmla="*/ 13 w 17"/>
                        <a:gd name="T31" fmla="*/ 8 h 17"/>
                        <a:gd name="T32" fmla="*/ 15 w 17"/>
                        <a:gd name="T33" fmla="*/ 3 h 17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w 17"/>
                        <a:gd name="T52" fmla="*/ 0 h 17"/>
                        <a:gd name="T53" fmla="*/ 17 w 17"/>
                        <a:gd name="T54" fmla="*/ 17 h 17"/>
                      </a:gdLst>
                      <a:ahLst/>
                      <a:cxnLst>
                        <a:cxn ang="T34">
                          <a:pos x="T0" y="T1"/>
                        </a:cxn>
                        <a:cxn ang="T35">
                          <a:pos x="T2" y="T3"/>
                        </a:cxn>
                        <a:cxn ang="T36">
                          <a:pos x="T4" y="T5"/>
                        </a:cxn>
                        <a:cxn ang="T37">
                          <a:pos x="T6" y="T7"/>
                        </a:cxn>
                        <a:cxn ang="T38">
                          <a:pos x="T8" y="T9"/>
                        </a:cxn>
                        <a:cxn ang="T39">
                          <a:pos x="T10" y="T11"/>
                        </a:cxn>
                        <a:cxn ang="T40">
                          <a:pos x="T12" y="T13"/>
                        </a:cxn>
                        <a:cxn ang="T41">
                          <a:pos x="T14" y="T15"/>
                        </a:cxn>
                        <a:cxn ang="T42">
                          <a:pos x="T16" y="T17"/>
                        </a:cxn>
                        <a:cxn ang="T43">
                          <a:pos x="T18" y="T19"/>
                        </a:cxn>
                        <a:cxn ang="T44">
                          <a:pos x="T20" y="T21"/>
                        </a:cxn>
                        <a:cxn ang="T45">
                          <a:pos x="T22" y="T23"/>
                        </a:cxn>
                        <a:cxn ang="T46">
                          <a:pos x="T24" y="T25"/>
                        </a:cxn>
                        <a:cxn ang="T47">
                          <a:pos x="T26" y="T27"/>
                        </a:cxn>
                        <a:cxn ang="T48">
                          <a:pos x="T28" y="T29"/>
                        </a:cxn>
                        <a:cxn ang="T49">
                          <a:pos x="T30" y="T31"/>
                        </a:cxn>
                        <a:cxn ang="T50">
                          <a:pos x="T32" y="T33"/>
                        </a:cxn>
                      </a:cxnLst>
                      <a:rect l="T51" t="T52" r="T53" b="T54"/>
                      <a:pathLst>
                        <a:path w="17" h="17">
                          <a:moveTo>
                            <a:pt x="16" y="3"/>
                          </a:moveTo>
                          <a:lnTo>
                            <a:pt x="14" y="2"/>
                          </a:lnTo>
                          <a:lnTo>
                            <a:pt x="13" y="1"/>
                          </a:lnTo>
                          <a:lnTo>
                            <a:pt x="11" y="1"/>
                          </a:lnTo>
                          <a:lnTo>
                            <a:pt x="8" y="0"/>
                          </a:lnTo>
                          <a:lnTo>
                            <a:pt x="4" y="1"/>
                          </a:lnTo>
                          <a:lnTo>
                            <a:pt x="2" y="2"/>
                          </a:lnTo>
                          <a:lnTo>
                            <a:pt x="1" y="3"/>
                          </a:lnTo>
                          <a:lnTo>
                            <a:pt x="0" y="5"/>
                          </a:lnTo>
                          <a:lnTo>
                            <a:pt x="0" y="8"/>
                          </a:lnTo>
                          <a:lnTo>
                            <a:pt x="0" y="10"/>
                          </a:lnTo>
                          <a:lnTo>
                            <a:pt x="1" y="13"/>
                          </a:lnTo>
                          <a:lnTo>
                            <a:pt x="2" y="16"/>
                          </a:lnTo>
                          <a:lnTo>
                            <a:pt x="8" y="12"/>
                          </a:lnTo>
                          <a:lnTo>
                            <a:pt x="11" y="10"/>
                          </a:lnTo>
                          <a:lnTo>
                            <a:pt x="14" y="8"/>
                          </a:lnTo>
                          <a:lnTo>
                            <a:pt x="16" y="3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sp>
                <p:nvSpPr>
                  <p:cNvPr id="10623" name="Oval 225"/>
                  <p:cNvSpPr>
                    <a:spLocks noChangeArrowheads="1"/>
                  </p:cNvSpPr>
                  <p:nvPr/>
                </p:nvSpPr>
                <p:spPr bwMode="auto">
                  <a:xfrm>
                    <a:off x="4906" y="1850"/>
                    <a:ext cx="4" cy="8"/>
                  </a:xfrm>
                  <a:prstGeom prst="ellipse">
                    <a:avLst/>
                  </a:prstGeom>
                  <a:solidFill>
                    <a:srgbClr val="808080"/>
                  </a:solidFill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</p:grpSp>
          <p:grpSp>
            <p:nvGrpSpPr>
              <p:cNvPr id="10578" name="Group 226"/>
              <p:cNvGrpSpPr>
                <a:grpSpLocks/>
              </p:cNvGrpSpPr>
              <p:nvPr/>
            </p:nvGrpSpPr>
            <p:grpSpPr bwMode="auto">
              <a:xfrm>
                <a:off x="5302" y="1796"/>
                <a:ext cx="83" cy="106"/>
                <a:chOff x="5302" y="1796"/>
                <a:chExt cx="83" cy="106"/>
              </a:xfrm>
            </p:grpSpPr>
            <p:sp>
              <p:nvSpPr>
                <p:cNvPr id="10606" name="Oval 227"/>
                <p:cNvSpPr>
                  <a:spLocks noChangeArrowheads="1"/>
                </p:cNvSpPr>
                <p:nvPr/>
              </p:nvSpPr>
              <p:spPr bwMode="auto">
                <a:xfrm>
                  <a:off x="5302" y="1796"/>
                  <a:ext cx="83" cy="106"/>
                </a:xfrm>
                <a:prstGeom prst="ellipse">
                  <a:avLst/>
                </a:pr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grpSp>
              <p:nvGrpSpPr>
                <p:cNvPr id="10607" name="Group 228"/>
                <p:cNvGrpSpPr>
                  <a:grpSpLocks/>
                </p:cNvGrpSpPr>
                <p:nvPr/>
              </p:nvGrpSpPr>
              <p:grpSpPr bwMode="auto">
                <a:xfrm>
                  <a:off x="5322" y="1821"/>
                  <a:ext cx="45" cy="56"/>
                  <a:chOff x="5322" y="1821"/>
                  <a:chExt cx="45" cy="56"/>
                </a:xfrm>
              </p:grpSpPr>
              <p:grpSp>
                <p:nvGrpSpPr>
                  <p:cNvPr id="10608" name="Group 229"/>
                  <p:cNvGrpSpPr>
                    <a:grpSpLocks/>
                  </p:cNvGrpSpPr>
                  <p:nvPr/>
                </p:nvGrpSpPr>
                <p:grpSpPr bwMode="auto">
                  <a:xfrm>
                    <a:off x="5322" y="1821"/>
                    <a:ext cx="45" cy="56"/>
                    <a:chOff x="5322" y="1821"/>
                    <a:chExt cx="45" cy="56"/>
                  </a:xfrm>
                </p:grpSpPr>
                <p:grpSp>
                  <p:nvGrpSpPr>
                    <p:cNvPr id="10610" name="Group 23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322" y="1821"/>
                      <a:ext cx="43" cy="56"/>
                      <a:chOff x="5322" y="1821"/>
                      <a:chExt cx="43" cy="56"/>
                    </a:xfrm>
                  </p:grpSpPr>
                  <p:sp>
                    <p:nvSpPr>
                      <p:cNvPr id="10617" name="Oval 2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22" y="1821"/>
                        <a:ext cx="43" cy="56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600" cap="sq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0618" name="Oval 2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28" y="1828"/>
                        <a:ext cx="32" cy="42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600" cap="sq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  <p:grpSp>
                  <p:nvGrpSpPr>
                    <p:cNvPr id="10611" name="Group 23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325" y="1826"/>
                      <a:ext cx="42" cy="49"/>
                      <a:chOff x="5325" y="1826"/>
                      <a:chExt cx="42" cy="49"/>
                    </a:xfrm>
                  </p:grpSpPr>
                  <p:sp>
                    <p:nvSpPr>
                      <p:cNvPr id="10612" name="Freeform 2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27" y="1828"/>
                        <a:ext cx="16" cy="17"/>
                      </a:xfrm>
                      <a:custGeom>
                        <a:avLst/>
                        <a:gdLst>
                          <a:gd name="T0" fmla="*/ 8 w 17"/>
                          <a:gd name="T1" fmla="*/ 0 h 18"/>
                          <a:gd name="T2" fmla="*/ 15 w 17"/>
                          <a:gd name="T3" fmla="*/ 13 h 18"/>
                          <a:gd name="T4" fmla="*/ 12 w 17"/>
                          <a:gd name="T5" fmla="*/ 16 h 18"/>
                          <a:gd name="T6" fmla="*/ 0 w 17"/>
                          <a:gd name="T7" fmla="*/ 8 h 18"/>
                          <a:gd name="T8" fmla="*/ 2 w 17"/>
                          <a:gd name="T9" fmla="*/ 5 h 18"/>
                          <a:gd name="T10" fmla="*/ 4 w 17"/>
                          <a:gd name="T11" fmla="*/ 2 h 18"/>
                          <a:gd name="T12" fmla="*/ 8 w 17"/>
                          <a:gd name="T13" fmla="*/ 0 h 18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17"/>
                          <a:gd name="T22" fmla="*/ 0 h 18"/>
                          <a:gd name="T23" fmla="*/ 17 w 17"/>
                          <a:gd name="T24" fmla="*/ 18 h 18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17" h="18">
                            <a:moveTo>
                              <a:pt x="8" y="0"/>
                            </a:moveTo>
                            <a:lnTo>
                              <a:pt x="16" y="14"/>
                            </a:lnTo>
                            <a:lnTo>
                              <a:pt x="13" y="17"/>
                            </a:lnTo>
                            <a:lnTo>
                              <a:pt x="0" y="8"/>
                            </a:lnTo>
                            <a:lnTo>
                              <a:pt x="2" y="5"/>
                            </a:lnTo>
                            <a:lnTo>
                              <a:pt x="4" y="2"/>
                            </a:lnTo>
                            <a:lnTo>
                              <a:pt x="8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0613" name="Freeform 2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46" y="1826"/>
                        <a:ext cx="16" cy="16"/>
                      </a:xfrm>
                      <a:custGeom>
                        <a:avLst/>
                        <a:gdLst>
                          <a:gd name="T0" fmla="*/ 5 w 17"/>
                          <a:gd name="T1" fmla="*/ 0 h 17"/>
                          <a:gd name="T2" fmla="*/ 0 w 17"/>
                          <a:gd name="T3" fmla="*/ 13 h 17"/>
                          <a:gd name="T4" fmla="*/ 4 w 17"/>
                          <a:gd name="T5" fmla="*/ 15 h 17"/>
                          <a:gd name="T6" fmla="*/ 15 w 17"/>
                          <a:gd name="T7" fmla="*/ 6 h 17"/>
                          <a:gd name="T8" fmla="*/ 12 w 17"/>
                          <a:gd name="T9" fmla="*/ 3 h 17"/>
                          <a:gd name="T10" fmla="*/ 9 w 17"/>
                          <a:gd name="T11" fmla="*/ 2 h 17"/>
                          <a:gd name="T12" fmla="*/ 5 w 17"/>
                          <a:gd name="T13" fmla="*/ 0 h 17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17"/>
                          <a:gd name="T22" fmla="*/ 0 h 17"/>
                          <a:gd name="T23" fmla="*/ 17 w 17"/>
                          <a:gd name="T24" fmla="*/ 17 h 17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17" h="17">
                            <a:moveTo>
                              <a:pt x="5" y="0"/>
                            </a:moveTo>
                            <a:lnTo>
                              <a:pt x="0" y="14"/>
                            </a:lnTo>
                            <a:lnTo>
                              <a:pt x="4" y="16"/>
                            </a:lnTo>
                            <a:lnTo>
                              <a:pt x="16" y="6"/>
                            </a:lnTo>
                            <a:lnTo>
                              <a:pt x="13" y="3"/>
                            </a:lnTo>
                            <a:lnTo>
                              <a:pt x="10" y="2"/>
                            </a:lnTo>
                            <a:lnTo>
                              <a:pt x="5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0614" name="Freeform 23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25" y="1852"/>
                        <a:ext cx="16" cy="16"/>
                      </a:xfrm>
                      <a:custGeom>
                        <a:avLst/>
                        <a:gdLst>
                          <a:gd name="T0" fmla="*/ 12 w 17"/>
                          <a:gd name="T1" fmla="*/ 0 h 17"/>
                          <a:gd name="T2" fmla="*/ 0 w 17"/>
                          <a:gd name="T3" fmla="*/ 4 h 17"/>
                          <a:gd name="T4" fmla="*/ 0 w 17"/>
                          <a:gd name="T5" fmla="*/ 8 h 17"/>
                          <a:gd name="T6" fmla="*/ 1 w 17"/>
                          <a:gd name="T7" fmla="*/ 11 h 17"/>
                          <a:gd name="T8" fmla="*/ 3 w 17"/>
                          <a:gd name="T9" fmla="*/ 15 h 17"/>
                          <a:gd name="T10" fmla="*/ 15 w 17"/>
                          <a:gd name="T11" fmla="*/ 5 h 17"/>
                          <a:gd name="T12" fmla="*/ 12 w 17"/>
                          <a:gd name="T13" fmla="*/ 0 h 17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17"/>
                          <a:gd name="T22" fmla="*/ 0 h 17"/>
                          <a:gd name="T23" fmla="*/ 17 w 17"/>
                          <a:gd name="T24" fmla="*/ 17 h 17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17" h="17">
                            <a:moveTo>
                              <a:pt x="13" y="0"/>
                            </a:moveTo>
                            <a:lnTo>
                              <a:pt x="0" y="4"/>
                            </a:lnTo>
                            <a:lnTo>
                              <a:pt x="0" y="8"/>
                            </a:lnTo>
                            <a:lnTo>
                              <a:pt x="1" y="12"/>
                            </a:lnTo>
                            <a:lnTo>
                              <a:pt x="3" y="16"/>
                            </a:lnTo>
                            <a:lnTo>
                              <a:pt x="16" y="5"/>
                            </a:lnTo>
                            <a:lnTo>
                              <a:pt x="13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0615" name="Freeform 23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42" y="1859"/>
                        <a:ext cx="16" cy="16"/>
                      </a:xfrm>
                      <a:custGeom>
                        <a:avLst/>
                        <a:gdLst>
                          <a:gd name="T0" fmla="*/ 3 w 17"/>
                          <a:gd name="T1" fmla="*/ 0 h 17"/>
                          <a:gd name="T2" fmla="*/ 0 w 17"/>
                          <a:gd name="T3" fmla="*/ 15 h 17"/>
                          <a:gd name="T4" fmla="*/ 5 w 17"/>
                          <a:gd name="T5" fmla="*/ 15 h 17"/>
                          <a:gd name="T6" fmla="*/ 9 w 17"/>
                          <a:gd name="T7" fmla="*/ 13 h 17"/>
                          <a:gd name="T8" fmla="*/ 15 w 17"/>
                          <a:gd name="T9" fmla="*/ 12 h 17"/>
                          <a:gd name="T10" fmla="*/ 7 w 17"/>
                          <a:gd name="T11" fmla="*/ 0 h 17"/>
                          <a:gd name="T12" fmla="*/ 3 w 17"/>
                          <a:gd name="T13" fmla="*/ 0 h 17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17"/>
                          <a:gd name="T22" fmla="*/ 0 h 17"/>
                          <a:gd name="T23" fmla="*/ 17 w 17"/>
                          <a:gd name="T24" fmla="*/ 17 h 17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17" h="17">
                            <a:moveTo>
                              <a:pt x="3" y="0"/>
                            </a:moveTo>
                            <a:lnTo>
                              <a:pt x="0" y="16"/>
                            </a:lnTo>
                            <a:lnTo>
                              <a:pt x="5" y="16"/>
                            </a:lnTo>
                            <a:lnTo>
                              <a:pt x="10" y="14"/>
                            </a:lnTo>
                            <a:lnTo>
                              <a:pt x="16" y="13"/>
                            </a:lnTo>
                            <a:lnTo>
                              <a:pt x="7" y="0"/>
                            </a:lnTo>
                            <a:lnTo>
                              <a:pt x="3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0616" name="Freeform 2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51" y="1849"/>
                        <a:ext cx="16" cy="16"/>
                      </a:xfrm>
                      <a:custGeom>
                        <a:avLst/>
                        <a:gdLst>
                          <a:gd name="T0" fmla="*/ 0 w 17"/>
                          <a:gd name="T1" fmla="*/ 8 h 17"/>
                          <a:gd name="T2" fmla="*/ 12 w 17"/>
                          <a:gd name="T3" fmla="*/ 15 h 17"/>
                          <a:gd name="T4" fmla="*/ 13 w 17"/>
                          <a:gd name="T5" fmla="*/ 10 h 17"/>
                          <a:gd name="T6" fmla="*/ 15 w 17"/>
                          <a:gd name="T7" fmla="*/ 6 h 17"/>
                          <a:gd name="T8" fmla="*/ 15 w 17"/>
                          <a:gd name="T9" fmla="*/ 0 h 17"/>
                          <a:gd name="T10" fmla="*/ 1 w 17"/>
                          <a:gd name="T11" fmla="*/ 0 h 17"/>
                          <a:gd name="T12" fmla="*/ 0 w 17"/>
                          <a:gd name="T13" fmla="*/ 8 h 17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17"/>
                          <a:gd name="T22" fmla="*/ 0 h 17"/>
                          <a:gd name="T23" fmla="*/ 17 w 17"/>
                          <a:gd name="T24" fmla="*/ 17 h 17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17" h="17">
                            <a:moveTo>
                              <a:pt x="0" y="8"/>
                            </a:moveTo>
                            <a:lnTo>
                              <a:pt x="13" y="16"/>
                            </a:lnTo>
                            <a:lnTo>
                              <a:pt x="14" y="11"/>
                            </a:lnTo>
                            <a:lnTo>
                              <a:pt x="16" y="6"/>
                            </a:lnTo>
                            <a:lnTo>
                              <a:pt x="16" y="0"/>
                            </a:lnTo>
                            <a:lnTo>
                              <a:pt x="1" y="0"/>
                            </a:lnTo>
                            <a:lnTo>
                              <a:pt x="0" y="8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</p:grpSp>
              <p:sp>
                <p:nvSpPr>
                  <p:cNvPr id="10609" name="Oval 239"/>
                  <p:cNvSpPr>
                    <a:spLocks noChangeArrowheads="1"/>
                  </p:cNvSpPr>
                  <p:nvPr/>
                </p:nvSpPr>
                <p:spPr bwMode="auto">
                  <a:xfrm>
                    <a:off x="5341" y="1846"/>
                    <a:ext cx="5" cy="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</p:grpSp>
          <p:grpSp>
            <p:nvGrpSpPr>
              <p:cNvPr id="10579" name="Group 240"/>
              <p:cNvGrpSpPr>
                <a:grpSpLocks/>
              </p:cNvGrpSpPr>
              <p:nvPr/>
            </p:nvGrpSpPr>
            <p:grpSpPr bwMode="auto">
              <a:xfrm>
                <a:off x="5390" y="1796"/>
                <a:ext cx="83" cy="106"/>
                <a:chOff x="5390" y="1796"/>
                <a:chExt cx="83" cy="106"/>
              </a:xfrm>
            </p:grpSpPr>
            <p:sp>
              <p:nvSpPr>
                <p:cNvPr id="10593" name="Oval 241"/>
                <p:cNvSpPr>
                  <a:spLocks noChangeArrowheads="1"/>
                </p:cNvSpPr>
                <p:nvPr/>
              </p:nvSpPr>
              <p:spPr bwMode="auto">
                <a:xfrm>
                  <a:off x="5390" y="1796"/>
                  <a:ext cx="83" cy="106"/>
                </a:xfrm>
                <a:prstGeom prst="ellipse">
                  <a:avLst/>
                </a:pr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grpSp>
              <p:nvGrpSpPr>
                <p:cNvPr id="10594" name="Group 242"/>
                <p:cNvGrpSpPr>
                  <a:grpSpLocks/>
                </p:cNvGrpSpPr>
                <p:nvPr/>
              </p:nvGrpSpPr>
              <p:grpSpPr bwMode="auto">
                <a:xfrm>
                  <a:off x="5410" y="1820"/>
                  <a:ext cx="44" cy="57"/>
                  <a:chOff x="5410" y="1820"/>
                  <a:chExt cx="44" cy="57"/>
                </a:xfrm>
              </p:grpSpPr>
              <p:grpSp>
                <p:nvGrpSpPr>
                  <p:cNvPr id="10595" name="Group 243"/>
                  <p:cNvGrpSpPr>
                    <a:grpSpLocks/>
                  </p:cNvGrpSpPr>
                  <p:nvPr/>
                </p:nvGrpSpPr>
                <p:grpSpPr bwMode="auto">
                  <a:xfrm>
                    <a:off x="5410" y="1820"/>
                    <a:ext cx="44" cy="57"/>
                    <a:chOff x="5410" y="1820"/>
                    <a:chExt cx="44" cy="57"/>
                  </a:xfrm>
                </p:grpSpPr>
                <p:grpSp>
                  <p:nvGrpSpPr>
                    <p:cNvPr id="10597" name="Group 2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410" y="1820"/>
                      <a:ext cx="43" cy="57"/>
                      <a:chOff x="5410" y="1820"/>
                      <a:chExt cx="43" cy="57"/>
                    </a:xfrm>
                  </p:grpSpPr>
                  <p:sp>
                    <p:nvSpPr>
                      <p:cNvPr id="10604" name="Oval 2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10" y="1820"/>
                        <a:ext cx="43" cy="57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600" cap="sq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0605" name="Oval 2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16" y="1827"/>
                        <a:ext cx="32" cy="43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600" cap="sq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  <p:grpSp>
                  <p:nvGrpSpPr>
                    <p:cNvPr id="10598" name="Group 24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414" y="1825"/>
                      <a:ext cx="40" cy="49"/>
                      <a:chOff x="5414" y="1825"/>
                      <a:chExt cx="40" cy="49"/>
                    </a:xfrm>
                  </p:grpSpPr>
                  <p:sp>
                    <p:nvSpPr>
                      <p:cNvPr id="10599" name="Freeform 2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15" y="1827"/>
                        <a:ext cx="16" cy="17"/>
                      </a:xfrm>
                      <a:custGeom>
                        <a:avLst/>
                        <a:gdLst>
                          <a:gd name="T0" fmla="*/ 8 w 17"/>
                          <a:gd name="T1" fmla="*/ 0 h 18"/>
                          <a:gd name="T2" fmla="*/ 15 w 17"/>
                          <a:gd name="T3" fmla="*/ 13 h 18"/>
                          <a:gd name="T4" fmla="*/ 12 w 17"/>
                          <a:gd name="T5" fmla="*/ 16 h 18"/>
                          <a:gd name="T6" fmla="*/ 0 w 17"/>
                          <a:gd name="T7" fmla="*/ 8 h 18"/>
                          <a:gd name="T8" fmla="*/ 2 w 17"/>
                          <a:gd name="T9" fmla="*/ 5 h 18"/>
                          <a:gd name="T10" fmla="*/ 5 w 17"/>
                          <a:gd name="T11" fmla="*/ 2 h 18"/>
                          <a:gd name="T12" fmla="*/ 8 w 17"/>
                          <a:gd name="T13" fmla="*/ 0 h 18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17"/>
                          <a:gd name="T22" fmla="*/ 0 h 18"/>
                          <a:gd name="T23" fmla="*/ 17 w 17"/>
                          <a:gd name="T24" fmla="*/ 18 h 18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17" h="18">
                            <a:moveTo>
                              <a:pt x="9" y="0"/>
                            </a:moveTo>
                            <a:lnTo>
                              <a:pt x="16" y="14"/>
                            </a:lnTo>
                            <a:lnTo>
                              <a:pt x="13" y="17"/>
                            </a:lnTo>
                            <a:lnTo>
                              <a:pt x="0" y="8"/>
                            </a:lnTo>
                            <a:lnTo>
                              <a:pt x="2" y="5"/>
                            </a:lnTo>
                            <a:lnTo>
                              <a:pt x="5" y="2"/>
                            </a:lnTo>
                            <a:lnTo>
                              <a:pt x="9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0600" name="Freeform 24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34" y="1825"/>
                        <a:ext cx="16" cy="17"/>
                      </a:xfrm>
                      <a:custGeom>
                        <a:avLst/>
                        <a:gdLst>
                          <a:gd name="T0" fmla="*/ 4 w 17"/>
                          <a:gd name="T1" fmla="*/ 0 h 18"/>
                          <a:gd name="T2" fmla="*/ 0 w 17"/>
                          <a:gd name="T3" fmla="*/ 14 h 18"/>
                          <a:gd name="T4" fmla="*/ 4 w 17"/>
                          <a:gd name="T5" fmla="*/ 16 h 18"/>
                          <a:gd name="T6" fmla="*/ 15 w 17"/>
                          <a:gd name="T7" fmla="*/ 6 h 18"/>
                          <a:gd name="T8" fmla="*/ 12 w 17"/>
                          <a:gd name="T9" fmla="*/ 3 h 18"/>
                          <a:gd name="T10" fmla="*/ 10 w 17"/>
                          <a:gd name="T11" fmla="*/ 2 h 18"/>
                          <a:gd name="T12" fmla="*/ 4 w 17"/>
                          <a:gd name="T13" fmla="*/ 0 h 18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17"/>
                          <a:gd name="T22" fmla="*/ 0 h 18"/>
                          <a:gd name="T23" fmla="*/ 17 w 17"/>
                          <a:gd name="T24" fmla="*/ 18 h 18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17" h="18">
                            <a:moveTo>
                              <a:pt x="4" y="0"/>
                            </a:moveTo>
                            <a:lnTo>
                              <a:pt x="0" y="15"/>
                            </a:lnTo>
                            <a:lnTo>
                              <a:pt x="4" y="17"/>
                            </a:lnTo>
                            <a:lnTo>
                              <a:pt x="16" y="6"/>
                            </a:lnTo>
                            <a:lnTo>
                              <a:pt x="13" y="3"/>
                            </a:lnTo>
                            <a:lnTo>
                              <a:pt x="11" y="2"/>
                            </a:lnTo>
                            <a:lnTo>
                              <a:pt x="4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0601" name="Freeform 25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14" y="1851"/>
                        <a:ext cx="16" cy="16"/>
                      </a:xfrm>
                      <a:custGeom>
                        <a:avLst/>
                        <a:gdLst>
                          <a:gd name="T0" fmla="*/ 12 w 17"/>
                          <a:gd name="T1" fmla="*/ 0 h 17"/>
                          <a:gd name="T2" fmla="*/ 0 w 17"/>
                          <a:gd name="T3" fmla="*/ 4 h 17"/>
                          <a:gd name="T4" fmla="*/ 0 w 17"/>
                          <a:gd name="T5" fmla="*/ 8 h 17"/>
                          <a:gd name="T6" fmla="*/ 1 w 17"/>
                          <a:gd name="T7" fmla="*/ 11 h 17"/>
                          <a:gd name="T8" fmla="*/ 4 w 17"/>
                          <a:gd name="T9" fmla="*/ 15 h 17"/>
                          <a:gd name="T10" fmla="*/ 15 w 17"/>
                          <a:gd name="T11" fmla="*/ 5 h 17"/>
                          <a:gd name="T12" fmla="*/ 12 w 17"/>
                          <a:gd name="T13" fmla="*/ 0 h 17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17"/>
                          <a:gd name="T22" fmla="*/ 0 h 17"/>
                          <a:gd name="T23" fmla="*/ 17 w 17"/>
                          <a:gd name="T24" fmla="*/ 17 h 17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17" h="17">
                            <a:moveTo>
                              <a:pt x="13" y="0"/>
                            </a:moveTo>
                            <a:lnTo>
                              <a:pt x="0" y="4"/>
                            </a:lnTo>
                            <a:lnTo>
                              <a:pt x="0" y="8"/>
                            </a:lnTo>
                            <a:lnTo>
                              <a:pt x="1" y="12"/>
                            </a:lnTo>
                            <a:lnTo>
                              <a:pt x="4" y="16"/>
                            </a:lnTo>
                            <a:lnTo>
                              <a:pt x="16" y="5"/>
                            </a:lnTo>
                            <a:lnTo>
                              <a:pt x="13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0602" name="Freeform 2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30" y="1858"/>
                        <a:ext cx="16" cy="16"/>
                      </a:xfrm>
                      <a:custGeom>
                        <a:avLst/>
                        <a:gdLst>
                          <a:gd name="T0" fmla="*/ 2 w 17"/>
                          <a:gd name="T1" fmla="*/ 0 h 17"/>
                          <a:gd name="T2" fmla="*/ 0 w 17"/>
                          <a:gd name="T3" fmla="*/ 15 h 17"/>
                          <a:gd name="T4" fmla="*/ 6 w 17"/>
                          <a:gd name="T5" fmla="*/ 15 h 17"/>
                          <a:gd name="T6" fmla="*/ 9 w 17"/>
                          <a:gd name="T7" fmla="*/ 13 h 17"/>
                          <a:gd name="T8" fmla="*/ 15 w 17"/>
                          <a:gd name="T9" fmla="*/ 12 h 17"/>
                          <a:gd name="T10" fmla="*/ 8 w 17"/>
                          <a:gd name="T11" fmla="*/ 0 h 17"/>
                          <a:gd name="T12" fmla="*/ 2 w 17"/>
                          <a:gd name="T13" fmla="*/ 0 h 17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17"/>
                          <a:gd name="T22" fmla="*/ 0 h 17"/>
                          <a:gd name="T23" fmla="*/ 17 w 17"/>
                          <a:gd name="T24" fmla="*/ 17 h 17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17" h="17">
                            <a:moveTo>
                              <a:pt x="2" y="0"/>
                            </a:moveTo>
                            <a:lnTo>
                              <a:pt x="0" y="16"/>
                            </a:lnTo>
                            <a:lnTo>
                              <a:pt x="6" y="16"/>
                            </a:lnTo>
                            <a:lnTo>
                              <a:pt x="10" y="14"/>
                            </a:lnTo>
                            <a:lnTo>
                              <a:pt x="16" y="13"/>
                            </a:lnTo>
                            <a:lnTo>
                              <a:pt x="8" y="0"/>
                            </a:lnTo>
                            <a:lnTo>
                              <a:pt x="2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0603" name="Freeform 25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38" y="1849"/>
                        <a:ext cx="16" cy="16"/>
                      </a:xfrm>
                      <a:custGeom>
                        <a:avLst/>
                        <a:gdLst>
                          <a:gd name="T0" fmla="*/ 0 w 17"/>
                          <a:gd name="T1" fmla="*/ 8 h 17"/>
                          <a:gd name="T2" fmla="*/ 12 w 17"/>
                          <a:gd name="T3" fmla="*/ 15 h 17"/>
                          <a:gd name="T4" fmla="*/ 13 w 17"/>
                          <a:gd name="T5" fmla="*/ 10 h 17"/>
                          <a:gd name="T6" fmla="*/ 15 w 17"/>
                          <a:gd name="T7" fmla="*/ 6 h 17"/>
                          <a:gd name="T8" fmla="*/ 15 w 17"/>
                          <a:gd name="T9" fmla="*/ 0 h 17"/>
                          <a:gd name="T10" fmla="*/ 1 w 17"/>
                          <a:gd name="T11" fmla="*/ 0 h 17"/>
                          <a:gd name="T12" fmla="*/ 0 w 17"/>
                          <a:gd name="T13" fmla="*/ 8 h 17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17"/>
                          <a:gd name="T22" fmla="*/ 0 h 17"/>
                          <a:gd name="T23" fmla="*/ 17 w 17"/>
                          <a:gd name="T24" fmla="*/ 17 h 17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17" h="17">
                            <a:moveTo>
                              <a:pt x="0" y="8"/>
                            </a:moveTo>
                            <a:lnTo>
                              <a:pt x="13" y="16"/>
                            </a:lnTo>
                            <a:lnTo>
                              <a:pt x="14" y="11"/>
                            </a:lnTo>
                            <a:lnTo>
                              <a:pt x="16" y="6"/>
                            </a:lnTo>
                            <a:lnTo>
                              <a:pt x="16" y="0"/>
                            </a:lnTo>
                            <a:lnTo>
                              <a:pt x="1" y="0"/>
                            </a:lnTo>
                            <a:lnTo>
                              <a:pt x="0" y="8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</p:grpSp>
              <p:sp>
                <p:nvSpPr>
                  <p:cNvPr id="10596" name="Oval 253"/>
                  <p:cNvSpPr>
                    <a:spLocks noChangeArrowheads="1"/>
                  </p:cNvSpPr>
                  <p:nvPr/>
                </p:nvSpPr>
                <p:spPr bwMode="auto">
                  <a:xfrm>
                    <a:off x="5429" y="1845"/>
                    <a:ext cx="4" cy="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</p:grpSp>
          <p:grpSp>
            <p:nvGrpSpPr>
              <p:cNvPr id="10580" name="Group 254"/>
              <p:cNvGrpSpPr>
                <a:grpSpLocks/>
              </p:cNvGrpSpPr>
              <p:nvPr/>
            </p:nvGrpSpPr>
            <p:grpSpPr bwMode="auto">
              <a:xfrm>
                <a:off x="4574" y="1801"/>
                <a:ext cx="82" cy="106"/>
                <a:chOff x="4574" y="1801"/>
                <a:chExt cx="82" cy="106"/>
              </a:xfrm>
            </p:grpSpPr>
            <p:sp>
              <p:nvSpPr>
                <p:cNvPr id="10581" name="Oval 255"/>
                <p:cNvSpPr>
                  <a:spLocks noChangeArrowheads="1"/>
                </p:cNvSpPr>
                <p:nvPr/>
              </p:nvSpPr>
              <p:spPr bwMode="auto">
                <a:xfrm>
                  <a:off x="4574" y="1801"/>
                  <a:ext cx="82" cy="106"/>
                </a:xfrm>
                <a:prstGeom prst="ellipse">
                  <a:avLst/>
                </a:pr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grpSp>
              <p:nvGrpSpPr>
                <p:cNvPr id="10582" name="Group 256"/>
                <p:cNvGrpSpPr>
                  <a:grpSpLocks/>
                </p:cNvGrpSpPr>
                <p:nvPr/>
              </p:nvGrpSpPr>
              <p:grpSpPr bwMode="auto">
                <a:xfrm>
                  <a:off x="4593" y="1826"/>
                  <a:ext cx="48" cy="56"/>
                  <a:chOff x="4593" y="1826"/>
                  <a:chExt cx="48" cy="56"/>
                </a:xfrm>
              </p:grpSpPr>
              <p:grpSp>
                <p:nvGrpSpPr>
                  <p:cNvPr id="10583" name="Group 257"/>
                  <p:cNvGrpSpPr>
                    <a:grpSpLocks/>
                  </p:cNvGrpSpPr>
                  <p:nvPr/>
                </p:nvGrpSpPr>
                <p:grpSpPr bwMode="auto">
                  <a:xfrm>
                    <a:off x="4593" y="1826"/>
                    <a:ext cx="44" cy="56"/>
                    <a:chOff x="4593" y="1826"/>
                    <a:chExt cx="44" cy="56"/>
                  </a:xfrm>
                </p:grpSpPr>
                <p:sp>
                  <p:nvSpPr>
                    <p:cNvPr id="10591" name="Oval 2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93" y="1826"/>
                      <a:ext cx="44" cy="56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12600" cap="sq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592" name="Oval 2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99" y="1832"/>
                      <a:ext cx="31" cy="42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12600" cap="sq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0584" name="Group 260"/>
                  <p:cNvGrpSpPr>
                    <a:grpSpLocks/>
                  </p:cNvGrpSpPr>
                  <p:nvPr/>
                </p:nvGrpSpPr>
                <p:grpSpPr bwMode="auto">
                  <a:xfrm>
                    <a:off x="4596" y="1830"/>
                    <a:ext cx="45" cy="52"/>
                    <a:chOff x="4596" y="1830"/>
                    <a:chExt cx="45" cy="52"/>
                  </a:xfrm>
                </p:grpSpPr>
                <p:sp>
                  <p:nvSpPr>
                    <p:cNvPr id="10586" name="Freeform 2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07" y="1830"/>
                      <a:ext cx="16" cy="16"/>
                    </a:xfrm>
                    <a:custGeom>
                      <a:avLst/>
                      <a:gdLst>
                        <a:gd name="T0" fmla="*/ 0 w 17"/>
                        <a:gd name="T1" fmla="*/ 2 h 17"/>
                        <a:gd name="T2" fmla="*/ 1 w 17"/>
                        <a:gd name="T3" fmla="*/ 7 h 17"/>
                        <a:gd name="T4" fmla="*/ 1 w 17"/>
                        <a:gd name="T5" fmla="*/ 9 h 17"/>
                        <a:gd name="T6" fmla="*/ 2 w 17"/>
                        <a:gd name="T7" fmla="*/ 10 h 17"/>
                        <a:gd name="T8" fmla="*/ 2 w 17"/>
                        <a:gd name="T9" fmla="*/ 13 h 17"/>
                        <a:gd name="T10" fmla="*/ 4 w 17"/>
                        <a:gd name="T11" fmla="*/ 15 h 17"/>
                        <a:gd name="T12" fmla="*/ 8 w 17"/>
                        <a:gd name="T13" fmla="*/ 15 h 17"/>
                        <a:gd name="T14" fmla="*/ 8 w 17"/>
                        <a:gd name="T15" fmla="*/ 15 h 17"/>
                        <a:gd name="T16" fmla="*/ 11 w 17"/>
                        <a:gd name="T17" fmla="*/ 13 h 17"/>
                        <a:gd name="T18" fmla="*/ 13 w 17"/>
                        <a:gd name="T19" fmla="*/ 10 h 17"/>
                        <a:gd name="T20" fmla="*/ 15 w 17"/>
                        <a:gd name="T21" fmla="*/ 8 h 17"/>
                        <a:gd name="T22" fmla="*/ 15 w 17"/>
                        <a:gd name="T23" fmla="*/ 4 h 17"/>
                        <a:gd name="T24" fmla="*/ 15 w 17"/>
                        <a:gd name="T25" fmla="*/ 1 h 17"/>
                        <a:gd name="T26" fmla="*/ 11 w 17"/>
                        <a:gd name="T27" fmla="*/ 0 h 17"/>
                        <a:gd name="T28" fmla="*/ 8 w 17"/>
                        <a:gd name="T29" fmla="*/ 0 h 17"/>
                        <a:gd name="T30" fmla="*/ 6 w 17"/>
                        <a:gd name="T31" fmla="*/ 0 h 17"/>
                        <a:gd name="T32" fmla="*/ 3 w 17"/>
                        <a:gd name="T33" fmla="*/ 1 h 17"/>
                        <a:gd name="T34" fmla="*/ 0 w 17"/>
                        <a:gd name="T35" fmla="*/ 2 h 17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w 17"/>
                        <a:gd name="T55" fmla="*/ 0 h 17"/>
                        <a:gd name="T56" fmla="*/ 17 w 17"/>
                        <a:gd name="T57" fmla="*/ 17 h 17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T54" t="T55" r="T56" b="T57"/>
                      <a:pathLst>
                        <a:path w="17" h="17">
                          <a:moveTo>
                            <a:pt x="0" y="2"/>
                          </a:moveTo>
                          <a:lnTo>
                            <a:pt x="1" y="7"/>
                          </a:lnTo>
                          <a:lnTo>
                            <a:pt x="1" y="10"/>
                          </a:lnTo>
                          <a:lnTo>
                            <a:pt x="2" y="11"/>
                          </a:lnTo>
                          <a:lnTo>
                            <a:pt x="2" y="14"/>
                          </a:lnTo>
                          <a:lnTo>
                            <a:pt x="4" y="16"/>
                          </a:lnTo>
                          <a:lnTo>
                            <a:pt x="8" y="16"/>
                          </a:lnTo>
                          <a:lnTo>
                            <a:pt x="9" y="16"/>
                          </a:lnTo>
                          <a:lnTo>
                            <a:pt x="12" y="14"/>
                          </a:lnTo>
                          <a:lnTo>
                            <a:pt x="14" y="11"/>
                          </a:lnTo>
                          <a:lnTo>
                            <a:pt x="16" y="8"/>
                          </a:lnTo>
                          <a:lnTo>
                            <a:pt x="16" y="4"/>
                          </a:lnTo>
                          <a:lnTo>
                            <a:pt x="16" y="1"/>
                          </a:lnTo>
                          <a:lnTo>
                            <a:pt x="12" y="0"/>
                          </a:lnTo>
                          <a:lnTo>
                            <a:pt x="8" y="0"/>
                          </a:lnTo>
                          <a:lnTo>
                            <a:pt x="6" y="0"/>
                          </a:lnTo>
                          <a:lnTo>
                            <a:pt x="3" y="1"/>
                          </a:lnTo>
                          <a:lnTo>
                            <a:pt x="0" y="2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587" name="Freeform 2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96" y="1844"/>
                      <a:ext cx="16" cy="16"/>
                    </a:xfrm>
                    <a:custGeom>
                      <a:avLst/>
                      <a:gdLst>
                        <a:gd name="T0" fmla="*/ 3 w 17"/>
                        <a:gd name="T1" fmla="*/ 0 h 17"/>
                        <a:gd name="T2" fmla="*/ 7 w 17"/>
                        <a:gd name="T3" fmla="*/ 0 h 17"/>
                        <a:gd name="T4" fmla="*/ 9 w 17"/>
                        <a:gd name="T5" fmla="*/ 1 h 17"/>
                        <a:gd name="T6" fmla="*/ 11 w 17"/>
                        <a:gd name="T7" fmla="*/ 2 h 17"/>
                        <a:gd name="T8" fmla="*/ 13 w 17"/>
                        <a:gd name="T9" fmla="*/ 4 h 17"/>
                        <a:gd name="T10" fmla="*/ 15 w 17"/>
                        <a:gd name="T11" fmla="*/ 6 h 17"/>
                        <a:gd name="T12" fmla="*/ 15 w 17"/>
                        <a:gd name="T13" fmla="*/ 9 h 17"/>
                        <a:gd name="T14" fmla="*/ 13 w 17"/>
                        <a:gd name="T15" fmla="*/ 12 h 17"/>
                        <a:gd name="T16" fmla="*/ 8 w 17"/>
                        <a:gd name="T17" fmla="*/ 13 h 17"/>
                        <a:gd name="T18" fmla="*/ 5 w 17"/>
                        <a:gd name="T19" fmla="*/ 15 h 17"/>
                        <a:gd name="T20" fmla="*/ 1 w 17"/>
                        <a:gd name="T21" fmla="*/ 15 h 17"/>
                        <a:gd name="T22" fmla="*/ 0 w 17"/>
                        <a:gd name="T23" fmla="*/ 11 h 17"/>
                        <a:gd name="T24" fmla="*/ 0 w 17"/>
                        <a:gd name="T25" fmla="*/ 8 h 17"/>
                        <a:gd name="T26" fmla="*/ 1 w 17"/>
                        <a:gd name="T27" fmla="*/ 6 h 17"/>
                        <a:gd name="T28" fmla="*/ 1 w 17"/>
                        <a:gd name="T29" fmla="*/ 3 h 17"/>
                        <a:gd name="T30" fmla="*/ 3 w 17"/>
                        <a:gd name="T31" fmla="*/ 0 h 17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17"/>
                        <a:gd name="T49" fmla="*/ 0 h 17"/>
                        <a:gd name="T50" fmla="*/ 17 w 17"/>
                        <a:gd name="T51" fmla="*/ 17 h 17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17" h="17">
                          <a:moveTo>
                            <a:pt x="3" y="0"/>
                          </a:moveTo>
                          <a:lnTo>
                            <a:pt x="7" y="0"/>
                          </a:lnTo>
                          <a:lnTo>
                            <a:pt x="10" y="1"/>
                          </a:lnTo>
                          <a:lnTo>
                            <a:pt x="12" y="2"/>
                          </a:lnTo>
                          <a:lnTo>
                            <a:pt x="14" y="4"/>
                          </a:lnTo>
                          <a:lnTo>
                            <a:pt x="16" y="6"/>
                          </a:lnTo>
                          <a:lnTo>
                            <a:pt x="16" y="10"/>
                          </a:lnTo>
                          <a:lnTo>
                            <a:pt x="14" y="13"/>
                          </a:lnTo>
                          <a:lnTo>
                            <a:pt x="8" y="14"/>
                          </a:lnTo>
                          <a:lnTo>
                            <a:pt x="5" y="16"/>
                          </a:lnTo>
                          <a:lnTo>
                            <a:pt x="1" y="16"/>
                          </a:lnTo>
                          <a:lnTo>
                            <a:pt x="0" y="12"/>
                          </a:lnTo>
                          <a:lnTo>
                            <a:pt x="0" y="9"/>
                          </a:lnTo>
                          <a:lnTo>
                            <a:pt x="1" y="6"/>
                          </a:lnTo>
                          <a:lnTo>
                            <a:pt x="1" y="3"/>
                          </a:lnTo>
                          <a:lnTo>
                            <a:pt x="3" y="0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588" name="Freeform 2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25" y="1838"/>
                      <a:ext cx="16" cy="16"/>
                    </a:xfrm>
                    <a:custGeom>
                      <a:avLst/>
                      <a:gdLst>
                        <a:gd name="T0" fmla="*/ 8 w 17"/>
                        <a:gd name="T1" fmla="*/ 0 h 17"/>
                        <a:gd name="T2" fmla="*/ 5 w 17"/>
                        <a:gd name="T3" fmla="*/ 1 h 17"/>
                        <a:gd name="T4" fmla="*/ 1 w 17"/>
                        <a:gd name="T5" fmla="*/ 3 h 17"/>
                        <a:gd name="T6" fmla="*/ 0 w 17"/>
                        <a:gd name="T7" fmla="*/ 5 h 17"/>
                        <a:gd name="T8" fmla="*/ 0 w 17"/>
                        <a:gd name="T9" fmla="*/ 6 h 17"/>
                        <a:gd name="T10" fmla="*/ 0 w 17"/>
                        <a:gd name="T11" fmla="*/ 8 h 17"/>
                        <a:gd name="T12" fmla="*/ 0 w 17"/>
                        <a:gd name="T13" fmla="*/ 10 h 17"/>
                        <a:gd name="T14" fmla="*/ 1 w 17"/>
                        <a:gd name="T15" fmla="*/ 12 h 17"/>
                        <a:gd name="T16" fmla="*/ 3 w 17"/>
                        <a:gd name="T17" fmla="*/ 13 h 17"/>
                        <a:gd name="T18" fmla="*/ 7 w 17"/>
                        <a:gd name="T19" fmla="*/ 14 h 17"/>
                        <a:gd name="T20" fmla="*/ 9 w 17"/>
                        <a:gd name="T21" fmla="*/ 15 h 17"/>
                        <a:gd name="T22" fmla="*/ 13 w 17"/>
                        <a:gd name="T23" fmla="*/ 15 h 17"/>
                        <a:gd name="T24" fmla="*/ 15 w 17"/>
                        <a:gd name="T25" fmla="*/ 14 h 17"/>
                        <a:gd name="T26" fmla="*/ 13 w 17"/>
                        <a:gd name="T27" fmla="*/ 9 h 17"/>
                        <a:gd name="T28" fmla="*/ 13 w 17"/>
                        <a:gd name="T29" fmla="*/ 7 h 17"/>
                        <a:gd name="T30" fmla="*/ 9 w 17"/>
                        <a:gd name="T31" fmla="*/ 3 h 17"/>
                        <a:gd name="T32" fmla="*/ 8 w 17"/>
                        <a:gd name="T33" fmla="*/ 0 h 17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w 17"/>
                        <a:gd name="T52" fmla="*/ 0 h 17"/>
                        <a:gd name="T53" fmla="*/ 17 w 17"/>
                        <a:gd name="T54" fmla="*/ 17 h 17"/>
                      </a:gdLst>
                      <a:ahLst/>
                      <a:cxnLst>
                        <a:cxn ang="T34">
                          <a:pos x="T0" y="T1"/>
                        </a:cxn>
                        <a:cxn ang="T35">
                          <a:pos x="T2" y="T3"/>
                        </a:cxn>
                        <a:cxn ang="T36">
                          <a:pos x="T4" y="T5"/>
                        </a:cxn>
                        <a:cxn ang="T37">
                          <a:pos x="T6" y="T7"/>
                        </a:cxn>
                        <a:cxn ang="T38">
                          <a:pos x="T8" y="T9"/>
                        </a:cxn>
                        <a:cxn ang="T39">
                          <a:pos x="T10" y="T11"/>
                        </a:cxn>
                        <a:cxn ang="T40">
                          <a:pos x="T12" y="T13"/>
                        </a:cxn>
                        <a:cxn ang="T41">
                          <a:pos x="T14" y="T15"/>
                        </a:cxn>
                        <a:cxn ang="T42">
                          <a:pos x="T16" y="T17"/>
                        </a:cxn>
                        <a:cxn ang="T43">
                          <a:pos x="T18" y="T19"/>
                        </a:cxn>
                        <a:cxn ang="T44">
                          <a:pos x="T20" y="T21"/>
                        </a:cxn>
                        <a:cxn ang="T45">
                          <a:pos x="T22" y="T23"/>
                        </a:cxn>
                        <a:cxn ang="T46">
                          <a:pos x="T24" y="T25"/>
                        </a:cxn>
                        <a:cxn ang="T47">
                          <a:pos x="T26" y="T27"/>
                        </a:cxn>
                        <a:cxn ang="T48">
                          <a:pos x="T28" y="T29"/>
                        </a:cxn>
                        <a:cxn ang="T49">
                          <a:pos x="T30" y="T31"/>
                        </a:cxn>
                        <a:cxn ang="T50">
                          <a:pos x="T32" y="T33"/>
                        </a:cxn>
                      </a:cxnLst>
                      <a:rect l="T51" t="T52" r="T53" b="T54"/>
                      <a:pathLst>
                        <a:path w="17" h="17">
                          <a:moveTo>
                            <a:pt x="8" y="0"/>
                          </a:moveTo>
                          <a:lnTo>
                            <a:pt x="5" y="1"/>
                          </a:lnTo>
                          <a:lnTo>
                            <a:pt x="1" y="3"/>
                          </a:lnTo>
                          <a:lnTo>
                            <a:pt x="0" y="5"/>
                          </a:lnTo>
                          <a:lnTo>
                            <a:pt x="0" y="6"/>
                          </a:lnTo>
                          <a:lnTo>
                            <a:pt x="0" y="8"/>
                          </a:lnTo>
                          <a:lnTo>
                            <a:pt x="0" y="11"/>
                          </a:lnTo>
                          <a:lnTo>
                            <a:pt x="1" y="13"/>
                          </a:lnTo>
                          <a:lnTo>
                            <a:pt x="3" y="14"/>
                          </a:lnTo>
                          <a:lnTo>
                            <a:pt x="7" y="15"/>
                          </a:lnTo>
                          <a:lnTo>
                            <a:pt x="10" y="16"/>
                          </a:lnTo>
                          <a:lnTo>
                            <a:pt x="14" y="16"/>
                          </a:lnTo>
                          <a:lnTo>
                            <a:pt x="16" y="15"/>
                          </a:lnTo>
                          <a:lnTo>
                            <a:pt x="14" y="10"/>
                          </a:lnTo>
                          <a:lnTo>
                            <a:pt x="14" y="7"/>
                          </a:lnTo>
                          <a:lnTo>
                            <a:pt x="10" y="3"/>
                          </a:lnTo>
                          <a:lnTo>
                            <a:pt x="8" y="0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589" name="Freeform 2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01" y="1866"/>
                      <a:ext cx="16" cy="16"/>
                    </a:xfrm>
                    <a:custGeom>
                      <a:avLst/>
                      <a:gdLst>
                        <a:gd name="T0" fmla="*/ 0 w 17"/>
                        <a:gd name="T1" fmla="*/ 5 h 17"/>
                        <a:gd name="T2" fmla="*/ 1 w 17"/>
                        <a:gd name="T3" fmla="*/ 4 h 17"/>
                        <a:gd name="T4" fmla="*/ 2 w 17"/>
                        <a:gd name="T5" fmla="*/ 2 h 17"/>
                        <a:gd name="T6" fmla="*/ 4 w 17"/>
                        <a:gd name="T7" fmla="*/ 1 h 17"/>
                        <a:gd name="T8" fmla="*/ 8 w 17"/>
                        <a:gd name="T9" fmla="*/ 0 h 17"/>
                        <a:gd name="T10" fmla="*/ 8 w 17"/>
                        <a:gd name="T11" fmla="*/ 0 h 17"/>
                        <a:gd name="T12" fmla="*/ 11 w 17"/>
                        <a:gd name="T13" fmla="*/ 1 h 17"/>
                        <a:gd name="T14" fmla="*/ 13 w 17"/>
                        <a:gd name="T15" fmla="*/ 2 h 17"/>
                        <a:gd name="T16" fmla="*/ 15 w 17"/>
                        <a:gd name="T17" fmla="*/ 4 h 17"/>
                        <a:gd name="T18" fmla="*/ 15 w 17"/>
                        <a:gd name="T19" fmla="*/ 8 h 17"/>
                        <a:gd name="T20" fmla="*/ 15 w 17"/>
                        <a:gd name="T21" fmla="*/ 10 h 17"/>
                        <a:gd name="T22" fmla="*/ 13 w 17"/>
                        <a:gd name="T23" fmla="*/ 15 h 17"/>
                        <a:gd name="T24" fmla="*/ 9 w 17"/>
                        <a:gd name="T25" fmla="*/ 13 h 17"/>
                        <a:gd name="T26" fmla="*/ 5 w 17"/>
                        <a:gd name="T27" fmla="*/ 12 h 17"/>
                        <a:gd name="T28" fmla="*/ 2 w 17"/>
                        <a:gd name="T29" fmla="*/ 9 h 17"/>
                        <a:gd name="T30" fmla="*/ 0 w 17"/>
                        <a:gd name="T31" fmla="*/ 5 h 17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17"/>
                        <a:gd name="T49" fmla="*/ 0 h 17"/>
                        <a:gd name="T50" fmla="*/ 17 w 17"/>
                        <a:gd name="T51" fmla="*/ 17 h 17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17" h="17">
                          <a:moveTo>
                            <a:pt x="0" y="5"/>
                          </a:moveTo>
                          <a:lnTo>
                            <a:pt x="1" y="4"/>
                          </a:lnTo>
                          <a:lnTo>
                            <a:pt x="2" y="2"/>
                          </a:lnTo>
                          <a:lnTo>
                            <a:pt x="4" y="1"/>
                          </a:lnTo>
                          <a:lnTo>
                            <a:pt x="8" y="0"/>
                          </a:lnTo>
                          <a:lnTo>
                            <a:pt x="9" y="0"/>
                          </a:lnTo>
                          <a:lnTo>
                            <a:pt x="12" y="1"/>
                          </a:lnTo>
                          <a:lnTo>
                            <a:pt x="14" y="2"/>
                          </a:lnTo>
                          <a:lnTo>
                            <a:pt x="16" y="4"/>
                          </a:lnTo>
                          <a:lnTo>
                            <a:pt x="16" y="8"/>
                          </a:lnTo>
                          <a:lnTo>
                            <a:pt x="16" y="11"/>
                          </a:lnTo>
                          <a:lnTo>
                            <a:pt x="14" y="16"/>
                          </a:lnTo>
                          <a:lnTo>
                            <a:pt x="10" y="14"/>
                          </a:lnTo>
                          <a:lnTo>
                            <a:pt x="5" y="13"/>
                          </a:lnTo>
                          <a:lnTo>
                            <a:pt x="2" y="10"/>
                          </a:lnTo>
                          <a:lnTo>
                            <a:pt x="0" y="5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590" name="Freeform 2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22" y="1862"/>
                      <a:ext cx="16" cy="16"/>
                    </a:xfrm>
                    <a:custGeom>
                      <a:avLst/>
                      <a:gdLst>
                        <a:gd name="T0" fmla="*/ 15 w 17"/>
                        <a:gd name="T1" fmla="*/ 3 h 17"/>
                        <a:gd name="T2" fmla="*/ 13 w 17"/>
                        <a:gd name="T3" fmla="*/ 2 h 17"/>
                        <a:gd name="T4" fmla="*/ 11 w 17"/>
                        <a:gd name="T5" fmla="*/ 1 h 17"/>
                        <a:gd name="T6" fmla="*/ 10 w 17"/>
                        <a:gd name="T7" fmla="*/ 1 h 17"/>
                        <a:gd name="T8" fmla="*/ 8 w 17"/>
                        <a:gd name="T9" fmla="*/ 0 h 17"/>
                        <a:gd name="T10" fmla="*/ 4 w 17"/>
                        <a:gd name="T11" fmla="*/ 1 h 17"/>
                        <a:gd name="T12" fmla="*/ 3 w 17"/>
                        <a:gd name="T13" fmla="*/ 2 h 17"/>
                        <a:gd name="T14" fmla="*/ 1 w 17"/>
                        <a:gd name="T15" fmla="*/ 3 h 17"/>
                        <a:gd name="T16" fmla="*/ 0 w 17"/>
                        <a:gd name="T17" fmla="*/ 5 h 17"/>
                        <a:gd name="T18" fmla="*/ 0 w 17"/>
                        <a:gd name="T19" fmla="*/ 8 h 17"/>
                        <a:gd name="T20" fmla="*/ 0 w 17"/>
                        <a:gd name="T21" fmla="*/ 9 h 17"/>
                        <a:gd name="T22" fmla="*/ 1 w 17"/>
                        <a:gd name="T23" fmla="*/ 12 h 17"/>
                        <a:gd name="T24" fmla="*/ 3 w 17"/>
                        <a:gd name="T25" fmla="*/ 15 h 17"/>
                        <a:gd name="T26" fmla="*/ 8 w 17"/>
                        <a:gd name="T27" fmla="*/ 11 h 17"/>
                        <a:gd name="T28" fmla="*/ 10 w 17"/>
                        <a:gd name="T29" fmla="*/ 9 h 17"/>
                        <a:gd name="T30" fmla="*/ 13 w 17"/>
                        <a:gd name="T31" fmla="*/ 8 h 17"/>
                        <a:gd name="T32" fmla="*/ 15 w 17"/>
                        <a:gd name="T33" fmla="*/ 3 h 17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w 17"/>
                        <a:gd name="T52" fmla="*/ 0 h 17"/>
                        <a:gd name="T53" fmla="*/ 17 w 17"/>
                        <a:gd name="T54" fmla="*/ 17 h 17"/>
                      </a:gdLst>
                      <a:ahLst/>
                      <a:cxnLst>
                        <a:cxn ang="T34">
                          <a:pos x="T0" y="T1"/>
                        </a:cxn>
                        <a:cxn ang="T35">
                          <a:pos x="T2" y="T3"/>
                        </a:cxn>
                        <a:cxn ang="T36">
                          <a:pos x="T4" y="T5"/>
                        </a:cxn>
                        <a:cxn ang="T37">
                          <a:pos x="T6" y="T7"/>
                        </a:cxn>
                        <a:cxn ang="T38">
                          <a:pos x="T8" y="T9"/>
                        </a:cxn>
                        <a:cxn ang="T39">
                          <a:pos x="T10" y="T11"/>
                        </a:cxn>
                        <a:cxn ang="T40">
                          <a:pos x="T12" y="T13"/>
                        </a:cxn>
                        <a:cxn ang="T41">
                          <a:pos x="T14" y="T15"/>
                        </a:cxn>
                        <a:cxn ang="T42">
                          <a:pos x="T16" y="T17"/>
                        </a:cxn>
                        <a:cxn ang="T43">
                          <a:pos x="T18" y="T19"/>
                        </a:cxn>
                        <a:cxn ang="T44">
                          <a:pos x="T20" y="T21"/>
                        </a:cxn>
                        <a:cxn ang="T45">
                          <a:pos x="T22" y="T23"/>
                        </a:cxn>
                        <a:cxn ang="T46">
                          <a:pos x="T24" y="T25"/>
                        </a:cxn>
                        <a:cxn ang="T47">
                          <a:pos x="T26" y="T27"/>
                        </a:cxn>
                        <a:cxn ang="T48">
                          <a:pos x="T28" y="T29"/>
                        </a:cxn>
                        <a:cxn ang="T49">
                          <a:pos x="T30" y="T31"/>
                        </a:cxn>
                        <a:cxn ang="T50">
                          <a:pos x="T32" y="T33"/>
                        </a:cxn>
                      </a:cxnLst>
                      <a:rect l="T51" t="T52" r="T53" b="T54"/>
                      <a:pathLst>
                        <a:path w="17" h="17">
                          <a:moveTo>
                            <a:pt x="16" y="3"/>
                          </a:moveTo>
                          <a:lnTo>
                            <a:pt x="14" y="2"/>
                          </a:lnTo>
                          <a:lnTo>
                            <a:pt x="12" y="1"/>
                          </a:lnTo>
                          <a:lnTo>
                            <a:pt x="11" y="1"/>
                          </a:lnTo>
                          <a:lnTo>
                            <a:pt x="8" y="0"/>
                          </a:lnTo>
                          <a:lnTo>
                            <a:pt x="4" y="1"/>
                          </a:lnTo>
                          <a:lnTo>
                            <a:pt x="3" y="2"/>
                          </a:lnTo>
                          <a:lnTo>
                            <a:pt x="1" y="3"/>
                          </a:lnTo>
                          <a:lnTo>
                            <a:pt x="0" y="5"/>
                          </a:lnTo>
                          <a:lnTo>
                            <a:pt x="0" y="8"/>
                          </a:lnTo>
                          <a:lnTo>
                            <a:pt x="0" y="10"/>
                          </a:lnTo>
                          <a:lnTo>
                            <a:pt x="1" y="13"/>
                          </a:lnTo>
                          <a:lnTo>
                            <a:pt x="3" y="16"/>
                          </a:lnTo>
                          <a:lnTo>
                            <a:pt x="8" y="12"/>
                          </a:lnTo>
                          <a:lnTo>
                            <a:pt x="11" y="10"/>
                          </a:lnTo>
                          <a:lnTo>
                            <a:pt x="14" y="8"/>
                          </a:lnTo>
                          <a:lnTo>
                            <a:pt x="16" y="3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sp>
                <p:nvSpPr>
                  <p:cNvPr id="10585" name="Oval 266"/>
                  <p:cNvSpPr>
                    <a:spLocks noChangeArrowheads="1"/>
                  </p:cNvSpPr>
                  <p:nvPr/>
                </p:nvSpPr>
                <p:spPr bwMode="auto">
                  <a:xfrm>
                    <a:off x="4612" y="1850"/>
                    <a:ext cx="5" cy="8"/>
                  </a:xfrm>
                  <a:prstGeom prst="ellipse">
                    <a:avLst/>
                  </a:prstGeom>
                  <a:solidFill>
                    <a:srgbClr val="808080"/>
                  </a:solidFill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</p:grpSp>
        </p:grpSp>
        <p:sp>
          <p:nvSpPr>
            <p:cNvPr id="10576" name="Rectangle 267"/>
            <p:cNvSpPr>
              <a:spLocks noChangeArrowheads="1"/>
            </p:cNvSpPr>
            <p:nvPr/>
          </p:nvSpPr>
          <p:spPr bwMode="auto">
            <a:xfrm>
              <a:off x="4818" y="1603"/>
              <a:ext cx="697" cy="19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</p:grpSp>
      <p:grpSp>
        <p:nvGrpSpPr>
          <p:cNvPr id="10245" name="Group 268"/>
          <p:cNvGrpSpPr>
            <a:grpSpLocks/>
          </p:cNvGrpSpPr>
          <p:nvPr/>
        </p:nvGrpSpPr>
        <p:grpSpPr bwMode="auto">
          <a:xfrm>
            <a:off x="1524000" y="4273550"/>
            <a:ext cx="3255963" cy="1692275"/>
            <a:chOff x="960" y="2692"/>
            <a:chExt cx="2051" cy="1066"/>
          </a:xfrm>
        </p:grpSpPr>
        <p:grpSp>
          <p:nvGrpSpPr>
            <p:cNvPr id="10501" name="Group 269"/>
            <p:cNvGrpSpPr>
              <a:grpSpLocks/>
            </p:cNvGrpSpPr>
            <p:nvPr/>
          </p:nvGrpSpPr>
          <p:grpSpPr bwMode="auto">
            <a:xfrm>
              <a:off x="1307" y="2692"/>
              <a:ext cx="477" cy="292"/>
              <a:chOff x="1307" y="2692"/>
              <a:chExt cx="477" cy="292"/>
            </a:xfrm>
          </p:grpSpPr>
          <p:grpSp>
            <p:nvGrpSpPr>
              <p:cNvPr id="10562" name="Group 270"/>
              <p:cNvGrpSpPr>
                <a:grpSpLocks/>
              </p:cNvGrpSpPr>
              <p:nvPr/>
            </p:nvGrpSpPr>
            <p:grpSpPr bwMode="auto">
              <a:xfrm>
                <a:off x="1307" y="2692"/>
                <a:ext cx="414" cy="292"/>
                <a:chOff x="1307" y="2692"/>
                <a:chExt cx="414" cy="292"/>
              </a:xfrm>
            </p:grpSpPr>
            <p:sp>
              <p:nvSpPr>
                <p:cNvPr id="10564" name="Oval 271"/>
                <p:cNvSpPr>
                  <a:spLocks noChangeArrowheads="1"/>
                </p:cNvSpPr>
                <p:nvPr/>
              </p:nvSpPr>
              <p:spPr bwMode="auto">
                <a:xfrm>
                  <a:off x="1361" y="2692"/>
                  <a:ext cx="91" cy="101"/>
                </a:xfrm>
                <a:prstGeom prst="ellipse">
                  <a:avLst/>
                </a:prstGeom>
                <a:solidFill>
                  <a:srgbClr val="FFC080"/>
                </a:solidFill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grpSp>
              <p:nvGrpSpPr>
                <p:cNvPr id="10565" name="Group 272"/>
                <p:cNvGrpSpPr>
                  <a:grpSpLocks/>
                </p:cNvGrpSpPr>
                <p:nvPr/>
              </p:nvGrpSpPr>
              <p:grpSpPr bwMode="auto">
                <a:xfrm>
                  <a:off x="1307" y="2795"/>
                  <a:ext cx="414" cy="189"/>
                  <a:chOff x="1307" y="2795"/>
                  <a:chExt cx="414" cy="189"/>
                </a:xfrm>
              </p:grpSpPr>
              <p:sp>
                <p:nvSpPr>
                  <p:cNvPr id="10566" name="Freeform 273"/>
                  <p:cNvSpPr>
                    <a:spLocks noChangeArrowheads="1"/>
                  </p:cNvSpPr>
                  <p:nvPr/>
                </p:nvSpPr>
                <p:spPr bwMode="auto">
                  <a:xfrm>
                    <a:off x="1307" y="2795"/>
                    <a:ext cx="414" cy="189"/>
                  </a:xfrm>
                  <a:custGeom>
                    <a:avLst/>
                    <a:gdLst>
                      <a:gd name="T0" fmla="*/ 26 w 415"/>
                      <a:gd name="T1" fmla="*/ 23 h 190"/>
                      <a:gd name="T2" fmla="*/ 32 w 415"/>
                      <a:gd name="T3" fmla="*/ 18 h 190"/>
                      <a:gd name="T4" fmla="*/ 40 w 415"/>
                      <a:gd name="T5" fmla="*/ 14 h 190"/>
                      <a:gd name="T6" fmla="*/ 169 w 415"/>
                      <a:gd name="T7" fmla="*/ 0 h 190"/>
                      <a:gd name="T8" fmla="*/ 181 w 415"/>
                      <a:gd name="T9" fmla="*/ 2 h 190"/>
                      <a:gd name="T10" fmla="*/ 192 w 415"/>
                      <a:gd name="T11" fmla="*/ 8 h 190"/>
                      <a:gd name="T12" fmla="*/ 302 w 415"/>
                      <a:gd name="T13" fmla="*/ 64 h 190"/>
                      <a:gd name="T14" fmla="*/ 413 w 415"/>
                      <a:gd name="T15" fmla="*/ 82 h 190"/>
                      <a:gd name="T16" fmla="*/ 413 w 415"/>
                      <a:gd name="T17" fmla="*/ 106 h 190"/>
                      <a:gd name="T18" fmla="*/ 413 w 415"/>
                      <a:gd name="T19" fmla="*/ 115 h 190"/>
                      <a:gd name="T20" fmla="*/ 297 w 415"/>
                      <a:gd name="T21" fmla="*/ 107 h 190"/>
                      <a:gd name="T22" fmla="*/ 191 w 415"/>
                      <a:gd name="T23" fmla="*/ 74 h 190"/>
                      <a:gd name="T24" fmla="*/ 178 w 415"/>
                      <a:gd name="T25" fmla="*/ 177 h 190"/>
                      <a:gd name="T26" fmla="*/ 0 w 415"/>
                      <a:gd name="T27" fmla="*/ 188 h 190"/>
                      <a:gd name="T28" fmla="*/ 20 w 415"/>
                      <a:gd name="T29" fmla="*/ 38 h 190"/>
                      <a:gd name="T30" fmla="*/ 22 w 415"/>
                      <a:gd name="T31" fmla="*/ 30 h 190"/>
                      <a:gd name="T32" fmla="*/ 26 w 415"/>
                      <a:gd name="T33" fmla="*/ 23 h 190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415"/>
                      <a:gd name="T52" fmla="*/ 0 h 190"/>
                      <a:gd name="T53" fmla="*/ 415 w 415"/>
                      <a:gd name="T54" fmla="*/ 190 h 190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415" h="190">
                        <a:moveTo>
                          <a:pt x="26" y="23"/>
                        </a:moveTo>
                        <a:lnTo>
                          <a:pt x="32" y="18"/>
                        </a:lnTo>
                        <a:lnTo>
                          <a:pt x="40" y="14"/>
                        </a:lnTo>
                        <a:lnTo>
                          <a:pt x="169" y="0"/>
                        </a:lnTo>
                        <a:lnTo>
                          <a:pt x="181" y="2"/>
                        </a:lnTo>
                        <a:lnTo>
                          <a:pt x="192" y="8"/>
                        </a:lnTo>
                        <a:lnTo>
                          <a:pt x="303" y="64"/>
                        </a:lnTo>
                        <a:lnTo>
                          <a:pt x="414" y="82"/>
                        </a:lnTo>
                        <a:lnTo>
                          <a:pt x="414" y="107"/>
                        </a:lnTo>
                        <a:lnTo>
                          <a:pt x="414" y="116"/>
                        </a:lnTo>
                        <a:lnTo>
                          <a:pt x="298" y="108"/>
                        </a:lnTo>
                        <a:lnTo>
                          <a:pt x="191" y="74"/>
                        </a:lnTo>
                        <a:lnTo>
                          <a:pt x="178" y="178"/>
                        </a:lnTo>
                        <a:lnTo>
                          <a:pt x="0" y="189"/>
                        </a:lnTo>
                        <a:lnTo>
                          <a:pt x="20" y="38"/>
                        </a:lnTo>
                        <a:lnTo>
                          <a:pt x="22" y="30"/>
                        </a:lnTo>
                        <a:lnTo>
                          <a:pt x="26" y="23"/>
                        </a:lnTo>
                      </a:path>
                    </a:pathLst>
                  </a:custGeom>
                  <a:solidFill>
                    <a:srgbClr val="406000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567" name="Line 27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29" y="2883"/>
                    <a:ext cx="28" cy="98"/>
                  </a:xfrm>
                  <a:prstGeom prst="line">
                    <a:avLst/>
                  </a:prstGeom>
                  <a:noFill/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68" name="Freeform 275"/>
                  <p:cNvSpPr>
                    <a:spLocks noChangeArrowheads="1"/>
                  </p:cNvSpPr>
                  <p:nvPr/>
                </p:nvSpPr>
                <p:spPr bwMode="auto">
                  <a:xfrm>
                    <a:off x="1363" y="2801"/>
                    <a:ext cx="97" cy="150"/>
                  </a:xfrm>
                  <a:custGeom>
                    <a:avLst/>
                    <a:gdLst>
                      <a:gd name="T0" fmla="*/ 22 w 98"/>
                      <a:gd name="T1" fmla="*/ 5 h 151"/>
                      <a:gd name="T2" fmla="*/ 8 w 98"/>
                      <a:gd name="T3" fmla="*/ 31 h 151"/>
                      <a:gd name="T4" fmla="*/ 22 w 98"/>
                      <a:gd name="T5" fmla="*/ 38 h 151"/>
                      <a:gd name="T6" fmla="*/ 0 w 98"/>
                      <a:gd name="T7" fmla="*/ 49 h 151"/>
                      <a:gd name="T8" fmla="*/ 50 w 98"/>
                      <a:gd name="T9" fmla="*/ 149 h 151"/>
                      <a:gd name="T10" fmla="*/ 95 w 98"/>
                      <a:gd name="T11" fmla="*/ 49 h 151"/>
                      <a:gd name="T12" fmla="*/ 77 w 98"/>
                      <a:gd name="T13" fmla="*/ 38 h 151"/>
                      <a:gd name="T14" fmla="*/ 96 w 98"/>
                      <a:gd name="T15" fmla="*/ 33 h 151"/>
                      <a:gd name="T16" fmla="*/ 79 w 98"/>
                      <a:gd name="T17" fmla="*/ 0 h 151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98"/>
                      <a:gd name="T28" fmla="*/ 0 h 151"/>
                      <a:gd name="T29" fmla="*/ 98 w 98"/>
                      <a:gd name="T30" fmla="*/ 151 h 151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98" h="151">
                        <a:moveTo>
                          <a:pt x="22" y="5"/>
                        </a:moveTo>
                        <a:lnTo>
                          <a:pt x="8" y="31"/>
                        </a:lnTo>
                        <a:lnTo>
                          <a:pt x="22" y="38"/>
                        </a:lnTo>
                        <a:lnTo>
                          <a:pt x="0" y="49"/>
                        </a:lnTo>
                        <a:lnTo>
                          <a:pt x="51" y="150"/>
                        </a:lnTo>
                        <a:lnTo>
                          <a:pt x="96" y="49"/>
                        </a:lnTo>
                        <a:lnTo>
                          <a:pt x="78" y="38"/>
                        </a:lnTo>
                        <a:lnTo>
                          <a:pt x="97" y="33"/>
                        </a:lnTo>
                        <a:lnTo>
                          <a:pt x="80" y="0"/>
                        </a:lnTo>
                      </a:path>
                    </a:pathLst>
                  </a:custGeom>
                  <a:noFill/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569" name="Freeform 276"/>
                  <p:cNvSpPr>
                    <a:spLocks noChangeArrowheads="1"/>
                  </p:cNvSpPr>
                  <p:nvPr/>
                </p:nvSpPr>
                <p:spPr bwMode="auto">
                  <a:xfrm>
                    <a:off x="1396" y="2800"/>
                    <a:ext cx="35" cy="146"/>
                  </a:xfrm>
                  <a:custGeom>
                    <a:avLst/>
                    <a:gdLst>
                      <a:gd name="T0" fmla="*/ 0 w 36"/>
                      <a:gd name="T1" fmla="*/ 3 h 147"/>
                      <a:gd name="T2" fmla="*/ 18 w 36"/>
                      <a:gd name="T3" fmla="*/ 145 h 147"/>
                      <a:gd name="T4" fmla="*/ 34 w 36"/>
                      <a:gd name="T5" fmla="*/ 0 h 147"/>
                      <a:gd name="T6" fmla="*/ 0 w 36"/>
                      <a:gd name="T7" fmla="*/ 3 h 147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6"/>
                      <a:gd name="T13" fmla="*/ 0 h 147"/>
                      <a:gd name="T14" fmla="*/ 36 w 36"/>
                      <a:gd name="T15" fmla="*/ 147 h 147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6" h="147">
                        <a:moveTo>
                          <a:pt x="0" y="3"/>
                        </a:moveTo>
                        <a:lnTo>
                          <a:pt x="18" y="146"/>
                        </a:lnTo>
                        <a:lnTo>
                          <a:pt x="35" y="0"/>
                        </a:lnTo>
                        <a:lnTo>
                          <a:pt x="0" y="3"/>
                        </a:lnTo>
                      </a:path>
                    </a:pathLst>
                  </a:custGeom>
                  <a:solidFill>
                    <a:srgbClr val="FFFFFF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</p:grpSp>
          <p:sp>
            <p:nvSpPr>
              <p:cNvPr id="10563" name="Freeform 277"/>
              <p:cNvSpPr>
                <a:spLocks noChangeArrowheads="1"/>
              </p:cNvSpPr>
              <p:nvPr/>
            </p:nvSpPr>
            <p:spPr bwMode="auto">
              <a:xfrm>
                <a:off x="1716" y="2803"/>
                <a:ext cx="68" cy="137"/>
              </a:xfrm>
              <a:custGeom>
                <a:avLst/>
                <a:gdLst>
                  <a:gd name="T0" fmla="*/ 0 w 69"/>
                  <a:gd name="T1" fmla="*/ 14 h 138"/>
                  <a:gd name="T2" fmla="*/ 0 w 69"/>
                  <a:gd name="T3" fmla="*/ 136 h 138"/>
                  <a:gd name="T4" fmla="*/ 67 w 69"/>
                  <a:gd name="T5" fmla="*/ 120 h 138"/>
                  <a:gd name="T6" fmla="*/ 67 w 69"/>
                  <a:gd name="T7" fmla="*/ 0 h 138"/>
                  <a:gd name="T8" fmla="*/ 0 w 69"/>
                  <a:gd name="T9" fmla="*/ 14 h 1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9"/>
                  <a:gd name="T16" fmla="*/ 0 h 138"/>
                  <a:gd name="T17" fmla="*/ 69 w 69"/>
                  <a:gd name="T18" fmla="*/ 138 h 1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9" h="138">
                    <a:moveTo>
                      <a:pt x="0" y="14"/>
                    </a:moveTo>
                    <a:lnTo>
                      <a:pt x="0" y="137"/>
                    </a:lnTo>
                    <a:lnTo>
                      <a:pt x="68" y="121"/>
                    </a:lnTo>
                    <a:lnTo>
                      <a:pt x="68" y="0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FFFFFF"/>
              </a:solidFill>
              <a:ln w="126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</p:grpSp>
        <p:grpSp>
          <p:nvGrpSpPr>
            <p:cNvPr id="10502" name="Group 278"/>
            <p:cNvGrpSpPr>
              <a:grpSpLocks/>
            </p:cNvGrpSpPr>
            <p:nvPr/>
          </p:nvGrpSpPr>
          <p:grpSpPr bwMode="auto">
            <a:xfrm>
              <a:off x="960" y="2960"/>
              <a:ext cx="1136" cy="482"/>
              <a:chOff x="960" y="2960"/>
              <a:chExt cx="1136" cy="482"/>
            </a:xfrm>
          </p:grpSpPr>
          <p:grpSp>
            <p:nvGrpSpPr>
              <p:cNvPr id="10548" name="Group 279"/>
              <p:cNvGrpSpPr>
                <a:grpSpLocks/>
              </p:cNvGrpSpPr>
              <p:nvPr/>
            </p:nvGrpSpPr>
            <p:grpSpPr bwMode="auto">
              <a:xfrm>
                <a:off x="960" y="2960"/>
                <a:ext cx="1136" cy="482"/>
                <a:chOff x="960" y="2960"/>
                <a:chExt cx="1136" cy="482"/>
              </a:xfrm>
            </p:grpSpPr>
            <p:sp>
              <p:nvSpPr>
                <p:cNvPr id="10557" name="Freeform 280"/>
                <p:cNvSpPr>
                  <a:spLocks noChangeArrowheads="1"/>
                </p:cNvSpPr>
                <p:nvPr/>
              </p:nvSpPr>
              <p:spPr bwMode="auto">
                <a:xfrm>
                  <a:off x="1016" y="3080"/>
                  <a:ext cx="942" cy="362"/>
                </a:xfrm>
                <a:custGeom>
                  <a:avLst/>
                  <a:gdLst>
                    <a:gd name="T0" fmla="*/ 0 w 943"/>
                    <a:gd name="T1" fmla="*/ 0 h 363"/>
                    <a:gd name="T2" fmla="*/ 941 w 943"/>
                    <a:gd name="T3" fmla="*/ 0 h 363"/>
                    <a:gd name="T4" fmla="*/ 941 w 943"/>
                    <a:gd name="T5" fmla="*/ 361 h 363"/>
                    <a:gd name="T6" fmla="*/ 0 w 943"/>
                    <a:gd name="T7" fmla="*/ 361 h 363"/>
                    <a:gd name="T8" fmla="*/ 0 w 943"/>
                    <a:gd name="T9" fmla="*/ 0 h 3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43"/>
                    <a:gd name="T16" fmla="*/ 0 h 363"/>
                    <a:gd name="T17" fmla="*/ 943 w 943"/>
                    <a:gd name="T18" fmla="*/ 363 h 3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43" h="363">
                      <a:moveTo>
                        <a:pt x="0" y="0"/>
                      </a:moveTo>
                      <a:lnTo>
                        <a:pt x="942" y="0"/>
                      </a:lnTo>
                      <a:lnTo>
                        <a:pt x="942" y="362"/>
                      </a:lnTo>
                      <a:lnTo>
                        <a:pt x="0" y="36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60402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558" name="Freeform 281"/>
                <p:cNvSpPr>
                  <a:spLocks noChangeArrowheads="1"/>
                </p:cNvSpPr>
                <p:nvPr/>
              </p:nvSpPr>
              <p:spPr bwMode="auto">
                <a:xfrm>
                  <a:off x="1958" y="2990"/>
                  <a:ext cx="110" cy="452"/>
                </a:xfrm>
                <a:custGeom>
                  <a:avLst/>
                  <a:gdLst>
                    <a:gd name="T0" fmla="*/ 0 w 111"/>
                    <a:gd name="T1" fmla="*/ 61 h 453"/>
                    <a:gd name="T2" fmla="*/ 0 w 111"/>
                    <a:gd name="T3" fmla="*/ 451 h 453"/>
                    <a:gd name="T4" fmla="*/ 109 w 111"/>
                    <a:gd name="T5" fmla="*/ 330 h 453"/>
                    <a:gd name="T6" fmla="*/ 109 w 111"/>
                    <a:gd name="T7" fmla="*/ 0 h 453"/>
                    <a:gd name="T8" fmla="*/ 0 w 111"/>
                    <a:gd name="T9" fmla="*/ 61 h 45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1"/>
                    <a:gd name="T16" fmla="*/ 0 h 453"/>
                    <a:gd name="T17" fmla="*/ 111 w 111"/>
                    <a:gd name="T18" fmla="*/ 453 h 45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1" h="453">
                      <a:moveTo>
                        <a:pt x="0" y="61"/>
                      </a:moveTo>
                      <a:lnTo>
                        <a:pt x="0" y="452"/>
                      </a:lnTo>
                      <a:lnTo>
                        <a:pt x="110" y="331"/>
                      </a:lnTo>
                      <a:lnTo>
                        <a:pt x="110" y="0"/>
                      </a:lnTo>
                      <a:lnTo>
                        <a:pt x="0" y="61"/>
                      </a:lnTo>
                    </a:path>
                  </a:pathLst>
                </a:custGeom>
                <a:solidFill>
                  <a:srgbClr val="40200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559" name="Freeform 282"/>
                <p:cNvSpPr>
                  <a:spLocks noChangeArrowheads="1"/>
                </p:cNvSpPr>
                <p:nvPr/>
              </p:nvSpPr>
              <p:spPr bwMode="auto">
                <a:xfrm>
                  <a:off x="960" y="2960"/>
                  <a:ext cx="1136" cy="91"/>
                </a:xfrm>
                <a:custGeom>
                  <a:avLst/>
                  <a:gdLst>
                    <a:gd name="T0" fmla="*/ 0 w 1137"/>
                    <a:gd name="T1" fmla="*/ 90 h 92"/>
                    <a:gd name="T2" fmla="*/ 1051 w 1137"/>
                    <a:gd name="T3" fmla="*/ 90 h 92"/>
                    <a:gd name="T4" fmla="*/ 1135 w 1137"/>
                    <a:gd name="T5" fmla="*/ 0 h 92"/>
                    <a:gd name="T6" fmla="*/ 194 w 1137"/>
                    <a:gd name="T7" fmla="*/ 0 h 92"/>
                    <a:gd name="T8" fmla="*/ 0 w 1137"/>
                    <a:gd name="T9" fmla="*/ 90 h 9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37"/>
                    <a:gd name="T16" fmla="*/ 0 h 92"/>
                    <a:gd name="T17" fmla="*/ 1137 w 1137"/>
                    <a:gd name="T18" fmla="*/ 92 h 9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37" h="92">
                      <a:moveTo>
                        <a:pt x="0" y="91"/>
                      </a:moveTo>
                      <a:lnTo>
                        <a:pt x="1052" y="91"/>
                      </a:lnTo>
                      <a:lnTo>
                        <a:pt x="1136" y="0"/>
                      </a:lnTo>
                      <a:lnTo>
                        <a:pt x="194" y="0"/>
                      </a:lnTo>
                      <a:lnTo>
                        <a:pt x="0" y="91"/>
                      </a:lnTo>
                    </a:path>
                  </a:pathLst>
                </a:custGeom>
                <a:solidFill>
                  <a:srgbClr val="80604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560" name="Freeform 283"/>
                <p:cNvSpPr>
                  <a:spLocks noChangeArrowheads="1"/>
                </p:cNvSpPr>
                <p:nvPr/>
              </p:nvSpPr>
              <p:spPr bwMode="auto">
                <a:xfrm>
                  <a:off x="2013" y="2960"/>
                  <a:ext cx="83" cy="120"/>
                </a:xfrm>
                <a:custGeom>
                  <a:avLst/>
                  <a:gdLst>
                    <a:gd name="T0" fmla="*/ 0 w 84"/>
                    <a:gd name="T1" fmla="*/ 90 h 121"/>
                    <a:gd name="T2" fmla="*/ 0 w 84"/>
                    <a:gd name="T3" fmla="*/ 119 h 121"/>
                    <a:gd name="T4" fmla="*/ 82 w 84"/>
                    <a:gd name="T5" fmla="*/ 30 h 121"/>
                    <a:gd name="T6" fmla="*/ 82 w 84"/>
                    <a:gd name="T7" fmla="*/ 0 h 121"/>
                    <a:gd name="T8" fmla="*/ 0 w 84"/>
                    <a:gd name="T9" fmla="*/ 90 h 12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"/>
                    <a:gd name="T16" fmla="*/ 0 h 121"/>
                    <a:gd name="T17" fmla="*/ 84 w 84"/>
                    <a:gd name="T18" fmla="*/ 121 h 12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" h="121">
                      <a:moveTo>
                        <a:pt x="0" y="91"/>
                      </a:moveTo>
                      <a:lnTo>
                        <a:pt x="0" y="120"/>
                      </a:lnTo>
                      <a:lnTo>
                        <a:pt x="83" y="30"/>
                      </a:lnTo>
                      <a:lnTo>
                        <a:pt x="83" y="0"/>
                      </a:lnTo>
                      <a:lnTo>
                        <a:pt x="0" y="91"/>
                      </a:lnTo>
                    </a:path>
                  </a:pathLst>
                </a:custGeom>
                <a:solidFill>
                  <a:srgbClr val="80601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561" name="Freeform 284"/>
                <p:cNvSpPr>
                  <a:spLocks noChangeArrowheads="1"/>
                </p:cNvSpPr>
                <p:nvPr/>
              </p:nvSpPr>
              <p:spPr bwMode="auto">
                <a:xfrm>
                  <a:off x="960" y="3051"/>
                  <a:ext cx="1053" cy="29"/>
                </a:xfrm>
                <a:custGeom>
                  <a:avLst/>
                  <a:gdLst>
                    <a:gd name="T0" fmla="*/ 0 w 1054"/>
                    <a:gd name="T1" fmla="*/ 28 h 30"/>
                    <a:gd name="T2" fmla="*/ 1052 w 1054"/>
                    <a:gd name="T3" fmla="*/ 28 h 30"/>
                    <a:gd name="T4" fmla="*/ 1052 w 1054"/>
                    <a:gd name="T5" fmla="*/ 0 h 30"/>
                    <a:gd name="T6" fmla="*/ 0 w 1054"/>
                    <a:gd name="T7" fmla="*/ 0 h 30"/>
                    <a:gd name="T8" fmla="*/ 0 w 1054"/>
                    <a:gd name="T9" fmla="*/ 28 h 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54"/>
                    <a:gd name="T16" fmla="*/ 0 h 30"/>
                    <a:gd name="T17" fmla="*/ 1054 w 1054"/>
                    <a:gd name="T18" fmla="*/ 30 h 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54" h="30">
                      <a:moveTo>
                        <a:pt x="0" y="29"/>
                      </a:moveTo>
                      <a:lnTo>
                        <a:pt x="1053" y="29"/>
                      </a:lnTo>
                      <a:lnTo>
                        <a:pt x="1053" y="0"/>
                      </a:lnTo>
                      <a:lnTo>
                        <a:pt x="0" y="0"/>
                      </a:lnTo>
                      <a:lnTo>
                        <a:pt x="0" y="29"/>
                      </a:lnTo>
                    </a:path>
                  </a:pathLst>
                </a:custGeom>
                <a:solidFill>
                  <a:srgbClr val="C0802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sp>
            <p:nvSpPr>
              <p:cNvPr id="10549" name="Freeform 285"/>
              <p:cNvSpPr>
                <a:spLocks noChangeArrowheads="1"/>
              </p:cNvSpPr>
              <p:nvPr/>
            </p:nvSpPr>
            <p:spPr bwMode="auto">
              <a:xfrm>
                <a:off x="1265" y="2960"/>
                <a:ext cx="581" cy="60"/>
              </a:xfrm>
              <a:custGeom>
                <a:avLst/>
                <a:gdLst>
                  <a:gd name="T0" fmla="*/ 0 w 582"/>
                  <a:gd name="T1" fmla="*/ 59 h 61"/>
                  <a:gd name="T2" fmla="*/ 526 w 582"/>
                  <a:gd name="T3" fmla="*/ 59 h 61"/>
                  <a:gd name="T4" fmla="*/ 580 w 582"/>
                  <a:gd name="T5" fmla="*/ 0 h 61"/>
                  <a:gd name="T6" fmla="*/ 110 w 582"/>
                  <a:gd name="T7" fmla="*/ 0 h 61"/>
                  <a:gd name="T8" fmla="*/ 0 w 582"/>
                  <a:gd name="T9" fmla="*/ 59 h 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82"/>
                  <a:gd name="T16" fmla="*/ 0 h 61"/>
                  <a:gd name="T17" fmla="*/ 582 w 582"/>
                  <a:gd name="T18" fmla="*/ 61 h 6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82" h="61">
                    <a:moveTo>
                      <a:pt x="0" y="60"/>
                    </a:moveTo>
                    <a:lnTo>
                      <a:pt x="527" y="60"/>
                    </a:lnTo>
                    <a:lnTo>
                      <a:pt x="581" y="0"/>
                    </a:lnTo>
                    <a:lnTo>
                      <a:pt x="110" y="0"/>
                    </a:lnTo>
                    <a:lnTo>
                      <a:pt x="0" y="60"/>
                    </a:lnTo>
                  </a:path>
                </a:pathLst>
              </a:custGeom>
              <a:solidFill>
                <a:srgbClr val="406000"/>
              </a:solidFill>
              <a:ln w="126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grpSp>
            <p:nvGrpSpPr>
              <p:cNvPr id="10550" name="Group 286"/>
              <p:cNvGrpSpPr>
                <a:grpSpLocks/>
              </p:cNvGrpSpPr>
              <p:nvPr/>
            </p:nvGrpSpPr>
            <p:grpSpPr bwMode="auto">
              <a:xfrm>
                <a:off x="1043" y="2960"/>
                <a:ext cx="194" cy="60"/>
                <a:chOff x="1043" y="2960"/>
                <a:chExt cx="194" cy="60"/>
              </a:xfrm>
            </p:grpSpPr>
            <p:sp>
              <p:nvSpPr>
                <p:cNvPr id="10554" name="Freeform 287"/>
                <p:cNvSpPr>
                  <a:spLocks noChangeArrowheads="1"/>
                </p:cNvSpPr>
                <p:nvPr/>
              </p:nvSpPr>
              <p:spPr bwMode="auto">
                <a:xfrm>
                  <a:off x="1043" y="2960"/>
                  <a:ext cx="194" cy="30"/>
                </a:xfrm>
                <a:custGeom>
                  <a:avLst/>
                  <a:gdLst>
                    <a:gd name="T0" fmla="*/ 0 w 195"/>
                    <a:gd name="T1" fmla="*/ 29 h 31"/>
                    <a:gd name="T2" fmla="*/ 110 w 195"/>
                    <a:gd name="T3" fmla="*/ 29 h 31"/>
                    <a:gd name="T4" fmla="*/ 193 w 195"/>
                    <a:gd name="T5" fmla="*/ 0 h 31"/>
                    <a:gd name="T6" fmla="*/ 83 w 195"/>
                    <a:gd name="T7" fmla="*/ 0 h 31"/>
                    <a:gd name="T8" fmla="*/ 0 w 195"/>
                    <a:gd name="T9" fmla="*/ 29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5"/>
                    <a:gd name="T16" fmla="*/ 0 h 31"/>
                    <a:gd name="T17" fmla="*/ 195 w 195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5" h="31">
                      <a:moveTo>
                        <a:pt x="0" y="30"/>
                      </a:moveTo>
                      <a:lnTo>
                        <a:pt x="111" y="30"/>
                      </a:lnTo>
                      <a:lnTo>
                        <a:pt x="194" y="0"/>
                      </a:lnTo>
                      <a:lnTo>
                        <a:pt x="83" y="0"/>
                      </a:lnTo>
                      <a:lnTo>
                        <a:pt x="0" y="30"/>
                      </a:lnTo>
                    </a:path>
                  </a:pathLst>
                </a:custGeom>
                <a:solidFill>
                  <a:srgbClr val="60608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555" name="Freeform 288"/>
                <p:cNvSpPr>
                  <a:spLocks noChangeArrowheads="1"/>
                </p:cNvSpPr>
                <p:nvPr/>
              </p:nvSpPr>
              <p:spPr bwMode="auto">
                <a:xfrm>
                  <a:off x="1043" y="2990"/>
                  <a:ext cx="111" cy="30"/>
                </a:xfrm>
                <a:custGeom>
                  <a:avLst/>
                  <a:gdLst>
                    <a:gd name="T0" fmla="*/ 0 w 112"/>
                    <a:gd name="T1" fmla="*/ 0 h 31"/>
                    <a:gd name="T2" fmla="*/ 110 w 112"/>
                    <a:gd name="T3" fmla="*/ 0 h 31"/>
                    <a:gd name="T4" fmla="*/ 110 w 112"/>
                    <a:gd name="T5" fmla="*/ 29 h 31"/>
                    <a:gd name="T6" fmla="*/ 0 w 112"/>
                    <a:gd name="T7" fmla="*/ 29 h 31"/>
                    <a:gd name="T8" fmla="*/ 0 w 112"/>
                    <a:gd name="T9" fmla="*/ 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2"/>
                    <a:gd name="T16" fmla="*/ 0 h 31"/>
                    <a:gd name="T17" fmla="*/ 112 w 112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2" h="31">
                      <a:moveTo>
                        <a:pt x="0" y="0"/>
                      </a:moveTo>
                      <a:lnTo>
                        <a:pt x="111" y="0"/>
                      </a:lnTo>
                      <a:lnTo>
                        <a:pt x="111" y="30"/>
                      </a:lnTo>
                      <a:lnTo>
                        <a:pt x="0" y="3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C0C0E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556" name="Freeform 289"/>
                <p:cNvSpPr>
                  <a:spLocks noChangeArrowheads="1"/>
                </p:cNvSpPr>
                <p:nvPr/>
              </p:nvSpPr>
              <p:spPr bwMode="auto">
                <a:xfrm>
                  <a:off x="1154" y="2960"/>
                  <a:ext cx="83" cy="60"/>
                </a:xfrm>
                <a:custGeom>
                  <a:avLst/>
                  <a:gdLst>
                    <a:gd name="T0" fmla="*/ 0 w 84"/>
                    <a:gd name="T1" fmla="*/ 30 h 61"/>
                    <a:gd name="T2" fmla="*/ 0 w 84"/>
                    <a:gd name="T3" fmla="*/ 59 h 61"/>
                    <a:gd name="T4" fmla="*/ 82 w 84"/>
                    <a:gd name="T5" fmla="*/ 30 h 61"/>
                    <a:gd name="T6" fmla="*/ 82 w 84"/>
                    <a:gd name="T7" fmla="*/ 0 h 61"/>
                    <a:gd name="T8" fmla="*/ 0 w 84"/>
                    <a:gd name="T9" fmla="*/ 30 h 6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"/>
                    <a:gd name="T16" fmla="*/ 0 h 61"/>
                    <a:gd name="T17" fmla="*/ 84 w 84"/>
                    <a:gd name="T18" fmla="*/ 61 h 6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" h="61">
                      <a:moveTo>
                        <a:pt x="0" y="30"/>
                      </a:moveTo>
                      <a:lnTo>
                        <a:pt x="0" y="60"/>
                      </a:lnTo>
                      <a:lnTo>
                        <a:pt x="83" y="30"/>
                      </a:lnTo>
                      <a:lnTo>
                        <a:pt x="83" y="0"/>
                      </a:lnTo>
                      <a:lnTo>
                        <a:pt x="0" y="30"/>
                      </a:lnTo>
                    </a:path>
                  </a:pathLst>
                </a:custGeom>
                <a:solidFill>
                  <a:srgbClr val="8080A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grpSp>
            <p:nvGrpSpPr>
              <p:cNvPr id="10551" name="Group 290"/>
              <p:cNvGrpSpPr>
                <a:grpSpLocks/>
              </p:cNvGrpSpPr>
              <p:nvPr/>
            </p:nvGrpSpPr>
            <p:grpSpPr bwMode="auto">
              <a:xfrm>
                <a:off x="1846" y="2960"/>
                <a:ext cx="195" cy="91"/>
                <a:chOff x="1846" y="2960"/>
                <a:chExt cx="195" cy="91"/>
              </a:xfrm>
            </p:grpSpPr>
            <p:sp>
              <p:nvSpPr>
                <p:cNvPr id="10552" name="Freeform 291"/>
                <p:cNvSpPr>
                  <a:spLocks noChangeArrowheads="1"/>
                </p:cNvSpPr>
                <p:nvPr/>
              </p:nvSpPr>
              <p:spPr bwMode="auto">
                <a:xfrm>
                  <a:off x="1874" y="2960"/>
                  <a:ext cx="167" cy="60"/>
                </a:xfrm>
                <a:custGeom>
                  <a:avLst/>
                  <a:gdLst>
                    <a:gd name="T0" fmla="*/ 0 w 168"/>
                    <a:gd name="T1" fmla="*/ 30 h 61"/>
                    <a:gd name="T2" fmla="*/ 111 w 168"/>
                    <a:gd name="T3" fmla="*/ 0 h 61"/>
                    <a:gd name="T4" fmla="*/ 166 w 168"/>
                    <a:gd name="T5" fmla="*/ 30 h 61"/>
                    <a:gd name="T6" fmla="*/ 56 w 168"/>
                    <a:gd name="T7" fmla="*/ 59 h 61"/>
                    <a:gd name="T8" fmla="*/ 0 w 168"/>
                    <a:gd name="T9" fmla="*/ 30 h 6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8"/>
                    <a:gd name="T16" fmla="*/ 0 h 61"/>
                    <a:gd name="T17" fmla="*/ 168 w 168"/>
                    <a:gd name="T18" fmla="*/ 61 h 6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8" h="61">
                      <a:moveTo>
                        <a:pt x="0" y="30"/>
                      </a:moveTo>
                      <a:lnTo>
                        <a:pt x="112" y="0"/>
                      </a:lnTo>
                      <a:lnTo>
                        <a:pt x="167" y="30"/>
                      </a:lnTo>
                      <a:lnTo>
                        <a:pt x="56" y="60"/>
                      </a:lnTo>
                      <a:lnTo>
                        <a:pt x="0" y="30"/>
                      </a:lnTo>
                    </a:path>
                  </a:pathLst>
                </a:custGeom>
                <a:solidFill>
                  <a:srgbClr val="FFFFC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553" name="Freeform 292"/>
                <p:cNvSpPr>
                  <a:spLocks noChangeArrowheads="1"/>
                </p:cNvSpPr>
                <p:nvPr/>
              </p:nvSpPr>
              <p:spPr bwMode="auto">
                <a:xfrm>
                  <a:off x="1846" y="2990"/>
                  <a:ext cx="167" cy="61"/>
                </a:xfrm>
                <a:custGeom>
                  <a:avLst/>
                  <a:gdLst>
                    <a:gd name="T0" fmla="*/ 0 w 168"/>
                    <a:gd name="T1" fmla="*/ 31 h 62"/>
                    <a:gd name="T2" fmla="*/ 111 w 168"/>
                    <a:gd name="T3" fmla="*/ 0 h 62"/>
                    <a:gd name="T4" fmla="*/ 166 w 168"/>
                    <a:gd name="T5" fmla="*/ 31 h 62"/>
                    <a:gd name="T6" fmla="*/ 56 w 168"/>
                    <a:gd name="T7" fmla="*/ 60 h 62"/>
                    <a:gd name="T8" fmla="*/ 0 w 168"/>
                    <a:gd name="T9" fmla="*/ 31 h 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8"/>
                    <a:gd name="T16" fmla="*/ 0 h 62"/>
                    <a:gd name="T17" fmla="*/ 168 w 168"/>
                    <a:gd name="T18" fmla="*/ 62 h 6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8" h="62">
                      <a:moveTo>
                        <a:pt x="0" y="31"/>
                      </a:moveTo>
                      <a:lnTo>
                        <a:pt x="112" y="0"/>
                      </a:lnTo>
                      <a:lnTo>
                        <a:pt x="167" y="31"/>
                      </a:lnTo>
                      <a:lnTo>
                        <a:pt x="56" y="61"/>
                      </a:lnTo>
                      <a:lnTo>
                        <a:pt x="0" y="31"/>
                      </a:lnTo>
                    </a:path>
                  </a:pathLst>
                </a:custGeom>
                <a:solidFill>
                  <a:srgbClr val="FFFFE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</p:grpSp>
        <p:grpSp>
          <p:nvGrpSpPr>
            <p:cNvPr id="10503" name="Group 293"/>
            <p:cNvGrpSpPr>
              <a:grpSpLocks/>
            </p:cNvGrpSpPr>
            <p:nvPr/>
          </p:nvGrpSpPr>
          <p:grpSpPr bwMode="auto">
            <a:xfrm>
              <a:off x="2236" y="2708"/>
              <a:ext cx="775" cy="991"/>
              <a:chOff x="2236" y="2708"/>
              <a:chExt cx="775" cy="991"/>
            </a:xfrm>
          </p:grpSpPr>
          <p:grpSp>
            <p:nvGrpSpPr>
              <p:cNvPr id="10516" name="Group 294"/>
              <p:cNvGrpSpPr>
                <a:grpSpLocks/>
              </p:cNvGrpSpPr>
              <p:nvPr/>
            </p:nvGrpSpPr>
            <p:grpSpPr bwMode="auto">
              <a:xfrm>
                <a:off x="2236" y="2708"/>
                <a:ext cx="775" cy="991"/>
                <a:chOff x="2236" y="2708"/>
                <a:chExt cx="775" cy="991"/>
              </a:xfrm>
            </p:grpSpPr>
            <p:grpSp>
              <p:nvGrpSpPr>
                <p:cNvPr id="10533" name="Group 295"/>
                <p:cNvGrpSpPr>
                  <a:grpSpLocks/>
                </p:cNvGrpSpPr>
                <p:nvPr/>
              </p:nvGrpSpPr>
              <p:grpSpPr bwMode="auto">
                <a:xfrm>
                  <a:off x="2236" y="2708"/>
                  <a:ext cx="775" cy="991"/>
                  <a:chOff x="2236" y="2708"/>
                  <a:chExt cx="775" cy="991"/>
                </a:xfrm>
              </p:grpSpPr>
              <p:sp>
                <p:nvSpPr>
                  <p:cNvPr id="10545" name="Freeform 296"/>
                  <p:cNvSpPr>
                    <a:spLocks noChangeArrowheads="1"/>
                  </p:cNvSpPr>
                  <p:nvPr/>
                </p:nvSpPr>
                <p:spPr bwMode="auto">
                  <a:xfrm>
                    <a:off x="2236" y="2758"/>
                    <a:ext cx="647" cy="940"/>
                  </a:xfrm>
                  <a:custGeom>
                    <a:avLst/>
                    <a:gdLst>
                      <a:gd name="T0" fmla="*/ 0 w 648"/>
                      <a:gd name="T1" fmla="*/ 0 h 941"/>
                      <a:gd name="T2" fmla="*/ 646 w 648"/>
                      <a:gd name="T3" fmla="*/ 285 h 941"/>
                      <a:gd name="T4" fmla="*/ 646 w 648"/>
                      <a:gd name="T5" fmla="*/ 939 h 941"/>
                      <a:gd name="T6" fmla="*/ 0 w 648"/>
                      <a:gd name="T7" fmla="*/ 650 h 941"/>
                      <a:gd name="T8" fmla="*/ 0 w 648"/>
                      <a:gd name="T9" fmla="*/ 0 h 94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48"/>
                      <a:gd name="T16" fmla="*/ 0 h 941"/>
                      <a:gd name="T17" fmla="*/ 648 w 648"/>
                      <a:gd name="T18" fmla="*/ 941 h 941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48" h="941">
                        <a:moveTo>
                          <a:pt x="0" y="0"/>
                        </a:moveTo>
                        <a:lnTo>
                          <a:pt x="647" y="285"/>
                        </a:lnTo>
                        <a:lnTo>
                          <a:pt x="647" y="940"/>
                        </a:lnTo>
                        <a:lnTo>
                          <a:pt x="0" y="651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A0A0A0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546" name="Freeform 297"/>
                  <p:cNvSpPr>
                    <a:spLocks noChangeArrowheads="1"/>
                  </p:cNvSpPr>
                  <p:nvPr/>
                </p:nvSpPr>
                <p:spPr bwMode="auto">
                  <a:xfrm>
                    <a:off x="2236" y="2708"/>
                    <a:ext cx="775" cy="335"/>
                  </a:xfrm>
                  <a:custGeom>
                    <a:avLst/>
                    <a:gdLst>
                      <a:gd name="T0" fmla="*/ 0 w 776"/>
                      <a:gd name="T1" fmla="*/ 50 h 336"/>
                      <a:gd name="T2" fmla="*/ 646 w 776"/>
                      <a:gd name="T3" fmla="*/ 334 h 336"/>
                      <a:gd name="T4" fmla="*/ 774 w 776"/>
                      <a:gd name="T5" fmla="*/ 286 h 336"/>
                      <a:gd name="T6" fmla="*/ 132 w 776"/>
                      <a:gd name="T7" fmla="*/ 0 h 336"/>
                      <a:gd name="T8" fmla="*/ 0 w 776"/>
                      <a:gd name="T9" fmla="*/ 50 h 33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76"/>
                      <a:gd name="T16" fmla="*/ 0 h 336"/>
                      <a:gd name="T17" fmla="*/ 776 w 776"/>
                      <a:gd name="T18" fmla="*/ 336 h 3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76" h="336">
                        <a:moveTo>
                          <a:pt x="0" y="50"/>
                        </a:moveTo>
                        <a:lnTo>
                          <a:pt x="647" y="335"/>
                        </a:lnTo>
                        <a:lnTo>
                          <a:pt x="775" y="287"/>
                        </a:lnTo>
                        <a:lnTo>
                          <a:pt x="132" y="0"/>
                        </a:lnTo>
                        <a:lnTo>
                          <a:pt x="0" y="50"/>
                        </a:lnTo>
                      </a:path>
                    </a:pathLst>
                  </a:custGeom>
                  <a:solidFill>
                    <a:srgbClr val="C0C0C0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547" name="Freeform 298"/>
                  <p:cNvSpPr>
                    <a:spLocks noChangeArrowheads="1"/>
                  </p:cNvSpPr>
                  <p:nvPr/>
                </p:nvSpPr>
                <p:spPr bwMode="auto">
                  <a:xfrm>
                    <a:off x="2883" y="2995"/>
                    <a:ext cx="128" cy="704"/>
                  </a:xfrm>
                  <a:custGeom>
                    <a:avLst/>
                    <a:gdLst>
                      <a:gd name="T0" fmla="*/ 127 w 129"/>
                      <a:gd name="T1" fmla="*/ 0 h 705"/>
                      <a:gd name="T2" fmla="*/ 0 w 129"/>
                      <a:gd name="T3" fmla="*/ 48 h 705"/>
                      <a:gd name="T4" fmla="*/ 0 w 129"/>
                      <a:gd name="T5" fmla="*/ 703 h 705"/>
                      <a:gd name="T6" fmla="*/ 127 w 129"/>
                      <a:gd name="T7" fmla="*/ 654 h 705"/>
                      <a:gd name="T8" fmla="*/ 127 w 129"/>
                      <a:gd name="T9" fmla="*/ 0 h 70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29"/>
                      <a:gd name="T16" fmla="*/ 0 h 705"/>
                      <a:gd name="T17" fmla="*/ 129 w 129"/>
                      <a:gd name="T18" fmla="*/ 705 h 70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29" h="705">
                        <a:moveTo>
                          <a:pt x="128" y="0"/>
                        </a:moveTo>
                        <a:lnTo>
                          <a:pt x="0" y="48"/>
                        </a:lnTo>
                        <a:lnTo>
                          <a:pt x="0" y="704"/>
                        </a:lnTo>
                        <a:lnTo>
                          <a:pt x="128" y="655"/>
                        </a:lnTo>
                        <a:lnTo>
                          <a:pt x="128" y="0"/>
                        </a:lnTo>
                      </a:path>
                    </a:pathLst>
                  </a:custGeom>
                  <a:solidFill>
                    <a:srgbClr val="808080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  <p:grpSp>
              <p:nvGrpSpPr>
                <p:cNvPr id="10534" name="Group 299"/>
                <p:cNvGrpSpPr>
                  <a:grpSpLocks/>
                </p:cNvGrpSpPr>
                <p:nvPr/>
              </p:nvGrpSpPr>
              <p:grpSpPr bwMode="auto">
                <a:xfrm>
                  <a:off x="2500" y="2966"/>
                  <a:ext cx="294" cy="542"/>
                  <a:chOff x="2500" y="2966"/>
                  <a:chExt cx="294" cy="542"/>
                </a:xfrm>
              </p:grpSpPr>
              <p:sp>
                <p:nvSpPr>
                  <p:cNvPr id="10541" name="Freeform 300"/>
                  <p:cNvSpPr>
                    <a:spLocks noChangeArrowheads="1"/>
                  </p:cNvSpPr>
                  <p:nvPr/>
                </p:nvSpPr>
                <p:spPr bwMode="auto">
                  <a:xfrm>
                    <a:off x="2729" y="3066"/>
                    <a:ext cx="65" cy="52"/>
                  </a:xfrm>
                  <a:custGeom>
                    <a:avLst/>
                    <a:gdLst>
                      <a:gd name="T0" fmla="*/ 0 w 66"/>
                      <a:gd name="T1" fmla="*/ 0 h 53"/>
                      <a:gd name="T2" fmla="*/ 64 w 66"/>
                      <a:gd name="T3" fmla="*/ 26 h 53"/>
                      <a:gd name="T4" fmla="*/ 64 w 66"/>
                      <a:gd name="T5" fmla="*/ 51 h 53"/>
                      <a:gd name="T6" fmla="*/ 0 w 66"/>
                      <a:gd name="T7" fmla="*/ 26 h 53"/>
                      <a:gd name="T8" fmla="*/ 0 w 66"/>
                      <a:gd name="T9" fmla="*/ 0 h 5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6"/>
                      <a:gd name="T16" fmla="*/ 0 h 53"/>
                      <a:gd name="T17" fmla="*/ 66 w 66"/>
                      <a:gd name="T18" fmla="*/ 53 h 5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6" h="53">
                        <a:moveTo>
                          <a:pt x="0" y="0"/>
                        </a:moveTo>
                        <a:lnTo>
                          <a:pt x="65" y="27"/>
                        </a:lnTo>
                        <a:lnTo>
                          <a:pt x="65" y="52"/>
                        </a:lnTo>
                        <a:lnTo>
                          <a:pt x="0" y="27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808080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542" name="Freeform 301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966"/>
                    <a:ext cx="65" cy="53"/>
                  </a:xfrm>
                  <a:custGeom>
                    <a:avLst/>
                    <a:gdLst>
                      <a:gd name="T0" fmla="*/ 0 w 66"/>
                      <a:gd name="T1" fmla="*/ 0 h 54"/>
                      <a:gd name="T2" fmla="*/ 64 w 66"/>
                      <a:gd name="T3" fmla="*/ 27 h 54"/>
                      <a:gd name="T4" fmla="*/ 64 w 66"/>
                      <a:gd name="T5" fmla="*/ 52 h 54"/>
                      <a:gd name="T6" fmla="*/ 0 w 66"/>
                      <a:gd name="T7" fmla="*/ 27 h 54"/>
                      <a:gd name="T8" fmla="*/ 0 w 66"/>
                      <a:gd name="T9" fmla="*/ 0 h 5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6"/>
                      <a:gd name="T16" fmla="*/ 0 h 54"/>
                      <a:gd name="T17" fmla="*/ 66 w 66"/>
                      <a:gd name="T18" fmla="*/ 54 h 5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6" h="54">
                        <a:moveTo>
                          <a:pt x="0" y="0"/>
                        </a:moveTo>
                        <a:lnTo>
                          <a:pt x="65" y="27"/>
                        </a:lnTo>
                        <a:lnTo>
                          <a:pt x="65" y="53"/>
                        </a:lnTo>
                        <a:lnTo>
                          <a:pt x="0" y="27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808080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543" name="Freeform 302"/>
                  <p:cNvSpPr>
                    <a:spLocks noChangeArrowheads="1"/>
                  </p:cNvSpPr>
                  <p:nvPr/>
                </p:nvSpPr>
                <p:spPr bwMode="auto">
                  <a:xfrm>
                    <a:off x="2729" y="3260"/>
                    <a:ext cx="65" cy="53"/>
                  </a:xfrm>
                  <a:custGeom>
                    <a:avLst/>
                    <a:gdLst>
                      <a:gd name="T0" fmla="*/ 0 w 66"/>
                      <a:gd name="T1" fmla="*/ 0 h 54"/>
                      <a:gd name="T2" fmla="*/ 64 w 66"/>
                      <a:gd name="T3" fmla="*/ 27 h 54"/>
                      <a:gd name="T4" fmla="*/ 64 w 66"/>
                      <a:gd name="T5" fmla="*/ 52 h 54"/>
                      <a:gd name="T6" fmla="*/ 0 w 66"/>
                      <a:gd name="T7" fmla="*/ 27 h 54"/>
                      <a:gd name="T8" fmla="*/ 0 w 66"/>
                      <a:gd name="T9" fmla="*/ 0 h 5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6"/>
                      <a:gd name="T16" fmla="*/ 0 h 54"/>
                      <a:gd name="T17" fmla="*/ 66 w 66"/>
                      <a:gd name="T18" fmla="*/ 54 h 5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6" h="54">
                        <a:moveTo>
                          <a:pt x="0" y="0"/>
                        </a:moveTo>
                        <a:lnTo>
                          <a:pt x="65" y="27"/>
                        </a:lnTo>
                        <a:lnTo>
                          <a:pt x="65" y="53"/>
                        </a:lnTo>
                        <a:lnTo>
                          <a:pt x="0" y="27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808080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544" name="Freeform 303"/>
                  <p:cNvSpPr>
                    <a:spLocks noChangeArrowheads="1"/>
                  </p:cNvSpPr>
                  <p:nvPr/>
                </p:nvSpPr>
                <p:spPr bwMode="auto">
                  <a:xfrm>
                    <a:off x="2719" y="3455"/>
                    <a:ext cx="65" cy="53"/>
                  </a:xfrm>
                  <a:custGeom>
                    <a:avLst/>
                    <a:gdLst>
                      <a:gd name="T0" fmla="*/ 0 w 66"/>
                      <a:gd name="T1" fmla="*/ 0 h 54"/>
                      <a:gd name="T2" fmla="*/ 64 w 66"/>
                      <a:gd name="T3" fmla="*/ 27 h 54"/>
                      <a:gd name="T4" fmla="*/ 64 w 66"/>
                      <a:gd name="T5" fmla="*/ 52 h 54"/>
                      <a:gd name="T6" fmla="*/ 0 w 66"/>
                      <a:gd name="T7" fmla="*/ 27 h 54"/>
                      <a:gd name="T8" fmla="*/ 0 w 66"/>
                      <a:gd name="T9" fmla="*/ 0 h 5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6"/>
                      <a:gd name="T16" fmla="*/ 0 h 54"/>
                      <a:gd name="T17" fmla="*/ 66 w 66"/>
                      <a:gd name="T18" fmla="*/ 54 h 5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6" h="54">
                        <a:moveTo>
                          <a:pt x="0" y="0"/>
                        </a:moveTo>
                        <a:lnTo>
                          <a:pt x="65" y="27"/>
                        </a:lnTo>
                        <a:lnTo>
                          <a:pt x="65" y="53"/>
                        </a:lnTo>
                        <a:lnTo>
                          <a:pt x="0" y="27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808080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  <p:grpSp>
              <p:nvGrpSpPr>
                <p:cNvPr id="10535" name="Group 304"/>
                <p:cNvGrpSpPr>
                  <a:grpSpLocks/>
                </p:cNvGrpSpPr>
                <p:nvPr/>
              </p:nvGrpSpPr>
              <p:grpSpPr bwMode="auto">
                <a:xfrm>
                  <a:off x="2237" y="2827"/>
                  <a:ext cx="646" cy="758"/>
                  <a:chOff x="2237" y="2827"/>
                  <a:chExt cx="646" cy="758"/>
                </a:xfrm>
              </p:grpSpPr>
              <p:sp>
                <p:nvSpPr>
                  <p:cNvPr id="10536" name="Line 305"/>
                  <p:cNvSpPr>
                    <a:spLocks noChangeShapeType="1"/>
                  </p:cNvSpPr>
                  <p:nvPr/>
                </p:nvSpPr>
                <p:spPr bwMode="auto">
                  <a:xfrm>
                    <a:off x="2238" y="3018"/>
                    <a:ext cx="645" cy="286"/>
                  </a:xfrm>
                  <a:prstGeom prst="line">
                    <a:avLst/>
                  </a:prstGeom>
                  <a:noFill/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37" name="Line 306"/>
                  <p:cNvSpPr>
                    <a:spLocks noChangeShapeType="1"/>
                  </p:cNvSpPr>
                  <p:nvPr/>
                </p:nvSpPr>
                <p:spPr bwMode="auto">
                  <a:xfrm>
                    <a:off x="2237" y="3220"/>
                    <a:ext cx="646" cy="281"/>
                  </a:xfrm>
                  <a:prstGeom prst="line">
                    <a:avLst/>
                  </a:prstGeom>
                  <a:noFill/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38" name="Line 307"/>
                  <p:cNvSpPr>
                    <a:spLocks noChangeShapeType="1"/>
                  </p:cNvSpPr>
                  <p:nvPr/>
                </p:nvSpPr>
                <p:spPr bwMode="auto">
                  <a:xfrm>
                    <a:off x="2415" y="2837"/>
                    <a:ext cx="0" cy="650"/>
                  </a:xfrm>
                  <a:prstGeom prst="line">
                    <a:avLst/>
                  </a:prstGeom>
                  <a:noFill/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39" name="Line 308"/>
                  <p:cNvSpPr>
                    <a:spLocks noChangeShapeType="1"/>
                  </p:cNvSpPr>
                  <p:nvPr/>
                </p:nvSpPr>
                <p:spPr bwMode="auto">
                  <a:xfrm>
                    <a:off x="2239" y="2827"/>
                    <a:ext cx="644" cy="285"/>
                  </a:xfrm>
                  <a:prstGeom prst="line">
                    <a:avLst/>
                  </a:prstGeom>
                  <a:noFill/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40" name="Line 309"/>
                  <p:cNvSpPr>
                    <a:spLocks noChangeShapeType="1"/>
                  </p:cNvSpPr>
                  <p:nvPr/>
                </p:nvSpPr>
                <p:spPr bwMode="auto">
                  <a:xfrm>
                    <a:off x="2646" y="2940"/>
                    <a:ext cx="0" cy="645"/>
                  </a:xfrm>
                  <a:prstGeom prst="line">
                    <a:avLst/>
                  </a:prstGeom>
                  <a:noFill/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  <p:grpSp>
            <p:nvGrpSpPr>
              <p:cNvPr id="10517" name="Group 310"/>
              <p:cNvGrpSpPr>
                <a:grpSpLocks/>
              </p:cNvGrpSpPr>
              <p:nvPr/>
            </p:nvGrpSpPr>
            <p:grpSpPr bwMode="auto">
              <a:xfrm>
                <a:off x="2279" y="3099"/>
                <a:ext cx="363" cy="378"/>
                <a:chOff x="2279" y="3099"/>
                <a:chExt cx="363" cy="378"/>
              </a:xfrm>
            </p:grpSpPr>
            <p:grpSp>
              <p:nvGrpSpPr>
                <p:cNvPr id="10518" name="Group 311"/>
                <p:cNvGrpSpPr>
                  <a:grpSpLocks/>
                </p:cNvGrpSpPr>
                <p:nvPr/>
              </p:nvGrpSpPr>
              <p:grpSpPr bwMode="auto">
                <a:xfrm>
                  <a:off x="2279" y="3099"/>
                  <a:ext cx="363" cy="378"/>
                  <a:chOff x="2279" y="3099"/>
                  <a:chExt cx="363" cy="378"/>
                </a:xfrm>
              </p:grpSpPr>
              <p:grpSp>
                <p:nvGrpSpPr>
                  <p:cNvPr id="10520" name="Group 312"/>
                  <p:cNvGrpSpPr>
                    <a:grpSpLocks/>
                  </p:cNvGrpSpPr>
                  <p:nvPr/>
                </p:nvGrpSpPr>
                <p:grpSpPr bwMode="auto">
                  <a:xfrm>
                    <a:off x="2279" y="3099"/>
                    <a:ext cx="363" cy="378"/>
                    <a:chOff x="2279" y="3099"/>
                    <a:chExt cx="363" cy="378"/>
                  </a:xfrm>
                </p:grpSpPr>
                <p:sp>
                  <p:nvSpPr>
                    <p:cNvPr id="10524" name="Freeform 3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79" y="3099"/>
                      <a:ext cx="363" cy="183"/>
                    </a:xfrm>
                    <a:custGeom>
                      <a:avLst/>
                      <a:gdLst>
                        <a:gd name="T0" fmla="*/ 0 w 364"/>
                        <a:gd name="T1" fmla="*/ 86 h 184"/>
                        <a:gd name="T2" fmla="*/ 224 w 364"/>
                        <a:gd name="T3" fmla="*/ 182 h 184"/>
                        <a:gd name="T4" fmla="*/ 362 w 364"/>
                        <a:gd name="T5" fmla="*/ 97 h 184"/>
                        <a:gd name="T6" fmla="*/ 137 w 364"/>
                        <a:gd name="T7" fmla="*/ 0 h 184"/>
                        <a:gd name="T8" fmla="*/ 0 w 364"/>
                        <a:gd name="T9" fmla="*/ 86 h 18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364"/>
                        <a:gd name="T16" fmla="*/ 0 h 184"/>
                        <a:gd name="T17" fmla="*/ 364 w 364"/>
                        <a:gd name="T18" fmla="*/ 184 h 18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364" h="184">
                          <a:moveTo>
                            <a:pt x="0" y="86"/>
                          </a:moveTo>
                          <a:lnTo>
                            <a:pt x="225" y="183"/>
                          </a:lnTo>
                          <a:lnTo>
                            <a:pt x="363" y="98"/>
                          </a:lnTo>
                          <a:lnTo>
                            <a:pt x="137" y="0"/>
                          </a:lnTo>
                          <a:lnTo>
                            <a:pt x="0" y="86"/>
                          </a:lnTo>
                        </a:path>
                      </a:pathLst>
                    </a:custGeom>
                    <a:solidFill>
                      <a:srgbClr val="60606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525" name="Freeform 3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79" y="3099"/>
                      <a:ext cx="137" cy="210"/>
                    </a:xfrm>
                    <a:custGeom>
                      <a:avLst/>
                      <a:gdLst>
                        <a:gd name="T0" fmla="*/ 136 w 138"/>
                        <a:gd name="T1" fmla="*/ 0 h 211"/>
                        <a:gd name="T2" fmla="*/ 136 w 138"/>
                        <a:gd name="T3" fmla="*/ 209 h 211"/>
                        <a:gd name="T4" fmla="*/ 0 w 138"/>
                        <a:gd name="T5" fmla="*/ 86 h 211"/>
                        <a:gd name="T6" fmla="*/ 136 w 138"/>
                        <a:gd name="T7" fmla="*/ 0 h 211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38"/>
                        <a:gd name="T13" fmla="*/ 0 h 211"/>
                        <a:gd name="T14" fmla="*/ 138 w 138"/>
                        <a:gd name="T15" fmla="*/ 211 h 211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38" h="211">
                          <a:moveTo>
                            <a:pt x="137" y="0"/>
                          </a:moveTo>
                          <a:lnTo>
                            <a:pt x="137" y="210"/>
                          </a:lnTo>
                          <a:lnTo>
                            <a:pt x="0" y="86"/>
                          </a:lnTo>
                          <a:lnTo>
                            <a:pt x="137" y="0"/>
                          </a:lnTo>
                        </a:path>
                      </a:pathLst>
                    </a:custGeom>
                    <a:solidFill>
                      <a:srgbClr val="40404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526" name="Freeform 3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4" y="3102"/>
                      <a:ext cx="192" cy="282"/>
                    </a:xfrm>
                    <a:custGeom>
                      <a:avLst/>
                      <a:gdLst>
                        <a:gd name="T0" fmla="*/ 0 w 193"/>
                        <a:gd name="T1" fmla="*/ 0 h 283"/>
                        <a:gd name="T2" fmla="*/ 191 w 193"/>
                        <a:gd name="T3" fmla="*/ 83 h 283"/>
                        <a:gd name="T4" fmla="*/ 191 w 193"/>
                        <a:gd name="T5" fmla="*/ 281 h 283"/>
                        <a:gd name="T6" fmla="*/ 0 w 193"/>
                        <a:gd name="T7" fmla="*/ 193 h 283"/>
                        <a:gd name="T8" fmla="*/ 0 w 193"/>
                        <a:gd name="T9" fmla="*/ 0 h 283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93"/>
                        <a:gd name="T16" fmla="*/ 0 h 283"/>
                        <a:gd name="T17" fmla="*/ 193 w 193"/>
                        <a:gd name="T18" fmla="*/ 283 h 283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93" h="283">
                          <a:moveTo>
                            <a:pt x="0" y="0"/>
                          </a:moveTo>
                          <a:lnTo>
                            <a:pt x="192" y="83"/>
                          </a:lnTo>
                          <a:lnTo>
                            <a:pt x="192" y="282"/>
                          </a:lnTo>
                          <a:lnTo>
                            <a:pt x="0" y="194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C0804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527" name="Freeform 3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93" y="3118"/>
                      <a:ext cx="193" cy="282"/>
                    </a:xfrm>
                    <a:custGeom>
                      <a:avLst/>
                      <a:gdLst>
                        <a:gd name="T0" fmla="*/ 0 w 194"/>
                        <a:gd name="T1" fmla="*/ 0 h 283"/>
                        <a:gd name="T2" fmla="*/ 192 w 194"/>
                        <a:gd name="T3" fmla="*/ 83 h 283"/>
                        <a:gd name="T4" fmla="*/ 192 w 194"/>
                        <a:gd name="T5" fmla="*/ 281 h 283"/>
                        <a:gd name="T6" fmla="*/ 0 w 194"/>
                        <a:gd name="T7" fmla="*/ 192 h 283"/>
                        <a:gd name="T8" fmla="*/ 0 w 194"/>
                        <a:gd name="T9" fmla="*/ 0 h 283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94"/>
                        <a:gd name="T16" fmla="*/ 0 h 283"/>
                        <a:gd name="T17" fmla="*/ 194 w 194"/>
                        <a:gd name="T18" fmla="*/ 283 h 283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94" h="283">
                          <a:moveTo>
                            <a:pt x="0" y="0"/>
                          </a:moveTo>
                          <a:lnTo>
                            <a:pt x="193" y="83"/>
                          </a:lnTo>
                          <a:lnTo>
                            <a:pt x="193" y="282"/>
                          </a:lnTo>
                          <a:lnTo>
                            <a:pt x="0" y="19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A02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528" name="Freeform 3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64" y="3126"/>
                      <a:ext cx="226" cy="294"/>
                    </a:xfrm>
                    <a:custGeom>
                      <a:avLst/>
                      <a:gdLst>
                        <a:gd name="T0" fmla="*/ 0 w 227"/>
                        <a:gd name="T1" fmla="*/ 0 h 295"/>
                        <a:gd name="T2" fmla="*/ 225 w 227"/>
                        <a:gd name="T3" fmla="*/ 99 h 295"/>
                        <a:gd name="T4" fmla="*/ 225 w 227"/>
                        <a:gd name="T5" fmla="*/ 293 h 295"/>
                        <a:gd name="T6" fmla="*/ 0 w 227"/>
                        <a:gd name="T7" fmla="*/ 193 h 295"/>
                        <a:gd name="T8" fmla="*/ 0 w 227"/>
                        <a:gd name="T9" fmla="*/ 0 h 29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27"/>
                        <a:gd name="T16" fmla="*/ 0 h 295"/>
                        <a:gd name="T17" fmla="*/ 227 w 227"/>
                        <a:gd name="T18" fmla="*/ 295 h 295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27" h="295">
                          <a:moveTo>
                            <a:pt x="0" y="0"/>
                          </a:moveTo>
                          <a:lnTo>
                            <a:pt x="226" y="99"/>
                          </a:lnTo>
                          <a:lnTo>
                            <a:pt x="226" y="294"/>
                          </a:lnTo>
                          <a:lnTo>
                            <a:pt x="0" y="194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40600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529" name="Freeform 3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50" y="3153"/>
                      <a:ext cx="192" cy="282"/>
                    </a:xfrm>
                    <a:custGeom>
                      <a:avLst/>
                      <a:gdLst>
                        <a:gd name="T0" fmla="*/ 0 w 193"/>
                        <a:gd name="T1" fmla="*/ 0 h 283"/>
                        <a:gd name="T2" fmla="*/ 191 w 193"/>
                        <a:gd name="T3" fmla="*/ 82 h 283"/>
                        <a:gd name="T4" fmla="*/ 191 w 193"/>
                        <a:gd name="T5" fmla="*/ 281 h 283"/>
                        <a:gd name="T6" fmla="*/ 0 w 193"/>
                        <a:gd name="T7" fmla="*/ 193 h 283"/>
                        <a:gd name="T8" fmla="*/ 0 w 193"/>
                        <a:gd name="T9" fmla="*/ 0 h 283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93"/>
                        <a:gd name="T16" fmla="*/ 0 h 283"/>
                        <a:gd name="T17" fmla="*/ 193 w 193"/>
                        <a:gd name="T18" fmla="*/ 283 h 283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93" h="283">
                          <a:moveTo>
                            <a:pt x="0" y="0"/>
                          </a:moveTo>
                          <a:lnTo>
                            <a:pt x="192" y="82"/>
                          </a:lnTo>
                          <a:lnTo>
                            <a:pt x="192" y="282"/>
                          </a:lnTo>
                          <a:lnTo>
                            <a:pt x="0" y="194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C02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530" name="Freeform 3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09" y="3170"/>
                      <a:ext cx="192" cy="282"/>
                    </a:xfrm>
                    <a:custGeom>
                      <a:avLst/>
                      <a:gdLst>
                        <a:gd name="T0" fmla="*/ 0 w 193"/>
                        <a:gd name="T1" fmla="*/ 0 h 283"/>
                        <a:gd name="T2" fmla="*/ 191 w 193"/>
                        <a:gd name="T3" fmla="*/ 83 h 283"/>
                        <a:gd name="T4" fmla="*/ 191 w 193"/>
                        <a:gd name="T5" fmla="*/ 281 h 283"/>
                        <a:gd name="T6" fmla="*/ 0 w 193"/>
                        <a:gd name="T7" fmla="*/ 192 h 283"/>
                        <a:gd name="T8" fmla="*/ 0 w 193"/>
                        <a:gd name="T9" fmla="*/ 0 h 283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93"/>
                        <a:gd name="T16" fmla="*/ 0 h 283"/>
                        <a:gd name="T17" fmla="*/ 193 w 193"/>
                        <a:gd name="T18" fmla="*/ 283 h 283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93" h="283">
                          <a:moveTo>
                            <a:pt x="0" y="0"/>
                          </a:moveTo>
                          <a:lnTo>
                            <a:pt x="192" y="83"/>
                          </a:lnTo>
                          <a:lnTo>
                            <a:pt x="192" y="282"/>
                          </a:lnTo>
                          <a:lnTo>
                            <a:pt x="0" y="19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C06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531" name="Freeform 3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5" y="3198"/>
                      <a:ext cx="137" cy="278"/>
                    </a:xfrm>
                    <a:custGeom>
                      <a:avLst/>
                      <a:gdLst>
                        <a:gd name="T0" fmla="*/ 136 w 138"/>
                        <a:gd name="T1" fmla="*/ 0 h 279"/>
                        <a:gd name="T2" fmla="*/ 0 w 138"/>
                        <a:gd name="T3" fmla="*/ 84 h 279"/>
                        <a:gd name="T4" fmla="*/ 0 w 138"/>
                        <a:gd name="T5" fmla="*/ 277 h 279"/>
                        <a:gd name="T6" fmla="*/ 136 w 138"/>
                        <a:gd name="T7" fmla="*/ 193 h 279"/>
                        <a:gd name="T8" fmla="*/ 136 w 138"/>
                        <a:gd name="T9" fmla="*/ 0 h 279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8"/>
                        <a:gd name="T16" fmla="*/ 0 h 279"/>
                        <a:gd name="T17" fmla="*/ 138 w 138"/>
                        <a:gd name="T18" fmla="*/ 279 h 279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8" h="279">
                          <a:moveTo>
                            <a:pt x="137" y="0"/>
                          </a:moveTo>
                          <a:lnTo>
                            <a:pt x="0" y="84"/>
                          </a:lnTo>
                          <a:lnTo>
                            <a:pt x="0" y="278"/>
                          </a:lnTo>
                          <a:lnTo>
                            <a:pt x="137" y="194"/>
                          </a:lnTo>
                          <a:lnTo>
                            <a:pt x="137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532" name="Freeform 3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79" y="3184"/>
                      <a:ext cx="226" cy="293"/>
                    </a:xfrm>
                    <a:custGeom>
                      <a:avLst/>
                      <a:gdLst>
                        <a:gd name="T0" fmla="*/ 0 w 227"/>
                        <a:gd name="T1" fmla="*/ 0 h 294"/>
                        <a:gd name="T2" fmla="*/ 225 w 227"/>
                        <a:gd name="T3" fmla="*/ 98 h 294"/>
                        <a:gd name="T4" fmla="*/ 225 w 227"/>
                        <a:gd name="T5" fmla="*/ 292 h 294"/>
                        <a:gd name="T6" fmla="*/ 0 w 227"/>
                        <a:gd name="T7" fmla="*/ 192 h 294"/>
                        <a:gd name="T8" fmla="*/ 0 w 227"/>
                        <a:gd name="T9" fmla="*/ 0 h 29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27"/>
                        <a:gd name="T16" fmla="*/ 0 h 294"/>
                        <a:gd name="T17" fmla="*/ 227 w 227"/>
                        <a:gd name="T18" fmla="*/ 294 h 29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27" h="294">
                          <a:moveTo>
                            <a:pt x="0" y="0"/>
                          </a:moveTo>
                          <a:lnTo>
                            <a:pt x="226" y="98"/>
                          </a:lnTo>
                          <a:lnTo>
                            <a:pt x="226" y="293"/>
                          </a:lnTo>
                          <a:lnTo>
                            <a:pt x="0" y="19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sp>
                <p:nvSpPr>
                  <p:cNvPr id="10521" name="Freeform 322"/>
                  <p:cNvSpPr>
                    <a:spLocks noChangeArrowheads="1"/>
                  </p:cNvSpPr>
                  <p:nvPr/>
                </p:nvSpPr>
                <p:spPr bwMode="auto">
                  <a:xfrm>
                    <a:off x="2382" y="3125"/>
                    <a:ext cx="16" cy="16"/>
                  </a:xfrm>
                  <a:custGeom>
                    <a:avLst/>
                    <a:gdLst>
                      <a:gd name="T0" fmla="*/ 0 w 17"/>
                      <a:gd name="T1" fmla="*/ 8 h 17"/>
                      <a:gd name="T2" fmla="*/ 15 w 17"/>
                      <a:gd name="T3" fmla="*/ 15 h 17"/>
                      <a:gd name="T4" fmla="*/ 15 w 17"/>
                      <a:gd name="T5" fmla="*/ 6 h 17"/>
                      <a:gd name="T6" fmla="*/ 0 w 17"/>
                      <a:gd name="T7" fmla="*/ 0 h 17"/>
                      <a:gd name="T8" fmla="*/ 0 w 17"/>
                      <a:gd name="T9" fmla="*/ 8 h 1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7"/>
                      <a:gd name="T16" fmla="*/ 0 h 17"/>
                      <a:gd name="T17" fmla="*/ 17 w 17"/>
                      <a:gd name="T18" fmla="*/ 17 h 1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7" h="17">
                        <a:moveTo>
                          <a:pt x="0" y="9"/>
                        </a:moveTo>
                        <a:lnTo>
                          <a:pt x="16" y="16"/>
                        </a:lnTo>
                        <a:lnTo>
                          <a:pt x="16" y="6"/>
                        </a:lnTo>
                        <a:lnTo>
                          <a:pt x="0" y="0"/>
                        </a:lnTo>
                        <a:lnTo>
                          <a:pt x="0" y="9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522" name="Freeform 323"/>
                  <p:cNvSpPr>
                    <a:spLocks noChangeArrowheads="1"/>
                  </p:cNvSpPr>
                  <p:nvPr/>
                </p:nvSpPr>
                <p:spPr bwMode="auto">
                  <a:xfrm>
                    <a:off x="2384" y="3129"/>
                    <a:ext cx="16" cy="16"/>
                  </a:xfrm>
                  <a:custGeom>
                    <a:avLst/>
                    <a:gdLst>
                      <a:gd name="T0" fmla="*/ 0 w 17"/>
                      <a:gd name="T1" fmla="*/ 0 h 17"/>
                      <a:gd name="T2" fmla="*/ 15 w 17"/>
                      <a:gd name="T3" fmla="*/ 15 h 17"/>
                      <a:gd name="T4" fmla="*/ 15 w 17"/>
                      <a:gd name="T5" fmla="*/ 15 h 17"/>
                      <a:gd name="T6" fmla="*/ 0 w 17"/>
                      <a:gd name="T7" fmla="*/ 0 h 17"/>
                      <a:gd name="T8" fmla="*/ 0 w 17"/>
                      <a:gd name="T9" fmla="*/ 0 h 1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7"/>
                      <a:gd name="T16" fmla="*/ 0 h 17"/>
                      <a:gd name="T17" fmla="*/ 17 w 17"/>
                      <a:gd name="T18" fmla="*/ 17 h 1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7" h="17">
                        <a:moveTo>
                          <a:pt x="0" y="0"/>
                        </a:moveTo>
                        <a:lnTo>
                          <a:pt x="16" y="1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523" name="Freeform 324"/>
                  <p:cNvSpPr>
                    <a:spLocks noChangeArrowheads="1"/>
                  </p:cNvSpPr>
                  <p:nvPr/>
                </p:nvSpPr>
                <p:spPr bwMode="auto">
                  <a:xfrm>
                    <a:off x="2384" y="3131"/>
                    <a:ext cx="16" cy="16"/>
                  </a:xfrm>
                  <a:custGeom>
                    <a:avLst/>
                    <a:gdLst>
                      <a:gd name="T0" fmla="*/ 0 w 17"/>
                      <a:gd name="T1" fmla="*/ 5 h 17"/>
                      <a:gd name="T2" fmla="*/ 15 w 17"/>
                      <a:gd name="T3" fmla="*/ 15 h 17"/>
                      <a:gd name="T4" fmla="*/ 15 w 17"/>
                      <a:gd name="T5" fmla="*/ 9 h 17"/>
                      <a:gd name="T6" fmla="*/ 0 w 17"/>
                      <a:gd name="T7" fmla="*/ 0 h 17"/>
                      <a:gd name="T8" fmla="*/ 0 w 17"/>
                      <a:gd name="T9" fmla="*/ 5 h 1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7"/>
                      <a:gd name="T16" fmla="*/ 0 h 17"/>
                      <a:gd name="T17" fmla="*/ 17 w 17"/>
                      <a:gd name="T18" fmla="*/ 17 h 1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7" h="17">
                        <a:moveTo>
                          <a:pt x="0" y="5"/>
                        </a:moveTo>
                        <a:lnTo>
                          <a:pt x="16" y="16"/>
                        </a:lnTo>
                        <a:lnTo>
                          <a:pt x="16" y="10"/>
                        </a:lnTo>
                        <a:lnTo>
                          <a:pt x="0" y="0"/>
                        </a:lnTo>
                        <a:lnTo>
                          <a:pt x="0" y="5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  <p:sp>
              <p:nvSpPr>
                <p:cNvPr id="10519" name="Freeform 325"/>
                <p:cNvSpPr>
                  <a:spLocks noChangeArrowheads="1"/>
                </p:cNvSpPr>
                <p:nvPr/>
              </p:nvSpPr>
              <p:spPr bwMode="auto">
                <a:xfrm>
                  <a:off x="2360" y="3251"/>
                  <a:ext cx="63" cy="53"/>
                </a:xfrm>
                <a:custGeom>
                  <a:avLst/>
                  <a:gdLst>
                    <a:gd name="T0" fmla="*/ 0 w 64"/>
                    <a:gd name="T1" fmla="*/ 0 h 54"/>
                    <a:gd name="T2" fmla="*/ 62 w 64"/>
                    <a:gd name="T3" fmla="*/ 27 h 54"/>
                    <a:gd name="T4" fmla="*/ 62 w 64"/>
                    <a:gd name="T5" fmla="*/ 52 h 54"/>
                    <a:gd name="T6" fmla="*/ 0 w 64"/>
                    <a:gd name="T7" fmla="*/ 27 h 54"/>
                    <a:gd name="T8" fmla="*/ 0 w 64"/>
                    <a:gd name="T9" fmla="*/ 0 h 5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4"/>
                    <a:gd name="T16" fmla="*/ 0 h 54"/>
                    <a:gd name="T17" fmla="*/ 64 w 64"/>
                    <a:gd name="T18" fmla="*/ 54 h 5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4" h="54">
                      <a:moveTo>
                        <a:pt x="0" y="0"/>
                      </a:moveTo>
                      <a:lnTo>
                        <a:pt x="63" y="27"/>
                      </a:lnTo>
                      <a:lnTo>
                        <a:pt x="63" y="53"/>
                      </a:lnTo>
                      <a:lnTo>
                        <a:pt x="0" y="27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80808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</p:grpSp>
        <p:grpSp>
          <p:nvGrpSpPr>
            <p:cNvPr id="10504" name="Group 326"/>
            <p:cNvGrpSpPr>
              <a:grpSpLocks/>
            </p:cNvGrpSpPr>
            <p:nvPr/>
          </p:nvGrpSpPr>
          <p:grpSpPr bwMode="auto">
            <a:xfrm>
              <a:off x="2100" y="2908"/>
              <a:ext cx="376" cy="850"/>
              <a:chOff x="2100" y="2908"/>
              <a:chExt cx="376" cy="850"/>
            </a:xfrm>
          </p:grpSpPr>
          <p:grpSp>
            <p:nvGrpSpPr>
              <p:cNvPr id="10505" name="Group 327"/>
              <p:cNvGrpSpPr>
                <a:grpSpLocks/>
              </p:cNvGrpSpPr>
              <p:nvPr/>
            </p:nvGrpSpPr>
            <p:grpSpPr bwMode="auto">
              <a:xfrm>
                <a:off x="2151" y="3741"/>
                <a:ext cx="141" cy="17"/>
                <a:chOff x="2151" y="3741"/>
                <a:chExt cx="141" cy="17"/>
              </a:xfrm>
            </p:grpSpPr>
            <p:sp>
              <p:nvSpPr>
                <p:cNvPr id="10514" name="Oval 328"/>
                <p:cNvSpPr>
                  <a:spLocks noChangeArrowheads="1"/>
                </p:cNvSpPr>
                <p:nvPr/>
              </p:nvSpPr>
              <p:spPr bwMode="auto">
                <a:xfrm>
                  <a:off x="2151" y="3745"/>
                  <a:ext cx="75" cy="13"/>
                </a:xfrm>
                <a:prstGeom prst="ellipse">
                  <a:avLst/>
                </a:prstGeom>
                <a:solidFill>
                  <a:srgbClr val="000000"/>
                </a:solidFill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515" name="Oval 329"/>
                <p:cNvSpPr>
                  <a:spLocks noChangeArrowheads="1"/>
                </p:cNvSpPr>
                <p:nvPr/>
              </p:nvSpPr>
              <p:spPr bwMode="auto">
                <a:xfrm>
                  <a:off x="2214" y="3741"/>
                  <a:ext cx="78" cy="15"/>
                </a:xfrm>
                <a:prstGeom prst="ellipse">
                  <a:avLst/>
                </a:prstGeom>
                <a:solidFill>
                  <a:srgbClr val="000000"/>
                </a:solidFill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grpSp>
            <p:nvGrpSpPr>
              <p:cNvPr id="10506" name="Group 330"/>
              <p:cNvGrpSpPr>
                <a:grpSpLocks/>
              </p:cNvGrpSpPr>
              <p:nvPr/>
            </p:nvGrpSpPr>
            <p:grpSpPr bwMode="auto">
              <a:xfrm>
                <a:off x="2125" y="3535"/>
                <a:ext cx="117" cy="217"/>
                <a:chOff x="2125" y="3535"/>
                <a:chExt cx="117" cy="217"/>
              </a:xfrm>
            </p:grpSpPr>
            <p:sp>
              <p:nvSpPr>
                <p:cNvPr id="10512" name="Freeform 331"/>
                <p:cNvSpPr>
                  <a:spLocks noChangeArrowheads="1"/>
                </p:cNvSpPr>
                <p:nvPr/>
              </p:nvSpPr>
              <p:spPr bwMode="auto">
                <a:xfrm>
                  <a:off x="2125" y="3535"/>
                  <a:ext cx="53" cy="217"/>
                </a:xfrm>
                <a:custGeom>
                  <a:avLst/>
                  <a:gdLst>
                    <a:gd name="T0" fmla="*/ 52 w 54"/>
                    <a:gd name="T1" fmla="*/ 11 h 218"/>
                    <a:gd name="T2" fmla="*/ 46 w 54"/>
                    <a:gd name="T3" fmla="*/ 208 h 218"/>
                    <a:gd name="T4" fmla="*/ 20 w 54"/>
                    <a:gd name="T5" fmla="*/ 216 h 218"/>
                    <a:gd name="T6" fmla="*/ 0 w 54"/>
                    <a:gd name="T7" fmla="*/ 0 h 218"/>
                    <a:gd name="T8" fmla="*/ 52 w 54"/>
                    <a:gd name="T9" fmla="*/ 11 h 2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4"/>
                    <a:gd name="T16" fmla="*/ 0 h 218"/>
                    <a:gd name="T17" fmla="*/ 54 w 54"/>
                    <a:gd name="T18" fmla="*/ 218 h 2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4" h="218">
                      <a:moveTo>
                        <a:pt x="53" y="11"/>
                      </a:moveTo>
                      <a:lnTo>
                        <a:pt x="47" y="209"/>
                      </a:lnTo>
                      <a:lnTo>
                        <a:pt x="20" y="217"/>
                      </a:lnTo>
                      <a:lnTo>
                        <a:pt x="0" y="0"/>
                      </a:lnTo>
                      <a:lnTo>
                        <a:pt x="53" y="11"/>
                      </a:lnTo>
                    </a:path>
                  </a:pathLst>
                </a:custGeom>
                <a:solidFill>
                  <a:srgbClr val="FFC08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513" name="Freeform 332"/>
                <p:cNvSpPr>
                  <a:spLocks noChangeArrowheads="1"/>
                </p:cNvSpPr>
                <p:nvPr/>
              </p:nvSpPr>
              <p:spPr bwMode="auto">
                <a:xfrm>
                  <a:off x="2190" y="3541"/>
                  <a:ext cx="52" cy="208"/>
                </a:xfrm>
                <a:custGeom>
                  <a:avLst/>
                  <a:gdLst>
                    <a:gd name="T0" fmla="*/ 51 w 53"/>
                    <a:gd name="T1" fmla="*/ 14 h 209"/>
                    <a:gd name="T2" fmla="*/ 44 w 53"/>
                    <a:gd name="T3" fmla="*/ 197 h 209"/>
                    <a:gd name="T4" fmla="*/ 21 w 53"/>
                    <a:gd name="T5" fmla="*/ 207 h 209"/>
                    <a:gd name="T6" fmla="*/ 0 w 53"/>
                    <a:gd name="T7" fmla="*/ 0 h 209"/>
                    <a:gd name="T8" fmla="*/ 51 w 53"/>
                    <a:gd name="T9" fmla="*/ 14 h 20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3"/>
                    <a:gd name="T16" fmla="*/ 0 h 209"/>
                    <a:gd name="T17" fmla="*/ 53 w 53"/>
                    <a:gd name="T18" fmla="*/ 209 h 20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3" h="209">
                      <a:moveTo>
                        <a:pt x="52" y="14"/>
                      </a:moveTo>
                      <a:lnTo>
                        <a:pt x="45" y="198"/>
                      </a:lnTo>
                      <a:lnTo>
                        <a:pt x="21" y="208"/>
                      </a:lnTo>
                      <a:lnTo>
                        <a:pt x="0" y="0"/>
                      </a:lnTo>
                      <a:lnTo>
                        <a:pt x="52" y="14"/>
                      </a:lnTo>
                    </a:path>
                  </a:pathLst>
                </a:custGeom>
                <a:solidFill>
                  <a:srgbClr val="FFC08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grpSp>
            <p:nvGrpSpPr>
              <p:cNvPr id="10507" name="Group 333"/>
              <p:cNvGrpSpPr>
                <a:grpSpLocks/>
              </p:cNvGrpSpPr>
              <p:nvPr/>
            </p:nvGrpSpPr>
            <p:grpSpPr bwMode="auto">
              <a:xfrm>
                <a:off x="2217" y="2908"/>
                <a:ext cx="259" cy="348"/>
                <a:chOff x="2217" y="2908"/>
                <a:chExt cx="259" cy="348"/>
              </a:xfrm>
            </p:grpSpPr>
            <p:sp>
              <p:nvSpPr>
                <p:cNvPr id="10510" name="Oval 334"/>
                <p:cNvSpPr>
                  <a:spLocks noChangeArrowheads="1"/>
                </p:cNvSpPr>
                <p:nvPr/>
              </p:nvSpPr>
              <p:spPr bwMode="auto">
                <a:xfrm>
                  <a:off x="2217" y="2908"/>
                  <a:ext cx="119" cy="131"/>
                </a:xfrm>
                <a:prstGeom prst="ellipse">
                  <a:avLst/>
                </a:prstGeom>
                <a:solidFill>
                  <a:srgbClr val="FFC080"/>
                </a:solidFill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511" name="Oval 335"/>
                <p:cNvSpPr>
                  <a:spLocks noChangeArrowheads="1"/>
                </p:cNvSpPr>
                <p:nvPr/>
              </p:nvSpPr>
              <p:spPr bwMode="auto">
                <a:xfrm>
                  <a:off x="2447" y="3227"/>
                  <a:ext cx="29" cy="29"/>
                </a:xfrm>
                <a:prstGeom prst="ellipse">
                  <a:avLst/>
                </a:prstGeom>
                <a:solidFill>
                  <a:srgbClr val="FFC080"/>
                </a:solidFill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sp>
            <p:nvSpPr>
              <p:cNvPr id="10508" name="Freeform 336"/>
              <p:cNvSpPr>
                <a:spLocks noChangeArrowheads="1"/>
              </p:cNvSpPr>
              <p:nvPr/>
            </p:nvSpPr>
            <p:spPr bwMode="auto">
              <a:xfrm>
                <a:off x="2104" y="3340"/>
                <a:ext cx="179" cy="234"/>
              </a:xfrm>
              <a:custGeom>
                <a:avLst/>
                <a:gdLst>
                  <a:gd name="T0" fmla="*/ 0 w 180"/>
                  <a:gd name="T1" fmla="*/ 52 h 235"/>
                  <a:gd name="T2" fmla="*/ 10 w 180"/>
                  <a:gd name="T3" fmla="*/ 0 h 235"/>
                  <a:gd name="T4" fmla="*/ 178 w 180"/>
                  <a:gd name="T5" fmla="*/ 17 h 235"/>
                  <a:gd name="T6" fmla="*/ 156 w 180"/>
                  <a:gd name="T7" fmla="*/ 152 h 235"/>
                  <a:gd name="T8" fmla="*/ 146 w 180"/>
                  <a:gd name="T9" fmla="*/ 233 h 235"/>
                  <a:gd name="T10" fmla="*/ 20 w 180"/>
                  <a:gd name="T11" fmla="*/ 211 h 235"/>
                  <a:gd name="T12" fmla="*/ 13 w 180"/>
                  <a:gd name="T13" fmla="*/ 131 h 235"/>
                  <a:gd name="T14" fmla="*/ 0 w 180"/>
                  <a:gd name="T15" fmla="*/ 52 h 23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0"/>
                  <a:gd name="T25" fmla="*/ 0 h 235"/>
                  <a:gd name="T26" fmla="*/ 180 w 180"/>
                  <a:gd name="T27" fmla="*/ 235 h 23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0" h="235">
                    <a:moveTo>
                      <a:pt x="0" y="52"/>
                    </a:moveTo>
                    <a:lnTo>
                      <a:pt x="10" y="0"/>
                    </a:lnTo>
                    <a:lnTo>
                      <a:pt x="179" y="17"/>
                    </a:lnTo>
                    <a:lnTo>
                      <a:pt x="157" y="153"/>
                    </a:lnTo>
                    <a:lnTo>
                      <a:pt x="147" y="234"/>
                    </a:lnTo>
                    <a:lnTo>
                      <a:pt x="20" y="212"/>
                    </a:lnTo>
                    <a:lnTo>
                      <a:pt x="13" y="132"/>
                    </a:lnTo>
                    <a:lnTo>
                      <a:pt x="0" y="52"/>
                    </a:lnTo>
                  </a:path>
                </a:pathLst>
              </a:custGeom>
              <a:solidFill>
                <a:srgbClr val="008080"/>
              </a:solidFill>
              <a:ln w="126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509" name="Freeform 337"/>
              <p:cNvSpPr>
                <a:spLocks noChangeArrowheads="1"/>
              </p:cNvSpPr>
              <p:nvPr/>
            </p:nvSpPr>
            <p:spPr bwMode="auto">
              <a:xfrm>
                <a:off x="2100" y="3038"/>
                <a:ext cx="360" cy="335"/>
              </a:xfrm>
              <a:custGeom>
                <a:avLst/>
                <a:gdLst>
                  <a:gd name="T0" fmla="*/ 82 w 361"/>
                  <a:gd name="T1" fmla="*/ 12 h 336"/>
                  <a:gd name="T2" fmla="*/ 89 w 361"/>
                  <a:gd name="T3" fmla="*/ 6 h 336"/>
                  <a:gd name="T4" fmla="*/ 94 w 361"/>
                  <a:gd name="T5" fmla="*/ 3 h 336"/>
                  <a:gd name="T6" fmla="*/ 103 w 361"/>
                  <a:gd name="T7" fmla="*/ 0 h 336"/>
                  <a:gd name="T8" fmla="*/ 112 w 361"/>
                  <a:gd name="T9" fmla="*/ 2 h 336"/>
                  <a:gd name="T10" fmla="*/ 213 w 361"/>
                  <a:gd name="T11" fmla="*/ 25 h 336"/>
                  <a:gd name="T12" fmla="*/ 219 w 361"/>
                  <a:gd name="T13" fmla="*/ 29 h 336"/>
                  <a:gd name="T14" fmla="*/ 222 w 361"/>
                  <a:gd name="T15" fmla="*/ 34 h 336"/>
                  <a:gd name="T16" fmla="*/ 257 w 361"/>
                  <a:gd name="T17" fmla="*/ 196 h 336"/>
                  <a:gd name="T18" fmla="*/ 348 w 361"/>
                  <a:gd name="T19" fmla="*/ 186 h 336"/>
                  <a:gd name="T20" fmla="*/ 359 w 361"/>
                  <a:gd name="T21" fmla="*/ 226 h 336"/>
                  <a:gd name="T22" fmla="*/ 226 w 361"/>
                  <a:gd name="T23" fmla="*/ 251 h 336"/>
                  <a:gd name="T24" fmla="*/ 189 w 361"/>
                  <a:gd name="T25" fmla="*/ 148 h 336"/>
                  <a:gd name="T26" fmla="*/ 180 w 361"/>
                  <a:gd name="T27" fmla="*/ 234 h 336"/>
                  <a:gd name="T28" fmla="*/ 187 w 361"/>
                  <a:gd name="T29" fmla="*/ 334 h 336"/>
                  <a:gd name="T30" fmla="*/ 0 w 361"/>
                  <a:gd name="T31" fmla="*/ 316 h 336"/>
                  <a:gd name="T32" fmla="*/ 51 w 361"/>
                  <a:gd name="T33" fmla="*/ 215 h 336"/>
                  <a:gd name="T34" fmla="*/ 70 w 361"/>
                  <a:gd name="T35" fmla="*/ 42 h 336"/>
                  <a:gd name="T36" fmla="*/ 71 w 361"/>
                  <a:gd name="T37" fmla="*/ 34 h 336"/>
                  <a:gd name="T38" fmla="*/ 74 w 361"/>
                  <a:gd name="T39" fmla="*/ 25 h 336"/>
                  <a:gd name="T40" fmla="*/ 77 w 361"/>
                  <a:gd name="T41" fmla="*/ 18 h 336"/>
                  <a:gd name="T42" fmla="*/ 82 w 361"/>
                  <a:gd name="T43" fmla="*/ 12 h 3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61"/>
                  <a:gd name="T67" fmla="*/ 0 h 336"/>
                  <a:gd name="T68" fmla="*/ 361 w 361"/>
                  <a:gd name="T69" fmla="*/ 336 h 3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61" h="336">
                    <a:moveTo>
                      <a:pt x="82" y="12"/>
                    </a:moveTo>
                    <a:lnTo>
                      <a:pt x="89" y="6"/>
                    </a:lnTo>
                    <a:lnTo>
                      <a:pt x="94" y="3"/>
                    </a:lnTo>
                    <a:lnTo>
                      <a:pt x="103" y="0"/>
                    </a:lnTo>
                    <a:lnTo>
                      <a:pt x="112" y="2"/>
                    </a:lnTo>
                    <a:lnTo>
                      <a:pt x="214" y="25"/>
                    </a:lnTo>
                    <a:lnTo>
                      <a:pt x="220" y="29"/>
                    </a:lnTo>
                    <a:lnTo>
                      <a:pt x="223" y="34"/>
                    </a:lnTo>
                    <a:lnTo>
                      <a:pt x="258" y="197"/>
                    </a:lnTo>
                    <a:lnTo>
                      <a:pt x="349" y="187"/>
                    </a:lnTo>
                    <a:lnTo>
                      <a:pt x="360" y="227"/>
                    </a:lnTo>
                    <a:lnTo>
                      <a:pt x="227" y="252"/>
                    </a:lnTo>
                    <a:lnTo>
                      <a:pt x="190" y="148"/>
                    </a:lnTo>
                    <a:lnTo>
                      <a:pt x="181" y="235"/>
                    </a:lnTo>
                    <a:lnTo>
                      <a:pt x="188" y="335"/>
                    </a:lnTo>
                    <a:lnTo>
                      <a:pt x="0" y="317"/>
                    </a:lnTo>
                    <a:lnTo>
                      <a:pt x="51" y="216"/>
                    </a:lnTo>
                    <a:lnTo>
                      <a:pt x="70" y="42"/>
                    </a:lnTo>
                    <a:lnTo>
                      <a:pt x="71" y="34"/>
                    </a:lnTo>
                    <a:lnTo>
                      <a:pt x="74" y="25"/>
                    </a:lnTo>
                    <a:lnTo>
                      <a:pt x="77" y="18"/>
                    </a:lnTo>
                    <a:lnTo>
                      <a:pt x="82" y="12"/>
                    </a:lnTo>
                  </a:path>
                </a:pathLst>
              </a:custGeom>
              <a:solidFill>
                <a:srgbClr val="00FFFF"/>
              </a:solidFill>
              <a:ln w="126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</p:grpSp>
      </p:grpSp>
      <p:sp>
        <p:nvSpPr>
          <p:cNvPr id="13650" name="Rectangle 338"/>
          <p:cNvSpPr>
            <a:spLocks noChangeArrowheads="1"/>
          </p:cNvSpPr>
          <p:nvPr/>
        </p:nvSpPr>
        <p:spPr bwMode="auto">
          <a:xfrm>
            <a:off x="682625" y="3913188"/>
            <a:ext cx="1284288" cy="641350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00"/>
            </a:solidFill>
            <a:miter lim="800000"/>
            <a:headEnd/>
            <a:tailEnd/>
          </a:ln>
          <a:effectLst>
            <a:outerShdw dist="107933" dir="2700000" algn="ctr" rotWithShape="0">
              <a:srgbClr val="919191"/>
            </a:outerShdw>
          </a:effectLst>
        </p:spPr>
        <p:txBody>
          <a:bodyPr wrap="none" lIns="92160" tIns="46080" rIns="92160" bIns="4608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>
                <a:solidFill>
                  <a:srgbClr val="000000"/>
                </a:solidFill>
                <a:latin typeface="+mn-lt"/>
                <a:ea typeface="Microsoft YaHei" charset="0"/>
                <a:cs typeface="Microsoft YaHei" charset="0"/>
              </a:rPr>
              <a:t>Accounts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>
                <a:solidFill>
                  <a:srgbClr val="000000"/>
                </a:solidFill>
                <a:latin typeface="+mn-lt"/>
                <a:ea typeface="Microsoft YaHei" charset="0"/>
                <a:cs typeface="Microsoft YaHei" charset="0"/>
              </a:rPr>
              <a:t>Payable</a:t>
            </a:r>
          </a:p>
        </p:txBody>
      </p:sp>
      <p:sp>
        <p:nvSpPr>
          <p:cNvPr id="13651" name="Rectangle 339"/>
          <p:cNvSpPr>
            <a:spLocks noChangeArrowheads="1"/>
          </p:cNvSpPr>
          <p:nvPr/>
        </p:nvSpPr>
        <p:spPr bwMode="auto">
          <a:xfrm>
            <a:off x="7369175" y="884238"/>
            <a:ext cx="960438" cy="366712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00"/>
            </a:solidFill>
            <a:miter lim="800000"/>
            <a:headEnd/>
            <a:tailEnd/>
          </a:ln>
          <a:effectLst>
            <a:outerShdw dist="107933" dir="2700000" algn="ctr" rotWithShape="0">
              <a:srgbClr val="919191"/>
            </a:outerShdw>
          </a:effectLst>
        </p:spPr>
        <p:txBody>
          <a:bodyPr wrap="none" lIns="92160" tIns="46080" rIns="92160" bIns="4608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>
                <a:solidFill>
                  <a:srgbClr val="000000"/>
                </a:solidFill>
                <a:latin typeface="+mn-lt"/>
                <a:ea typeface="Microsoft YaHei" charset="0"/>
                <a:cs typeface="Microsoft YaHei" charset="0"/>
              </a:rPr>
              <a:t>Vendor</a:t>
            </a:r>
          </a:p>
        </p:txBody>
      </p:sp>
      <p:sp>
        <p:nvSpPr>
          <p:cNvPr id="10248" name="AutoShape 340"/>
          <p:cNvSpPr>
            <a:spLocks noChangeArrowheads="1"/>
          </p:cNvSpPr>
          <p:nvPr/>
        </p:nvSpPr>
        <p:spPr bwMode="auto">
          <a:xfrm>
            <a:off x="3054350" y="2444750"/>
            <a:ext cx="444500" cy="368300"/>
          </a:xfrm>
          <a:prstGeom prst="cube">
            <a:avLst>
              <a:gd name="adj" fmla="val 24995"/>
            </a:avLst>
          </a:prstGeom>
          <a:solidFill>
            <a:srgbClr val="00AE00"/>
          </a:solidFill>
          <a:ln w="1260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0249" name="AutoShape 341"/>
          <p:cNvSpPr>
            <a:spLocks noChangeArrowheads="1"/>
          </p:cNvSpPr>
          <p:nvPr/>
        </p:nvSpPr>
        <p:spPr bwMode="auto">
          <a:xfrm>
            <a:off x="3054350" y="2216150"/>
            <a:ext cx="444500" cy="368300"/>
          </a:xfrm>
          <a:prstGeom prst="cube">
            <a:avLst>
              <a:gd name="adj" fmla="val 24995"/>
            </a:avLst>
          </a:prstGeom>
          <a:solidFill>
            <a:srgbClr val="00AE00"/>
          </a:solidFill>
          <a:ln w="1260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0250" name="AutoShape 342"/>
          <p:cNvSpPr>
            <a:spLocks noChangeArrowheads="1"/>
          </p:cNvSpPr>
          <p:nvPr/>
        </p:nvSpPr>
        <p:spPr bwMode="auto">
          <a:xfrm>
            <a:off x="3054350" y="1987550"/>
            <a:ext cx="444500" cy="368300"/>
          </a:xfrm>
          <a:prstGeom prst="cube">
            <a:avLst>
              <a:gd name="adj" fmla="val 24995"/>
            </a:avLst>
          </a:prstGeom>
          <a:solidFill>
            <a:srgbClr val="00AE00"/>
          </a:solidFill>
          <a:ln w="1260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pic>
        <p:nvPicPr>
          <p:cNvPr id="10251" name="Picture 34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188" y="2195513"/>
            <a:ext cx="1243012" cy="115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252" name="Line 344"/>
          <p:cNvSpPr>
            <a:spLocks noChangeShapeType="1"/>
          </p:cNvSpPr>
          <p:nvPr/>
        </p:nvSpPr>
        <p:spPr bwMode="auto">
          <a:xfrm flipH="1">
            <a:off x="5180013" y="2514600"/>
            <a:ext cx="1755775" cy="1588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3" name="Rectangle 345"/>
          <p:cNvSpPr>
            <a:spLocks noChangeArrowheads="1"/>
          </p:cNvSpPr>
          <p:nvPr/>
        </p:nvSpPr>
        <p:spPr bwMode="auto">
          <a:xfrm>
            <a:off x="5699125" y="2033588"/>
            <a:ext cx="911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160" tIns="46080" rIns="92160" bIns="460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cs-CZ">
                <a:solidFill>
                  <a:srgbClr val="000000"/>
                </a:solidFill>
                <a:ea typeface="Microsoft YaHei" charset="-122"/>
              </a:rPr>
              <a:t>Goods</a:t>
            </a:r>
          </a:p>
        </p:txBody>
      </p:sp>
      <p:sp>
        <p:nvSpPr>
          <p:cNvPr id="13658" name="Rectangle 346"/>
          <p:cNvSpPr>
            <a:spLocks noChangeArrowheads="1"/>
          </p:cNvSpPr>
          <p:nvPr/>
        </p:nvSpPr>
        <p:spPr bwMode="auto">
          <a:xfrm>
            <a:off x="3787775" y="2027238"/>
            <a:ext cx="1258888" cy="366712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00"/>
            </a:solidFill>
            <a:miter lim="800000"/>
            <a:headEnd/>
            <a:tailEnd/>
          </a:ln>
          <a:effectLst>
            <a:outerShdw dist="107933" dir="2700000" algn="ctr" rotWithShape="0">
              <a:srgbClr val="919191"/>
            </a:outerShdw>
          </a:effectLst>
        </p:spPr>
        <p:txBody>
          <a:bodyPr wrap="none" lIns="92160" tIns="46080" rIns="92160" bIns="4608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>
                <a:solidFill>
                  <a:srgbClr val="000000"/>
                </a:solidFill>
                <a:latin typeface="+mn-lt"/>
                <a:ea typeface="Microsoft YaHei" charset="0"/>
                <a:cs typeface="Microsoft YaHei" charset="0"/>
              </a:rPr>
              <a:t>Receiving</a:t>
            </a:r>
          </a:p>
        </p:txBody>
      </p:sp>
      <p:sp>
        <p:nvSpPr>
          <p:cNvPr id="10255" name="Line 347"/>
          <p:cNvSpPr>
            <a:spLocks noChangeShapeType="1"/>
          </p:cNvSpPr>
          <p:nvPr/>
        </p:nvSpPr>
        <p:spPr bwMode="auto">
          <a:xfrm>
            <a:off x="5181600" y="5715000"/>
            <a:ext cx="3352800" cy="1588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6" name="Line 348"/>
          <p:cNvSpPr>
            <a:spLocks noChangeShapeType="1"/>
          </p:cNvSpPr>
          <p:nvPr/>
        </p:nvSpPr>
        <p:spPr bwMode="auto">
          <a:xfrm flipV="1">
            <a:off x="8534400" y="3198813"/>
            <a:ext cx="1588" cy="2517775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7" name="Rectangle 349"/>
          <p:cNvSpPr>
            <a:spLocks noChangeArrowheads="1"/>
          </p:cNvSpPr>
          <p:nvPr/>
        </p:nvSpPr>
        <p:spPr bwMode="auto">
          <a:xfrm>
            <a:off x="6156325" y="5843588"/>
            <a:ext cx="11350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160" tIns="46080" rIns="92160" bIns="460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cs-CZ">
                <a:solidFill>
                  <a:srgbClr val="000000"/>
                </a:solidFill>
                <a:ea typeface="Microsoft YaHei" charset="-122"/>
              </a:rPr>
              <a:t>Payment</a:t>
            </a:r>
          </a:p>
        </p:txBody>
      </p:sp>
      <p:sp>
        <p:nvSpPr>
          <p:cNvPr id="10258" name="Line 350"/>
          <p:cNvSpPr>
            <a:spLocks noChangeShapeType="1"/>
          </p:cNvSpPr>
          <p:nvPr/>
        </p:nvSpPr>
        <p:spPr bwMode="auto">
          <a:xfrm>
            <a:off x="8077200" y="3276600"/>
            <a:ext cx="1588" cy="1981200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9" name="Line 351"/>
          <p:cNvSpPr>
            <a:spLocks noChangeShapeType="1"/>
          </p:cNvSpPr>
          <p:nvPr/>
        </p:nvSpPr>
        <p:spPr bwMode="auto">
          <a:xfrm flipH="1">
            <a:off x="5180013" y="5257800"/>
            <a:ext cx="2898775" cy="1588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60" name="Rectangle 352"/>
          <p:cNvSpPr>
            <a:spLocks noChangeArrowheads="1"/>
          </p:cNvSpPr>
          <p:nvPr/>
        </p:nvSpPr>
        <p:spPr bwMode="auto">
          <a:xfrm>
            <a:off x="6156325" y="4852988"/>
            <a:ext cx="968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160" tIns="46080" rIns="92160" bIns="460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cs-CZ">
                <a:solidFill>
                  <a:srgbClr val="000000"/>
                </a:solidFill>
                <a:ea typeface="Microsoft YaHei" charset="-122"/>
              </a:rPr>
              <a:t>Invoice</a:t>
            </a:r>
          </a:p>
        </p:txBody>
      </p:sp>
      <p:grpSp>
        <p:nvGrpSpPr>
          <p:cNvPr id="10261" name="Group 353"/>
          <p:cNvGrpSpPr>
            <a:grpSpLocks/>
          </p:cNvGrpSpPr>
          <p:nvPr/>
        </p:nvGrpSpPr>
        <p:grpSpPr bwMode="auto">
          <a:xfrm>
            <a:off x="7473950" y="5799138"/>
            <a:ext cx="898525" cy="344487"/>
            <a:chOff x="4708" y="3653"/>
            <a:chExt cx="566" cy="217"/>
          </a:xfrm>
        </p:grpSpPr>
        <p:grpSp>
          <p:nvGrpSpPr>
            <p:cNvPr id="10497" name="Group 354"/>
            <p:cNvGrpSpPr>
              <a:grpSpLocks/>
            </p:cNvGrpSpPr>
            <p:nvPr/>
          </p:nvGrpSpPr>
          <p:grpSpPr bwMode="auto">
            <a:xfrm>
              <a:off x="4708" y="3653"/>
              <a:ext cx="566" cy="217"/>
              <a:chOff x="4708" y="3653"/>
              <a:chExt cx="566" cy="217"/>
            </a:xfrm>
          </p:grpSpPr>
          <p:sp>
            <p:nvSpPr>
              <p:cNvPr id="10499" name="Rectangle 355"/>
              <p:cNvSpPr>
                <a:spLocks noChangeArrowheads="1"/>
              </p:cNvSpPr>
              <p:nvPr/>
            </p:nvSpPr>
            <p:spPr bwMode="auto">
              <a:xfrm>
                <a:off x="4708" y="3653"/>
                <a:ext cx="566" cy="217"/>
              </a:xfrm>
              <a:prstGeom prst="rect">
                <a:avLst/>
              </a:prstGeom>
              <a:solidFill>
                <a:srgbClr val="A0C0FF"/>
              </a:solidFill>
              <a:ln w="12600" cap="sq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500" name="Rectangle 356"/>
              <p:cNvSpPr>
                <a:spLocks noChangeArrowheads="1"/>
              </p:cNvSpPr>
              <p:nvPr/>
            </p:nvSpPr>
            <p:spPr bwMode="auto">
              <a:xfrm>
                <a:off x="4715" y="3660"/>
                <a:ext cx="549" cy="202"/>
              </a:xfrm>
              <a:prstGeom prst="rect">
                <a:avLst/>
              </a:prstGeom>
              <a:solidFill>
                <a:srgbClr val="C0E0FF"/>
              </a:solidFill>
              <a:ln w="12600" cap="sq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</p:grpSp>
        <p:sp>
          <p:nvSpPr>
            <p:cNvPr id="10498" name="Rectangle 357"/>
            <p:cNvSpPr>
              <a:spLocks noChangeArrowheads="1"/>
            </p:cNvSpPr>
            <p:nvPr/>
          </p:nvSpPr>
          <p:spPr bwMode="auto">
            <a:xfrm>
              <a:off x="4715" y="3665"/>
              <a:ext cx="549" cy="7"/>
            </a:xfrm>
            <a:prstGeom prst="rect">
              <a:avLst/>
            </a:prstGeom>
            <a:solidFill>
              <a:srgbClr val="0000FF"/>
            </a:solidFill>
            <a:ln w="12600" cap="sq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</p:grpSp>
      <p:sp>
        <p:nvSpPr>
          <p:cNvPr id="10262" name="Line 358"/>
          <p:cNvSpPr>
            <a:spLocks noChangeShapeType="1"/>
          </p:cNvSpPr>
          <p:nvPr/>
        </p:nvSpPr>
        <p:spPr bwMode="auto">
          <a:xfrm>
            <a:off x="8116888" y="5897563"/>
            <a:ext cx="179387" cy="1587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63" name="Freeform 359"/>
          <p:cNvSpPr>
            <a:spLocks noChangeArrowheads="1"/>
          </p:cNvSpPr>
          <p:nvPr/>
        </p:nvSpPr>
        <p:spPr bwMode="auto">
          <a:xfrm>
            <a:off x="7675563" y="5929313"/>
            <a:ext cx="525462" cy="26987"/>
          </a:xfrm>
          <a:custGeom>
            <a:avLst/>
            <a:gdLst>
              <a:gd name="T0" fmla="*/ 0 w 331"/>
              <a:gd name="T1" fmla="*/ 2147483647 h 17"/>
              <a:gd name="T2" fmla="*/ 2147483647 w 331"/>
              <a:gd name="T3" fmla="*/ 2147483647 h 17"/>
              <a:gd name="T4" fmla="*/ 2147483647 w 331"/>
              <a:gd name="T5" fmla="*/ 0 h 17"/>
              <a:gd name="T6" fmla="*/ 0 60000 65536"/>
              <a:gd name="T7" fmla="*/ 0 60000 65536"/>
              <a:gd name="T8" fmla="*/ 0 60000 65536"/>
              <a:gd name="T9" fmla="*/ 0 w 331"/>
              <a:gd name="T10" fmla="*/ 0 h 17"/>
              <a:gd name="T11" fmla="*/ 331 w 331"/>
              <a:gd name="T12" fmla="*/ 17 h 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1" h="17">
                <a:moveTo>
                  <a:pt x="0" y="14"/>
                </a:moveTo>
                <a:lnTo>
                  <a:pt x="330" y="16"/>
                </a:lnTo>
                <a:lnTo>
                  <a:pt x="330" y="0"/>
                </a:lnTo>
              </a:path>
            </a:pathLst>
          </a:custGeom>
          <a:noFill/>
          <a:ln w="126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0264" name="Rectangle 360"/>
          <p:cNvSpPr>
            <a:spLocks noChangeArrowheads="1"/>
          </p:cNvSpPr>
          <p:nvPr/>
        </p:nvSpPr>
        <p:spPr bwMode="auto">
          <a:xfrm>
            <a:off x="8232775" y="5929313"/>
            <a:ext cx="104775" cy="4762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0265" name="Line 361"/>
          <p:cNvSpPr>
            <a:spLocks noChangeShapeType="1"/>
          </p:cNvSpPr>
          <p:nvPr/>
        </p:nvSpPr>
        <p:spPr bwMode="auto">
          <a:xfrm flipH="1">
            <a:off x="7496175" y="5980113"/>
            <a:ext cx="784225" cy="1587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66" name="Line 362"/>
          <p:cNvSpPr>
            <a:spLocks noChangeShapeType="1"/>
          </p:cNvSpPr>
          <p:nvPr/>
        </p:nvSpPr>
        <p:spPr bwMode="auto">
          <a:xfrm>
            <a:off x="7569200" y="6097588"/>
            <a:ext cx="312738" cy="1587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67" name="Line 363"/>
          <p:cNvSpPr>
            <a:spLocks noChangeShapeType="1"/>
          </p:cNvSpPr>
          <p:nvPr/>
        </p:nvSpPr>
        <p:spPr bwMode="auto">
          <a:xfrm>
            <a:off x="7953375" y="6097588"/>
            <a:ext cx="388938" cy="1587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0268" name="Group 364"/>
          <p:cNvGrpSpPr>
            <a:grpSpLocks/>
          </p:cNvGrpSpPr>
          <p:nvPr/>
        </p:nvGrpSpPr>
        <p:grpSpPr bwMode="auto">
          <a:xfrm>
            <a:off x="7500938" y="6113463"/>
            <a:ext cx="530225" cy="34925"/>
            <a:chOff x="4725" y="3851"/>
            <a:chExt cx="334" cy="22"/>
          </a:xfrm>
        </p:grpSpPr>
        <p:grpSp>
          <p:nvGrpSpPr>
            <p:cNvPr id="10455" name="Group 365"/>
            <p:cNvGrpSpPr>
              <a:grpSpLocks/>
            </p:cNvGrpSpPr>
            <p:nvPr/>
          </p:nvGrpSpPr>
          <p:grpSpPr bwMode="auto">
            <a:xfrm>
              <a:off x="4725" y="3851"/>
              <a:ext cx="20" cy="21"/>
              <a:chOff x="4725" y="3851"/>
              <a:chExt cx="20" cy="21"/>
            </a:xfrm>
          </p:grpSpPr>
          <p:sp>
            <p:nvSpPr>
              <p:cNvPr id="10494" name="Rectangle 366"/>
              <p:cNvSpPr>
                <a:spLocks noChangeArrowheads="1"/>
              </p:cNvSpPr>
              <p:nvPr/>
            </p:nvSpPr>
            <p:spPr bwMode="auto">
              <a:xfrm>
                <a:off x="4725" y="3856"/>
                <a:ext cx="15" cy="1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495" name="Rectangle 367"/>
              <p:cNvSpPr>
                <a:spLocks noChangeArrowheads="1"/>
              </p:cNvSpPr>
              <p:nvPr/>
            </p:nvSpPr>
            <p:spPr bwMode="auto">
              <a:xfrm>
                <a:off x="4730" y="3851"/>
                <a:ext cx="15" cy="1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496" name="Rectangle 368"/>
              <p:cNvSpPr>
                <a:spLocks noChangeArrowheads="1"/>
              </p:cNvSpPr>
              <p:nvPr/>
            </p:nvSpPr>
            <p:spPr bwMode="auto">
              <a:xfrm>
                <a:off x="4730" y="3857"/>
                <a:ext cx="15" cy="1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</p:grpSp>
        <p:sp>
          <p:nvSpPr>
            <p:cNvPr id="10456" name="AutoShape 369"/>
            <p:cNvSpPr>
              <a:spLocks noChangeArrowheads="1"/>
            </p:cNvSpPr>
            <p:nvPr/>
          </p:nvSpPr>
          <p:spPr bwMode="auto">
            <a:xfrm flipH="1" flipV="1">
              <a:off x="4737" y="3854"/>
              <a:ext cx="4" cy="3"/>
            </a:xfrm>
            <a:prstGeom prst="roundRect">
              <a:avLst>
                <a:gd name="adj" fmla="val 44440"/>
              </a:avLst>
            </a:prstGeom>
            <a:solidFill>
              <a:srgbClr val="C0E0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57" name="AutoShape 370"/>
            <p:cNvSpPr>
              <a:spLocks noChangeArrowheads="1"/>
            </p:cNvSpPr>
            <p:nvPr/>
          </p:nvSpPr>
          <p:spPr bwMode="auto">
            <a:xfrm flipH="1" flipV="1">
              <a:off x="4750" y="3853"/>
              <a:ext cx="4" cy="4"/>
            </a:xfrm>
            <a:prstGeom prst="roundRect">
              <a:avLst>
                <a:gd name="adj" fmla="val 44440"/>
              </a:avLst>
            </a:prstGeom>
            <a:solidFill>
              <a:srgbClr val="C0E0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58" name="Freeform 371"/>
            <p:cNvSpPr>
              <a:spLocks noChangeArrowheads="1"/>
            </p:cNvSpPr>
            <p:nvPr/>
          </p:nvSpPr>
          <p:spPr bwMode="auto">
            <a:xfrm>
              <a:off x="4769" y="3854"/>
              <a:ext cx="16" cy="16"/>
            </a:xfrm>
            <a:custGeom>
              <a:avLst/>
              <a:gdLst>
                <a:gd name="T0" fmla="*/ 0 w 17"/>
                <a:gd name="T1" fmla="*/ 0 h 17"/>
                <a:gd name="T2" fmla="*/ 12 w 17"/>
                <a:gd name="T3" fmla="*/ 0 h 17"/>
                <a:gd name="T4" fmla="*/ 12 w 17"/>
                <a:gd name="T5" fmla="*/ 7 h 17"/>
                <a:gd name="T6" fmla="*/ 0 w 17"/>
                <a:gd name="T7" fmla="*/ 7 h 17"/>
                <a:gd name="T8" fmla="*/ 0 w 17"/>
                <a:gd name="T9" fmla="*/ 15 h 17"/>
                <a:gd name="T10" fmla="*/ 15 w 17"/>
                <a:gd name="T11" fmla="*/ 15 h 17"/>
                <a:gd name="T12" fmla="*/ 15 w 17"/>
                <a:gd name="T13" fmla="*/ 13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17"/>
                <a:gd name="T23" fmla="*/ 17 w 17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17">
                  <a:moveTo>
                    <a:pt x="0" y="0"/>
                  </a:moveTo>
                  <a:lnTo>
                    <a:pt x="13" y="0"/>
                  </a:lnTo>
                  <a:lnTo>
                    <a:pt x="13" y="7"/>
                  </a:lnTo>
                  <a:lnTo>
                    <a:pt x="0" y="7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14"/>
                  </a:lnTo>
                </a:path>
              </a:pathLst>
            </a:custGeom>
            <a:noFill/>
            <a:ln w="126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grpSp>
          <p:nvGrpSpPr>
            <p:cNvPr id="10459" name="Group 372"/>
            <p:cNvGrpSpPr>
              <a:grpSpLocks/>
            </p:cNvGrpSpPr>
            <p:nvPr/>
          </p:nvGrpSpPr>
          <p:grpSpPr bwMode="auto">
            <a:xfrm>
              <a:off x="4778" y="3855"/>
              <a:ext cx="18" cy="17"/>
              <a:chOff x="4778" y="3855"/>
              <a:chExt cx="18" cy="17"/>
            </a:xfrm>
          </p:grpSpPr>
          <p:sp>
            <p:nvSpPr>
              <p:cNvPr id="10492" name="Freeform 373"/>
              <p:cNvSpPr>
                <a:spLocks noChangeArrowheads="1"/>
              </p:cNvSpPr>
              <p:nvPr/>
            </p:nvSpPr>
            <p:spPr bwMode="auto">
              <a:xfrm>
                <a:off x="4780" y="3855"/>
                <a:ext cx="16" cy="16"/>
              </a:xfrm>
              <a:custGeom>
                <a:avLst/>
                <a:gdLst>
                  <a:gd name="T0" fmla="*/ 0 w 17"/>
                  <a:gd name="T1" fmla="*/ 0 h 17"/>
                  <a:gd name="T2" fmla="*/ 15 w 17"/>
                  <a:gd name="T3" fmla="*/ 0 h 17"/>
                  <a:gd name="T4" fmla="*/ 15 w 17"/>
                  <a:gd name="T5" fmla="*/ 15 h 17"/>
                  <a:gd name="T6" fmla="*/ 0 60000 65536"/>
                  <a:gd name="T7" fmla="*/ 0 60000 65536"/>
                  <a:gd name="T8" fmla="*/ 0 60000 65536"/>
                  <a:gd name="T9" fmla="*/ 0 w 17"/>
                  <a:gd name="T10" fmla="*/ 0 h 17"/>
                  <a:gd name="T11" fmla="*/ 17 w 17"/>
                  <a:gd name="T12" fmla="*/ 17 h 1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7" h="17">
                    <a:moveTo>
                      <a:pt x="0" y="0"/>
                    </a:moveTo>
                    <a:lnTo>
                      <a:pt x="16" y="0"/>
                    </a:lnTo>
                    <a:lnTo>
                      <a:pt x="16" y="16"/>
                    </a:lnTo>
                  </a:path>
                </a:pathLst>
              </a:custGeom>
              <a:noFill/>
              <a:ln w="126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493" name="Rectangle 374"/>
              <p:cNvSpPr>
                <a:spLocks noChangeArrowheads="1"/>
              </p:cNvSpPr>
              <p:nvPr/>
            </p:nvSpPr>
            <p:spPr bwMode="auto">
              <a:xfrm>
                <a:off x="4778" y="3857"/>
                <a:ext cx="15" cy="1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</p:grpSp>
        <p:sp>
          <p:nvSpPr>
            <p:cNvPr id="10460" name="AutoShape 375"/>
            <p:cNvSpPr>
              <a:spLocks noChangeArrowheads="1"/>
            </p:cNvSpPr>
            <p:nvPr/>
          </p:nvSpPr>
          <p:spPr bwMode="auto">
            <a:xfrm flipH="1" flipV="1">
              <a:off x="4784" y="3853"/>
              <a:ext cx="4" cy="4"/>
            </a:xfrm>
            <a:prstGeom prst="roundRect">
              <a:avLst>
                <a:gd name="adj" fmla="val 44440"/>
              </a:avLst>
            </a:prstGeom>
            <a:solidFill>
              <a:srgbClr val="C0E0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61" name="AutoShape 376"/>
            <p:cNvSpPr>
              <a:spLocks noChangeArrowheads="1"/>
            </p:cNvSpPr>
            <p:nvPr/>
          </p:nvSpPr>
          <p:spPr bwMode="auto">
            <a:xfrm flipH="1" flipV="1">
              <a:off x="4796" y="3853"/>
              <a:ext cx="3" cy="4"/>
            </a:xfrm>
            <a:prstGeom prst="roundRect">
              <a:avLst>
                <a:gd name="adj" fmla="val 44440"/>
              </a:avLst>
            </a:prstGeom>
            <a:solidFill>
              <a:srgbClr val="C0E0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62" name="Freeform 377"/>
            <p:cNvSpPr>
              <a:spLocks noChangeArrowheads="1"/>
            </p:cNvSpPr>
            <p:nvPr/>
          </p:nvSpPr>
          <p:spPr bwMode="auto">
            <a:xfrm>
              <a:off x="4815" y="3855"/>
              <a:ext cx="16" cy="16"/>
            </a:xfrm>
            <a:custGeom>
              <a:avLst/>
              <a:gdLst>
                <a:gd name="T0" fmla="*/ 8 w 17"/>
                <a:gd name="T1" fmla="*/ 4 h 17"/>
                <a:gd name="T2" fmla="*/ 8 w 17"/>
                <a:gd name="T3" fmla="*/ 0 h 17"/>
                <a:gd name="T4" fmla="*/ 0 w 17"/>
                <a:gd name="T5" fmla="*/ 0 h 17"/>
                <a:gd name="T6" fmla="*/ 0 w 17"/>
                <a:gd name="T7" fmla="*/ 15 h 17"/>
                <a:gd name="T8" fmla="*/ 15 w 17"/>
                <a:gd name="T9" fmla="*/ 15 h 17"/>
                <a:gd name="T10" fmla="*/ 15 w 17"/>
                <a:gd name="T11" fmla="*/ 9 h 17"/>
                <a:gd name="T12" fmla="*/ 2 w 17"/>
                <a:gd name="T13" fmla="*/ 9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17"/>
                <a:gd name="T23" fmla="*/ 17 w 17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17">
                  <a:moveTo>
                    <a:pt x="8" y="4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10"/>
                  </a:lnTo>
                  <a:lnTo>
                    <a:pt x="2" y="10"/>
                  </a:lnTo>
                </a:path>
              </a:pathLst>
            </a:custGeom>
            <a:noFill/>
            <a:ln w="126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63" name="Freeform 378"/>
            <p:cNvSpPr>
              <a:spLocks noChangeArrowheads="1"/>
            </p:cNvSpPr>
            <p:nvPr/>
          </p:nvSpPr>
          <p:spPr bwMode="auto">
            <a:xfrm>
              <a:off x="4828" y="3855"/>
              <a:ext cx="16" cy="16"/>
            </a:xfrm>
            <a:custGeom>
              <a:avLst/>
              <a:gdLst>
                <a:gd name="T0" fmla="*/ 8 w 17"/>
                <a:gd name="T1" fmla="*/ 4 h 17"/>
                <a:gd name="T2" fmla="*/ 8 w 17"/>
                <a:gd name="T3" fmla="*/ 0 h 17"/>
                <a:gd name="T4" fmla="*/ 0 w 17"/>
                <a:gd name="T5" fmla="*/ 0 h 17"/>
                <a:gd name="T6" fmla="*/ 0 w 17"/>
                <a:gd name="T7" fmla="*/ 15 h 17"/>
                <a:gd name="T8" fmla="*/ 15 w 17"/>
                <a:gd name="T9" fmla="*/ 15 h 17"/>
                <a:gd name="T10" fmla="*/ 15 w 17"/>
                <a:gd name="T11" fmla="*/ 9 h 17"/>
                <a:gd name="T12" fmla="*/ 2 w 17"/>
                <a:gd name="T13" fmla="*/ 9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17"/>
                <a:gd name="T23" fmla="*/ 17 w 17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17">
                  <a:moveTo>
                    <a:pt x="8" y="4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10"/>
                  </a:lnTo>
                  <a:lnTo>
                    <a:pt x="2" y="10"/>
                  </a:lnTo>
                </a:path>
              </a:pathLst>
            </a:custGeom>
            <a:noFill/>
            <a:ln w="126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grpSp>
          <p:nvGrpSpPr>
            <p:cNvPr id="10464" name="Group 379"/>
            <p:cNvGrpSpPr>
              <a:grpSpLocks/>
            </p:cNvGrpSpPr>
            <p:nvPr/>
          </p:nvGrpSpPr>
          <p:grpSpPr bwMode="auto">
            <a:xfrm>
              <a:off x="4836" y="3851"/>
              <a:ext cx="21" cy="21"/>
              <a:chOff x="4836" y="3851"/>
              <a:chExt cx="21" cy="21"/>
            </a:xfrm>
          </p:grpSpPr>
          <p:sp>
            <p:nvSpPr>
              <p:cNvPr id="10489" name="Rectangle 380"/>
              <p:cNvSpPr>
                <a:spLocks noChangeArrowheads="1"/>
              </p:cNvSpPr>
              <p:nvPr/>
            </p:nvSpPr>
            <p:spPr bwMode="auto">
              <a:xfrm>
                <a:off x="4836" y="3856"/>
                <a:ext cx="15" cy="1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490" name="Rectangle 381"/>
              <p:cNvSpPr>
                <a:spLocks noChangeArrowheads="1"/>
              </p:cNvSpPr>
              <p:nvPr/>
            </p:nvSpPr>
            <p:spPr bwMode="auto">
              <a:xfrm>
                <a:off x="4842" y="3851"/>
                <a:ext cx="15" cy="1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491" name="Rectangle 382"/>
              <p:cNvSpPr>
                <a:spLocks noChangeArrowheads="1"/>
              </p:cNvSpPr>
              <p:nvPr/>
            </p:nvSpPr>
            <p:spPr bwMode="auto">
              <a:xfrm>
                <a:off x="4842" y="3857"/>
                <a:ext cx="15" cy="1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</p:grpSp>
        <p:sp>
          <p:nvSpPr>
            <p:cNvPr id="10465" name="Freeform 383"/>
            <p:cNvSpPr>
              <a:spLocks noChangeArrowheads="1"/>
            </p:cNvSpPr>
            <p:nvPr/>
          </p:nvSpPr>
          <p:spPr bwMode="auto">
            <a:xfrm>
              <a:off x="4860" y="3855"/>
              <a:ext cx="16" cy="16"/>
            </a:xfrm>
            <a:custGeom>
              <a:avLst/>
              <a:gdLst>
                <a:gd name="T0" fmla="*/ 8 w 17"/>
                <a:gd name="T1" fmla="*/ 15 h 17"/>
                <a:gd name="T2" fmla="*/ 8 w 17"/>
                <a:gd name="T3" fmla="*/ 8 h 17"/>
                <a:gd name="T4" fmla="*/ 15 w 17"/>
                <a:gd name="T5" fmla="*/ 6 h 17"/>
                <a:gd name="T6" fmla="*/ 15 w 17"/>
                <a:gd name="T7" fmla="*/ 0 h 17"/>
                <a:gd name="T8" fmla="*/ 0 w 17"/>
                <a:gd name="T9" fmla="*/ 0 h 17"/>
                <a:gd name="T10" fmla="*/ 0 w 17"/>
                <a:gd name="T11" fmla="*/ 2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7"/>
                <a:gd name="T20" fmla="*/ 17 w 17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7">
                  <a:moveTo>
                    <a:pt x="8" y="16"/>
                  </a:moveTo>
                  <a:lnTo>
                    <a:pt x="8" y="8"/>
                  </a:lnTo>
                  <a:lnTo>
                    <a:pt x="16" y="6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2"/>
                  </a:lnTo>
                </a:path>
              </a:pathLst>
            </a:custGeom>
            <a:noFill/>
            <a:ln w="126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66" name="Freeform 384"/>
            <p:cNvSpPr>
              <a:spLocks noChangeArrowheads="1"/>
            </p:cNvSpPr>
            <p:nvPr/>
          </p:nvSpPr>
          <p:spPr bwMode="auto">
            <a:xfrm>
              <a:off x="4871" y="3855"/>
              <a:ext cx="16" cy="16"/>
            </a:xfrm>
            <a:custGeom>
              <a:avLst/>
              <a:gdLst>
                <a:gd name="T0" fmla="*/ 8 w 17"/>
                <a:gd name="T1" fmla="*/ 15 h 17"/>
                <a:gd name="T2" fmla="*/ 8 w 17"/>
                <a:gd name="T3" fmla="*/ 8 h 17"/>
                <a:gd name="T4" fmla="*/ 15 w 17"/>
                <a:gd name="T5" fmla="*/ 6 h 17"/>
                <a:gd name="T6" fmla="*/ 15 w 17"/>
                <a:gd name="T7" fmla="*/ 0 h 17"/>
                <a:gd name="T8" fmla="*/ 0 w 17"/>
                <a:gd name="T9" fmla="*/ 0 h 17"/>
                <a:gd name="T10" fmla="*/ 0 w 17"/>
                <a:gd name="T11" fmla="*/ 2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7"/>
                <a:gd name="T20" fmla="*/ 17 w 17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7">
                  <a:moveTo>
                    <a:pt x="8" y="16"/>
                  </a:moveTo>
                  <a:lnTo>
                    <a:pt x="8" y="8"/>
                  </a:lnTo>
                  <a:lnTo>
                    <a:pt x="16" y="6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2"/>
                  </a:lnTo>
                </a:path>
              </a:pathLst>
            </a:custGeom>
            <a:noFill/>
            <a:ln w="126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67" name="AutoShape 385"/>
            <p:cNvSpPr>
              <a:spLocks noChangeArrowheads="1"/>
            </p:cNvSpPr>
            <p:nvPr/>
          </p:nvSpPr>
          <p:spPr bwMode="auto">
            <a:xfrm flipH="1" flipV="1">
              <a:off x="4880" y="3853"/>
              <a:ext cx="3" cy="4"/>
            </a:xfrm>
            <a:prstGeom prst="roundRect">
              <a:avLst>
                <a:gd name="adj" fmla="val 44440"/>
              </a:avLst>
            </a:prstGeom>
            <a:solidFill>
              <a:srgbClr val="C0E0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68" name="Freeform 386"/>
            <p:cNvSpPr>
              <a:spLocks noChangeArrowheads="1"/>
            </p:cNvSpPr>
            <p:nvPr/>
          </p:nvSpPr>
          <p:spPr bwMode="auto">
            <a:xfrm>
              <a:off x="4916" y="3855"/>
              <a:ext cx="16" cy="16"/>
            </a:xfrm>
            <a:custGeom>
              <a:avLst/>
              <a:gdLst>
                <a:gd name="T0" fmla="*/ 6 w 17"/>
                <a:gd name="T1" fmla="*/ 11 h 17"/>
                <a:gd name="T2" fmla="*/ 6 w 17"/>
                <a:gd name="T3" fmla="*/ 15 h 17"/>
                <a:gd name="T4" fmla="*/ 15 w 17"/>
                <a:gd name="T5" fmla="*/ 15 h 17"/>
                <a:gd name="T6" fmla="*/ 15 w 17"/>
                <a:gd name="T7" fmla="*/ 0 h 17"/>
                <a:gd name="T8" fmla="*/ 0 w 17"/>
                <a:gd name="T9" fmla="*/ 0 h 17"/>
                <a:gd name="T10" fmla="*/ 0 w 17"/>
                <a:gd name="T11" fmla="*/ 6 h 17"/>
                <a:gd name="T12" fmla="*/ 12 w 17"/>
                <a:gd name="T13" fmla="*/ 6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17"/>
                <a:gd name="T23" fmla="*/ 17 w 17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17">
                  <a:moveTo>
                    <a:pt x="6" y="12"/>
                  </a:moveTo>
                  <a:lnTo>
                    <a:pt x="6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13" y="6"/>
                  </a:lnTo>
                </a:path>
              </a:pathLst>
            </a:custGeom>
            <a:noFill/>
            <a:ln w="126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69" name="Freeform 387"/>
            <p:cNvSpPr>
              <a:spLocks noChangeArrowheads="1"/>
            </p:cNvSpPr>
            <p:nvPr/>
          </p:nvSpPr>
          <p:spPr bwMode="auto">
            <a:xfrm>
              <a:off x="4929" y="3855"/>
              <a:ext cx="16" cy="16"/>
            </a:xfrm>
            <a:custGeom>
              <a:avLst/>
              <a:gdLst>
                <a:gd name="T0" fmla="*/ 8 w 17"/>
                <a:gd name="T1" fmla="*/ 2 h 17"/>
                <a:gd name="T2" fmla="*/ 8 w 17"/>
                <a:gd name="T3" fmla="*/ 0 h 17"/>
                <a:gd name="T4" fmla="*/ 0 w 17"/>
                <a:gd name="T5" fmla="*/ 0 h 17"/>
                <a:gd name="T6" fmla="*/ 0 w 17"/>
                <a:gd name="T7" fmla="*/ 15 h 17"/>
                <a:gd name="T8" fmla="*/ 15 w 17"/>
                <a:gd name="T9" fmla="*/ 15 h 17"/>
                <a:gd name="T10" fmla="*/ 15 w 17"/>
                <a:gd name="T11" fmla="*/ 8 h 17"/>
                <a:gd name="T12" fmla="*/ 2 w 17"/>
                <a:gd name="T13" fmla="*/ 8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17"/>
                <a:gd name="T23" fmla="*/ 17 w 17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17">
                  <a:moveTo>
                    <a:pt x="8" y="2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2" y="8"/>
                  </a:lnTo>
                </a:path>
              </a:pathLst>
            </a:custGeom>
            <a:noFill/>
            <a:ln w="126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70" name="Rectangle 388"/>
            <p:cNvSpPr>
              <a:spLocks noChangeArrowheads="1"/>
            </p:cNvSpPr>
            <p:nvPr/>
          </p:nvSpPr>
          <p:spPr bwMode="auto">
            <a:xfrm>
              <a:off x="4891" y="3856"/>
              <a:ext cx="15" cy="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71" name="Rectangle 389"/>
            <p:cNvSpPr>
              <a:spLocks noChangeArrowheads="1"/>
            </p:cNvSpPr>
            <p:nvPr/>
          </p:nvSpPr>
          <p:spPr bwMode="auto">
            <a:xfrm>
              <a:off x="4894" y="3856"/>
              <a:ext cx="15" cy="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72" name="Rectangle 390"/>
            <p:cNvSpPr>
              <a:spLocks noChangeArrowheads="1"/>
            </p:cNvSpPr>
            <p:nvPr/>
          </p:nvSpPr>
          <p:spPr bwMode="auto">
            <a:xfrm>
              <a:off x="4899" y="3856"/>
              <a:ext cx="15" cy="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73" name="Freeform 391"/>
            <p:cNvSpPr>
              <a:spLocks noChangeArrowheads="1"/>
            </p:cNvSpPr>
            <p:nvPr/>
          </p:nvSpPr>
          <p:spPr bwMode="auto">
            <a:xfrm>
              <a:off x="4942" y="3855"/>
              <a:ext cx="16" cy="16"/>
            </a:xfrm>
            <a:custGeom>
              <a:avLst/>
              <a:gdLst>
                <a:gd name="T0" fmla="*/ 15 w 17"/>
                <a:gd name="T1" fmla="*/ 15 h 17"/>
                <a:gd name="T2" fmla="*/ 15 w 17"/>
                <a:gd name="T3" fmla="*/ 0 h 17"/>
                <a:gd name="T4" fmla="*/ 15 w 17"/>
                <a:gd name="T5" fmla="*/ 9 h 17"/>
                <a:gd name="T6" fmla="*/ 0 w 17"/>
                <a:gd name="T7" fmla="*/ 9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16"/>
                  </a:moveTo>
                  <a:lnTo>
                    <a:pt x="16" y="0"/>
                  </a:lnTo>
                  <a:lnTo>
                    <a:pt x="16" y="10"/>
                  </a:lnTo>
                  <a:lnTo>
                    <a:pt x="0" y="10"/>
                  </a:lnTo>
                  <a:lnTo>
                    <a:pt x="0" y="0"/>
                  </a:lnTo>
                </a:path>
              </a:pathLst>
            </a:custGeom>
            <a:noFill/>
            <a:ln w="126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74" name="AutoShape 392"/>
            <p:cNvSpPr>
              <a:spLocks noChangeArrowheads="1"/>
            </p:cNvSpPr>
            <p:nvPr/>
          </p:nvSpPr>
          <p:spPr bwMode="auto">
            <a:xfrm flipH="1" flipV="1">
              <a:off x="4954" y="3853"/>
              <a:ext cx="3" cy="4"/>
            </a:xfrm>
            <a:prstGeom prst="roundRect">
              <a:avLst>
                <a:gd name="adj" fmla="val 44440"/>
              </a:avLst>
            </a:prstGeom>
            <a:solidFill>
              <a:srgbClr val="C0E0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75" name="Freeform 393"/>
            <p:cNvSpPr>
              <a:spLocks noChangeArrowheads="1"/>
            </p:cNvSpPr>
            <p:nvPr/>
          </p:nvSpPr>
          <p:spPr bwMode="auto">
            <a:xfrm>
              <a:off x="4968" y="3855"/>
              <a:ext cx="16" cy="16"/>
            </a:xfrm>
            <a:custGeom>
              <a:avLst/>
              <a:gdLst>
                <a:gd name="T0" fmla="*/ 8 w 17"/>
                <a:gd name="T1" fmla="*/ 15 h 17"/>
                <a:gd name="T2" fmla="*/ 8 w 17"/>
                <a:gd name="T3" fmla="*/ 8 h 17"/>
                <a:gd name="T4" fmla="*/ 15 w 17"/>
                <a:gd name="T5" fmla="*/ 6 h 17"/>
                <a:gd name="T6" fmla="*/ 15 w 17"/>
                <a:gd name="T7" fmla="*/ 0 h 17"/>
                <a:gd name="T8" fmla="*/ 0 w 17"/>
                <a:gd name="T9" fmla="*/ 0 h 17"/>
                <a:gd name="T10" fmla="*/ 0 w 17"/>
                <a:gd name="T11" fmla="*/ 2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7"/>
                <a:gd name="T20" fmla="*/ 17 w 17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7">
                  <a:moveTo>
                    <a:pt x="8" y="16"/>
                  </a:moveTo>
                  <a:lnTo>
                    <a:pt x="8" y="8"/>
                  </a:lnTo>
                  <a:lnTo>
                    <a:pt x="16" y="6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2"/>
                  </a:lnTo>
                </a:path>
              </a:pathLst>
            </a:custGeom>
            <a:noFill/>
            <a:ln w="126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76" name="Freeform 394"/>
            <p:cNvSpPr>
              <a:spLocks noChangeArrowheads="1"/>
            </p:cNvSpPr>
            <p:nvPr/>
          </p:nvSpPr>
          <p:spPr bwMode="auto">
            <a:xfrm>
              <a:off x="4979" y="3855"/>
              <a:ext cx="16" cy="16"/>
            </a:xfrm>
            <a:custGeom>
              <a:avLst/>
              <a:gdLst>
                <a:gd name="T0" fmla="*/ 8 w 17"/>
                <a:gd name="T1" fmla="*/ 2 h 17"/>
                <a:gd name="T2" fmla="*/ 8 w 17"/>
                <a:gd name="T3" fmla="*/ 0 h 17"/>
                <a:gd name="T4" fmla="*/ 0 w 17"/>
                <a:gd name="T5" fmla="*/ 0 h 17"/>
                <a:gd name="T6" fmla="*/ 0 w 17"/>
                <a:gd name="T7" fmla="*/ 15 h 17"/>
                <a:gd name="T8" fmla="*/ 15 w 17"/>
                <a:gd name="T9" fmla="*/ 15 h 17"/>
                <a:gd name="T10" fmla="*/ 15 w 17"/>
                <a:gd name="T11" fmla="*/ 8 h 17"/>
                <a:gd name="T12" fmla="*/ 2 w 17"/>
                <a:gd name="T13" fmla="*/ 8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17"/>
                <a:gd name="T23" fmla="*/ 17 w 17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17">
                  <a:moveTo>
                    <a:pt x="8" y="2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2" y="8"/>
                  </a:lnTo>
                </a:path>
              </a:pathLst>
            </a:custGeom>
            <a:noFill/>
            <a:ln w="126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77" name="Rectangle 395"/>
            <p:cNvSpPr>
              <a:spLocks noChangeArrowheads="1"/>
            </p:cNvSpPr>
            <p:nvPr/>
          </p:nvSpPr>
          <p:spPr bwMode="auto">
            <a:xfrm>
              <a:off x="4987" y="3855"/>
              <a:ext cx="15" cy="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78" name="Rectangle 396"/>
            <p:cNvSpPr>
              <a:spLocks noChangeArrowheads="1"/>
            </p:cNvSpPr>
            <p:nvPr/>
          </p:nvSpPr>
          <p:spPr bwMode="auto">
            <a:xfrm>
              <a:off x="4990" y="3855"/>
              <a:ext cx="15" cy="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79" name="Rectangle 397"/>
            <p:cNvSpPr>
              <a:spLocks noChangeArrowheads="1"/>
            </p:cNvSpPr>
            <p:nvPr/>
          </p:nvSpPr>
          <p:spPr bwMode="auto">
            <a:xfrm>
              <a:off x="4996" y="3853"/>
              <a:ext cx="15" cy="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grpSp>
          <p:nvGrpSpPr>
            <p:cNvPr id="10480" name="Group 398"/>
            <p:cNvGrpSpPr>
              <a:grpSpLocks/>
            </p:cNvGrpSpPr>
            <p:nvPr/>
          </p:nvGrpSpPr>
          <p:grpSpPr bwMode="auto">
            <a:xfrm>
              <a:off x="5014" y="3854"/>
              <a:ext cx="45" cy="19"/>
              <a:chOff x="5014" y="3854"/>
              <a:chExt cx="45" cy="19"/>
            </a:xfrm>
          </p:grpSpPr>
          <p:sp>
            <p:nvSpPr>
              <p:cNvPr id="10481" name="Rectangle 399"/>
              <p:cNvSpPr>
                <a:spLocks noChangeArrowheads="1"/>
              </p:cNvSpPr>
              <p:nvPr/>
            </p:nvSpPr>
            <p:spPr bwMode="auto">
              <a:xfrm>
                <a:off x="5023" y="3857"/>
                <a:ext cx="15" cy="1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grpSp>
            <p:nvGrpSpPr>
              <p:cNvPr id="10482" name="Group 400"/>
              <p:cNvGrpSpPr>
                <a:grpSpLocks/>
              </p:cNvGrpSpPr>
              <p:nvPr/>
            </p:nvGrpSpPr>
            <p:grpSpPr bwMode="auto">
              <a:xfrm>
                <a:off x="5014" y="3854"/>
                <a:ext cx="45" cy="19"/>
                <a:chOff x="5014" y="3854"/>
                <a:chExt cx="45" cy="19"/>
              </a:xfrm>
            </p:grpSpPr>
            <p:sp>
              <p:nvSpPr>
                <p:cNvPr id="10483" name="Freeform 401"/>
                <p:cNvSpPr>
                  <a:spLocks noChangeArrowheads="1"/>
                </p:cNvSpPr>
                <p:nvPr/>
              </p:nvSpPr>
              <p:spPr bwMode="auto">
                <a:xfrm>
                  <a:off x="5014" y="3854"/>
                  <a:ext cx="16" cy="16"/>
                </a:xfrm>
                <a:custGeom>
                  <a:avLst/>
                  <a:gdLst>
                    <a:gd name="T0" fmla="*/ 0 w 17"/>
                    <a:gd name="T1" fmla="*/ 0 h 17"/>
                    <a:gd name="T2" fmla="*/ 15 w 17"/>
                    <a:gd name="T3" fmla="*/ 0 h 17"/>
                    <a:gd name="T4" fmla="*/ 15 w 17"/>
                    <a:gd name="T5" fmla="*/ 7 h 17"/>
                    <a:gd name="T6" fmla="*/ 0 w 17"/>
                    <a:gd name="T7" fmla="*/ 7 h 17"/>
                    <a:gd name="T8" fmla="*/ 0 w 17"/>
                    <a:gd name="T9" fmla="*/ 15 h 17"/>
                    <a:gd name="T10" fmla="*/ 15 w 17"/>
                    <a:gd name="T11" fmla="*/ 15 h 1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7"/>
                    <a:gd name="T19" fmla="*/ 0 h 17"/>
                    <a:gd name="T20" fmla="*/ 17 w 17"/>
                    <a:gd name="T21" fmla="*/ 17 h 1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7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16" y="7"/>
                      </a:lnTo>
                      <a:lnTo>
                        <a:pt x="0" y="7"/>
                      </a:lnTo>
                      <a:lnTo>
                        <a:pt x="0" y="16"/>
                      </a:lnTo>
                      <a:lnTo>
                        <a:pt x="16" y="16"/>
                      </a:lnTo>
                    </a:path>
                  </a:pathLst>
                </a:custGeom>
                <a:noFill/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484" name="Freeform 402"/>
                <p:cNvSpPr>
                  <a:spLocks noChangeArrowheads="1"/>
                </p:cNvSpPr>
                <p:nvPr/>
              </p:nvSpPr>
              <p:spPr bwMode="auto">
                <a:xfrm>
                  <a:off x="5025" y="3855"/>
                  <a:ext cx="16" cy="16"/>
                </a:xfrm>
                <a:custGeom>
                  <a:avLst/>
                  <a:gdLst>
                    <a:gd name="T0" fmla="*/ 0 w 17"/>
                    <a:gd name="T1" fmla="*/ 0 h 17"/>
                    <a:gd name="T2" fmla="*/ 15 w 17"/>
                    <a:gd name="T3" fmla="*/ 0 h 17"/>
                    <a:gd name="T4" fmla="*/ 15 w 17"/>
                    <a:gd name="T5" fmla="*/ 15 h 17"/>
                    <a:gd name="T6" fmla="*/ 0 60000 65536"/>
                    <a:gd name="T7" fmla="*/ 0 60000 65536"/>
                    <a:gd name="T8" fmla="*/ 0 60000 65536"/>
                    <a:gd name="T9" fmla="*/ 0 w 17"/>
                    <a:gd name="T10" fmla="*/ 0 h 17"/>
                    <a:gd name="T11" fmla="*/ 17 w 17"/>
                    <a:gd name="T12" fmla="*/ 17 h 1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7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16" y="16"/>
                      </a:lnTo>
                    </a:path>
                  </a:pathLst>
                </a:custGeom>
                <a:noFill/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485" name="Freeform 403"/>
                <p:cNvSpPr>
                  <a:spLocks noChangeArrowheads="1"/>
                </p:cNvSpPr>
                <p:nvPr/>
              </p:nvSpPr>
              <p:spPr bwMode="auto">
                <a:xfrm>
                  <a:off x="5032" y="3854"/>
                  <a:ext cx="16" cy="16"/>
                </a:xfrm>
                <a:custGeom>
                  <a:avLst/>
                  <a:gdLst>
                    <a:gd name="T0" fmla="*/ 0 w 17"/>
                    <a:gd name="T1" fmla="*/ 0 h 17"/>
                    <a:gd name="T2" fmla="*/ 12 w 17"/>
                    <a:gd name="T3" fmla="*/ 0 h 17"/>
                    <a:gd name="T4" fmla="*/ 12 w 17"/>
                    <a:gd name="T5" fmla="*/ 7 h 17"/>
                    <a:gd name="T6" fmla="*/ 0 w 17"/>
                    <a:gd name="T7" fmla="*/ 7 h 17"/>
                    <a:gd name="T8" fmla="*/ 0 w 17"/>
                    <a:gd name="T9" fmla="*/ 15 h 17"/>
                    <a:gd name="T10" fmla="*/ 15 w 17"/>
                    <a:gd name="T11" fmla="*/ 15 h 1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7"/>
                    <a:gd name="T19" fmla="*/ 0 h 17"/>
                    <a:gd name="T20" fmla="*/ 17 w 17"/>
                    <a:gd name="T21" fmla="*/ 17 h 1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7" h="17">
                      <a:moveTo>
                        <a:pt x="0" y="0"/>
                      </a:moveTo>
                      <a:lnTo>
                        <a:pt x="13" y="0"/>
                      </a:lnTo>
                      <a:lnTo>
                        <a:pt x="13" y="7"/>
                      </a:lnTo>
                      <a:lnTo>
                        <a:pt x="0" y="7"/>
                      </a:lnTo>
                      <a:lnTo>
                        <a:pt x="0" y="16"/>
                      </a:lnTo>
                      <a:lnTo>
                        <a:pt x="16" y="16"/>
                      </a:lnTo>
                    </a:path>
                  </a:pathLst>
                </a:custGeom>
                <a:noFill/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grpSp>
              <p:nvGrpSpPr>
                <p:cNvPr id="10486" name="Group 404"/>
                <p:cNvGrpSpPr>
                  <a:grpSpLocks/>
                </p:cNvGrpSpPr>
                <p:nvPr/>
              </p:nvGrpSpPr>
              <p:grpSpPr bwMode="auto">
                <a:xfrm>
                  <a:off x="5041" y="3855"/>
                  <a:ext cx="18" cy="18"/>
                  <a:chOff x="5041" y="3855"/>
                  <a:chExt cx="18" cy="18"/>
                </a:xfrm>
              </p:grpSpPr>
              <p:sp>
                <p:nvSpPr>
                  <p:cNvPr id="10487" name="Freeform 405"/>
                  <p:cNvSpPr>
                    <a:spLocks noChangeArrowheads="1"/>
                  </p:cNvSpPr>
                  <p:nvPr/>
                </p:nvSpPr>
                <p:spPr bwMode="auto">
                  <a:xfrm>
                    <a:off x="5043" y="3855"/>
                    <a:ext cx="16" cy="16"/>
                  </a:xfrm>
                  <a:custGeom>
                    <a:avLst/>
                    <a:gdLst>
                      <a:gd name="T0" fmla="*/ 0 w 17"/>
                      <a:gd name="T1" fmla="*/ 0 h 17"/>
                      <a:gd name="T2" fmla="*/ 15 w 17"/>
                      <a:gd name="T3" fmla="*/ 0 h 17"/>
                      <a:gd name="T4" fmla="*/ 15 w 17"/>
                      <a:gd name="T5" fmla="*/ 15 h 17"/>
                      <a:gd name="T6" fmla="*/ 0 60000 65536"/>
                      <a:gd name="T7" fmla="*/ 0 60000 65536"/>
                      <a:gd name="T8" fmla="*/ 0 60000 65536"/>
                      <a:gd name="T9" fmla="*/ 0 w 17"/>
                      <a:gd name="T10" fmla="*/ 0 h 17"/>
                      <a:gd name="T11" fmla="*/ 17 w 17"/>
                      <a:gd name="T12" fmla="*/ 17 h 17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7" h="17">
                        <a:moveTo>
                          <a:pt x="0" y="0"/>
                        </a:moveTo>
                        <a:lnTo>
                          <a:pt x="16" y="0"/>
                        </a:lnTo>
                        <a:lnTo>
                          <a:pt x="16" y="16"/>
                        </a:lnTo>
                      </a:path>
                    </a:pathLst>
                  </a:custGeom>
                  <a:noFill/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488" name="Rectangle 406"/>
                  <p:cNvSpPr>
                    <a:spLocks noChangeArrowheads="1"/>
                  </p:cNvSpPr>
                  <p:nvPr/>
                </p:nvSpPr>
                <p:spPr bwMode="auto">
                  <a:xfrm>
                    <a:off x="5041" y="3858"/>
                    <a:ext cx="15" cy="15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</p:grpSp>
        </p:grpSp>
      </p:grpSp>
      <p:grpSp>
        <p:nvGrpSpPr>
          <p:cNvPr id="10269" name="Group 407"/>
          <p:cNvGrpSpPr>
            <a:grpSpLocks/>
          </p:cNvGrpSpPr>
          <p:nvPr/>
        </p:nvGrpSpPr>
        <p:grpSpPr bwMode="auto">
          <a:xfrm>
            <a:off x="8283575" y="5832475"/>
            <a:ext cx="79375" cy="25400"/>
            <a:chOff x="5218" y="3674"/>
            <a:chExt cx="50" cy="16"/>
          </a:xfrm>
        </p:grpSpPr>
        <p:sp>
          <p:nvSpPr>
            <p:cNvPr id="10451" name="Freeform 408"/>
            <p:cNvSpPr>
              <a:spLocks noChangeArrowheads="1"/>
            </p:cNvSpPr>
            <p:nvPr/>
          </p:nvSpPr>
          <p:spPr bwMode="auto">
            <a:xfrm>
              <a:off x="5218" y="3674"/>
              <a:ext cx="16" cy="16"/>
            </a:xfrm>
            <a:custGeom>
              <a:avLst/>
              <a:gdLst>
                <a:gd name="T0" fmla="*/ 0 w 17"/>
                <a:gd name="T1" fmla="*/ 4 h 17"/>
                <a:gd name="T2" fmla="*/ 5 w 17"/>
                <a:gd name="T3" fmla="*/ 4 h 17"/>
                <a:gd name="T4" fmla="*/ 5 w 17"/>
                <a:gd name="T5" fmla="*/ 4 h 17"/>
                <a:gd name="T6" fmla="*/ 9 w 17"/>
                <a:gd name="T7" fmla="*/ 4 h 17"/>
                <a:gd name="T8" fmla="*/ 9 w 17"/>
                <a:gd name="T9" fmla="*/ 6 h 17"/>
                <a:gd name="T10" fmla="*/ 0 w 17"/>
                <a:gd name="T11" fmla="*/ 13 h 17"/>
                <a:gd name="T12" fmla="*/ 0 w 17"/>
                <a:gd name="T13" fmla="*/ 15 h 17"/>
                <a:gd name="T14" fmla="*/ 15 w 17"/>
                <a:gd name="T15" fmla="*/ 15 h 17"/>
                <a:gd name="T16" fmla="*/ 15 w 17"/>
                <a:gd name="T17" fmla="*/ 13 h 17"/>
                <a:gd name="T18" fmla="*/ 5 w 17"/>
                <a:gd name="T19" fmla="*/ 13 h 17"/>
                <a:gd name="T20" fmla="*/ 15 w 17"/>
                <a:gd name="T21" fmla="*/ 6 h 17"/>
                <a:gd name="T22" fmla="*/ 15 w 17"/>
                <a:gd name="T23" fmla="*/ 2 h 17"/>
                <a:gd name="T24" fmla="*/ 9 w 17"/>
                <a:gd name="T25" fmla="*/ 0 h 17"/>
                <a:gd name="T26" fmla="*/ 5 w 17"/>
                <a:gd name="T27" fmla="*/ 0 h 17"/>
                <a:gd name="T28" fmla="*/ 0 w 17"/>
                <a:gd name="T29" fmla="*/ 2 h 17"/>
                <a:gd name="T30" fmla="*/ 0 w 17"/>
                <a:gd name="T31" fmla="*/ 4 h 1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7"/>
                <a:gd name="T49" fmla="*/ 0 h 17"/>
                <a:gd name="T50" fmla="*/ 17 w 17"/>
                <a:gd name="T51" fmla="*/ 17 h 1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7" h="17">
                  <a:moveTo>
                    <a:pt x="0" y="4"/>
                  </a:moveTo>
                  <a:lnTo>
                    <a:pt x="5" y="4"/>
                  </a:lnTo>
                  <a:lnTo>
                    <a:pt x="10" y="4"/>
                  </a:lnTo>
                  <a:lnTo>
                    <a:pt x="10" y="6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14"/>
                  </a:lnTo>
                  <a:lnTo>
                    <a:pt x="5" y="14"/>
                  </a:lnTo>
                  <a:lnTo>
                    <a:pt x="16" y="6"/>
                  </a:lnTo>
                  <a:lnTo>
                    <a:pt x="16" y="2"/>
                  </a:lnTo>
                  <a:lnTo>
                    <a:pt x="10" y="0"/>
                  </a:lnTo>
                  <a:lnTo>
                    <a:pt x="5" y="0"/>
                  </a:lnTo>
                  <a:lnTo>
                    <a:pt x="0" y="2"/>
                  </a:lnTo>
                  <a:lnTo>
                    <a:pt x="0" y="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52" name="Freeform 409"/>
            <p:cNvSpPr>
              <a:spLocks noChangeArrowheads="1"/>
            </p:cNvSpPr>
            <p:nvPr/>
          </p:nvSpPr>
          <p:spPr bwMode="auto">
            <a:xfrm>
              <a:off x="5230" y="3674"/>
              <a:ext cx="16" cy="16"/>
            </a:xfrm>
            <a:custGeom>
              <a:avLst/>
              <a:gdLst>
                <a:gd name="T0" fmla="*/ 5 w 17"/>
                <a:gd name="T1" fmla="*/ 0 h 17"/>
                <a:gd name="T2" fmla="*/ 9 w 17"/>
                <a:gd name="T3" fmla="*/ 0 h 17"/>
                <a:gd name="T4" fmla="*/ 15 w 17"/>
                <a:gd name="T5" fmla="*/ 2 h 17"/>
                <a:gd name="T6" fmla="*/ 15 w 17"/>
                <a:gd name="T7" fmla="*/ 13 h 17"/>
                <a:gd name="T8" fmla="*/ 9 w 17"/>
                <a:gd name="T9" fmla="*/ 15 h 17"/>
                <a:gd name="T10" fmla="*/ 5 w 17"/>
                <a:gd name="T11" fmla="*/ 15 h 17"/>
                <a:gd name="T12" fmla="*/ 0 w 17"/>
                <a:gd name="T13" fmla="*/ 13 h 17"/>
                <a:gd name="T14" fmla="*/ 0 w 17"/>
                <a:gd name="T15" fmla="*/ 11 h 17"/>
                <a:gd name="T16" fmla="*/ 5 w 17"/>
                <a:gd name="T17" fmla="*/ 11 h 17"/>
                <a:gd name="T18" fmla="*/ 5 w 17"/>
                <a:gd name="T19" fmla="*/ 4 h 17"/>
                <a:gd name="T20" fmla="*/ 9 w 17"/>
                <a:gd name="T21" fmla="*/ 4 h 17"/>
                <a:gd name="T22" fmla="*/ 9 w 17"/>
                <a:gd name="T23" fmla="*/ 11 h 17"/>
                <a:gd name="T24" fmla="*/ 5 w 17"/>
                <a:gd name="T25" fmla="*/ 11 h 17"/>
                <a:gd name="T26" fmla="*/ 0 w 17"/>
                <a:gd name="T27" fmla="*/ 11 h 17"/>
                <a:gd name="T28" fmla="*/ 0 w 17"/>
                <a:gd name="T29" fmla="*/ 2 h 17"/>
                <a:gd name="T30" fmla="*/ 5 w 17"/>
                <a:gd name="T31" fmla="*/ 0 h 1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7"/>
                <a:gd name="T49" fmla="*/ 0 h 17"/>
                <a:gd name="T50" fmla="*/ 17 w 17"/>
                <a:gd name="T51" fmla="*/ 17 h 1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7" h="17">
                  <a:moveTo>
                    <a:pt x="5" y="0"/>
                  </a:moveTo>
                  <a:lnTo>
                    <a:pt x="10" y="0"/>
                  </a:lnTo>
                  <a:lnTo>
                    <a:pt x="16" y="2"/>
                  </a:lnTo>
                  <a:lnTo>
                    <a:pt x="16" y="14"/>
                  </a:lnTo>
                  <a:lnTo>
                    <a:pt x="10" y="16"/>
                  </a:lnTo>
                  <a:lnTo>
                    <a:pt x="5" y="16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5" y="12"/>
                  </a:lnTo>
                  <a:lnTo>
                    <a:pt x="5" y="4"/>
                  </a:lnTo>
                  <a:lnTo>
                    <a:pt x="10" y="4"/>
                  </a:lnTo>
                  <a:lnTo>
                    <a:pt x="10" y="12"/>
                  </a:lnTo>
                  <a:lnTo>
                    <a:pt x="5" y="12"/>
                  </a:lnTo>
                  <a:lnTo>
                    <a:pt x="0" y="12"/>
                  </a:lnTo>
                  <a:lnTo>
                    <a:pt x="0" y="2"/>
                  </a:lnTo>
                  <a:lnTo>
                    <a:pt x="5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53" name="Freeform 410"/>
            <p:cNvSpPr>
              <a:spLocks noChangeArrowheads="1"/>
            </p:cNvSpPr>
            <p:nvPr/>
          </p:nvSpPr>
          <p:spPr bwMode="auto">
            <a:xfrm>
              <a:off x="5241" y="3674"/>
              <a:ext cx="16" cy="16"/>
            </a:xfrm>
            <a:custGeom>
              <a:avLst/>
              <a:gdLst>
                <a:gd name="T0" fmla="*/ 8 w 17"/>
                <a:gd name="T1" fmla="*/ 0 h 17"/>
                <a:gd name="T2" fmla="*/ 15 w 17"/>
                <a:gd name="T3" fmla="*/ 0 h 17"/>
                <a:gd name="T4" fmla="*/ 15 w 17"/>
                <a:gd name="T5" fmla="*/ 9 h 17"/>
                <a:gd name="T6" fmla="*/ 15 w 17"/>
                <a:gd name="T7" fmla="*/ 9 h 17"/>
                <a:gd name="T8" fmla="*/ 15 w 17"/>
                <a:gd name="T9" fmla="*/ 13 h 17"/>
                <a:gd name="T10" fmla="*/ 15 w 17"/>
                <a:gd name="T11" fmla="*/ 13 h 17"/>
                <a:gd name="T12" fmla="*/ 15 w 17"/>
                <a:gd name="T13" fmla="*/ 15 h 17"/>
                <a:gd name="T14" fmla="*/ 8 w 17"/>
                <a:gd name="T15" fmla="*/ 15 h 17"/>
                <a:gd name="T16" fmla="*/ 8 w 17"/>
                <a:gd name="T17" fmla="*/ 13 h 17"/>
                <a:gd name="T18" fmla="*/ 8 w 17"/>
                <a:gd name="T19" fmla="*/ 9 h 17"/>
                <a:gd name="T20" fmla="*/ 4 w 17"/>
                <a:gd name="T21" fmla="*/ 9 h 17"/>
                <a:gd name="T22" fmla="*/ 8 w 17"/>
                <a:gd name="T23" fmla="*/ 6 h 17"/>
                <a:gd name="T24" fmla="*/ 8 w 17"/>
                <a:gd name="T25" fmla="*/ 9 h 17"/>
                <a:gd name="T26" fmla="*/ 8 w 17"/>
                <a:gd name="T27" fmla="*/ 13 h 17"/>
                <a:gd name="T28" fmla="*/ 0 w 17"/>
                <a:gd name="T29" fmla="*/ 13 h 17"/>
                <a:gd name="T30" fmla="*/ 0 w 17"/>
                <a:gd name="T31" fmla="*/ 9 h 17"/>
                <a:gd name="T32" fmla="*/ 8 w 17"/>
                <a:gd name="T33" fmla="*/ 0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"/>
                <a:gd name="T52" fmla="*/ 0 h 17"/>
                <a:gd name="T53" fmla="*/ 17 w 17"/>
                <a:gd name="T54" fmla="*/ 17 h 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" h="17">
                  <a:moveTo>
                    <a:pt x="8" y="0"/>
                  </a:moveTo>
                  <a:lnTo>
                    <a:pt x="16" y="0"/>
                  </a:lnTo>
                  <a:lnTo>
                    <a:pt x="16" y="10"/>
                  </a:lnTo>
                  <a:lnTo>
                    <a:pt x="16" y="14"/>
                  </a:lnTo>
                  <a:lnTo>
                    <a:pt x="16" y="16"/>
                  </a:lnTo>
                  <a:lnTo>
                    <a:pt x="8" y="16"/>
                  </a:lnTo>
                  <a:lnTo>
                    <a:pt x="8" y="14"/>
                  </a:lnTo>
                  <a:lnTo>
                    <a:pt x="8" y="10"/>
                  </a:lnTo>
                  <a:lnTo>
                    <a:pt x="4" y="10"/>
                  </a:lnTo>
                  <a:lnTo>
                    <a:pt x="8" y="6"/>
                  </a:lnTo>
                  <a:lnTo>
                    <a:pt x="8" y="10"/>
                  </a:lnTo>
                  <a:lnTo>
                    <a:pt x="8" y="14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54" name="Freeform 411"/>
            <p:cNvSpPr>
              <a:spLocks noChangeArrowheads="1"/>
            </p:cNvSpPr>
            <p:nvPr/>
          </p:nvSpPr>
          <p:spPr bwMode="auto">
            <a:xfrm>
              <a:off x="5252" y="3674"/>
              <a:ext cx="16" cy="16"/>
            </a:xfrm>
            <a:custGeom>
              <a:avLst/>
              <a:gdLst>
                <a:gd name="T0" fmla="*/ 4 w 17"/>
                <a:gd name="T1" fmla="*/ 0 h 17"/>
                <a:gd name="T2" fmla="*/ 11 w 17"/>
                <a:gd name="T3" fmla="*/ 0 h 17"/>
                <a:gd name="T4" fmla="*/ 15 w 17"/>
                <a:gd name="T5" fmla="*/ 2 h 17"/>
                <a:gd name="T6" fmla="*/ 15 w 17"/>
                <a:gd name="T7" fmla="*/ 6 h 17"/>
                <a:gd name="T8" fmla="*/ 11 w 17"/>
                <a:gd name="T9" fmla="*/ 8 h 17"/>
                <a:gd name="T10" fmla="*/ 15 w 17"/>
                <a:gd name="T11" fmla="*/ 9 h 17"/>
                <a:gd name="T12" fmla="*/ 8 w 17"/>
                <a:gd name="T13" fmla="*/ 9 h 17"/>
                <a:gd name="T14" fmla="*/ 8 w 17"/>
                <a:gd name="T15" fmla="*/ 6 h 17"/>
                <a:gd name="T16" fmla="*/ 8 w 17"/>
                <a:gd name="T17" fmla="*/ 2 h 17"/>
                <a:gd name="T18" fmla="*/ 8 w 17"/>
                <a:gd name="T19" fmla="*/ 2 h 17"/>
                <a:gd name="T20" fmla="*/ 8 w 17"/>
                <a:gd name="T21" fmla="*/ 6 h 17"/>
                <a:gd name="T22" fmla="*/ 8 w 17"/>
                <a:gd name="T23" fmla="*/ 6 h 17"/>
                <a:gd name="T24" fmla="*/ 8 w 17"/>
                <a:gd name="T25" fmla="*/ 13 h 17"/>
                <a:gd name="T26" fmla="*/ 8 w 17"/>
                <a:gd name="T27" fmla="*/ 13 h 17"/>
                <a:gd name="T28" fmla="*/ 8 w 17"/>
                <a:gd name="T29" fmla="*/ 9 h 17"/>
                <a:gd name="T30" fmla="*/ 8 w 17"/>
                <a:gd name="T31" fmla="*/ 9 h 17"/>
                <a:gd name="T32" fmla="*/ 15 w 17"/>
                <a:gd name="T33" fmla="*/ 9 h 17"/>
                <a:gd name="T34" fmla="*/ 15 w 17"/>
                <a:gd name="T35" fmla="*/ 13 h 17"/>
                <a:gd name="T36" fmla="*/ 11 w 17"/>
                <a:gd name="T37" fmla="*/ 15 h 17"/>
                <a:gd name="T38" fmla="*/ 4 w 17"/>
                <a:gd name="T39" fmla="*/ 15 h 17"/>
                <a:gd name="T40" fmla="*/ 0 w 17"/>
                <a:gd name="T41" fmla="*/ 13 h 17"/>
                <a:gd name="T42" fmla="*/ 0 w 17"/>
                <a:gd name="T43" fmla="*/ 9 h 17"/>
                <a:gd name="T44" fmla="*/ 4 w 17"/>
                <a:gd name="T45" fmla="*/ 8 h 17"/>
                <a:gd name="T46" fmla="*/ 0 w 17"/>
                <a:gd name="T47" fmla="*/ 6 h 17"/>
                <a:gd name="T48" fmla="*/ 0 w 17"/>
                <a:gd name="T49" fmla="*/ 2 h 17"/>
                <a:gd name="T50" fmla="*/ 4 w 17"/>
                <a:gd name="T51" fmla="*/ 0 h 1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"/>
                <a:gd name="T79" fmla="*/ 0 h 17"/>
                <a:gd name="T80" fmla="*/ 17 w 17"/>
                <a:gd name="T81" fmla="*/ 17 h 1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" h="17">
                  <a:moveTo>
                    <a:pt x="4" y="0"/>
                  </a:moveTo>
                  <a:lnTo>
                    <a:pt x="12" y="0"/>
                  </a:lnTo>
                  <a:lnTo>
                    <a:pt x="16" y="2"/>
                  </a:lnTo>
                  <a:lnTo>
                    <a:pt x="16" y="6"/>
                  </a:lnTo>
                  <a:lnTo>
                    <a:pt x="12" y="8"/>
                  </a:lnTo>
                  <a:lnTo>
                    <a:pt x="16" y="10"/>
                  </a:lnTo>
                  <a:lnTo>
                    <a:pt x="8" y="10"/>
                  </a:lnTo>
                  <a:lnTo>
                    <a:pt x="8" y="6"/>
                  </a:lnTo>
                  <a:lnTo>
                    <a:pt x="8" y="2"/>
                  </a:lnTo>
                  <a:lnTo>
                    <a:pt x="8" y="6"/>
                  </a:lnTo>
                  <a:lnTo>
                    <a:pt x="8" y="14"/>
                  </a:lnTo>
                  <a:lnTo>
                    <a:pt x="8" y="10"/>
                  </a:lnTo>
                  <a:lnTo>
                    <a:pt x="16" y="10"/>
                  </a:lnTo>
                  <a:lnTo>
                    <a:pt x="16" y="14"/>
                  </a:lnTo>
                  <a:lnTo>
                    <a:pt x="12" y="16"/>
                  </a:lnTo>
                  <a:lnTo>
                    <a:pt x="4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4" y="8"/>
                  </a:lnTo>
                  <a:lnTo>
                    <a:pt x="0" y="6"/>
                  </a:lnTo>
                  <a:lnTo>
                    <a:pt x="0" y="2"/>
                  </a:lnTo>
                  <a:lnTo>
                    <a:pt x="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</p:grpSp>
      <p:sp>
        <p:nvSpPr>
          <p:cNvPr id="10270" name="Freeform 412"/>
          <p:cNvSpPr>
            <a:spLocks noChangeArrowheads="1"/>
          </p:cNvSpPr>
          <p:nvPr/>
        </p:nvSpPr>
        <p:spPr bwMode="auto">
          <a:xfrm>
            <a:off x="8205788" y="5919788"/>
            <a:ext cx="26987" cy="26987"/>
          </a:xfrm>
          <a:custGeom>
            <a:avLst/>
            <a:gdLst>
              <a:gd name="T0" fmla="*/ 2147483647 w 17"/>
              <a:gd name="T1" fmla="*/ 2147483647 h 17"/>
              <a:gd name="T2" fmla="*/ 2147483647 w 17"/>
              <a:gd name="T3" fmla="*/ 2147483647 h 17"/>
              <a:gd name="T4" fmla="*/ 2147483647 w 17"/>
              <a:gd name="T5" fmla="*/ 2147483647 h 17"/>
              <a:gd name="T6" fmla="*/ 2147483647 w 17"/>
              <a:gd name="T7" fmla="*/ 2147483647 h 17"/>
              <a:gd name="T8" fmla="*/ 2147483647 w 17"/>
              <a:gd name="T9" fmla="*/ 2147483647 h 17"/>
              <a:gd name="T10" fmla="*/ 2147483647 w 17"/>
              <a:gd name="T11" fmla="*/ 2147483647 h 17"/>
              <a:gd name="T12" fmla="*/ 2147483647 w 17"/>
              <a:gd name="T13" fmla="*/ 2147483647 h 17"/>
              <a:gd name="T14" fmla="*/ 2147483647 w 17"/>
              <a:gd name="T15" fmla="*/ 2147483647 h 17"/>
              <a:gd name="T16" fmla="*/ 2147483647 w 17"/>
              <a:gd name="T17" fmla="*/ 2147483647 h 17"/>
              <a:gd name="T18" fmla="*/ 2147483647 w 17"/>
              <a:gd name="T19" fmla="*/ 2147483647 h 17"/>
              <a:gd name="T20" fmla="*/ 2147483647 w 17"/>
              <a:gd name="T21" fmla="*/ 2147483647 h 17"/>
              <a:gd name="T22" fmla="*/ 2147483647 w 17"/>
              <a:gd name="T23" fmla="*/ 2147483647 h 17"/>
              <a:gd name="T24" fmla="*/ 2147483647 w 17"/>
              <a:gd name="T25" fmla="*/ 2147483647 h 17"/>
              <a:gd name="T26" fmla="*/ 2147483647 w 17"/>
              <a:gd name="T27" fmla="*/ 2147483647 h 17"/>
              <a:gd name="T28" fmla="*/ 2147483647 w 17"/>
              <a:gd name="T29" fmla="*/ 2147483647 h 17"/>
              <a:gd name="T30" fmla="*/ 2147483647 w 17"/>
              <a:gd name="T31" fmla="*/ 2147483647 h 17"/>
              <a:gd name="T32" fmla="*/ 2147483647 w 17"/>
              <a:gd name="T33" fmla="*/ 2147483647 h 17"/>
              <a:gd name="T34" fmla="*/ 2147483647 w 17"/>
              <a:gd name="T35" fmla="*/ 0 h 17"/>
              <a:gd name="T36" fmla="*/ 2147483647 w 17"/>
              <a:gd name="T37" fmla="*/ 0 h 17"/>
              <a:gd name="T38" fmla="*/ 2147483647 w 17"/>
              <a:gd name="T39" fmla="*/ 2147483647 h 17"/>
              <a:gd name="T40" fmla="*/ 2147483647 w 17"/>
              <a:gd name="T41" fmla="*/ 2147483647 h 17"/>
              <a:gd name="T42" fmla="*/ 2147483647 w 17"/>
              <a:gd name="T43" fmla="*/ 0 h 17"/>
              <a:gd name="T44" fmla="*/ 2147483647 w 17"/>
              <a:gd name="T45" fmla="*/ 0 h 17"/>
              <a:gd name="T46" fmla="*/ 2147483647 w 17"/>
              <a:gd name="T47" fmla="*/ 2147483647 h 17"/>
              <a:gd name="T48" fmla="*/ 0 w 17"/>
              <a:gd name="T49" fmla="*/ 2147483647 h 17"/>
              <a:gd name="T50" fmla="*/ 0 w 17"/>
              <a:gd name="T51" fmla="*/ 2147483647 h 17"/>
              <a:gd name="T52" fmla="*/ 2147483647 w 17"/>
              <a:gd name="T53" fmla="*/ 2147483647 h 17"/>
              <a:gd name="T54" fmla="*/ 2147483647 w 17"/>
              <a:gd name="T55" fmla="*/ 2147483647 h 17"/>
              <a:gd name="T56" fmla="*/ 2147483647 w 17"/>
              <a:gd name="T57" fmla="*/ 2147483647 h 17"/>
              <a:gd name="T58" fmla="*/ 2147483647 w 17"/>
              <a:gd name="T59" fmla="*/ 2147483647 h 17"/>
              <a:gd name="T60" fmla="*/ 2147483647 w 17"/>
              <a:gd name="T61" fmla="*/ 2147483647 h 17"/>
              <a:gd name="T62" fmla="*/ 0 w 17"/>
              <a:gd name="T63" fmla="*/ 2147483647 h 17"/>
              <a:gd name="T64" fmla="*/ 0 w 17"/>
              <a:gd name="T65" fmla="*/ 2147483647 h 17"/>
              <a:gd name="T66" fmla="*/ 2147483647 w 17"/>
              <a:gd name="T67" fmla="*/ 2147483647 h 17"/>
              <a:gd name="T68" fmla="*/ 2147483647 w 17"/>
              <a:gd name="T69" fmla="*/ 2147483647 h 1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7"/>
              <a:gd name="T106" fmla="*/ 0 h 17"/>
              <a:gd name="T107" fmla="*/ 17 w 17"/>
              <a:gd name="T108" fmla="*/ 17 h 17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7" h="17">
                <a:moveTo>
                  <a:pt x="4" y="16"/>
                </a:moveTo>
                <a:lnTo>
                  <a:pt x="8" y="16"/>
                </a:lnTo>
                <a:lnTo>
                  <a:pt x="8" y="14"/>
                </a:lnTo>
                <a:lnTo>
                  <a:pt x="8" y="16"/>
                </a:lnTo>
                <a:lnTo>
                  <a:pt x="12" y="16"/>
                </a:lnTo>
                <a:lnTo>
                  <a:pt x="12" y="14"/>
                </a:lnTo>
                <a:lnTo>
                  <a:pt x="16" y="12"/>
                </a:lnTo>
                <a:lnTo>
                  <a:pt x="16" y="8"/>
                </a:lnTo>
                <a:lnTo>
                  <a:pt x="12" y="6"/>
                </a:lnTo>
                <a:lnTo>
                  <a:pt x="8" y="6"/>
                </a:lnTo>
                <a:lnTo>
                  <a:pt x="8" y="3"/>
                </a:lnTo>
                <a:lnTo>
                  <a:pt x="12" y="3"/>
                </a:lnTo>
                <a:lnTo>
                  <a:pt x="12" y="6"/>
                </a:lnTo>
                <a:lnTo>
                  <a:pt x="16" y="6"/>
                </a:lnTo>
                <a:lnTo>
                  <a:pt x="16" y="3"/>
                </a:lnTo>
                <a:lnTo>
                  <a:pt x="12" y="1"/>
                </a:lnTo>
                <a:lnTo>
                  <a:pt x="12" y="0"/>
                </a:lnTo>
                <a:lnTo>
                  <a:pt x="8" y="0"/>
                </a:lnTo>
                <a:lnTo>
                  <a:pt x="8" y="1"/>
                </a:lnTo>
                <a:lnTo>
                  <a:pt x="8" y="0"/>
                </a:lnTo>
                <a:lnTo>
                  <a:pt x="4" y="0"/>
                </a:lnTo>
                <a:lnTo>
                  <a:pt x="4" y="1"/>
                </a:lnTo>
                <a:lnTo>
                  <a:pt x="0" y="3"/>
                </a:lnTo>
                <a:lnTo>
                  <a:pt x="0" y="7"/>
                </a:lnTo>
                <a:lnTo>
                  <a:pt x="8" y="9"/>
                </a:lnTo>
                <a:lnTo>
                  <a:pt x="12" y="9"/>
                </a:lnTo>
                <a:lnTo>
                  <a:pt x="12" y="12"/>
                </a:lnTo>
                <a:lnTo>
                  <a:pt x="8" y="12"/>
                </a:lnTo>
                <a:lnTo>
                  <a:pt x="8" y="9"/>
                </a:lnTo>
                <a:lnTo>
                  <a:pt x="0" y="9"/>
                </a:lnTo>
                <a:lnTo>
                  <a:pt x="0" y="12"/>
                </a:lnTo>
                <a:lnTo>
                  <a:pt x="4" y="14"/>
                </a:lnTo>
                <a:lnTo>
                  <a:pt x="4" y="16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grpSp>
        <p:nvGrpSpPr>
          <p:cNvPr id="10271" name="Group 413"/>
          <p:cNvGrpSpPr>
            <a:grpSpLocks/>
          </p:cNvGrpSpPr>
          <p:nvPr/>
        </p:nvGrpSpPr>
        <p:grpSpPr bwMode="auto">
          <a:xfrm>
            <a:off x="7526338" y="5835650"/>
            <a:ext cx="171450" cy="26988"/>
            <a:chOff x="4741" y="3676"/>
            <a:chExt cx="108" cy="17"/>
          </a:xfrm>
        </p:grpSpPr>
        <p:grpSp>
          <p:nvGrpSpPr>
            <p:cNvPr id="10441" name="Group 414"/>
            <p:cNvGrpSpPr>
              <a:grpSpLocks/>
            </p:cNvGrpSpPr>
            <p:nvPr/>
          </p:nvGrpSpPr>
          <p:grpSpPr bwMode="auto">
            <a:xfrm>
              <a:off x="4741" y="3676"/>
              <a:ext cx="40" cy="17"/>
              <a:chOff x="4741" y="3676"/>
              <a:chExt cx="40" cy="17"/>
            </a:xfrm>
          </p:grpSpPr>
          <p:sp>
            <p:nvSpPr>
              <p:cNvPr id="10448" name="Freeform 415"/>
              <p:cNvSpPr>
                <a:spLocks noChangeArrowheads="1"/>
              </p:cNvSpPr>
              <p:nvPr/>
            </p:nvSpPr>
            <p:spPr bwMode="auto">
              <a:xfrm>
                <a:off x="4741" y="3677"/>
                <a:ext cx="16" cy="16"/>
              </a:xfrm>
              <a:custGeom>
                <a:avLst/>
                <a:gdLst>
                  <a:gd name="T0" fmla="*/ 0 w 17"/>
                  <a:gd name="T1" fmla="*/ 0 h 17"/>
                  <a:gd name="T2" fmla="*/ 11 w 17"/>
                  <a:gd name="T3" fmla="*/ 0 h 17"/>
                  <a:gd name="T4" fmla="*/ 15 w 17"/>
                  <a:gd name="T5" fmla="*/ 2 h 17"/>
                  <a:gd name="T6" fmla="*/ 15 w 17"/>
                  <a:gd name="T7" fmla="*/ 6 h 17"/>
                  <a:gd name="T8" fmla="*/ 11 w 17"/>
                  <a:gd name="T9" fmla="*/ 6 h 17"/>
                  <a:gd name="T10" fmla="*/ 15 w 17"/>
                  <a:gd name="T11" fmla="*/ 9 h 17"/>
                  <a:gd name="T12" fmla="*/ 15 w 17"/>
                  <a:gd name="T13" fmla="*/ 13 h 17"/>
                  <a:gd name="T14" fmla="*/ 11 w 17"/>
                  <a:gd name="T15" fmla="*/ 15 h 17"/>
                  <a:gd name="T16" fmla="*/ 0 w 17"/>
                  <a:gd name="T17" fmla="*/ 15 h 17"/>
                  <a:gd name="T18" fmla="*/ 0 w 17"/>
                  <a:gd name="T19" fmla="*/ 9 h 17"/>
                  <a:gd name="T20" fmla="*/ 8 w 17"/>
                  <a:gd name="T21" fmla="*/ 9 h 17"/>
                  <a:gd name="T22" fmla="*/ 8 w 17"/>
                  <a:gd name="T23" fmla="*/ 11 h 17"/>
                  <a:gd name="T24" fmla="*/ 8 w 17"/>
                  <a:gd name="T25" fmla="*/ 11 h 17"/>
                  <a:gd name="T26" fmla="*/ 8 w 17"/>
                  <a:gd name="T27" fmla="*/ 9 h 17"/>
                  <a:gd name="T28" fmla="*/ 8 w 17"/>
                  <a:gd name="T29" fmla="*/ 9 h 17"/>
                  <a:gd name="T30" fmla="*/ 8 w 17"/>
                  <a:gd name="T31" fmla="*/ 6 h 17"/>
                  <a:gd name="T32" fmla="*/ 8 w 17"/>
                  <a:gd name="T33" fmla="*/ 6 h 17"/>
                  <a:gd name="T34" fmla="*/ 8 w 17"/>
                  <a:gd name="T35" fmla="*/ 2 h 17"/>
                  <a:gd name="T36" fmla="*/ 8 w 17"/>
                  <a:gd name="T37" fmla="*/ 2 h 17"/>
                  <a:gd name="T38" fmla="*/ 8 w 17"/>
                  <a:gd name="T39" fmla="*/ 6 h 17"/>
                  <a:gd name="T40" fmla="*/ 8 w 17"/>
                  <a:gd name="T41" fmla="*/ 9 h 17"/>
                  <a:gd name="T42" fmla="*/ 0 w 17"/>
                  <a:gd name="T43" fmla="*/ 9 h 17"/>
                  <a:gd name="T44" fmla="*/ 0 w 17"/>
                  <a:gd name="T45" fmla="*/ 0 h 17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7"/>
                  <a:gd name="T70" fmla="*/ 0 h 17"/>
                  <a:gd name="T71" fmla="*/ 17 w 17"/>
                  <a:gd name="T72" fmla="*/ 17 h 17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7" h="17">
                    <a:moveTo>
                      <a:pt x="0" y="0"/>
                    </a:moveTo>
                    <a:lnTo>
                      <a:pt x="12" y="0"/>
                    </a:lnTo>
                    <a:lnTo>
                      <a:pt x="16" y="2"/>
                    </a:lnTo>
                    <a:lnTo>
                      <a:pt x="16" y="6"/>
                    </a:lnTo>
                    <a:lnTo>
                      <a:pt x="12" y="6"/>
                    </a:lnTo>
                    <a:lnTo>
                      <a:pt x="16" y="10"/>
                    </a:lnTo>
                    <a:lnTo>
                      <a:pt x="16" y="14"/>
                    </a:lnTo>
                    <a:lnTo>
                      <a:pt x="12" y="16"/>
                    </a:lnTo>
                    <a:lnTo>
                      <a:pt x="0" y="16"/>
                    </a:lnTo>
                    <a:lnTo>
                      <a:pt x="0" y="10"/>
                    </a:lnTo>
                    <a:lnTo>
                      <a:pt x="8" y="10"/>
                    </a:lnTo>
                    <a:lnTo>
                      <a:pt x="8" y="12"/>
                    </a:lnTo>
                    <a:lnTo>
                      <a:pt x="8" y="10"/>
                    </a:lnTo>
                    <a:lnTo>
                      <a:pt x="8" y="6"/>
                    </a:lnTo>
                    <a:lnTo>
                      <a:pt x="8" y="2"/>
                    </a:lnTo>
                    <a:lnTo>
                      <a:pt x="8" y="6"/>
                    </a:lnTo>
                    <a:lnTo>
                      <a:pt x="8" y="10"/>
                    </a:lnTo>
                    <a:lnTo>
                      <a:pt x="0" y="1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449" name="Freeform 416"/>
              <p:cNvSpPr>
                <a:spLocks noChangeArrowheads="1"/>
              </p:cNvSpPr>
              <p:nvPr/>
            </p:nvSpPr>
            <p:spPr bwMode="auto">
              <a:xfrm>
                <a:off x="4753" y="3676"/>
                <a:ext cx="16" cy="16"/>
              </a:xfrm>
              <a:custGeom>
                <a:avLst/>
                <a:gdLst>
                  <a:gd name="T0" fmla="*/ 4 w 17"/>
                  <a:gd name="T1" fmla="*/ 0 h 17"/>
                  <a:gd name="T2" fmla="*/ 11 w 17"/>
                  <a:gd name="T3" fmla="*/ 0 h 17"/>
                  <a:gd name="T4" fmla="*/ 15 w 17"/>
                  <a:gd name="T5" fmla="*/ 3 h 17"/>
                  <a:gd name="T6" fmla="*/ 15 w 17"/>
                  <a:gd name="T7" fmla="*/ 11 h 17"/>
                  <a:gd name="T8" fmla="*/ 11 w 17"/>
                  <a:gd name="T9" fmla="*/ 15 h 17"/>
                  <a:gd name="T10" fmla="*/ 8 w 17"/>
                  <a:gd name="T11" fmla="*/ 15 h 17"/>
                  <a:gd name="T12" fmla="*/ 4 w 17"/>
                  <a:gd name="T13" fmla="*/ 15 h 17"/>
                  <a:gd name="T14" fmla="*/ 4 w 17"/>
                  <a:gd name="T15" fmla="*/ 15 h 17"/>
                  <a:gd name="T16" fmla="*/ 0 w 17"/>
                  <a:gd name="T17" fmla="*/ 11 h 17"/>
                  <a:gd name="T18" fmla="*/ 8 w 17"/>
                  <a:gd name="T19" fmla="*/ 11 h 17"/>
                  <a:gd name="T20" fmla="*/ 8 w 17"/>
                  <a:gd name="T21" fmla="*/ 11 h 17"/>
                  <a:gd name="T22" fmla="*/ 8 w 17"/>
                  <a:gd name="T23" fmla="*/ 3 h 17"/>
                  <a:gd name="T24" fmla="*/ 8 w 17"/>
                  <a:gd name="T25" fmla="*/ 3 h 17"/>
                  <a:gd name="T26" fmla="*/ 8 w 17"/>
                  <a:gd name="T27" fmla="*/ 11 h 17"/>
                  <a:gd name="T28" fmla="*/ 0 w 17"/>
                  <a:gd name="T29" fmla="*/ 11 h 17"/>
                  <a:gd name="T30" fmla="*/ 0 w 17"/>
                  <a:gd name="T31" fmla="*/ 3 h 17"/>
                  <a:gd name="T32" fmla="*/ 4 w 17"/>
                  <a:gd name="T33" fmla="*/ 0 h 1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7"/>
                  <a:gd name="T52" fmla="*/ 0 h 17"/>
                  <a:gd name="T53" fmla="*/ 17 w 17"/>
                  <a:gd name="T54" fmla="*/ 17 h 1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7" h="17">
                    <a:moveTo>
                      <a:pt x="4" y="0"/>
                    </a:moveTo>
                    <a:lnTo>
                      <a:pt x="12" y="0"/>
                    </a:lnTo>
                    <a:lnTo>
                      <a:pt x="16" y="3"/>
                    </a:lnTo>
                    <a:lnTo>
                      <a:pt x="16" y="12"/>
                    </a:lnTo>
                    <a:lnTo>
                      <a:pt x="12" y="16"/>
                    </a:lnTo>
                    <a:lnTo>
                      <a:pt x="8" y="16"/>
                    </a:lnTo>
                    <a:lnTo>
                      <a:pt x="4" y="16"/>
                    </a:lnTo>
                    <a:lnTo>
                      <a:pt x="0" y="12"/>
                    </a:lnTo>
                    <a:lnTo>
                      <a:pt x="8" y="12"/>
                    </a:lnTo>
                    <a:lnTo>
                      <a:pt x="8" y="3"/>
                    </a:lnTo>
                    <a:lnTo>
                      <a:pt x="8" y="12"/>
                    </a:lnTo>
                    <a:lnTo>
                      <a:pt x="0" y="12"/>
                    </a:lnTo>
                    <a:lnTo>
                      <a:pt x="0" y="3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450" name="Freeform 417"/>
              <p:cNvSpPr>
                <a:spLocks noChangeArrowheads="1"/>
              </p:cNvSpPr>
              <p:nvPr/>
            </p:nvSpPr>
            <p:spPr bwMode="auto">
              <a:xfrm>
                <a:off x="4765" y="3677"/>
                <a:ext cx="16" cy="16"/>
              </a:xfrm>
              <a:custGeom>
                <a:avLst/>
                <a:gdLst>
                  <a:gd name="T0" fmla="*/ 0 w 17"/>
                  <a:gd name="T1" fmla="*/ 0 h 17"/>
                  <a:gd name="T2" fmla="*/ 11 w 17"/>
                  <a:gd name="T3" fmla="*/ 0 h 17"/>
                  <a:gd name="T4" fmla="*/ 15 w 17"/>
                  <a:gd name="T5" fmla="*/ 2 h 17"/>
                  <a:gd name="T6" fmla="*/ 15 w 17"/>
                  <a:gd name="T7" fmla="*/ 6 h 17"/>
                  <a:gd name="T8" fmla="*/ 11 w 17"/>
                  <a:gd name="T9" fmla="*/ 6 h 17"/>
                  <a:gd name="T10" fmla="*/ 15 w 17"/>
                  <a:gd name="T11" fmla="*/ 9 h 17"/>
                  <a:gd name="T12" fmla="*/ 15 w 17"/>
                  <a:gd name="T13" fmla="*/ 13 h 17"/>
                  <a:gd name="T14" fmla="*/ 11 w 17"/>
                  <a:gd name="T15" fmla="*/ 15 h 17"/>
                  <a:gd name="T16" fmla="*/ 0 w 17"/>
                  <a:gd name="T17" fmla="*/ 15 h 17"/>
                  <a:gd name="T18" fmla="*/ 0 w 17"/>
                  <a:gd name="T19" fmla="*/ 9 h 17"/>
                  <a:gd name="T20" fmla="*/ 8 w 17"/>
                  <a:gd name="T21" fmla="*/ 9 h 17"/>
                  <a:gd name="T22" fmla="*/ 8 w 17"/>
                  <a:gd name="T23" fmla="*/ 11 h 17"/>
                  <a:gd name="T24" fmla="*/ 8 w 17"/>
                  <a:gd name="T25" fmla="*/ 11 h 17"/>
                  <a:gd name="T26" fmla="*/ 8 w 17"/>
                  <a:gd name="T27" fmla="*/ 9 h 17"/>
                  <a:gd name="T28" fmla="*/ 8 w 17"/>
                  <a:gd name="T29" fmla="*/ 9 h 17"/>
                  <a:gd name="T30" fmla="*/ 8 w 17"/>
                  <a:gd name="T31" fmla="*/ 6 h 17"/>
                  <a:gd name="T32" fmla="*/ 8 w 17"/>
                  <a:gd name="T33" fmla="*/ 6 h 17"/>
                  <a:gd name="T34" fmla="*/ 8 w 17"/>
                  <a:gd name="T35" fmla="*/ 2 h 17"/>
                  <a:gd name="T36" fmla="*/ 8 w 17"/>
                  <a:gd name="T37" fmla="*/ 2 h 17"/>
                  <a:gd name="T38" fmla="*/ 8 w 17"/>
                  <a:gd name="T39" fmla="*/ 6 h 17"/>
                  <a:gd name="T40" fmla="*/ 8 w 17"/>
                  <a:gd name="T41" fmla="*/ 9 h 17"/>
                  <a:gd name="T42" fmla="*/ 0 w 17"/>
                  <a:gd name="T43" fmla="*/ 9 h 17"/>
                  <a:gd name="T44" fmla="*/ 0 w 17"/>
                  <a:gd name="T45" fmla="*/ 0 h 17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7"/>
                  <a:gd name="T70" fmla="*/ 0 h 17"/>
                  <a:gd name="T71" fmla="*/ 17 w 17"/>
                  <a:gd name="T72" fmla="*/ 17 h 17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7" h="17">
                    <a:moveTo>
                      <a:pt x="0" y="0"/>
                    </a:moveTo>
                    <a:lnTo>
                      <a:pt x="12" y="0"/>
                    </a:lnTo>
                    <a:lnTo>
                      <a:pt x="16" y="2"/>
                    </a:lnTo>
                    <a:lnTo>
                      <a:pt x="16" y="6"/>
                    </a:lnTo>
                    <a:lnTo>
                      <a:pt x="12" y="6"/>
                    </a:lnTo>
                    <a:lnTo>
                      <a:pt x="16" y="10"/>
                    </a:lnTo>
                    <a:lnTo>
                      <a:pt x="16" y="14"/>
                    </a:lnTo>
                    <a:lnTo>
                      <a:pt x="12" y="16"/>
                    </a:lnTo>
                    <a:lnTo>
                      <a:pt x="0" y="16"/>
                    </a:lnTo>
                    <a:lnTo>
                      <a:pt x="0" y="10"/>
                    </a:lnTo>
                    <a:lnTo>
                      <a:pt x="8" y="10"/>
                    </a:lnTo>
                    <a:lnTo>
                      <a:pt x="8" y="12"/>
                    </a:lnTo>
                    <a:lnTo>
                      <a:pt x="8" y="10"/>
                    </a:lnTo>
                    <a:lnTo>
                      <a:pt x="8" y="6"/>
                    </a:lnTo>
                    <a:lnTo>
                      <a:pt x="8" y="2"/>
                    </a:lnTo>
                    <a:lnTo>
                      <a:pt x="8" y="6"/>
                    </a:lnTo>
                    <a:lnTo>
                      <a:pt x="8" y="10"/>
                    </a:lnTo>
                    <a:lnTo>
                      <a:pt x="0" y="1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</p:grpSp>
        <p:grpSp>
          <p:nvGrpSpPr>
            <p:cNvPr id="10442" name="Group 418"/>
            <p:cNvGrpSpPr>
              <a:grpSpLocks/>
            </p:cNvGrpSpPr>
            <p:nvPr/>
          </p:nvGrpSpPr>
          <p:grpSpPr bwMode="auto">
            <a:xfrm>
              <a:off x="4785" y="3676"/>
              <a:ext cx="64" cy="16"/>
              <a:chOff x="4785" y="3676"/>
              <a:chExt cx="64" cy="16"/>
            </a:xfrm>
          </p:grpSpPr>
          <p:sp>
            <p:nvSpPr>
              <p:cNvPr id="10443" name="Freeform 419"/>
              <p:cNvSpPr>
                <a:spLocks noChangeArrowheads="1"/>
              </p:cNvSpPr>
              <p:nvPr/>
            </p:nvSpPr>
            <p:spPr bwMode="auto">
              <a:xfrm>
                <a:off x="4785" y="3676"/>
                <a:ext cx="16" cy="16"/>
              </a:xfrm>
              <a:custGeom>
                <a:avLst/>
                <a:gdLst>
                  <a:gd name="T0" fmla="*/ 8 w 17"/>
                  <a:gd name="T1" fmla="*/ 0 h 17"/>
                  <a:gd name="T2" fmla="*/ 15 w 17"/>
                  <a:gd name="T3" fmla="*/ 0 h 17"/>
                  <a:gd name="T4" fmla="*/ 15 w 17"/>
                  <a:gd name="T5" fmla="*/ 11 h 17"/>
                  <a:gd name="T6" fmla="*/ 11 w 17"/>
                  <a:gd name="T7" fmla="*/ 15 h 17"/>
                  <a:gd name="T8" fmla="*/ 4 w 17"/>
                  <a:gd name="T9" fmla="*/ 15 h 17"/>
                  <a:gd name="T10" fmla="*/ 0 w 17"/>
                  <a:gd name="T11" fmla="*/ 13 h 17"/>
                  <a:gd name="T12" fmla="*/ 0 w 17"/>
                  <a:gd name="T13" fmla="*/ 8 h 17"/>
                  <a:gd name="T14" fmla="*/ 8 w 17"/>
                  <a:gd name="T15" fmla="*/ 8 h 17"/>
                  <a:gd name="T16" fmla="*/ 8 w 17"/>
                  <a:gd name="T17" fmla="*/ 11 h 17"/>
                  <a:gd name="T18" fmla="*/ 8 w 17"/>
                  <a:gd name="T19" fmla="*/ 11 h 17"/>
                  <a:gd name="T20" fmla="*/ 8 w 17"/>
                  <a:gd name="T21" fmla="*/ 0 h 1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7"/>
                  <a:gd name="T34" fmla="*/ 0 h 17"/>
                  <a:gd name="T35" fmla="*/ 17 w 17"/>
                  <a:gd name="T36" fmla="*/ 17 h 1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7" h="17">
                    <a:moveTo>
                      <a:pt x="8" y="0"/>
                    </a:moveTo>
                    <a:lnTo>
                      <a:pt x="16" y="0"/>
                    </a:lnTo>
                    <a:lnTo>
                      <a:pt x="16" y="12"/>
                    </a:lnTo>
                    <a:lnTo>
                      <a:pt x="12" y="16"/>
                    </a:lnTo>
                    <a:lnTo>
                      <a:pt x="4" y="16"/>
                    </a:lnTo>
                    <a:lnTo>
                      <a:pt x="0" y="14"/>
                    </a:lnTo>
                    <a:lnTo>
                      <a:pt x="0" y="8"/>
                    </a:lnTo>
                    <a:lnTo>
                      <a:pt x="8" y="8"/>
                    </a:lnTo>
                    <a:lnTo>
                      <a:pt x="8" y="12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444" name="Freeform 420"/>
              <p:cNvSpPr>
                <a:spLocks noChangeArrowheads="1"/>
              </p:cNvSpPr>
              <p:nvPr/>
            </p:nvSpPr>
            <p:spPr bwMode="auto">
              <a:xfrm>
                <a:off x="4797" y="3676"/>
                <a:ext cx="16" cy="16"/>
              </a:xfrm>
              <a:custGeom>
                <a:avLst/>
                <a:gdLst>
                  <a:gd name="T0" fmla="*/ 3 w 17"/>
                  <a:gd name="T1" fmla="*/ 0 h 17"/>
                  <a:gd name="T2" fmla="*/ 11 w 17"/>
                  <a:gd name="T3" fmla="*/ 0 h 17"/>
                  <a:gd name="T4" fmla="*/ 15 w 17"/>
                  <a:gd name="T5" fmla="*/ 3 h 17"/>
                  <a:gd name="T6" fmla="*/ 15 w 17"/>
                  <a:gd name="T7" fmla="*/ 11 h 17"/>
                  <a:gd name="T8" fmla="*/ 11 w 17"/>
                  <a:gd name="T9" fmla="*/ 15 h 17"/>
                  <a:gd name="T10" fmla="*/ 8 w 17"/>
                  <a:gd name="T11" fmla="*/ 15 h 17"/>
                  <a:gd name="T12" fmla="*/ 8 w 17"/>
                  <a:gd name="T13" fmla="*/ 11 h 17"/>
                  <a:gd name="T14" fmla="*/ 8 w 17"/>
                  <a:gd name="T15" fmla="*/ 3 h 17"/>
                  <a:gd name="T16" fmla="*/ 6 w 17"/>
                  <a:gd name="T17" fmla="*/ 3 h 17"/>
                  <a:gd name="T18" fmla="*/ 6 w 17"/>
                  <a:gd name="T19" fmla="*/ 11 h 17"/>
                  <a:gd name="T20" fmla="*/ 8 w 17"/>
                  <a:gd name="T21" fmla="*/ 11 h 17"/>
                  <a:gd name="T22" fmla="*/ 8 w 17"/>
                  <a:gd name="T23" fmla="*/ 15 h 17"/>
                  <a:gd name="T24" fmla="*/ 3 w 17"/>
                  <a:gd name="T25" fmla="*/ 15 h 17"/>
                  <a:gd name="T26" fmla="*/ 0 w 17"/>
                  <a:gd name="T27" fmla="*/ 11 h 17"/>
                  <a:gd name="T28" fmla="*/ 0 w 17"/>
                  <a:gd name="T29" fmla="*/ 3 h 17"/>
                  <a:gd name="T30" fmla="*/ 3 w 17"/>
                  <a:gd name="T31" fmla="*/ 0 h 1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7"/>
                  <a:gd name="T49" fmla="*/ 0 h 17"/>
                  <a:gd name="T50" fmla="*/ 17 w 17"/>
                  <a:gd name="T51" fmla="*/ 17 h 17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7" h="17">
                    <a:moveTo>
                      <a:pt x="3" y="0"/>
                    </a:moveTo>
                    <a:lnTo>
                      <a:pt x="12" y="0"/>
                    </a:lnTo>
                    <a:lnTo>
                      <a:pt x="16" y="3"/>
                    </a:lnTo>
                    <a:lnTo>
                      <a:pt x="16" y="12"/>
                    </a:lnTo>
                    <a:lnTo>
                      <a:pt x="12" y="16"/>
                    </a:lnTo>
                    <a:lnTo>
                      <a:pt x="9" y="16"/>
                    </a:lnTo>
                    <a:lnTo>
                      <a:pt x="9" y="12"/>
                    </a:lnTo>
                    <a:lnTo>
                      <a:pt x="9" y="3"/>
                    </a:lnTo>
                    <a:lnTo>
                      <a:pt x="6" y="3"/>
                    </a:lnTo>
                    <a:lnTo>
                      <a:pt x="6" y="12"/>
                    </a:lnTo>
                    <a:lnTo>
                      <a:pt x="9" y="12"/>
                    </a:lnTo>
                    <a:lnTo>
                      <a:pt x="9" y="16"/>
                    </a:lnTo>
                    <a:lnTo>
                      <a:pt x="3" y="16"/>
                    </a:lnTo>
                    <a:lnTo>
                      <a:pt x="0" y="12"/>
                    </a:lnTo>
                    <a:lnTo>
                      <a:pt x="0" y="3"/>
                    </a:lnTo>
                    <a:lnTo>
                      <a:pt x="3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445" name="Freeform 421"/>
              <p:cNvSpPr>
                <a:spLocks noChangeArrowheads="1"/>
              </p:cNvSpPr>
              <p:nvPr/>
            </p:nvSpPr>
            <p:spPr bwMode="auto">
              <a:xfrm>
                <a:off x="4810" y="3676"/>
                <a:ext cx="16" cy="16"/>
              </a:xfrm>
              <a:custGeom>
                <a:avLst/>
                <a:gdLst>
                  <a:gd name="T0" fmla="*/ 0 w 17"/>
                  <a:gd name="T1" fmla="*/ 0 h 17"/>
                  <a:gd name="T2" fmla="*/ 6 w 17"/>
                  <a:gd name="T3" fmla="*/ 0 h 17"/>
                  <a:gd name="T4" fmla="*/ 8 w 17"/>
                  <a:gd name="T5" fmla="*/ 7 h 17"/>
                  <a:gd name="T6" fmla="*/ 8 w 17"/>
                  <a:gd name="T7" fmla="*/ 0 h 17"/>
                  <a:gd name="T8" fmla="*/ 15 w 17"/>
                  <a:gd name="T9" fmla="*/ 0 h 17"/>
                  <a:gd name="T10" fmla="*/ 15 w 17"/>
                  <a:gd name="T11" fmla="*/ 15 h 17"/>
                  <a:gd name="T12" fmla="*/ 8 w 17"/>
                  <a:gd name="T13" fmla="*/ 15 h 17"/>
                  <a:gd name="T14" fmla="*/ 6 w 17"/>
                  <a:gd name="T15" fmla="*/ 8 h 17"/>
                  <a:gd name="T16" fmla="*/ 6 w 17"/>
                  <a:gd name="T17" fmla="*/ 15 h 17"/>
                  <a:gd name="T18" fmla="*/ 0 w 17"/>
                  <a:gd name="T19" fmla="*/ 15 h 17"/>
                  <a:gd name="T20" fmla="*/ 0 w 17"/>
                  <a:gd name="T21" fmla="*/ 0 h 1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7"/>
                  <a:gd name="T34" fmla="*/ 0 h 17"/>
                  <a:gd name="T35" fmla="*/ 17 w 17"/>
                  <a:gd name="T36" fmla="*/ 17 h 1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7" h="17">
                    <a:moveTo>
                      <a:pt x="0" y="0"/>
                    </a:moveTo>
                    <a:lnTo>
                      <a:pt x="6" y="0"/>
                    </a:lnTo>
                    <a:lnTo>
                      <a:pt x="9" y="7"/>
                    </a:lnTo>
                    <a:lnTo>
                      <a:pt x="9" y="0"/>
                    </a:lnTo>
                    <a:lnTo>
                      <a:pt x="16" y="0"/>
                    </a:lnTo>
                    <a:lnTo>
                      <a:pt x="16" y="16"/>
                    </a:lnTo>
                    <a:lnTo>
                      <a:pt x="9" y="16"/>
                    </a:lnTo>
                    <a:lnTo>
                      <a:pt x="6" y="8"/>
                    </a:lnTo>
                    <a:lnTo>
                      <a:pt x="6" y="16"/>
                    </a:ln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446" name="Freeform 422"/>
              <p:cNvSpPr>
                <a:spLocks noChangeArrowheads="1"/>
              </p:cNvSpPr>
              <p:nvPr/>
            </p:nvSpPr>
            <p:spPr bwMode="auto">
              <a:xfrm>
                <a:off x="4823" y="3676"/>
                <a:ext cx="16" cy="16"/>
              </a:xfrm>
              <a:custGeom>
                <a:avLst/>
                <a:gdLst>
                  <a:gd name="T0" fmla="*/ 0 w 17"/>
                  <a:gd name="T1" fmla="*/ 0 h 17"/>
                  <a:gd name="T2" fmla="*/ 15 w 17"/>
                  <a:gd name="T3" fmla="*/ 0 h 17"/>
                  <a:gd name="T4" fmla="*/ 15 w 17"/>
                  <a:gd name="T5" fmla="*/ 3 h 17"/>
                  <a:gd name="T6" fmla="*/ 8 w 17"/>
                  <a:gd name="T7" fmla="*/ 3 h 17"/>
                  <a:gd name="T8" fmla="*/ 8 w 17"/>
                  <a:gd name="T9" fmla="*/ 7 h 17"/>
                  <a:gd name="T10" fmla="*/ 15 w 17"/>
                  <a:gd name="T11" fmla="*/ 7 h 17"/>
                  <a:gd name="T12" fmla="*/ 15 w 17"/>
                  <a:gd name="T13" fmla="*/ 8 h 17"/>
                  <a:gd name="T14" fmla="*/ 8 w 17"/>
                  <a:gd name="T15" fmla="*/ 8 h 17"/>
                  <a:gd name="T16" fmla="*/ 8 w 17"/>
                  <a:gd name="T17" fmla="*/ 11 h 17"/>
                  <a:gd name="T18" fmla="*/ 15 w 17"/>
                  <a:gd name="T19" fmla="*/ 11 h 17"/>
                  <a:gd name="T20" fmla="*/ 15 w 17"/>
                  <a:gd name="T21" fmla="*/ 15 h 17"/>
                  <a:gd name="T22" fmla="*/ 0 w 17"/>
                  <a:gd name="T23" fmla="*/ 15 h 17"/>
                  <a:gd name="T24" fmla="*/ 0 w 17"/>
                  <a:gd name="T25" fmla="*/ 0 h 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"/>
                  <a:gd name="T40" fmla="*/ 0 h 17"/>
                  <a:gd name="T41" fmla="*/ 17 w 17"/>
                  <a:gd name="T42" fmla="*/ 17 h 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" h="17">
                    <a:moveTo>
                      <a:pt x="0" y="0"/>
                    </a:moveTo>
                    <a:lnTo>
                      <a:pt x="16" y="0"/>
                    </a:lnTo>
                    <a:lnTo>
                      <a:pt x="16" y="3"/>
                    </a:lnTo>
                    <a:lnTo>
                      <a:pt x="8" y="3"/>
                    </a:lnTo>
                    <a:lnTo>
                      <a:pt x="8" y="7"/>
                    </a:lnTo>
                    <a:lnTo>
                      <a:pt x="16" y="7"/>
                    </a:lnTo>
                    <a:lnTo>
                      <a:pt x="16" y="8"/>
                    </a:lnTo>
                    <a:lnTo>
                      <a:pt x="8" y="8"/>
                    </a:lnTo>
                    <a:lnTo>
                      <a:pt x="8" y="12"/>
                    </a:lnTo>
                    <a:lnTo>
                      <a:pt x="16" y="12"/>
                    </a:ln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0447" name="Freeform 423"/>
              <p:cNvSpPr>
                <a:spLocks noChangeArrowheads="1"/>
              </p:cNvSpPr>
              <p:nvPr/>
            </p:nvSpPr>
            <p:spPr bwMode="auto">
              <a:xfrm>
                <a:off x="4833" y="3676"/>
                <a:ext cx="16" cy="16"/>
              </a:xfrm>
              <a:custGeom>
                <a:avLst/>
                <a:gdLst>
                  <a:gd name="T0" fmla="*/ 5 w 17"/>
                  <a:gd name="T1" fmla="*/ 0 h 17"/>
                  <a:gd name="T2" fmla="*/ 9 w 17"/>
                  <a:gd name="T3" fmla="*/ 0 h 17"/>
                  <a:gd name="T4" fmla="*/ 15 w 17"/>
                  <a:gd name="T5" fmla="*/ 1 h 17"/>
                  <a:gd name="T6" fmla="*/ 15 w 17"/>
                  <a:gd name="T7" fmla="*/ 5 h 17"/>
                  <a:gd name="T8" fmla="*/ 9 w 17"/>
                  <a:gd name="T9" fmla="*/ 5 h 17"/>
                  <a:gd name="T10" fmla="*/ 9 w 17"/>
                  <a:gd name="T11" fmla="*/ 3 h 17"/>
                  <a:gd name="T12" fmla="*/ 5 w 17"/>
                  <a:gd name="T13" fmla="*/ 3 h 17"/>
                  <a:gd name="T14" fmla="*/ 5 w 17"/>
                  <a:gd name="T15" fmla="*/ 7 h 17"/>
                  <a:gd name="T16" fmla="*/ 9 w 17"/>
                  <a:gd name="T17" fmla="*/ 7 h 17"/>
                  <a:gd name="T18" fmla="*/ 15 w 17"/>
                  <a:gd name="T19" fmla="*/ 8 h 17"/>
                  <a:gd name="T20" fmla="*/ 15 w 17"/>
                  <a:gd name="T21" fmla="*/ 13 h 17"/>
                  <a:gd name="T22" fmla="*/ 9 w 17"/>
                  <a:gd name="T23" fmla="*/ 15 h 17"/>
                  <a:gd name="T24" fmla="*/ 5 w 17"/>
                  <a:gd name="T25" fmla="*/ 15 h 17"/>
                  <a:gd name="T26" fmla="*/ 0 w 17"/>
                  <a:gd name="T27" fmla="*/ 13 h 17"/>
                  <a:gd name="T28" fmla="*/ 0 w 17"/>
                  <a:gd name="T29" fmla="*/ 9 h 17"/>
                  <a:gd name="T30" fmla="*/ 5 w 17"/>
                  <a:gd name="T31" fmla="*/ 9 h 17"/>
                  <a:gd name="T32" fmla="*/ 5 w 17"/>
                  <a:gd name="T33" fmla="*/ 11 h 17"/>
                  <a:gd name="T34" fmla="*/ 9 w 17"/>
                  <a:gd name="T35" fmla="*/ 11 h 17"/>
                  <a:gd name="T36" fmla="*/ 9 w 17"/>
                  <a:gd name="T37" fmla="*/ 8 h 17"/>
                  <a:gd name="T38" fmla="*/ 5 w 17"/>
                  <a:gd name="T39" fmla="*/ 8 h 17"/>
                  <a:gd name="T40" fmla="*/ 0 w 17"/>
                  <a:gd name="T41" fmla="*/ 7 h 17"/>
                  <a:gd name="T42" fmla="*/ 0 w 17"/>
                  <a:gd name="T43" fmla="*/ 1 h 17"/>
                  <a:gd name="T44" fmla="*/ 5 w 17"/>
                  <a:gd name="T45" fmla="*/ 0 h 17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7"/>
                  <a:gd name="T70" fmla="*/ 0 h 17"/>
                  <a:gd name="T71" fmla="*/ 17 w 17"/>
                  <a:gd name="T72" fmla="*/ 17 h 17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7" h="17">
                    <a:moveTo>
                      <a:pt x="5" y="0"/>
                    </a:moveTo>
                    <a:lnTo>
                      <a:pt x="10" y="0"/>
                    </a:lnTo>
                    <a:lnTo>
                      <a:pt x="16" y="1"/>
                    </a:lnTo>
                    <a:lnTo>
                      <a:pt x="16" y="5"/>
                    </a:lnTo>
                    <a:lnTo>
                      <a:pt x="10" y="5"/>
                    </a:lnTo>
                    <a:lnTo>
                      <a:pt x="10" y="3"/>
                    </a:lnTo>
                    <a:lnTo>
                      <a:pt x="5" y="3"/>
                    </a:lnTo>
                    <a:lnTo>
                      <a:pt x="5" y="7"/>
                    </a:lnTo>
                    <a:lnTo>
                      <a:pt x="10" y="7"/>
                    </a:lnTo>
                    <a:lnTo>
                      <a:pt x="16" y="8"/>
                    </a:lnTo>
                    <a:lnTo>
                      <a:pt x="16" y="14"/>
                    </a:lnTo>
                    <a:lnTo>
                      <a:pt x="10" y="16"/>
                    </a:lnTo>
                    <a:lnTo>
                      <a:pt x="5" y="16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5" y="10"/>
                    </a:lnTo>
                    <a:lnTo>
                      <a:pt x="5" y="12"/>
                    </a:lnTo>
                    <a:lnTo>
                      <a:pt x="10" y="12"/>
                    </a:lnTo>
                    <a:lnTo>
                      <a:pt x="10" y="8"/>
                    </a:lnTo>
                    <a:lnTo>
                      <a:pt x="5" y="8"/>
                    </a:lnTo>
                    <a:lnTo>
                      <a:pt x="0" y="7"/>
                    </a:lnTo>
                    <a:lnTo>
                      <a:pt x="0" y="1"/>
                    </a:lnTo>
                    <a:lnTo>
                      <a:pt x="5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</p:grpSp>
      </p:grpSp>
      <p:grpSp>
        <p:nvGrpSpPr>
          <p:cNvPr id="10272" name="Group 424"/>
          <p:cNvGrpSpPr>
            <a:grpSpLocks/>
          </p:cNvGrpSpPr>
          <p:nvPr/>
        </p:nvGrpSpPr>
        <p:grpSpPr bwMode="auto">
          <a:xfrm>
            <a:off x="7505700" y="5935663"/>
            <a:ext cx="177800" cy="25400"/>
            <a:chOff x="4728" y="3739"/>
            <a:chExt cx="112" cy="16"/>
          </a:xfrm>
        </p:grpSpPr>
        <p:sp>
          <p:nvSpPr>
            <p:cNvPr id="10426" name="Freeform 425"/>
            <p:cNvSpPr>
              <a:spLocks noChangeArrowheads="1"/>
            </p:cNvSpPr>
            <p:nvPr/>
          </p:nvSpPr>
          <p:spPr bwMode="auto">
            <a:xfrm>
              <a:off x="4728" y="3739"/>
              <a:ext cx="0" cy="16"/>
            </a:xfrm>
            <a:custGeom>
              <a:avLst/>
              <a:gdLst>
                <a:gd name="T0" fmla="*/ 0 w 1"/>
                <a:gd name="T1" fmla="*/ 0 h 17"/>
                <a:gd name="T2" fmla="*/ 0 w 1"/>
                <a:gd name="T3" fmla="*/ 0 h 17"/>
                <a:gd name="T4" fmla="*/ 0 w 1"/>
                <a:gd name="T5" fmla="*/ 5 h 17"/>
                <a:gd name="T6" fmla="*/ 0 w 1"/>
                <a:gd name="T7" fmla="*/ 9 h 17"/>
                <a:gd name="T8" fmla="*/ 0 w 1"/>
                <a:gd name="T9" fmla="*/ 9 h 17"/>
                <a:gd name="T10" fmla="*/ 0 w 1"/>
                <a:gd name="T11" fmla="*/ 9 h 17"/>
                <a:gd name="T12" fmla="*/ 0 w 1"/>
                <a:gd name="T13" fmla="*/ 9 h 17"/>
                <a:gd name="T14" fmla="*/ 0 w 1"/>
                <a:gd name="T15" fmla="*/ 9 h 17"/>
                <a:gd name="T16" fmla="*/ 0 w 1"/>
                <a:gd name="T17" fmla="*/ 5 h 17"/>
                <a:gd name="T18" fmla="*/ 0 w 1"/>
                <a:gd name="T19" fmla="*/ 5 h 17"/>
                <a:gd name="T20" fmla="*/ 0 w 1"/>
                <a:gd name="T21" fmla="*/ 9 h 17"/>
                <a:gd name="T22" fmla="*/ 0 w 1"/>
                <a:gd name="T23" fmla="*/ 9 h 17"/>
                <a:gd name="T24" fmla="*/ 0 w 1"/>
                <a:gd name="T25" fmla="*/ 15 h 17"/>
                <a:gd name="T26" fmla="*/ 0 w 1"/>
                <a:gd name="T27" fmla="*/ 15 h 17"/>
                <a:gd name="T28" fmla="*/ 0 w 1"/>
                <a:gd name="T29" fmla="*/ 0 h 1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"/>
                <a:gd name="T46" fmla="*/ 0 h 17"/>
                <a:gd name="T47" fmla="*/ 0 w 1"/>
                <a:gd name="T48" fmla="*/ 17 h 1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" h="17">
                  <a:moveTo>
                    <a:pt x="0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27" name="Freeform 426"/>
            <p:cNvSpPr>
              <a:spLocks noChangeArrowheads="1"/>
            </p:cNvSpPr>
            <p:nvPr/>
          </p:nvSpPr>
          <p:spPr bwMode="auto">
            <a:xfrm>
              <a:off x="4733" y="3739"/>
              <a:ext cx="16" cy="16"/>
            </a:xfrm>
            <a:custGeom>
              <a:avLst/>
              <a:gdLst>
                <a:gd name="T0" fmla="*/ 8 w 17"/>
                <a:gd name="T1" fmla="*/ 0 h 17"/>
                <a:gd name="T2" fmla="*/ 15 w 17"/>
                <a:gd name="T3" fmla="*/ 0 h 17"/>
                <a:gd name="T4" fmla="*/ 15 w 17"/>
                <a:gd name="T5" fmla="*/ 15 h 17"/>
                <a:gd name="T6" fmla="*/ 8 w 17"/>
                <a:gd name="T7" fmla="*/ 15 h 17"/>
                <a:gd name="T8" fmla="*/ 8 w 17"/>
                <a:gd name="T9" fmla="*/ 9 h 17"/>
                <a:gd name="T10" fmla="*/ 8 w 17"/>
                <a:gd name="T11" fmla="*/ 9 h 17"/>
                <a:gd name="T12" fmla="*/ 8 w 17"/>
                <a:gd name="T13" fmla="*/ 5 h 17"/>
                <a:gd name="T14" fmla="*/ 8 w 17"/>
                <a:gd name="T15" fmla="*/ 9 h 17"/>
                <a:gd name="T16" fmla="*/ 8 w 17"/>
                <a:gd name="T17" fmla="*/ 9 h 17"/>
                <a:gd name="T18" fmla="*/ 8 w 17"/>
                <a:gd name="T19" fmla="*/ 9 h 17"/>
                <a:gd name="T20" fmla="*/ 8 w 17"/>
                <a:gd name="T21" fmla="*/ 9 h 17"/>
                <a:gd name="T22" fmla="*/ 8 w 17"/>
                <a:gd name="T23" fmla="*/ 15 h 17"/>
                <a:gd name="T24" fmla="*/ 0 w 17"/>
                <a:gd name="T25" fmla="*/ 15 h 17"/>
                <a:gd name="T26" fmla="*/ 8 w 17"/>
                <a:gd name="T27" fmla="*/ 0 h 1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"/>
                <a:gd name="T43" fmla="*/ 0 h 17"/>
                <a:gd name="T44" fmla="*/ 17 w 17"/>
                <a:gd name="T45" fmla="*/ 17 h 1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" h="17">
                  <a:moveTo>
                    <a:pt x="8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8" y="16"/>
                  </a:lnTo>
                  <a:lnTo>
                    <a:pt x="8" y="10"/>
                  </a:lnTo>
                  <a:lnTo>
                    <a:pt x="8" y="5"/>
                  </a:lnTo>
                  <a:lnTo>
                    <a:pt x="8" y="10"/>
                  </a:lnTo>
                  <a:lnTo>
                    <a:pt x="8" y="16"/>
                  </a:lnTo>
                  <a:lnTo>
                    <a:pt x="0" y="16"/>
                  </a:lnTo>
                  <a:lnTo>
                    <a:pt x="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28" name="Freeform 427"/>
            <p:cNvSpPr>
              <a:spLocks noChangeArrowheads="1"/>
            </p:cNvSpPr>
            <p:nvPr/>
          </p:nvSpPr>
          <p:spPr bwMode="auto">
            <a:xfrm>
              <a:off x="4740" y="3739"/>
              <a:ext cx="0" cy="16"/>
            </a:xfrm>
            <a:custGeom>
              <a:avLst/>
              <a:gdLst>
                <a:gd name="T0" fmla="*/ 0 w 1"/>
                <a:gd name="T1" fmla="*/ 0 h 17"/>
                <a:gd name="T2" fmla="*/ 0 w 1"/>
                <a:gd name="T3" fmla="*/ 0 h 17"/>
                <a:gd name="T4" fmla="*/ 0 w 1"/>
                <a:gd name="T5" fmla="*/ 5 h 17"/>
                <a:gd name="T6" fmla="*/ 0 w 1"/>
                <a:gd name="T7" fmla="*/ 0 h 17"/>
                <a:gd name="T8" fmla="*/ 0 w 1"/>
                <a:gd name="T9" fmla="*/ 0 h 17"/>
                <a:gd name="T10" fmla="*/ 0 w 1"/>
                <a:gd name="T11" fmla="*/ 9 h 17"/>
                <a:gd name="T12" fmla="*/ 0 w 1"/>
                <a:gd name="T13" fmla="*/ 15 h 17"/>
                <a:gd name="T14" fmla="*/ 0 w 1"/>
                <a:gd name="T15" fmla="*/ 15 h 17"/>
                <a:gd name="T16" fmla="*/ 0 w 1"/>
                <a:gd name="T17" fmla="*/ 9 h 17"/>
                <a:gd name="T18" fmla="*/ 0 w 1"/>
                <a:gd name="T19" fmla="*/ 0 h 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"/>
                <a:gd name="T31" fmla="*/ 0 h 17"/>
                <a:gd name="T32" fmla="*/ 0 w 1"/>
                <a:gd name="T33" fmla="*/ 17 h 1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" h="17">
                  <a:moveTo>
                    <a:pt x="0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29" name="Freeform 428"/>
            <p:cNvSpPr>
              <a:spLocks noChangeArrowheads="1"/>
            </p:cNvSpPr>
            <p:nvPr/>
          </p:nvSpPr>
          <p:spPr bwMode="auto">
            <a:xfrm>
              <a:off x="4747" y="3739"/>
              <a:ext cx="16" cy="16"/>
            </a:xfrm>
            <a:custGeom>
              <a:avLst/>
              <a:gdLst>
                <a:gd name="T0" fmla="*/ 15 w 17"/>
                <a:gd name="T1" fmla="*/ 0 h 17"/>
                <a:gd name="T2" fmla="*/ 0 w 17"/>
                <a:gd name="T3" fmla="*/ 0 h 17"/>
                <a:gd name="T4" fmla="*/ 0 w 17"/>
                <a:gd name="T5" fmla="*/ 5 h 17"/>
                <a:gd name="T6" fmla="*/ 0 w 17"/>
                <a:gd name="T7" fmla="*/ 5 h 17"/>
                <a:gd name="T8" fmla="*/ 0 w 17"/>
                <a:gd name="T9" fmla="*/ 15 h 17"/>
                <a:gd name="T10" fmla="*/ 15 w 17"/>
                <a:gd name="T11" fmla="*/ 15 h 17"/>
                <a:gd name="T12" fmla="*/ 15 w 17"/>
                <a:gd name="T13" fmla="*/ 5 h 17"/>
                <a:gd name="T14" fmla="*/ 15 w 17"/>
                <a:gd name="T15" fmla="*/ 5 h 17"/>
                <a:gd name="T16" fmla="*/ 15 w 17"/>
                <a:gd name="T17" fmla="*/ 0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17"/>
                <a:gd name="T29" fmla="*/ 17 w 17"/>
                <a:gd name="T30" fmla="*/ 17 h 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17">
                  <a:moveTo>
                    <a:pt x="16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5"/>
                  </a:lnTo>
                  <a:lnTo>
                    <a:pt x="1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30" name="Freeform 429"/>
            <p:cNvSpPr>
              <a:spLocks noChangeArrowheads="1"/>
            </p:cNvSpPr>
            <p:nvPr/>
          </p:nvSpPr>
          <p:spPr bwMode="auto">
            <a:xfrm>
              <a:off x="4754" y="3739"/>
              <a:ext cx="0" cy="16"/>
            </a:xfrm>
            <a:custGeom>
              <a:avLst/>
              <a:gdLst>
                <a:gd name="T0" fmla="*/ 0 w 1"/>
                <a:gd name="T1" fmla="*/ 0 h 17"/>
                <a:gd name="T2" fmla="*/ 0 w 1"/>
                <a:gd name="T3" fmla="*/ 0 h 17"/>
                <a:gd name="T4" fmla="*/ 0 w 1"/>
                <a:gd name="T5" fmla="*/ 5 h 17"/>
                <a:gd name="T6" fmla="*/ 0 w 1"/>
                <a:gd name="T7" fmla="*/ 9 h 17"/>
                <a:gd name="T8" fmla="*/ 0 w 1"/>
                <a:gd name="T9" fmla="*/ 15 h 17"/>
                <a:gd name="T10" fmla="*/ 0 w 1"/>
                <a:gd name="T11" fmla="*/ 15 h 17"/>
                <a:gd name="T12" fmla="*/ 0 w 1"/>
                <a:gd name="T13" fmla="*/ 9 h 17"/>
                <a:gd name="T14" fmla="*/ 0 w 1"/>
                <a:gd name="T15" fmla="*/ 5 h 17"/>
                <a:gd name="T16" fmla="*/ 0 w 1"/>
                <a:gd name="T17" fmla="*/ 5 h 17"/>
                <a:gd name="T18" fmla="*/ 0 w 1"/>
                <a:gd name="T19" fmla="*/ 9 h 17"/>
                <a:gd name="T20" fmla="*/ 0 w 1"/>
                <a:gd name="T21" fmla="*/ 9 h 17"/>
                <a:gd name="T22" fmla="*/ 0 w 1"/>
                <a:gd name="T23" fmla="*/ 15 h 17"/>
                <a:gd name="T24" fmla="*/ 0 w 1"/>
                <a:gd name="T25" fmla="*/ 15 h 17"/>
                <a:gd name="T26" fmla="*/ 0 w 1"/>
                <a:gd name="T27" fmla="*/ 9 h 17"/>
                <a:gd name="T28" fmla="*/ 0 w 1"/>
                <a:gd name="T29" fmla="*/ 5 h 17"/>
                <a:gd name="T30" fmla="*/ 0 w 1"/>
                <a:gd name="T31" fmla="*/ 0 h 1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"/>
                <a:gd name="T49" fmla="*/ 0 h 17"/>
                <a:gd name="T50" fmla="*/ 0 w 1"/>
                <a:gd name="T51" fmla="*/ 17 h 1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" h="17">
                  <a:moveTo>
                    <a:pt x="0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31" name="Freeform 430"/>
            <p:cNvSpPr>
              <a:spLocks noChangeArrowheads="1"/>
            </p:cNvSpPr>
            <p:nvPr/>
          </p:nvSpPr>
          <p:spPr bwMode="auto">
            <a:xfrm>
              <a:off x="4761" y="3739"/>
              <a:ext cx="16" cy="16"/>
            </a:xfrm>
            <a:custGeom>
              <a:avLst/>
              <a:gdLst>
                <a:gd name="T0" fmla="*/ 15 w 17"/>
                <a:gd name="T1" fmla="*/ 0 h 17"/>
                <a:gd name="T2" fmla="*/ 0 w 17"/>
                <a:gd name="T3" fmla="*/ 0 h 17"/>
                <a:gd name="T4" fmla="*/ 0 w 17"/>
                <a:gd name="T5" fmla="*/ 5 h 17"/>
                <a:gd name="T6" fmla="*/ 0 w 17"/>
                <a:gd name="T7" fmla="*/ 5 h 17"/>
                <a:gd name="T8" fmla="*/ 0 w 17"/>
                <a:gd name="T9" fmla="*/ 15 h 17"/>
                <a:gd name="T10" fmla="*/ 15 w 17"/>
                <a:gd name="T11" fmla="*/ 15 h 17"/>
                <a:gd name="T12" fmla="*/ 15 w 17"/>
                <a:gd name="T13" fmla="*/ 5 h 17"/>
                <a:gd name="T14" fmla="*/ 15 w 17"/>
                <a:gd name="T15" fmla="*/ 5 h 17"/>
                <a:gd name="T16" fmla="*/ 15 w 17"/>
                <a:gd name="T17" fmla="*/ 0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17"/>
                <a:gd name="T29" fmla="*/ 17 w 17"/>
                <a:gd name="T30" fmla="*/ 17 h 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17">
                  <a:moveTo>
                    <a:pt x="16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5"/>
                  </a:lnTo>
                  <a:lnTo>
                    <a:pt x="1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32" name="Freeform 431"/>
            <p:cNvSpPr>
              <a:spLocks noChangeArrowheads="1"/>
            </p:cNvSpPr>
            <p:nvPr/>
          </p:nvSpPr>
          <p:spPr bwMode="auto">
            <a:xfrm>
              <a:off x="4818" y="3739"/>
              <a:ext cx="0" cy="16"/>
            </a:xfrm>
            <a:custGeom>
              <a:avLst/>
              <a:gdLst>
                <a:gd name="T0" fmla="*/ 0 w 1"/>
                <a:gd name="T1" fmla="*/ 0 h 17"/>
                <a:gd name="T2" fmla="*/ 0 w 1"/>
                <a:gd name="T3" fmla="*/ 0 h 17"/>
                <a:gd name="T4" fmla="*/ 0 w 1"/>
                <a:gd name="T5" fmla="*/ 5 h 17"/>
                <a:gd name="T6" fmla="*/ 0 w 1"/>
                <a:gd name="T7" fmla="*/ 15 h 17"/>
                <a:gd name="T8" fmla="*/ 0 w 1"/>
                <a:gd name="T9" fmla="*/ 15 h 17"/>
                <a:gd name="T10" fmla="*/ 0 w 1"/>
                <a:gd name="T11" fmla="*/ 15 h 17"/>
                <a:gd name="T12" fmla="*/ 0 w 1"/>
                <a:gd name="T13" fmla="*/ 9 h 17"/>
                <a:gd name="T14" fmla="*/ 0 w 1"/>
                <a:gd name="T15" fmla="*/ 5 h 17"/>
                <a:gd name="T16" fmla="*/ 0 w 1"/>
                <a:gd name="T17" fmla="*/ 5 h 17"/>
                <a:gd name="T18" fmla="*/ 0 w 1"/>
                <a:gd name="T19" fmla="*/ 9 h 17"/>
                <a:gd name="T20" fmla="*/ 0 w 1"/>
                <a:gd name="T21" fmla="*/ 9 h 17"/>
                <a:gd name="T22" fmla="*/ 0 w 1"/>
                <a:gd name="T23" fmla="*/ 15 h 17"/>
                <a:gd name="T24" fmla="*/ 0 w 1"/>
                <a:gd name="T25" fmla="*/ 15 h 17"/>
                <a:gd name="T26" fmla="*/ 0 w 1"/>
                <a:gd name="T27" fmla="*/ 15 h 17"/>
                <a:gd name="T28" fmla="*/ 0 w 1"/>
                <a:gd name="T29" fmla="*/ 5 h 17"/>
                <a:gd name="T30" fmla="*/ 0 w 1"/>
                <a:gd name="T31" fmla="*/ 0 h 1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"/>
                <a:gd name="T49" fmla="*/ 0 h 17"/>
                <a:gd name="T50" fmla="*/ 0 w 1"/>
                <a:gd name="T51" fmla="*/ 17 h 1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" h="17">
                  <a:moveTo>
                    <a:pt x="0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5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33" name="Freeform 432"/>
            <p:cNvSpPr>
              <a:spLocks noChangeArrowheads="1"/>
            </p:cNvSpPr>
            <p:nvPr/>
          </p:nvSpPr>
          <p:spPr bwMode="auto">
            <a:xfrm>
              <a:off x="4783" y="3739"/>
              <a:ext cx="16" cy="16"/>
            </a:xfrm>
            <a:custGeom>
              <a:avLst/>
              <a:gdLst>
                <a:gd name="T0" fmla="*/ 0 w 17"/>
                <a:gd name="T1" fmla="*/ 0 h 17"/>
                <a:gd name="T2" fmla="*/ 15 w 17"/>
                <a:gd name="T3" fmla="*/ 0 h 17"/>
                <a:gd name="T4" fmla="*/ 15 w 17"/>
                <a:gd name="T5" fmla="*/ 5 h 17"/>
                <a:gd name="T6" fmla="*/ 15 w 17"/>
                <a:gd name="T7" fmla="*/ 9 h 17"/>
                <a:gd name="T8" fmla="*/ 15 w 17"/>
                <a:gd name="T9" fmla="*/ 15 h 17"/>
                <a:gd name="T10" fmla="*/ 15 w 17"/>
                <a:gd name="T11" fmla="*/ 15 h 17"/>
                <a:gd name="T12" fmla="*/ 15 w 17"/>
                <a:gd name="T13" fmla="*/ 9 h 17"/>
                <a:gd name="T14" fmla="*/ 15 w 17"/>
                <a:gd name="T15" fmla="*/ 5 h 17"/>
                <a:gd name="T16" fmla="*/ 0 w 17"/>
                <a:gd name="T17" fmla="*/ 5 h 17"/>
                <a:gd name="T18" fmla="*/ 0 w 17"/>
                <a:gd name="T19" fmla="*/ 9 h 17"/>
                <a:gd name="T20" fmla="*/ 15 w 17"/>
                <a:gd name="T21" fmla="*/ 9 h 17"/>
                <a:gd name="T22" fmla="*/ 15 w 17"/>
                <a:gd name="T23" fmla="*/ 15 h 17"/>
                <a:gd name="T24" fmla="*/ 0 w 17"/>
                <a:gd name="T25" fmla="*/ 15 h 17"/>
                <a:gd name="T26" fmla="*/ 0 w 17"/>
                <a:gd name="T27" fmla="*/ 9 h 17"/>
                <a:gd name="T28" fmla="*/ 0 w 17"/>
                <a:gd name="T29" fmla="*/ 5 h 17"/>
                <a:gd name="T30" fmla="*/ 0 w 17"/>
                <a:gd name="T31" fmla="*/ 0 h 1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7"/>
                <a:gd name="T49" fmla="*/ 0 h 17"/>
                <a:gd name="T50" fmla="*/ 17 w 17"/>
                <a:gd name="T51" fmla="*/ 17 h 1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5"/>
                  </a:lnTo>
                  <a:lnTo>
                    <a:pt x="16" y="10"/>
                  </a:lnTo>
                  <a:lnTo>
                    <a:pt x="16" y="16"/>
                  </a:lnTo>
                  <a:lnTo>
                    <a:pt x="16" y="10"/>
                  </a:lnTo>
                  <a:lnTo>
                    <a:pt x="16" y="5"/>
                  </a:lnTo>
                  <a:lnTo>
                    <a:pt x="0" y="5"/>
                  </a:lnTo>
                  <a:lnTo>
                    <a:pt x="0" y="10"/>
                  </a:lnTo>
                  <a:lnTo>
                    <a:pt x="16" y="1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34" name="Freeform 433"/>
            <p:cNvSpPr>
              <a:spLocks noChangeArrowheads="1"/>
            </p:cNvSpPr>
            <p:nvPr/>
          </p:nvSpPr>
          <p:spPr bwMode="auto">
            <a:xfrm>
              <a:off x="4768" y="3739"/>
              <a:ext cx="0" cy="16"/>
            </a:xfrm>
            <a:custGeom>
              <a:avLst/>
              <a:gdLst>
                <a:gd name="T0" fmla="*/ 0 w 1"/>
                <a:gd name="T1" fmla="*/ 0 h 17"/>
                <a:gd name="T2" fmla="*/ 0 w 1"/>
                <a:gd name="T3" fmla="*/ 0 h 17"/>
                <a:gd name="T4" fmla="*/ 0 w 1"/>
                <a:gd name="T5" fmla="*/ 5 h 17"/>
                <a:gd name="T6" fmla="*/ 0 w 1"/>
                <a:gd name="T7" fmla="*/ 5 h 17"/>
                <a:gd name="T8" fmla="*/ 0 w 1"/>
                <a:gd name="T9" fmla="*/ 0 h 17"/>
                <a:gd name="T10" fmla="*/ 0 w 1"/>
                <a:gd name="T11" fmla="*/ 0 h 17"/>
                <a:gd name="T12" fmla="*/ 0 w 1"/>
                <a:gd name="T13" fmla="*/ 15 h 17"/>
                <a:gd name="T14" fmla="*/ 0 w 1"/>
                <a:gd name="T15" fmla="*/ 15 h 17"/>
                <a:gd name="T16" fmla="*/ 0 w 1"/>
                <a:gd name="T17" fmla="*/ 9 h 17"/>
                <a:gd name="T18" fmla="*/ 0 w 1"/>
                <a:gd name="T19" fmla="*/ 9 h 17"/>
                <a:gd name="T20" fmla="*/ 0 w 1"/>
                <a:gd name="T21" fmla="*/ 15 h 17"/>
                <a:gd name="T22" fmla="*/ 0 w 1"/>
                <a:gd name="T23" fmla="*/ 15 h 17"/>
                <a:gd name="T24" fmla="*/ 0 w 1"/>
                <a:gd name="T25" fmla="*/ 0 h 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"/>
                <a:gd name="T40" fmla="*/ 0 h 17"/>
                <a:gd name="T41" fmla="*/ 0 w 1"/>
                <a:gd name="T42" fmla="*/ 17 h 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" h="17">
                  <a:moveTo>
                    <a:pt x="0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35" name="Freeform 434"/>
            <p:cNvSpPr>
              <a:spLocks noChangeArrowheads="1"/>
            </p:cNvSpPr>
            <p:nvPr/>
          </p:nvSpPr>
          <p:spPr bwMode="auto">
            <a:xfrm>
              <a:off x="4774" y="3739"/>
              <a:ext cx="16" cy="16"/>
            </a:xfrm>
            <a:custGeom>
              <a:avLst/>
              <a:gdLst>
                <a:gd name="T0" fmla="*/ 15 w 17"/>
                <a:gd name="T1" fmla="*/ 0 h 17"/>
                <a:gd name="T2" fmla="*/ 0 w 17"/>
                <a:gd name="T3" fmla="*/ 0 h 17"/>
                <a:gd name="T4" fmla="*/ 0 w 17"/>
                <a:gd name="T5" fmla="*/ 5 h 17"/>
                <a:gd name="T6" fmla="*/ 0 w 17"/>
                <a:gd name="T7" fmla="*/ 5 h 17"/>
                <a:gd name="T8" fmla="*/ 0 w 17"/>
                <a:gd name="T9" fmla="*/ 5 h 17"/>
                <a:gd name="T10" fmla="*/ 0 w 17"/>
                <a:gd name="T11" fmla="*/ 5 h 17"/>
                <a:gd name="T12" fmla="*/ 0 w 17"/>
                <a:gd name="T13" fmla="*/ 9 h 17"/>
                <a:gd name="T14" fmla="*/ 0 w 17"/>
                <a:gd name="T15" fmla="*/ 9 h 17"/>
                <a:gd name="T16" fmla="*/ 0 w 17"/>
                <a:gd name="T17" fmla="*/ 9 h 17"/>
                <a:gd name="T18" fmla="*/ 0 w 17"/>
                <a:gd name="T19" fmla="*/ 9 h 17"/>
                <a:gd name="T20" fmla="*/ 0 w 17"/>
                <a:gd name="T21" fmla="*/ 15 h 17"/>
                <a:gd name="T22" fmla="*/ 15 w 17"/>
                <a:gd name="T23" fmla="*/ 15 h 17"/>
                <a:gd name="T24" fmla="*/ 15 w 17"/>
                <a:gd name="T25" fmla="*/ 0 h 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7"/>
                <a:gd name="T40" fmla="*/ 0 h 17"/>
                <a:gd name="T41" fmla="*/ 17 w 17"/>
                <a:gd name="T42" fmla="*/ 17 h 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7" h="17">
                  <a:moveTo>
                    <a:pt x="16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36" name="Freeform 435"/>
            <p:cNvSpPr>
              <a:spLocks noChangeArrowheads="1"/>
            </p:cNvSpPr>
            <p:nvPr/>
          </p:nvSpPr>
          <p:spPr bwMode="auto">
            <a:xfrm>
              <a:off x="4790" y="3739"/>
              <a:ext cx="0" cy="16"/>
            </a:xfrm>
            <a:custGeom>
              <a:avLst/>
              <a:gdLst>
                <a:gd name="T0" fmla="*/ 0 w 1"/>
                <a:gd name="T1" fmla="*/ 0 h 17"/>
                <a:gd name="T2" fmla="*/ 0 w 1"/>
                <a:gd name="T3" fmla="*/ 0 h 17"/>
                <a:gd name="T4" fmla="*/ 0 w 1"/>
                <a:gd name="T5" fmla="*/ 0 h 17"/>
                <a:gd name="T6" fmla="*/ 0 w 1"/>
                <a:gd name="T7" fmla="*/ 5 h 17"/>
                <a:gd name="T8" fmla="*/ 0 w 1"/>
                <a:gd name="T9" fmla="*/ 9 h 17"/>
                <a:gd name="T10" fmla="*/ 0 w 1"/>
                <a:gd name="T11" fmla="*/ 9 h 17"/>
                <a:gd name="T12" fmla="*/ 0 w 1"/>
                <a:gd name="T13" fmla="*/ 15 h 17"/>
                <a:gd name="T14" fmla="*/ 0 w 1"/>
                <a:gd name="T15" fmla="*/ 15 h 17"/>
                <a:gd name="T16" fmla="*/ 0 w 1"/>
                <a:gd name="T17" fmla="*/ 9 h 17"/>
                <a:gd name="T18" fmla="*/ 0 w 1"/>
                <a:gd name="T19" fmla="*/ 5 h 17"/>
                <a:gd name="T20" fmla="*/ 0 w 1"/>
                <a:gd name="T21" fmla="*/ 5 h 17"/>
                <a:gd name="T22" fmla="*/ 0 w 1"/>
                <a:gd name="T23" fmla="*/ 5 h 17"/>
                <a:gd name="T24" fmla="*/ 0 w 1"/>
                <a:gd name="T25" fmla="*/ 5 h 17"/>
                <a:gd name="T26" fmla="*/ 0 w 1"/>
                <a:gd name="T27" fmla="*/ 5 h 17"/>
                <a:gd name="T28" fmla="*/ 0 w 1"/>
                <a:gd name="T29" fmla="*/ 9 h 17"/>
                <a:gd name="T30" fmla="*/ 0 w 1"/>
                <a:gd name="T31" fmla="*/ 9 h 17"/>
                <a:gd name="T32" fmla="*/ 0 w 1"/>
                <a:gd name="T33" fmla="*/ 15 h 17"/>
                <a:gd name="T34" fmla="*/ 0 w 1"/>
                <a:gd name="T35" fmla="*/ 15 h 17"/>
                <a:gd name="T36" fmla="*/ 0 w 1"/>
                <a:gd name="T37" fmla="*/ 0 h 1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"/>
                <a:gd name="T58" fmla="*/ 0 h 17"/>
                <a:gd name="T59" fmla="*/ 0 w 1"/>
                <a:gd name="T60" fmla="*/ 17 h 1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" h="17">
                  <a:moveTo>
                    <a:pt x="0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37" name="Freeform 436"/>
            <p:cNvSpPr>
              <a:spLocks noChangeArrowheads="1"/>
            </p:cNvSpPr>
            <p:nvPr/>
          </p:nvSpPr>
          <p:spPr bwMode="auto">
            <a:xfrm>
              <a:off x="4797" y="3739"/>
              <a:ext cx="0" cy="16"/>
            </a:xfrm>
            <a:custGeom>
              <a:avLst/>
              <a:gdLst>
                <a:gd name="T0" fmla="*/ 0 w 1"/>
                <a:gd name="T1" fmla="*/ 0 h 17"/>
                <a:gd name="T2" fmla="*/ 0 w 1"/>
                <a:gd name="T3" fmla="*/ 0 h 17"/>
                <a:gd name="T4" fmla="*/ 0 w 1"/>
                <a:gd name="T5" fmla="*/ 5 h 17"/>
                <a:gd name="T6" fmla="*/ 0 w 1"/>
                <a:gd name="T7" fmla="*/ 15 h 17"/>
                <a:gd name="T8" fmla="*/ 0 w 1"/>
                <a:gd name="T9" fmla="*/ 15 h 17"/>
                <a:gd name="T10" fmla="*/ 0 w 1"/>
                <a:gd name="T11" fmla="*/ 15 h 17"/>
                <a:gd name="T12" fmla="*/ 0 w 1"/>
                <a:gd name="T13" fmla="*/ 5 h 17"/>
                <a:gd name="T14" fmla="*/ 0 w 1"/>
                <a:gd name="T15" fmla="*/ 5 h 17"/>
                <a:gd name="T16" fmla="*/ 0 w 1"/>
                <a:gd name="T17" fmla="*/ 9 h 17"/>
                <a:gd name="T18" fmla="*/ 0 w 1"/>
                <a:gd name="T19" fmla="*/ 9 h 17"/>
                <a:gd name="T20" fmla="*/ 0 w 1"/>
                <a:gd name="T21" fmla="*/ 5 h 17"/>
                <a:gd name="T22" fmla="*/ 0 w 1"/>
                <a:gd name="T23" fmla="*/ 5 h 17"/>
                <a:gd name="T24" fmla="*/ 0 w 1"/>
                <a:gd name="T25" fmla="*/ 5 h 17"/>
                <a:gd name="T26" fmla="*/ 0 w 1"/>
                <a:gd name="T27" fmla="*/ 0 h 1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"/>
                <a:gd name="T43" fmla="*/ 0 h 17"/>
                <a:gd name="T44" fmla="*/ 0 w 1"/>
                <a:gd name="T45" fmla="*/ 17 h 1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" h="17">
                  <a:moveTo>
                    <a:pt x="0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6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38" name="Freeform 437"/>
            <p:cNvSpPr>
              <a:spLocks noChangeArrowheads="1"/>
            </p:cNvSpPr>
            <p:nvPr/>
          </p:nvSpPr>
          <p:spPr bwMode="auto">
            <a:xfrm>
              <a:off x="4802" y="3739"/>
              <a:ext cx="16" cy="16"/>
            </a:xfrm>
            <a:custGeom>
              <a:avLst/>
              <a:gdLst>
                <a:gd name="T0" fmla="*/ 15 w 17"/>
                <a:gd name="T1" fmla="*/ 0 h 17"/>
                <a:gd name="T2" fmla="*/ 0 w 17"/>
                <a:gd name="T3" fmla="*/ 0 h 17"/>
                <a:gd name="T4" fmla="*/ 0 w 17"/>
                <a:gd name="T5" fmla="*/ 5 h 17"/>
                <a:gd name="T6" fmla="*/ 8 w 17"/>
                <a:gd name="T7" fmla="*/ 5 h 17"/>
                <a:gd name="T8" fmla="*/ 8 w 17"/>
                <a:gd name="T9" fmla="*/ 5 h 17"/>
                <a:gd name="T10" fmla="*/ 0 w 17"/>
                <a:gd name="T11" fmla="*/ 5 h 17"/>
                <a:gd name="T12" fmla="*/ 0 w 17"/>
                <a:gd name="T13" fmla="*/ 9 h 17"/>
                <a:gd name="T14" fmla="*/ 8 w 17"/>
                <a:gd name="T15" fmla="*/ 9 h 17"/>
                <a:gd name="T16" fmla="*/ 8 w 17"/>
                <a:gd name="T17" fmla="*/ 9 h 17"/>
                <a:gd name="T18" fmla="*/ 0 w 17"/>
                <a:gd name="T19" fmla="*/ 9 h 17"/>
                <a:gd name="T20" fmla="*/ 0 w 17"/>
                <a:gd name="T21" fmla="*/ 15 h 17"/>
                <a:gd name="T22" fmla="*/ 15 w 17"/>
                <a:gd name="T23" fmla="*/ 15 h 17"/>
                <a:gd name="T24" fmla="*/ 15 w 17"/>
                <a:gd name="T25" fmla="*/ 0 h 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7"/>
                <a:gd name="T40" fmla="*/ 0 h 17"/>
                <a:gd name="T41" fmla="*/ 17 w 17"/>
                <a:gd name="T42" fmla="*/ 17 h 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7" h="17">
                  <a:moveTo>
                    <a:pt x="16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8" y="5"/>
                  </a:lnTo>
                  <a:lnTo>
                    <a:pt x="0" y="5"/>
                  </a:lnTo>
                  <a:lnTo>
                    <a:pt x="0" y="10"/>
                  </a:lnTo>
                  <a:lnTo>
                    <a:pt x="8" y="10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39" name="Freeform 438"/>
            <p:cNvSpPr>
              <a:spLocks noChangeArrowheads="1"/>
            </p:cNvSpPr>
            <p:nvPr/>
          </p:nvSpPr>
          <p:spPr bwMode="auto">
            <a:xfrm>
              <a:off x="4809" y="3739"/>
              <a:ext cx="0" cy="16"/>
            </a:xfrm>
            <a:custGeom>
              <a:avLst/>
              <a:gdLst>
                <a:gd name="T0" fmla="*/ 0 w 1"/>
                <a:gd name="T1" fmla="*/ 0 h 17"/>
                <a:gd name="T2" fmla="*/ 0 w 1"/>
                <a:gd name="T3" fmla="*/ 0 h 17"/>
                <a:gd name="T4" fmla="*/ 0 w 1"/>
                <a:gd name="T5" fmla="*/ 0 h 17"/>
                <a:gd name="T6" fmla="*/ 0 w 1"/>
                <a:gd name="T7" fmla="*/ 5 h 17"/>
                <a:gd name="T8" fmla="*/ 0 w 1"/>
                <a:gd name="T9" fmla="*/ 9 h 17"/>
                <a:gd name="T10" fmla="*/ 0 w 1"/>
                <a:gd name="T11" fmla="*/ 9 h 17"/>
                <a:gd name="T12" fmla="*/ 0 w 1"/>
                <a:gd name="T13" fmla="*/ 15 h 17"/>
                <a:gd name="T14" fmla="*/ 0 w 1"/>
                <a:gd name="T15" fmla="*/ 15 h 17"/>
                <a:gd name="T16" fmla="*/ 0 w 1"/>
                <a:gd name="T17" fmla="*/ 9 h 17"/>
                <a:gd name="T18" fmla="*/ 0 w 1"/>
                <a:gd name="T19" fmla="*/ 5 h 17"/>
                <a:gd name="T20" fmla="*/ 0 w 1"/>
                <a:gd name="T21" fmla="*/ 5 h 17"/>
                <a:gd name="T22" fmla="*/ 0 w 1"/>
                <a:gd name="T23" fmla="*/ 5 h 17"/>
                <a:gd name="T24" fmla="*/ 0 w 1"/>
                <a:gd name="T25" fmla="*/ 5 h 17"/>
                <a:gd name="T26" fmla="*/ 0 w 1"/>
                <a:gd name="T27" fmla="*/ 5 h 17"/>
                <a:gd name="T28" fmla="*/ 0 w 1"/>
                <a:gd name="T29" fmla="*/ 9 h 17"/>
                <a:gd name="T30" fmla="*/ 0 w 1"/>
                <a:gd name="T31" fmla="*/ 9 h 17"/>
                <a:gd name="T32" fmla="*/ 0 w 1"/>
                <a:gd name="T33" fmla="*/ 15 h 17"/>
                <a:gd name="T34" fmla="*/ 0 w 1"/>
                <a:gd name="T35" fmla="*/ 15 h 17"/>
                <a:gd name="T36" fmla="*/ 0 w 1"/>
                <a:gd name="T37" fmla="*/ 0 h 1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"/>
                <a:gd name="T58" fmla="*/ 0 h 17"/>
                <a:gd name="T59" fmla="*/ 0 w 1"/>
                <a:gd name="T60" fmla="*/ 17 h 1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" h="17">
                  <a:moveTo>
                    <a:pt x="0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40" name="Freeform 439"/>
            <p:cNvSpPr>
              <a:spLocks noChangeArrowheads="1"/>
            </p:cNvSpPr>
            <p:nvPr/>
          </p:nvSpPr>
          <p:spPr bwMode="auto">
            <a:xfrm>
              <a:off x="4824" y="3739"/>
              <a:ext cx="16" cy="16"/>
            </a:xfrm>
            <a:custGeom>
              <a:avLst/>
              <a:gdLst>
                <a:gd name="T0" fmla="*/ 15 w 17"/>
                <a:gd name="T1" fmla="*/ 0 h 17"/>
                <a:gd name="T2" fmla="*/ 0 w 17"/>
                <a:gd name="T3" fmla="*/ 0 h 17"/>
                <a:gd name="T4" fmla="*/ 0 w 17"/>
                <a:gd name="T5" fmla="*/ 5 h 17"/>
                <a:gd name="T6" fmla="*/ 15 w 17"/>
                <a:gd name="T7" fmla="*/ 5 h 17"/>
                <a:gd name="T8" fmla="*/ 15 w 17"/>
                <a:gd name="T9" fmla="*/ 5 h 17"/>
                <a:gd name="T10" fmla="*/ 0 w 17"/>
                <a:gd name="T11" fmla="*/ 5 h 17"/>
                <a:gd name="T12" fmla="*/ 0 w 17"/>
                <a:gd name="T13" fmla="*/ 9 h 17"/>
                <a:gd name="T14" fmla="*/ 15 w 17"/>
                <a:gd name="T15" fmla="*/ 9 h 17"/>
                <a:gd name="T16" fmla="*/ 15 w 17"/>
                <a:gd name="T17" fmla="*/ 15 h 17"/>
                <a:gd name="T18" fmla="*/ 15 w 17"/>
                <a:gd name="T19" fmla="*/ 15 h 17"/>
                <a:gd name="T20" fmla="*/ 15 w 17"/>
                <a:gd name="T21" fmla="*/ 0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7"/>
                <a:gd name="T35" fmla="*/ 17 w 17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7">
                  <a:moveTo>
                    <a:pt x="16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16" y="5"/>
                  </a:lnTo>
                  <a:lnTo>
                    <a:pt x="0" y="5"/>
                  </a:lnTo>
                  <a:lnTo>
                    <a:pt x="0" y="10"/>
                  </a:lnTo>
                  <a:lnTo>
                    <a:pt x="16" y="10"/>
                  </a:lnTo>
                  <a:lnTo>
                    <a:pt x="16" y="16"/>
                  </a:lnTo>
                  <a:lnTo>
                    <a:pt x="1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</p:grpSp>
      <p:grpSp>
        <p:nvGrpSpPr>
          <p:cNvPr id="10273" name="Group 440"/>
          <p:cNvGrpSpPr>
            <a:grpSpLocks/>
          </p:cNvGrpSpPr>
          <p:nvPr/>
        </p:nvGrpSpPr>
        <p:grpSpPr bwMode="auto">
          <a:xfrm>
            <a:off x="8075613" y="5886450"/>
            <a:ext cx="52387" cy="25400"/>
            <a:chOff x="5087" y="3708"/>
            <a:chExt cx="33" cy="16"/>
          </a:xfrm>
        </p:grpSpPr>
        <p:sp>
          <p:nvSpPr>
            <p:cNvPr id="10422" name="Freeform 441"/>
            <p:cNvSpPr>
              <a:spLocks noChangeArrowheads="1"/>
            </p:cNvSpPr>
            <p:nvPr/>
          </p:nvSpPr>
          <p:spPr bwMode="auto">
            <a:xfrm>
              <a:off x="5087" y="3708"/>
              <a:ext cx="16" cy="16"/>
            </a:xfrm>
            <a:custGeom>
              <a:avLst/>
              <a:gdLst>
                <a:gd name="T0" fmla="*/ 15 w 17"/>
                <a:gd name="T1" fmla="*/ 0 h 17"/>
                <a:gd name="T2" fmla="*/ 0 w 17"/>
                <a:gd name="T3" fmla="*/ 0 h 17"/>
                <a:gd name="T4" fmla="*/ 0 w 17"/>
                <a:gd name="T5" fmla="*/ 0 h 17"/>
                <a:gd name="T6" fmla="*/ 0 w 17"/>
                <a:gd name="T7" fmla="*/ 15 h 17"/>
                <a:gd name="T8" fmla="*/ 0 w 17"/>
                <a:gd name="T9" fmla="*/ 15 h 17"/>
                <a:gd name="T10" fmla="*/ 15 w 17"/>
                <a:gd name="T11" fmla="*/ 15 h 17"/>
                <a:gd name="T12" fmla="*/ 15 w 17"/>
                <a:gd name="T13" fmla="*/ 0 h 17"/>
                <a:gd name="T14" fmla="*/ 15 w 17"/>
                <a:gd name="T15" fmla="*/ 0 h 17"/>
                <a:gd name="T16" fmla="*/ 15 w 17"/>
                <a:gd name="T17" fmla="*/ 15 h 17"/>
                <a:gd name="T18" fmla="*/ 0 w 17"/>
                <a:gd name="T19" fmla="*/ 15 h 17"/>
                <a:gd name="T20" fmla="*/ 0 w 17"/>
                <a:gd name="T21" fmla="*/ 0 h 17"/>
                <a:gd name="T22" fmla="*/ 15 w 17"/>
                <a:gd name="T23" fmla="*/ 0 h 17"/>
                <a:gd name="T24" fmla="*/ 15 w 17"/>
                <a:gd name="T25" fmla="*/ 0 h 17"/>
                <a:gd name="T26" fmla="*/ 15 w 17"/>
                <a:gd name="T27" fmla="*/ 0 h 1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"/>
                <a:gd name="T43" fmla="*/ 0 h 17"/>
                <a:gd name="T44" fmla="*/ 17 w 17"/>
                <a:gd name="T45" fmla="*/ 17 h 1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" h="17">
                  <a:moveTo>
                    <a:pt x="16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1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23" name="Freeform 442"/>
            <p:cNvSpPr>
              <a:spLocks noChangeArrowheads="1"/>
            </p:cNvSpPr>
            <p:nvPr/>
          </p:nvSpPr>
          <p:spPr bwMode="auto">
            <a:xfrm>
              <a:off x="5094" y="3708"/>
              <a:ext cx="0" cy="16"/>
            </a:xfrm>
            <a:custGeom>
              <a:avLst/>
              <a:gdLst>
                <a:gd name="T0" fmla="*/ 0 w 1"/>
                <a:gd name="T1" fmla="*/ 0 h 17"/>
                <a:gd name="T2" fmla="*/ 0 w 1"/>
                <a:gd name="T3" fmla="*/ 0 h 17"/>
                <a:gd name="T4" fmla="*/ 0 w 1"/>
                <a:gd name="T5" fmla="*/ 15 h 17"/>
                <a:gd name="T6" fmla="*/ 0 w 1"/>
                <a:gd name="T7" fmla="*/ 15 h 17"/>
                <a:gd name="T8" fmla="*/ 0 w 1"/>
                <a:gd name="T9" fmla="*/ 15 h 17"/>
                <a:gd name="T10" fmla="*/ 0 w 1"/>
                <a:gd name="T11" fmla="*/ 8 h 17"/>
                <a:gd name="T12" fmla="*/ 0 w 1"/>
                <a:gd name="T13" fmla="*/ 0 h 17"/>
                <a:gd name="T14" fmla="*/ 0 w 1"/>
                <a:gd name="T15" fmla="*/ 8 h 17"/>
                <a:gd name="T16" fmla="*/ 0 w 1"/>
                <a:gd name="T17" fmla="*/ 8 h 17"/>
                <a:gd name="T18" fmla="*/ 0 w 1"/>
                <a:gd name="T19" fmla="*/ 15 h 17"/>
                <a:gd name="T20" fmla="*/ 0 w 1"/>
                <a:gd name="T21" fmla="*/ 15 h 17"/>
                <a:gd name="T22" fmla="*/ 0 w 1"/>
                <a:gd name="T23" fmla="*/ 15 h 17"/>
                <a:gd name="T24" fmla="*/ 0 w 1"/>
                <a:gd name="T25" fmla="*/ 15 h 17"/>
                <a:gd name="T26" fmla="*/ 0 w 1"/>
                <a:gd name="T27" fmla="*/ 0 h 1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"/>
                <a:gd name="T43" fmla="*/ 0 h 17"/>
                <a:gd name="T44" fmla="*/ 0 w 1"/>
                <a:gd name="T45" fmla="*/ 17 h 1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" h="17">
                  <a:moveTo>
                    <a:pt x="0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0" y="8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24" name="Freeform 443"/>
            <p:cNvSpPr>
              <a:spLocks noChangeArrowheads="1"/>
            </p:cNvSpPr>
            <p:nvPr/>
          </p:nvSpPr>
          <p:spPr bwMode="auto">
            <a:xfrm>
              <a:off x="5098" y="3708"/>
              <a:ext cx="16" cy="16"/>
            </a:xfrm>
            <a:custGeom>
              <a:avLst/>
              <a:gdLst>
                <a:gd name="T0" fmla="*/ 15 w 17"/>
                <a:gd name="T1" fmla="*/ 0 h 17"/>
                <a:gd name="T2" fmla="*/ 0 w 17"/>
                <a:gd name="T3" fmla="*/ 0 h 17"/>
                <a:gd name="T4" fmla="*/ 0 w 17"/>
                <a:gd name="T5" fmla="*/ 0 h 17"/>
                <a:gd name="T6" fmla="*/ 0 w 17"/>
                <a:gd name="T7" fmla="*/ 0 h 17"/>
                <a:gd name="T8" fmla="*/ 0 w 17"/>
                <a:gd name="T9" fmla="*/ 15 h 17"/>
                <a:gd name="T10" fmla="*/ 8 w 17"/>
                <a:gd name="T11" fmla="*/ 15 h 17"/>
                <a:gd name="T12" fmla="*/ 8 w 17"/>
                <a:gd name="T13" fmla="*/ 0 h 17"/>
                <a:gd name="T14" fmla="*/ 15 w 17"/>
                <a:gd name="T15" fmla="*/ 0 h 17"/>
                <a:gd name="T16" fmla="*/ 15 w 17"/>
                <a:gd name="T17" fmla="*/ 0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17"/>
                <a:gd name="T29" fmla="*/ 17 w 17"/>
                <a:gd name="T30" fmla="*/ 17 h 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17">
                  <a:moveTo>
                    <a:pt x="16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8" y="0"/>
                  </a:lnTo>
                  <a:lnTo>
                    <a:pt x="1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25" name="Freeform 444"/>
            <p:cNvSpPr>
              <a:spLocks noChangeArrowheads="1"/>
            </p:cNvSpPr>
            <p:nvPr/>
          </p:nvSpPr>
          <p:spPr bwMode="auto">
            <a:xfrm>
              <a:off x="5104" y="3708"/>
              <a:ext cx="16" cy="16"/>
            </a:xfrm>
            <a:custGeom>
              <a:avLst/>
              <a:gdLst>
                <a:gd name="T0" fmla="*/ 15 w 17"/>
                <a:gd name="T1" fmla="*/ 0 h 17"/>
                <a:gd name="T2" fmla="*/ 0 w 17"/>
                <a:gd name="T3" fmla="*/ 0 h 17"/>
                <a:gd name="T4" fmla="*/ 0 w 17"/>
                <a:gd name="T5" fmla="*/ 0 h 17"/>
                <a:gd name="T6" fmla="*/ 15 w 17"/>
                <a:gd name="T7" fmla="*/ 0 h 17"/>
                <a:gd name="T8" fmla="*/ 15 w 17"/>
                <a:gd name="T9" fmla="*/ 8 h 17"/>
                <a:gd name="T10" fmla="*/ 0 w 17"/>
                <a:gd name="T11" fmla="*/ 8 h 17"/>
                <a:gd name="T12" fmla="*/ 0 w 17"/>
                <a:gd name="T13" fmla="*/ 8 h 17"/>
                <a:gd name="T14" fmla="*/ 15 w 17"/>
                <a:gd name="T15" fmla="*/ 8 h 17"/>
                <a:gd name="T16" fmla="*/ 15 w 17"/>
                <a:gd name="T17" fmla="*/ 15 h 17"/>
                <a:gd name="T18" fmla="*/ 0 w 17"/>
                <a:gd name="T19" fmla="*/ 15 h 17"/>
                <a:gd name="T20" fmla="*/ 0 w 17"/>
                <a:gd name="T21" fmla="*/ 15 h 17"/>
                <a:gd name="T22" fmla="*/ 15 w 17"/>
                <a:gd name="T23" fmla="*/ 15 h 17"/>
                <a:gd name="T24" fmla="*/ 15 w 17"/>
                <a:gd name="T25" fmla="*/ 0 h 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7"/>
                <a:gd name="T40" fmla="*/ 0 h 17"/>
                <a:gd name="T41" fmla="*/ 17 w 17"/>
                <a:gd name="T42" fmla="*/ 17 h 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7" h="17">
                  <a:moveTo>
                    <a:pt x="16" y="0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8"/>
                  </a:lnTo>
                  <a:lnTo>
                    <a:pt x="0" y="8"/>
                  </a:lnTo>
                  <a:lnTo>
                    <a:pt x="16" y="8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</p:grpSp>
      <p:grpSp>
        <p:nvGrpSpPr>
          <p:cNvPr id="10274" name="Group 445"/>
          <p:cNvGrpSpPr>
            <a:grpSpLocks/>
          </p:cNvGrpSpPr>
          <p:nvPr/>
        </p:nvGrpSpPr>
        <p:grpSpPr bwMode="auto">
          <a:xfrm>
            <a:off x="8285163" y="5969000"/>
            <a:ext cx="82550" cy="26988"/>
            <a:chOff x="5219" y="3760"/>
            <a:chExt cx="52" cy="17"/>
          </a:xfrm>
        </p:grpSpPr>
        <p:sp>
          <p:nvSpPr>
            <p:cNvPr id="10415" name="Freeform 446"/>
            <p:cNvSpPr>
              <a:spLocks noChangeArrowheads="1"/>
            </p:cNvSpPr>
            <p:nvPr/>
          </p:nvSpPr>
          <p:spPr bwMode="auto">
            <a:xfrm>
              <a:off x="5243" y="3760"/>
              <a:ext cx="0" cy="16"/>
            </a:xfrm>
            <a:custGeom>
              <a:avLst/>
              <a:gdLst>
                <a:gd name="T0" fmla="*/ 0 w 1"/>
                <a:gd name="T1" fmla="*/ 0 h 17"/>
                <a:gd name="T2" fmla="*/ 0 w 1"/>
                <a:gd name="T3" fmla="*/ 0 h 17"/>
                <a:gd name="T4" fmla="*/ 0 w 1"/>
                <a:gd name="T5" fmla="*/ 15 h 17"/>
                <a:gd name="T6" fmla="*/ 0 w 1"/>
                <a:gd name="T7" fmla="*/ 15 h 17"/>
                <a:gd name="T8" fmla="*/ 0 w 1"/>
                <a:gd name="T9" fmla="*/ 15 h 17"/>
                <a:gd name="T10" fmla="*/ 0 w 1"/>
                <a:gd name="T11" fmla="*/ 8 h 17"/>
                <a:gd name="T12" fmla="*/ 0 w 1"/>
                <a:gd name="T13" fmla="*/ 8 h 17"/>
                <a:gd name="T14" fmla="*/ 0 w 1"/>
                <a:gd name="T15" fmla="*/ 8 h 17"/>
                <a:gd name="T16" fmla="*/ 0 w 1"/>
                <a:gd name="T17" fmla="*/ 8 h 17"/>
                <a:gd name="T18" fmla="*/ 0 w 1"/>
                <a:gd name="T19" fmla="*/ 15 h 17"/>
                <a:gd name="T20" fmla="*/ 0 w 1"/>
                <a:gd name="T21" fmla="*/ 15 h 17"/>
                <a:gd name="T22" fmla="*/ 0 w 1"/>
                <a:gd name="T23" fmla="*/ 15 h 17"/>
                <a:gd name="T24" fmla="*/ 0 w 1"/>
                <a:gd name="T25" fmla="*/ 15 h 17"/>
                <a:gd name="T26" fmla="*/ 0 w 1"/>
                <a:gd name="T27" fmla="*/ 0 h 1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"/>
                <a:gd name="T43" fmla="*/ 0 h 17"/>
                <a:gd name="T44" fmla="*/ 0 w 1"/>
                <a:gd name="T45" fmla="*/ 17 h 1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" h="17">
                  <a:moveTo>
                    <a:pt x="0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0" y="8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16" name="Freeform 447"/>
            <p:cNvSpPr>
              <a:spLocks noChangeArrowheads="1"/>
            </p:cNvSpPr>
            <p:nvPr/>
          </p:nvSpPr>
          <p:spPr bwMode="auto">
            <a:xfrm>
              <a:off x="5219" y="3761"/>
              <a:ext cx="16" cy="16"/>
            </a:xfrm>
            <a:custGeom>
              <a:avLst/>
              <a:gdLst>
                <a:gd name="T0" fmla="*/ 15 w 17"/>
                <a:gd name="T1" fmla="*/ 0 h 17"/>
                <a:gd name="T2" fmla="*/ 0 w 17"/>
                <a:gd name="T3" fmla="*/ 0 h 17"/>
                <a:gd name="T4" fmla="*/ 0 w 17"/>
                <a:gd name="T5" fmla="*/ 0 h 17"/>
                <a:gd name="T6" fmla="*/ 0 w 17"/>
                <a:gd name="T7" fmla="*/ 15 h 17"/>
                <a:gd name="T8" fmla="*/ 0 w 17"/>
                <a:gd name="T9" fmla="*/ 15 h 17"/>
                <a:gd name="T10" fmla="*/ 15 w 17"/>
                <a:gd name="T11" fmla="*/ 15 h 17"/>
                <a:gd name="T12" fmla="*/ 15 w 17"/>
                <a:gd name="T13" fmla="*/ 0 h 17"/>
                <a:gd name="T14" fmla="*/ 15 w 17"/>
                <a:gd name="T15" fmla="*/ 0 h 17"/>
                <a:gd name="T16" fmla="*/ 15 w 17"/>
                <a:gd name="T17" fmla="*/ 15 h 17"/>
                <a:gd name="T18" fmla="*/ 0 w 17"/>
                <a:gd name="T19" fmla="*/ 15 h 17"/>
                <a:gd name="T20" fmla="*/ 0 w 17"/>
                <a:gd name="T21" fmla="*/ 0 h 17"/>
                <a:gd name="T22" fmla="*/ 15 w 17"/>
                <a:gd name="T23" fmla="*/ 0 h 17"/>
                <a:gd name="T24" fmla="*/ 15 w 17"/>
                <a:gd name="T25" fmla="*/ 0 h 17"/>
                <a:gd name="T26" fmla="*/ 15 w 17"/>
                <a:gd name="T27" fmla="*/ 0 h 1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"/>
                <a:gd name="T43" fmla="*/ 0 h 17"/>
                <a:gd name="T44" fmla="*/ 17 w 17"/>
                <a:gd name="T45" fmla="*/ 17 h 1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" h="17">
                  <a:moveTo>
                    <a:pt x="16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1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17" name="Freeform 448"/>
            <p:cNvSpPr>
              <a:spLocks noChangeArrowheads="1"/>
            </p:cNvSpPr>
            <p:nvPr/>
          </p:nvSpPr>
          <p:spPr bwMode="auto">
            <a:xfrm>
              <a:off x="5236" y="3760"/>
              <a:ext cx="16" cy="16"/>
            </a:xfrm>
            <a:custGeom>
              <a:avLst/>
              <a:gdLst>
                <a:gd name="T0" fmla="*/ 15 w 17"/>
                <a:gd name="T1" fmla="*/ 0 h 17"/>
                <a:gd name="T2" fmla="*/ 8 w 17"/>
                <a:gd name="T3" fmla="*/ 0 h 17"/>
                <a:gd name="T4" fmla="*/ 8 w 17"/>
                <a:gd name="T5" fmla="*/ 15 h 17"/>
                <a:gd name="T6" fmla="*/ 0 w 17"/>
                <a:gd name="T7" fmla="*/ 15 h 17"/>
                <a:gd name="T8" fmla="*/ 0 w 17"/>
                <a:gd name="T9" fmla="*/ 15 h 17"/>
                <a:gd name="T10" fmla="*/ 15 w 17"/>
                <a:gd name="T11" fmla="*/ 15 h 17"/>
                <a:gd name="T12" fmla="*/ 15 w 17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17"/>
                <a:gd name="T23" fmla="*/ 17 w 17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17">
                  <a:moveTo>
                    <a:pt x="16" y="0"/>
                  </a:moveTo>
                  <a:lnTo>
                    <a:pt x="8" y="0"/>
                  </a:lnTo>
                  <a:lnTo>
                    <a:pt x="8" y="16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18" name="Freeform 449"/>
            <p:cNvSpPr>
              <a:spLocks noChangeArrowheads="1"/>
            </p:cNvSpPr>
            <p:nvPr/>
          </p:nvSpPr>
          <p:spPr bwMode="auto">
            <a:xfrm>
              <a:off x="5226" y="3760"/>
              <a:ext cx="0" cy="16"/>
            </a:xfrm>
            <a:custGeom>
              <a:avLst/>
              <a:gdLst>
                <a:gd name="T0" fmla="*/ 0 w 1"/>
                <a:gd name="T1" fmla="*/ 0 h 17"/>
                <a:gd name="T2" fmla="*/ 0 w 1"/>
                <a:gd name="T3" fmla="*/ 0 h 17"/>
                <a:gd name="T4" fmla="*/ 0 w 1"/>
                <a:gd name="T5" fmla="*/ 5 h 17"/>
                <a:gd name="T6" fmla="*/ 0 w 1"/>
                <a:gd name="T7" fmla="*/ 9 h 17"/>
                <a:gd name="T8" fmla="*/ 0 w 1"/>
                <a:gd name="T9" fmla="*/ 15 h 17"/>
                <a:gd name="T10" fmla="*/ 0 w 1"/>
                <a:gd name="T11" fmla="*/ 15 h 17"/>
                <a:gd name="T12" fmla="*/ 0 w 1"/>
                <a:gd name="T13" fmla="*/ 15 h 17"/>
                <a:gd name="T14" fmla="*/ 0 w 1"/>
                <a:gd name="T15" fmla="*/ 15 h 17"/>
                <a:gd name="T16" fmla="*/ 0 w 1"/>
                <a:gd name="T17" fmla="*/ 9 h 17"/>
                <a:gd name="T18" fmla="*/ 0 w 1"/>
                <a:gd name="T19" fmla="*/ 9 h 17"/>
                <a:gd name="T20" fmla="*/ 0 w 1"/>
                <a:gd name="T21" fmla="*/ 9 h 17"/>
                <a:gd name="T22" fmla="*/ 0 w 1"/>
                <a:gd name="T23" fmla="*/ 5 h 17"/>
                <a:gd name="T24" fmla="*/ 0 w 1"/>
                <a:gd name="T25" fmla="*/ 5 h 17"/>
                <a:gd name="T26" fmla="*/ 0 w 1"/>
                <a:gd name="T27" fmla="*/ 9 h 17"/>
                <a:gd name="T28" fmla="*/ 0 w 1"/>
                <a:gd name="T29" fmla="*/ 9 h 17"/>
                <a:gd name="T30" fmla="*/ 0 w 1"/>
                <a:gd name="T31" fmla="*/ 5 h 17"/>
                <a:gd name="T32" fmla="*/ 0 w 1"/>
                <a:gd name="T33" fmla="*/ 0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"/>
                <a:gd name="T52" fmla="*/ 0 h 17"/>
                <a:gd name="T53" fmla="*/ 0 w 1"/>
                <a:gd name="T54" fmla="*/ 17 h 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" h="17">
                  <a:moveTo>
                    <a:pt x="0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19" name="Freeform 450"/>
            <p:cNvSpPr>
              <a:spLocks noChangeArrowheads="1"/>
            </p:cNvSpPr>
            <p:nvPr/>
          </p:nvSpPr>
          <p:spPr bwMode="auto">
            <a:xfrm>
              <a:off x="5249" y="3760"/>
              <a:ext cx="16" cy="16"/>
            </a:xfrm>
            <a:custGeom>
              <a:avLst/>
              <a:gdLst>
                <a:gd name="T0" fmla="*/ 15 w 17"/>
                <a:gd name="T1" fmla="*/ 0 h 17"/>
                <a:gd name="T2" fmla="*/ 0 w 17"/>
                <a:gd name="T3" fmla="*/ 0 h 17"/>
                <a:gd name="T4" fmla="*/ 0 w 17"/>
                <a:gd name="T5" fmla="*/ 0 h 17"/>
                <a:gd name="T6" fmla="*/ 0 w 17"/>
                <a:gd name="T7" fmla="*/ 8 h 17"/>
                <a:gd name="T8" fmla="*/ 0 w 17"/>
                <a:gd name="T9" fmla="*/ 8 h 17"/>
                <a:gd name="T10" fmla="*/ 0 w 17"/>
                <a:gd name="T11" fmla="*/ 8 h 17"/>
                <a:gd name="T12" fmla="*/ 0 w 17"/>
                <a:gd name="T13" fmla="*/ 15 h 17"/>
                <a:gd name="T14" fmla="*/ 0 w 17"/>
                <a:gd name="T15" fmla="*/ 15 h 17"/>
                <a:gd name="T16" fmla="*/ 0 w 17"/>
                <a:gd name="T17" fmla="*/ 8 h 17"/>
                <a:gd name="T18" fmla="*/ 0 w 17"/>
                <a:gd name="T19" fmla="*/ 8 h 17"/>
                <a:gd name="T20" fmla="*/ 15 w 17"/>
                <a:gd name="T21" fmla="*/ 8 h 17"/>
                <a:gd name="T22" fmla="*/ 15 w 17"/>
                <a:gd name="T23" fmla="*/ 0 h 17"/>
                <a:gd name="T24" fmla="*/ 0 w 17"/>
                <a:gd name="T25" fmla="*/ 0 h 17"/>
                <a:gd name="T26" fmla="*/ 0 w 17"/>
                <a:gd name="T27" fmla="*/ 8 h 17"/>
                <a:gd name="T28" fmla="*/ 0 w 17"/>
                <a:gd name="T29" fmla="*/ 8 h 17"/>
                <a:gd name="T30" fmla="*/ 15 w 17"/>
                <a:gd name="T31" fmla="*/ 8 h 17"/>
                <a:gd name="T32" fmla="*/ 15 w 17"/>
                <a:gd name="T33" fmla="*/ 15 h 17"/>
                <a:gd name="T34" fmla="*/ 15 w 17"/>
                <a:gd name="T35" fmla="*/ 15 h 17"/>
                <a:gd name="T36" fmla="*/ 15 w 17"/>
                <a:gd name="T37" fmla="*/ 0 h 1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"/>
                <a:gd name="T58" fmla="*/ 0 h 17"/>
                <a:gd name="T59" fmla="*/ 17 w 17"/>
                <a:gd name="T60" fmla="*/ 17 h 1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" h="17">
                  <a:moveTo>
                    <a:pt x="16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0" y="8"/>
                  </a:lnTo>
                  <a:lnTo>
                    <a:pt x="16" y="8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16" y="8"/>
                  </a:lnTo>
                  <a:lnTo>
                    <a:pt x="16" y="16"/>
                  </a:lnTo>
                  <a:lnTo>
                    <a:pt x="1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20" name="Freeform 451"/>
            <p:cNvSpPr>
              <a:spLocks noChangeArrowheads="1"/>
            </p:cNvSpPr>
            <p:nvPr/>
          </p:nvSpPr>
          <p:spPr bwMode="auto">
            <a:xfrm>
              <a:off x="5255" y="3760"/>
              <a:ext cx="16" cy="16"/>
            </a:xfrm>
            <a:custGeom>
              <a:avLst/>
              <a:gdLst>
                <a:gd name="T0" fmla="*/ 15 w 17"/>
                <a:gd name="T1" fmla="*/ 0 h 17"/>
                <a:gd name="T2" fmla="*/ 0 w 17"/>
                <a:gd name="T3" fmla="*/ 0 h 17"/>
                <a:gd name="T4" fmla="*/ 0 w 17"/>
                <a:gd name="T5" fmla="*/ 0 h 17"/>
                <a:gd name="T6" fmla="*/ 0 w 17"/>
                <a:gd name="T7" fmla="*/ 8 h 17"/>
                <a:gd name="T8" fmla="*/ 0 w 17"/>
                <a:gd name="T9" fmla="*/ 8 h 17"/>
                <a:gd name="T10" fmla="*/ 0 w 17"/>
                <a:gd name="T11" fmla="*/ 0 h 17"/>
                <a:gd name="T12" fmla="*/ 15 w 17"/>
                <a:gd name="T13" fmla="*/ 0 h 17"/>
                <a:gd name="T14" fmla="*/ 15 w 17"/>
                <a:gd name="T15" fmla="*/ 8 h 17"/>
                <a:gd name="T16" fmla="*/ 0 w 17"/>
                <a:gd name="T17" fmla="*/ 8 h 17"/>
                <a:gd name="T18" fmla="*/ 0 w 17"/>
                <a:gd name="T19" fmla="*/ 8 h 17"/>
                <a:gd name="T20" fmla="*/ 0 w 17"/>
                <a:gd name="T21" fmla="*/ 15 h 17"/>
                <a:gd name="T22" fmla="*/ 0 w 17"/>
                <a:gd name="T23" fmla="*/ 15 h 17"/>
                <a:gd name="T24" fmla="*/ 15 w 17"/>
                <a:gd name="T25" fmla="*/ 15 h 17"/>
                <a:gd name="T26" fmla="*/ 15 w 17"/>
                <a:gd name="T27" fmla="*/ 15 h 17"/>
                <a:gd name="T28" fmla="*/ 15 w 17"/>
                <a:gd name="T29" fmla="*/ 15 h 17"/>
                <a:gd name="T30" fmla="*/ 15 w 17"/>
                <a:gd name="T31" fmla="*/ 15 h 17"/>
                <a:gd name="T32" fmla="*/ 0 w 17"/>
                <a:gd name="T33" fmla="*/ 15 h 17"/>
                <a:gd name="T34" fmla="*/ 0 w 17"/>
                <a:gd name="T35" fmla="*/ 8 h 17"/>
                <a:gd name="T36" fmla="*/ 15 w 17"/>
                <a:gd name="T37" fmla="*/ 8 h 17"/>
                <a:gd name="T38" fmla="*/ 15 w 17"/>
                <a:gd name="T39" fmla="*/ 8 h 17"/>
                <a:gd name="T40" fmla="*/ 15 w 17"/>
                <a:gd name="T41" fmla="*/ 0 h 17"/>
                <a:gd name="T42" fmla="*/ 15 w 17"/>
                <a:gd name="T43" fmla="*/ 0 h 1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"/>
                <a:gd name="T67" fmla="*/ 0 h 17"/>
                <a:gd name="T68" fmla="*/ 17 w 17"/>
                <a:gd name="T69" fmla="*/ 17 h 1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" h="17">
                  <a:moveTo>
                    <a:pt x="16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0" y="0"/>
                  </a:lnTo>
                  <a:lnTo>
                    <a:pt x="16" y="0"/>
                  </a:lnTo>
                  <a:lnTo>
                    <a:pt x="16" y="8"/>
                  </a:lnTo>
                  <a:lnTo>
                    <a:pt x="0" y="8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8"/>
                  </a:lnTo>
                  <a:lnTo>
                    <a:pt x="16" y="8"/>
                  </a:lnTo>
                  <a:lnTo>
                    <a:pt x="1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21" name="Freeform 452"/>
            <p:cNvSpPr>
              <a:spLocks noChangeArrowheads="1"/>
            </p:cNvSpPr>
            <p:nvPr/>
          </p:nvSpPr>
          <p:spPr bwMode="auto">
            <a:xfrm>
              <a:off x="5231" y="3760"/>
              <a:ext cx="16" cy="16"/>
            </a:xfrm>
            <a:custGeom>
              <a:avLst/>
              <a:gdLst>
                <a:gd name="T0" fmla="*/ 15 w 17"/>
                <a:gd name="T1" fmla="*/ 0 h 17"/>
                <a:gd name="T2" fmla="*/ 8 w 17"/>
                <a:gd name="T3" fmla="*/ 0 h 17"/>
                <a:gd name="T4" fmla="*/ 8 w 17"/>
                <a:gd name="T5" fmla="*/ 15 h 17"/>
                <a:gd name="T6" fmla="*/ 0 w 17"/>
                <a:gd name="T7" fmla="*/ 15 h 17"/>
                <a:gd name="T8" fmla="*/ 0 w 17"/>
                <a:gd name="T9" fmla="*/ 15 h 17"/>
                <a:gd name="T10" fmla="*/ 15 w 17"/>
                <a:gd name="T11" fmla="*/ 15 h 17"/>
                <a:gd name="T12" fmla="*/ 15 w 17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17"/>
                <a:gd name="T23" fmla="*/ 17 w 17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17">
                  <a:moveTo>
                    <a:pt x="16" y="0"/>
                  </a:moveTo>
                  <a:lnTo>
                    <a:pt x="8" y="0"/>
                  </a:lnTo>
                  <a:lnTo>
                    <a:pt x="8" y="16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</p:grpSp>
      <p:grpSp>
        <p:nvGrpSpPr>
          <p:cNvPr id="10275" name="Group 453"/>
          <p:cNvGrpSpPr>
            <a:grpSpLocks/>
          </p:cNvGrpSpPr>
          <p:nvPr/>
        </p:nvGrpSpPr>
        <p:grpSpPr bwMode="auto">
          <a:xfrm>
            <a:off x="7505700" y="6015038"/>
            <a:ext cx="260350" cy="26987"/>
            <a:chOff x="4728" y="3789"/>
            <a:chExt cx="164" cy="17"/>
          </a:xfrm>
        </p:grpSpPr>
        <p:sp>
          <p:nvSpPr>
            <p:cNvPr id="10398" name="Freeform 454"/>
            <p:cNvSpPr>
              <a:spLocks noChangeArrowheads="1"/>
            </p:cNvSpPr>
            <p:nvPr/>
          </p:nvSpPr>
          <p:spPr bwMode="auto">
            <a:xfrm>
              <a:off x="4782" y="3790"/>
              <a:ext cx="16" cy="16"/>
            </a:xfrm>
            <a:custGeom>
              <a:avLst/>
              <a:gdLst>
                <a:gd name="T0" fmla="*/ 4 w 17"/>
                <a:gd name="T1" fmla="*/ 0 h 17"/>
                <a:gd name="T2" fmla="*/ 11 w 17"/>
                <a:gd name="T3" fmla="*/ 0 h 17"/>
                <a:gd name="T4" fmla="*/ 15 w 17"/>
                <a:gd name="T5" fmla="*/ 15 h 17"/>
                <a:gd name="T6" fmla="*/ 11 w 17"/>
                <a:gd name="T7" fmla="*/ 15 h 17"/>
                <a:gd name="T8" fmla="*/ 8 w 17"/>
                <a:gd name="T9" fmla="*/ 12 h 17"/>
                <a:gd name="T10" fmla="*/ 8 w 17"/>
                <a:gd name="T11" fmla="*/ 9 h 17"/>
                <a:gd name="T12" fmla="*/ 8 w 17"/>
                <a:gd name="T13" fmla="*/ 2 h 17"/>
                <a:gd name="T14" fmla="*/ 8 w 17"/>
                <a:gd name="T15" fmla="*/ 9 h 17"/>
                <a:gd name="T16" fmla="*/ 8 w 17"/>
                <a:gd name="T17" fmla="*/ 9 h 17"/>
                <a:gd name="T18" fmla="*/ 8 w 17"/>
                <a:gd name="T19" fmla="*/ 12 h 17"/>
                <a:gd name="T20" fmla="*/ 8 w 17"/>
                <a:gd name="T21" fmla="*/ 12 h 17"/>
                <a:gd name="T22" fmla="*/ 8 w 17"/>
                <a:gd name="T23" fmla="*/ 15 h 17"/>
                <a:gd name="T24" fmla="*/ 0 w 17"/>
                <a:gd name="T25" fmla="*/ 15 h 17"/>
                <a:gd name="T26" fmla="*/ 4 w 17"/>
                <a:gd name="T27" fmla="*/ 0 h 1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"/>
                <a:gd name="T43" fmla="*/ 0 h 17"/>
                <a:gd name="T44" fmla="*/ 17 w 17"/>
                <a:gd name="T45" fmla="*/ 17 h 1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" h="17">
                  <a:moveTo>
                    <a:pt x="4" y="0"/>
                  </a:moveTo>
                  <a:lnTo>
                    <a:pt x="12" y="0"/>
                  </a:lnTo>
                  <a:lnTo>
                    <a:pt x="16" y="16"/>
                  </a:lnTo>
                  <a:lnTo>
                    <a:pt x="12" y="16"/>
                  </a:lnTo>
                  <a:lnTo>
                    <a:pt x="8" y="13"/>
                  </a:lnTo>
                  <a:lnTo>
                    <a:pt x="8" y="10"/>
                  </a:lnTo>
                  <a:lnTo>
                    <a:pt x="8" y="2"/>
                  </a:lnTo>
                  <a:lnTo>
                    <a:pt x="8" y="10"/>
                  </a:lnTo>
                  <a:lnTo>
                    <a:pt x="8" y="13"/>
                  </a:lnTo>
                  <a:lnTo>
                    <a:pt x="8" y="16"/>
                  </a:lnTo>
                  <a:lnTo>
                    <a:pt x="0" y="16"/>
                  </a:lnTo>
                  <a:lnTo>
                    <a:pt x="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399" name="Freeform 455"/>
            <p:cNvSpPr>
              <a:spLocks noChangeArrowheads="1"/>
            </p:cNvSpPr>
            <p:nvPr/>
          </p:nvSpPr>
          <p:spPr bwMode="auto">
            <a:xfrm>
              <a:off x="4846" y="3790"/>
              <a:ext cx="16" cy="16"/>
            </a:xfrm>
            <a:custGeom>
              <a:avLst/>
              <a:gdLst>
                <a:gd name="T0" fmla="*/ 0 w 17"/>
                <a:gd name="T1" fmla="*/ 0 h 17"/>
                <a:gd name="T2" fmla="*/ 15 w 17"/>
                <a:gd name="T3" fmla="*/ 0 h 17"/>
                <a:gd name="T4" fmla="*/ 15 w 17"/>
                <a:gd name="T5" fmla="*/ 2 h 17"/>
                <a:gd name="T6" fmla="*/ 15 w 17"/>
                <a:gd name="T7" fmla="*/ 5 h 17"/>
                <a:gd name="T8" fmla="*/ 15 w 17"/>
                <a:gd name="T9" fmla="*/ 8 h 17"/>
                <a:gd name="T10" fmla="*/ 15 w 17"/>
                <a:gd name="T11" fmla="*/ 9 h 17"/>
                <a:gd name="T12" fmla="*/ 15 w 17"/>
                <a:gd name="T13" fmla="*/ 12 h 17"/>
                <a:gd name="T14" fmla="*/ 15 w 17"/>
                <a:gd name="T15" fmla="*/ 15 h 17"/>
                <a:gd name="T16" fmla="*/ 0 w 17"/>
                <a:gd name="T17" fmla="*/ 15 h 17"/>
                <a:gd name="T18" fmla="*/ 0 w 17"/>
                <a:gd name="T19" fmla="*/ 9 h 17"/>
                <a:gd name="T20" fmla="*/ 8 w 17"/>
                <a:gd name="T21" fmla="*/ 9 h 17"/>
                <a:gd name="T22" fmla="*/ 8 w 17"/>
                <a:gd name="T23" fmla="*/ 12 h 17"/>
                <a:gd name="T24" fmla="*/ 8 w 17"/>
                <a:gd name="T25" fmla="*/ 12 h 17"/>
                <a:gd name="T26" fmla="*/ 8 w 17"/>
                <a:gd name="T27" fmla="*/ 9 h 17"/>
                <a:gd name="T28" fmla="*/ 8 w 17"/>
                <a:gd name="T29" fmla="*/ 9 h 17"/>
                <a:gd name="T30" fmla="*/ 8 w 17"/>
                <a:gd name="T31" fmla="*/ 5 h 17"/>
                <a:gd name="T32" fmla="*/ 8 w 17"/>
                <a:gd name="T33" fmla="*/ 5 h 17"/>
                <a:gd name="T34" fmla="*/ 8 w 17"/>
                <a:gd name="T35" fmla="*/ 2 h 17"/>
                <a:gd name="T36" fmla="*/ 8 w 17"/>
                <a:gd name="T37" fmla="*/ 2 h 17"/>
                <a:gd name="T38" fmla="*/ 8 w 17"/>
                <a:gd name="T39" fmla="*/ 5 h 17"/>
                <a:gd name="T40" fmla="*/ 8 w 17"/>
                <a:gd name="T41" fmla="*/ 9 h 17"/>
                <a:gd name="T42" fmla="*/ 0 w 17"/>
                <a:gd name="T43" fmla="*/ 9 h 17"/>
                <a:gd name="T44" fmla="*/ 0 w 17"/>
                <a:gd name="T45" fmla="*/ 0 h 1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7"/>
                <a:gd name="T70" fmla="*/ 0 h 17"/>
                <a:gd name="T71" fmla="*/ 17 w 17"/>
                <a:gd name="T72" fmla="*/ 17 h 1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2"/>
                  </a:lnTo>
                  <a:lnTo>
                    <a:pt x="16" y="5"/>
                  </a:lnTo>
                  <a:lnTo>
                    <a:pt x="16" y="8"/>
                  </a:lnTo>
                  <a:lnTo>
                    <a:pt x="16" y="10"/>
                  </a:lnTo>
                  <a:lnTo>
                    <a:pt x="16" y="13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8" y="10"/>
                  </a:lnTo>
                  <a:lnTo>
                    <a:pt x="8" y="13"/>
                  </a:lnTo>
                  <a:lnTo>
                    <a:pt x="8" y="10"/>
                  </a:lnTo>
                  <a:lnTo>
                    <a:pt x="8" y="5"/>
                  </a:lnTo>
                  <a:lnTo>
                    <a:pt x="8" y="2"/>
                  </a:lnTo>
                  <a:lnTo>
                    <a:pt x="8" y="5"/>
                  </a:lnTo>
                  <a:lnTo>
                    <a:pt x="8" y="10"/>
                  </a:lnTo>
                  <a:lnTo>
                    <a:pt x="0" y="1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00" name="Freeform 456"/>
            <p:cNvSpPr>
              <a:spLocks noChangeArrowheads="1"/>
            </p:cNvSpPr>
            <p:nvPr/>
          </p:nvSpPr>
          <p:spPr bwMode="auto">
            <a:xfrm>
              <a:off x="4728" y="3790"/>
              <a:ext cx="16" cy="16"/>
            </a:xfrm>
            <a:custGeom>
              <a:avLst/>
              <a:gdLst>
                <a:gd name="T0" fmla="*/ 0 w 17"/>
                <a:gd name="T1" fmla="*/ 0 h 17"/>
                <a:gd name="T2" fmla="*/ 15 w 17"/>
                <a:gd name="T3" fmla="*/ 0 h 17"/>
                <a:gd name="T4" fmla="*/ 15 w 17"/>
                <a:gd name="T5" fmla="*/ 2 h 17"/>
                <a:gd name="T6" fmla="*/ 15 w 17"/>
                <a:gd name="T7" fmla="*/ 2 h 17"/>
                <a:gd name="T8" fmla="*/ 15 w 17"/>
                <a:gd name="T9" fmla="*/ 5 h 17"/>
                <a:gd name="T10" fmla="*/ 15 w 17"/>
                <a:gd name="T11" fmla="*/ 5 h 17"/>
                <a:gd name="T12" fmla="*/ 15 w 17"/>
                <a:gd name="T13" fmla="*/ 9 h 17"/>
                <a:gd name="T14" fmla="*/ 15 w 17"/>
                <a:gd name="T15" fmla="*/ 9 h 17"/>
                <a:gd name="T16" fmla="*/ 15 w 17"/>
                <a:gd name="T17" fmla="*/ 15 h 17"/>
                <a:gd name="T18" fmla="*/ 0 w 17"/>
                <a:gd name="T19" fmla="*/ 15 h 17"/>
                <a:gd name="T20" fmla="*/ 0 w 17"/>
                <a:gd name="T21" fmla="*/ 0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7"/>
                <a:gd name="T35" fmla="*/ 17 w 17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2"/>
                  </a:lnTo>
                  <a:lnTo>
                    <a:pt x="16" y="5"/>
                  </a:lnTo>
                  <a:lnTo>
                    <a:pt x="16" y="1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01" name="Freeform 457"/>
            <p:cNvSpPr>
              <a:spLocks noChangeArrowheads="1"/>
            </p:cNvSpPr>
            <p:nvPr/>
          </p:nvSpPr>
          <p:spPr bwMode="auto">
            <a:xfrm>
              <a:off x="4734" y="3790"/>
              <a:ext cx="16" cy="16"/>
            </a:xfrm>
            <a:custGeom>
              <a:avLst/>
              <a:gdLst>
                <a:gd name="T0" fmla="*/ 15 w 17"/>
                <a:gd name="T1" fmla="*/ 0 h 17"/>
                <a:gd name="T2" fmla="*/ 0 w 17"/>
                <a:gd name="T3" fmla="*/ 0 h 17"/>
                <a:gd name="T4" fmla="*/ 0 w 17"/>
                <a:gd name="T5" fmla="*/ 15 h 17"/>
                <a:gd name="T6" fmla="*/ 15 w 17"/>
                <a:gd name="T7" fmla="*/ 15 h 17"/>
                <a:gd name="T8" fmla="*/ 15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02" name="Freeform 458"/>
            <p:cNvSpPr>
              <a:spLocks noChangeArrowheads="1"/>
            </p:cNvSpPr>
            <p:nvPr/>
          </p:nvSpPr>
          <p:spPr bwMode="auto">
            <a:xfrm>
              <a:off x="4876" y="3790"/>
              <a:ext cx="16" cy="16"/>
            </a:xfrm>
            <a:custGeom>
              <a:avLst/>
              <a:gdLst>
                <a:gd name="T0" fmla="*/ 0 w 17"/>
                <a:gd name="T1" fmla="*/ 0 h 17"/>
                <a:gd name="T2" fmla="*/ 8 w 17"/>
                <a:gd name="T3" fmla="*/ 0 h 17"/>
                <a:gd name="T4" fmla="*/ 8 w 17"/>
                <a:gd name="T5" fmla="*/ 8 h 17"/>
                <a:gd name="T6" fmla="*/ 8 w 17"/>
                <a:gd name="T7" fmla="*/ 0 h 17"/>
                <a:gd name="T8" fmla="*/ 15 w 17"/>
                <a:gd name="T9" fmla="*/ 0 h 17"/>
                <a:gd name="T10" fmla="*/ 8 w 17"/>
                <a:gd name="T11" fmla="*/ 8 h 17"/>
                <a:gd name="T12" fmla="*/ 15 w 17"/>
                <a:gd name="T13" fmla="*/ 15 h 17"/>
                <a:gd name="T14" fmla="*/ 8 w 17"/>
                <a:gd name="T15" fmla="*/ 15 h 17"/>
                <a:gd name="T16" fmla="*/ 8 w 17"/>
                <a:gd name="T17" fmla="*/ 9 h 17"/>
                <a:gd name="T18" fmla="*/ 8 w 17"/>
                <a:gd name="T19" fmla="*/ 15 h 17"/>
                <a:gd name="T20" fmla="*/ 0 w 17"/>
                <a:gd name="T21" fmla="*/ 15 h 17"/>
                <a:gd name="T22" fmla="*/ 0 w 17"/>
                <a:gd name="T23" fmla="*/ 0 h 1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7"/>
                <a:gd name="T37" fmla="*/ 0 h 17"/>
                <a:gd name="T38" fmla="*/ 17 w 17"/>
                <a:gd name="T39" fmla="*/ 17 h 1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7" h="17">
                  <a:moveTo>
                    <a:pt x="0" y="0"/>
                  </a:moveTo>
                  <a:lnTo>
                    <a:pt x="8" y="0"/>
                  </a:lnTo>
                  <a:lnTo>
                    <a:pt x="8" y="8"/>
                  </a:lnTo>
                  <a:lnTo>
                    <a:pt x="8" y="0"/>
                  </a:lnTo>
                  <a:lnTo>
                    <a:pt x="16" y="0"/>
                  </a:lnTo>
                  <a:lnTo>
                    <a:pt x="8" y="8"/>
                  </a:lnTo>
                  <a:lnTo>
                    <a:pt x="16" y="16"/>
                  </a:lnTo>
                  <a:lnTo>
                    <a:pt x="8" y="16"/>
                  </a:lnTo>
                  <a:lnTo>
                    <a:pt x="8" y="10"/>
                  </a:lnTo>
                  <a:lnTo>
                    <a:pt x="8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03" name="Freeform 459"/>
            <p:cNvSpPr>
              <a:spLocks noChangeArrowheads="1"/>
            </p:cNvSpPr>
            <p:nvPr/>
          </p:nvSpPr>
          <p:spPr bwMode="auto">
            <a:xfrm>
              <a:off x="4834" y="3790"/>
              <a:ext cx="16" cy="16"/>
            </a:xfrm>
            <a:custGeom>
              <a:avLst/>
              <a:gdLst>
                <a:gd name="T0" fmla="*/ 0 w 17"/>
                <a:gd name="T1" fmla="*/ 0 h 17"/>
                <a:gd name="T2" fmla="*/ 15 w 17"/>
                <a:gd name="T3" fmla="*/ 0 h 17"/>
                <a:gd name="T4" fmla="*/ 15 w 17"/>
                <a:gd name="T5" fmla="*/ 12 h 17"/>
                <a:gd name="T6" fmla="*/ 15 w 17"/>
                <a:gd name="T7" fmla="*/ 12 h 17"/>
                <a:gd name="T8" fmla="*/ 15 w 17"/>
                <a:gd name="T9" fmla="*/ 15 h 17"/>
                <a:gd name="T10" fmla="*/ 0 w 17"/>
                <a:gd name="T11" fmla="*/ 15 h 17"/>
                <a:gd name="T12" fmla="*/ 0 w 17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17"/>
                <a:gd name="T23" fmla="*/ 17 w 17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3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04" name="Freeform 460"/>
            <p:cNvSpPr>
              <a:spLocks noChangeArrowheads="1"/>
            </p:cNvSpPr>
            <p:nvPr/>
          </p:nvSpPr>
          <p:spPr bwMode="auto">
            <a:xfrm>
              <a:off x="4804" y="3790"/>
              <a:ext cx="16" cy="16"/>
            </a:xfrm>
            <a:custGeom>
              <a:avLst/>
              <a:gdLst>
                <a:gd name="T0" fmla="*/ 5 w 17"/>
                <a:gd name="T1" fmla="*/ 0 h 17"/>
                <a:gd name="T2" fmla="*/ 9 w 17"/>
                <a:gd name="T3" fmla="*/ 0 h 17"/>
                <a:gd name="T4" fmla="*/ 15 w 17"/>
                <a:gd name="T5" fmla="*/ 2 h 17"/>
                <a:gd name="T6" fmla="*/ 15 w 17"/>
                <a:gd name="T7" fmla="*/ 12 h 17"/>
                <a:gd name="T8" fmla="*/ 9 w 17"/>
                <a:gd name="T9" fmla="*/ 15 h 17"/>
                <a:gd name="T10" fmla="*/ 9 w 17"/>
                <a:gd name="T11" fmla="*/ 15 h 17"/>
                <a:gd name="T12" fmla="*/ 5 w 17"/>
                <a:gd name="T13" fmla="*/ 15 h 17"/>
                <a:gd name="T14" fmla="*/ 0 w 17"/>
                <a:gd name="T15" fmla="*/ 12 h 17"/>
                <a:gd name="T16" fmla="*/ 0 w 17"/>
                <a:gd name="T17" fmla="*/ 12 h 17"/>
                <a:gd name="T18" fmla="*/ 5 w 17"/>
                <a:gd name="T19" fmla="*/ 12 h 17"/>
                <a:gd name="T20" fmla="*/ 9 w 17"/>
                <a:gd name="T21" fmla="*/ 12 h 17"/>
                <a:gd name="T22" fmla="*/ 9 w 17"/>
                <a:gd name="T23" fmla="*/ 2 h 17"/>
                <a:gd name="T24" fmla="*/ 5 w 17"/>
                <a:gd name="T25" fmla="*/ 2 h 17"/>
                <a:gd name="T26" fmla="*/ 5 w 17"/>
                <a:gd name="T27" fmla="*/ 12 h 17"/>
                <a:gd name="T28" fmla="*/ 0 w 17"/>
                <a:gd name="T29" fmla="*/ 12 h 17"/>
                <a:gd name="T30" fmla="*/ 0 w 17"/>
                <a:gd name="T31" fmla="*/ 2 h 17"/>
                <a:gd name="T32" fmla="*/ 5 w 17"/>
                <a:gd name="T33" fmla="*/ 0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"/>
                <a:gd name="T52" fmla="*/ 0 h 17"/>
                <a:gd name="T53" fmla="*/ 17 w 17"/>
                <a:gd name="T54" fmla="*/ 17 h 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" h="17">
                  <a:moveTo>
                    <a:pt x="5" y="0"/>
                  </a:moveTo>
                  <a:lnTo>
                    <a:pt x="10" y="0"/>
                  </a:lnTo>
                  <a:lnTo>
                    <a:pt x="16" y="2"/>
                  </a:lnTo>
                  <a:lnTo>
                    <a:pt x="16" y="13"/>
                  </a:lnTo>
                  <a:lnTo>
                    <a:pt x="10" y="16"/>
                  </a:lnTo>
                  <a:lnTo>
                    <a:pt x="5" y="16"/>
                  </a:lnTo>
                  <a:lnTo>
                    <a:pt x="0" y="13"/>
                  </a:lnTo>
                  <a:lnTo>
                    <a:pt x="5" y="13"/>
                  </a:lnTo>
                  <a:lnTo>
                    <a:pt x="10" y="13"/>
                  </a:lnTo>
                  <a:lnTo>
                    <a:pt x="10" y="2"/>
                  </a:lnTo>
                  <a:lnTo>
                    <a:pt x="5" y="2"/>
                  </a:lnTo>
                  <a:lnTo>
                    <a:pt x="5" y="13"/>
                  </a:lnTo>
                  <a:lnTo>
                    <a:pt x="0" y="13"/>
                  </a:lnTo>
                  <a:lnTo>
                    <a:pt x="0" y="2"/>
                  </a:lnTo>
                  <a:lnTo>
                    <a:pt x="5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05" name="Freeform 461"/>
            <p:cNvSpPr>
              <a:spLocks noChangeArrowheads="1"/>
            </p:cNvSpPr>
            <p:nvPr/>
          </p:nvSpPr>
          <p:spPr bwMode="auto">
            <a:xfrm>
              <a:off x="4741" y="3789"/>
              <a:ext cx="16" cy="16"/>
            </a:xfrm>
            <a:custGeom>
              <a:avLst/>
              <a:gdLst>
                <a:gd name="T0" fmla="*/ 0 w 17"/>
                <a:gd name="T1" fmla="*/ 0 h 17"/>
                <a:gd name="T2" fmla="*/ 15 w 17"/>
                <a:gd name="T3" fmla="*/ 0 h 17"/>
                <a:gd name="T4" fmla="*/ 15 w 17"/>
                <a:gd name="T5" fmla="*/ 2 h 17"/>
                <a:gd name="T6" fmla="*/ 15 w 17"/>
                <a:gd name="T7" fmla="*/ 8 h 17"/>
                <a:gd name="T8" fmla="*/ 15 w 17"/>
                <a:gd name="T9" fmla="*/ 8 h 17"/>
                <a:gd name="T10" fmla="*/ 15 w 17"/>
                <a:gd name="T11" fmla="*/ 9 h 17"/>
                <a:gd name="T12" fmla="*/ 15 w 17"/>
                <a:gd name="T13" fmla="*/ 15 h 17"/>
                <a:gd name="T14" fmla="*/ 8 w 17"/>
                <a:gd name="T15" fmla="*/ 15 h 17"/>
                <a:gd name="T16" fmla="*/ 8 w 17"/>
                <a:gd name="T17" fmla="*/ 9 h 17"/>
                <a:gd name="T18" fmla="*/ 8 w 17"/>
                <a:gd name="T19" fmla="*/ 8 h 17"/>
                <a:gd name="T20" fmla="*/ 8 w 17"/>
                <a:gd name="T21" fmla="*/ 8 h 17"/>
                <a:gd name="T22" fmla="*/ 8 w 17"/>
                <a:gd name="T23" fmla="*/ 2 h 17"/>
                <a:gd name="T24" fmla="*/ 8 w 17"/>
                <a:gd name="T25" fmla="*/ 2 h 17"/>
                <a:gd name="T26" fmla="*/ 8 w 17"/>
                <a:gd name="T27" fmla="*/ 8 h 17"/>
                <a:gd name="T28" fmla="*/ 8 w 17"/>
                <a:gd name="T29" fmla="*/ 9 h 17"/>
                <a:gd name="T30" fmla="*/ 8 w 17"/>
                <a:gd name="T31" fmla="*/ 9 h 17"/>
                <a:gd name="T32" fmla="*/ 8 w 17"/>
                <a:gd name="T33" fmla="*/ 15 h 17"/>
                <a:gd name="T34" fmla="*/ 0 w 17"/>
                <a:gd name="T35" fmla="*/ 15 h 17"/>
                <a:gd name="T36" fmla="*/ 0 w 17"/>
                <a:gd name="T37" fmla="*/ 0 h 1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"/>
                <a:gd name="T58" fmla="*/ 0 h 17"/>
                <a:gd name="T59" fmla="*/ 17 w 17"/>
                <a:gd name="T60" fmla="*/ 17 h 1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2"/>
                  </a:lnTo>
                  <a:lnTo>
                    <a:pt x="16" y="8"/>
                  </a:lnTo>
                  <a:lnTo>
                    <a:pt x="16" y="10"/>
                  </a:lnTo>
                  <a:lnTo>
                    <a:pt x="16" y="16"/>
                  </a:lnTo>
                  <a:lnTo>
                    <a:pt x="8" y="16"/>
                  </a:lnTo>
                  <a:lnTo>
                    <a:pt x="8" y="10"/>
                  </a:lnTo>
                  <a:lnTo>
                    <a:pt x="8" y="8"/>
                  </a:lnTo>
                  <a:lnTo>
                    <a:pt x="8" y="2"/>
                  </a:lnTo>
                  <a:lnTo>
                    <a:pt x="8" y="8"/>
                  </a:lnTo>
                  <a:lnTo>
                    <a:pt x="8" y="10"/>
                  </a:lnTo>
                  <a:lnTo>
                    <a:pt x="8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06" name="Freeform 462"/>
            <p:cNvSpPr>
              <a:spLocks noChangeArrowheads="1"/>
            </p:cNvSpPr>
            <p:nvPr/>
          </p:nvSpPr>
          <p:spPr bwMode="auto">
            <a:xfrm>
              <a:off x="4751" y="3790"/>
              <a:ext cx="16" cy="16"/>
            </a:xfrm>
            <a:custGeom>
              <a:avLst/>
              <a:gdLst>
                <a:gd name="T0" fmla="*/ 8 w 17"/>
                <a:gd name="T1" fmla="*/ 0 h 17"/>
                <a:gd name="T2" fmla="*/ 15 w 17"/>
                <a:gd name="T3" fmla="*/ 0 h 17"/>
                <a:gd name="T4" fmla="*/ 15 w 17"/>
                <a:gd name="T5" fmla="*/ 0 h 17"/>
                <a:gd name="T6" fmla="*/ 15 w 17"/>
                <a:gd name="T7" fmla="*/ 3 h 17"/>
                <a:gd name="T8" fmla="*/ 8 w 17"/>
                <a:gd name="T9" fmla="*/ 3 h 17"/>
                <a:gd name="T10" fmla="*/ 8 w 17"/>
                <a:gd name="T11" fmla="*/ 3 h 17"/>
                <a:gd name="T12" fmla="*/ 8 w 17"/>
                <a:gd name="T13" fmla="*/ 3 h 17"/>
                <a:gd name="T14" fmla="*/ 8 w 17"/>
                <a:gd name="T15" fmla="*/ 6 h 17"/>
                <a:gd name="T16" fmla="*/ 8 w 17"/>
                <a:gd name="T17" fmla="*/ 6 h 17"/>
                <a:gd name="T18" fmla="*/ 15 w 17"/>
                <a:gd name="T19" fmla="*/ 8 h 17"/>
                <a:gd name="T20" fmla="*/ 15 w 17"/>
                <a:gd name="T21" fmla="*/ 15 h 17"/>
                <a:gd name="T22" fmla="*/ 15 w 17"/>
                <a:gd name="T23" fmla="*/ 15 h 17"/>
                <a:gd name="T24" fmla="*/ 8 w 17"/>
                <a:gd name="T25" fmla="*/ 15 h 17"/>
                <a:gd name="T26" fmla="*/ 0 w 17"/>
                <a:gd name="T27" fmla="*/ 15 h 17"/>
                <a:gd name="T28" fmla="*/ 0 w 17"/>
                <a:gd name="T29" fmla="*/ 11 h 17"/>
                <a:gd name="T30" fmla="*/ 8 w 17"/>
                <a:gd name="T31" fmla="*/ 11 h 17"/>
                <a:gd name="T32" fmla="*/ 8 w 17"/>
                <a:gd name="T33" fmla="*/ 11 h 17"/>
                <a:gd name="T34" fmla="*/ 8 w 17"/>
                <a:gd name="T35" fmla="*/ 11 h 17"/>
                <a:gd name="T36" fmla="*/ 8 w 17"/>
                <a:gd name="T37" fmla="*/ 8 h 17"/>
                <a:gd name="T38" fmla="*/ 8 w 17"/>
                <a:gd name="T39" fmla="*/ 8 h 17"/>
                <a:gd name="T40" fmla="*/ 0 w 17"/>
                <a:gd name="T41" fmla="*/ 6 h 17"/>
                <a:gd name="T42" fmla="*/ 0 w 17"/>
                <a:gd name="T43" fmla="*/ 0 h 17"/>
                <a:gd name="T44" fmla="*/ 8 w 17"/>
                <a:gd name="T45" fmla="*/ 0 h 1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7"/>
                <a:gd name="T70" fmla="*/ 0 h 17"/>
                <a:gd name="T71" fmla="*/ 17 w 17"/>
                <a:gd name="T72" fmla="*/ 17 h 1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7" h="17">
                  <a:moveTo>
                    <a:pt x="8" y="0"/>
                  </a:moveTo>
                  <a:lnTo>
                    <a:pt x="16" y="0"/>
                  </a:lnTo>
                  <a:lnTo>
                    <a:pt x="16" y="3"/>
                  </a:lnTo>
                  <a:lnTo>
                    <a:pt x="8" y="3"/>
                  </a:lnTo>
                  <a:lnTo>
                    <a:pt x="8" y="6"/>
                  </a:lnTo>
                  <a:lnTo>
                    <a:pt x="16" y="9"/>
                  </a:lnTo>
                  <a:lnTo>
                    <a:pt x="16" y="16"/>
                  </a:lnTo>
                  <a:lnTo>
                    <a:pt x="8" y="16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8" y="12"/>
                  </a:lnTo>
                  <a:lnTo>
                    <a:pt x="8" y="9"/>
                  </a:lnTo>
                  <a:lnTo>
                    <a:pt x="0" y="6"/>
                  </a:lnTo>
                  <a:lnTo>
                    <a:pt x="0" y="0"/>
                  </a:lnTo>
                  <a:lnTo>
                    <a:pt x="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07" name="Freeform 463"/>
            <p:cNvSpPr>
              <a:spLocks noChangeArrowheads="1"/>
            </p:cNvSpPr>
            <p:nvPr/>
          </p:nvSpPr>
          <p:spPr bwMode="auto">
            <a:xfrm>
              <a:off x="4759" y="3790"/>
              <a:ext cx="16" cy="16"/>
            </a:xfrm>
            <a:custGeom>
              <a:avLst/>
              <a:gdLst>
                <a:gd name="T0" fmla="*/ 0 w 17"/>
                <a:gd name="T1" fmla="*/ 0 h 17"/>
                <a:gd name="T2" fmla="*/ 15 w 17"/>
                <a:gd name="T3" fmla="*/ 0 h 17"/>
                <a:gd name="T4" fmla="*/ 15 w 17"/>
                <a:gd name="T5" fmla="*/ 2 h 17"/>
                <a:gd name="T6" fmla="*/ 15 w 17"/>
                <a:gd name="T7" fmla="*/ 2 h 17"/>
                <a:gd name="T8" fmla="*/ 15 w 17"/>
                <a:gd name="T9" fmla="*/ 15 h 17"/>
                <a:gd name="T10" fmla="*/ 0 w 17"/>
                <a:gd name="T11" fmla="*/ 15 h 17"/>
                <a:gd name="T12" fmla="*/ 0 w 17"/>
                <a:gd name="T13" fmla="*/ 2 h 17"/>
                <a:gd name="T14" fmla="*/ 0 w 17"/>
                <a:gd name="T15" fmla="*/ 2 h 17"/>
                <a:gd name="T16" fmla="*/ 0 w 17"/>
                <a:gd name="T17" fmla="*/ 0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17"/>
                <a:gd name="T29" fmla="*/ 17 w 17"/>
                <a:gd name="T30" fmla="*/ 17 h 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2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2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08" name="Freeform 464"/>
            <p:cNvSpPr>
              <a:spLocks noChangeArrowheads="1"/>
            </p:cNvSpPr>
            <p:nvPr/>
          </p:nvSpPr>
          <p:spPr bwMode="auto">
            <a:xfrm>
              <a:off x="4791" y="3790"/>
              <a:ext cx="16" cy="16"/>
            </a:xfrm>
            <a:custGeom>
              <a:avLst/>
              <a:gdLst>
                <a:gd name="T0" fmla="*/ 0 w 17"/>
                <a:gd name="T1" fmla="*/ 0 h 17"/>
                <a:gd name="T2" fmla="*/ 15 w 17"/>
                <a:gd name="T3" fmla="*/ 0 h 17"/>
                <a:gd name="T4" fmla="*/ 15 w 17"/>
                <a:gd name="T5" fmla="*/ 2 h 17"/>
                <a:gd name="T6" fmla="*/ 15 w 17"/>
                <a:gd name="T7" fmla="*/ 2 h 17"/>
                <a:gd name="T8" fmla="*/ 15 w 17"/>
                <a:gd name="T9" fmla="*/ 15 h 17"/>
                <a:gd name="T10" fmla="*/ 0 w 17"/>
                <a:gd name="T11" fmla="*/ 15 h 17"/>
                <a:gd name="T12" fmla="*/ 0 w 17"/>
                <a:gd name="T13" fmla="*/ 2 h 17"/>
                <a:gd name="T14" fmla="*/ 0 w 17"/>
                <a:gd name="T15" fmla="*/ 2 h 17"/>
                <a:gd name="T16" fmla="*/ 0 w 17"/>
                <a:gd name="T17" fmla="*/ 0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17"/>
                <a:gd name="T29" fmla="*/ 17 w 17"/>
                <a:gd name="T30" fmla="*/ 17 h 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2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2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09" name="Freeform 465"/>
            <p:cNvSpPr>
              <a:spLocks noChangeArrowheads="1"/>
            </p:cNvSpPr>
            <p:nvPr/>
          </p:nvSpPr>
          <p:spPr bwMode="auto">
            <a:xfrm>
              <a:off x="4797" y="3790"/>
              <a:ext cx="16" cy="16"/>
            </a:xfrm>
            <a:custGeom>
              <a:avLst/>
              <a:gdLst>
                <a:gd name="T0" fmla="*/ 15 w 17"/>
                <a:gd name="T1" fmla="*/ 0 h 17"/>
                <a:gd name="T2" fmla="*/ 0 w 17"/>
                <a:gd name="T3" fmla="*/ 0 h 17"/>
                <a:gd name="T4" fmla="*/ 0 w 17"/>
                <a:gd name="T5" fmla="*/ 15 h 17"/>
                <a:gd name="T6" fmla="*/ 15 w 17"/>
                <a:gd name="T7" fmla="*/ 15 h 17"/>
                <a:gd name="T8" fmla="*/ 15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16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10" name="Freeform 466"/>
            <p:cNvSpPr>
              <a:spLocks noChangeArrowheads="1"/>
            </p:cNvSpPr>
            <p:nvPr/>
          </p:nvSpPr>
          <p:spPr bwMode="auto">
            <a:xfrm>
              <a:off x="4772" y="3790"/>
              <a:ext cx="16" cy="16"/>
            </a:xfrm>
            <a:custGeom>
              <a:avLst/>
              <a:gdLst>
                <a:gd name="T0" fmla="*/ 0 w 17"/>
                <a:gd name="T1" fmla="*/ 0 h 17"/>
                <a:gd name="T2" fmla="*/ 5 w 17"/>
                <a:gd name="T3" fmla="*/ 0 h 17"/>
                <a:gd name="T4" fmla="*/ 9 w 17"/>
                <a:gd name="T5" fmla="*/ 8 h 17"/>
                <a:gd name="T6" fmla="*/ 9 w 17"/>
                <a:gd name="T7" fmla="*/ 0 h 17"/>
                <a:gd name="T8" fmla="*/ 15 w 17"/>
                <a:gd name="T9" fmla="*/ 0 h 17"/>
                <a:gd name="T10" fmla="*/ 15 w 17"/>
                <a:gd name="T11" fmla="*/ 15 h 17"/>
                <a:gd name="T12" fmla="*/ 9 w 17"/>
                <a:gd name="T13" fmla="*/ 15 h 17"/>
                <a:gd name="T14" fmla="*/ 5 w 17"/>
                <a:gd name="T15" fmla="*/ 8 h 17"/>
                <a:gd name="T16" fmla="*/ 5 w 17"/>
                <a:gd name="T17" fmla="*/ 15 h 17"/>
                <a:gd name="T18" fmla="*/ 0 w 17"/>
                <a:gd name="T19" fmla="*/ 15 h 17"/>
                <a:gd name="T20" fmla="*/ 0 w 17"/>
                <a:gd name="T21" fmla="*/ 0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7"/>
                <a:gd name="T35" fmla="*/ 17 w 17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7">
                  <a:moveTo>
                    <a:pt x="0" y="0"/>
                  </a:moveTo>
                  <a:lnTo>
                    <a:pt x="5" y="0"/>
                  </a:lnTo>
                  <a:lnTo>
                    <a:pt x="10" y="8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10" y="16"/>
                  </a:lnTo>
                  <a:lnTo>
                    <a:pt x="5" y="8"/>
                  </a:lnTo>
                  <a:lnTo>
                    <a:pt x="5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11" name="Freeform 467"/>
            <p:cNvSpPr>
              <a:spLocks noChangeArrowheads="1"/>
            </p:cNvSpPr>
            <p:nvPr/>
          </p:nvSpPr>
          <p:spPr bwMode="auto">
            <a:xfrm>
              <a:off x="4814" y="3790"/>
              <a:ext cx="16" cy="16"/>
            </a:xfrm>
            <a:custGeom>
              <a:avLst/>
              <a:gdLst>
                <a:gd name="T0" fmla="*/ 0 w 17"/>
                <a:gd name="T1" fmla="*/ 0 h 17"/>
                <a:gd name="T2" fmla="*/ 5 w 17"/>
                <a:gd name="T3" fmla="*/ 0 h 17"/>
                <a:gd name="T4" fmla="*/ 9 w 17"/>
                <a:gd name="T5" fmla="*/ 8 h 17"/>
                <a:gd name="T6" fmla="*/ 9 w 17"/>
                <a:gd name="T7" fmla="*/ 0 h 17"/>
                <a:gd name="T8" fmla="*/ 15 w 17"/>
                <a:gd name="T9" fmla="*/ 0 h 17"/>
                <a:gd name="T10" fmla="*/ 15 w 17"/>
                <a:gd name="T11" fmla="*/ 15 h 17"/>
                <a:gd name="T12" fmla="*/ 9 w 17"/>
                <a:gd name="T13" fmla="*/ 15 h 17"/>
                <a:gd name="T14" fmla="*/ 5 w 17"/>
                <a:gd name="T15" fmla="*/ 8 h 17"/>
                <a:gd name="T16" fmla="*/ 5 w 17"/>
                <a:gd name="T17" fmla="*/ 15 h 17"/>
                <a:gd name="T18" fmla="*/ 0 w 17"/>
                <a:gd name="T19" fmla="*/ 15 h 17"/>
                <a:gd name="T20" fmla="*/ 0 w 17"/>
                <a:gd name="T21" fmla="*/ 0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7"/>
                <a:gd name="T35" fmla="*/ 17 w 17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7">
                  <a:moveTo>
                    <a:pt x="0" y="0"/>
                  </a:moveTo>
                  <a:lnTo>
                    <a:pt x="5" y="0"/>
                  </a:lnTo>
                  <a:lnTo>
                    <a:pt x="10" y="8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10" y="16"/>
                  </a:lnTo>
                  <a:lnTo>
                    <a:pt x="5" y="8"/>
                  </a:lnTo>
                  <a:lnTo>
                    <a:pt x="5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12" name="Freeform 468"/>
            <p:cNvSpPr>
              <a:spLocks noChangeArrowheads="1"/>
            </p:cNvSpPr>
            <p:nvPr/>
          </p:nvSpPr>
          <p:spPr bwMode="auto">
            <a:xfrm>
              <a:off x="4824" y="3790"/>
              <a:ext cx="16" cy="16"/>
            </a:xfrm>
            <a:custGeom>
              <a:avLst/>
              <a:gdLst>
                <a:gd name="T0" fmla="*/ 4 w 17"/>
                <a:gd name="T1" fmla="*/ 0 h 17"/>
                <a:gd name="T2" fmla="*/ 11 w 17"/>
                <a:gd name="T3" fmla="*/ 0 h 17"/>
                <a:gd name="T4" fmla="*/ 15 w 17"/>
                <a:gd name="T5" fmla="*/ 15 h 17"/>
                <a:gd name="T6" fmla="*/ 8 w 17"/>
                <a:gd name="T7" fmla="*/ 15 h 17"/>
                <a:gd name="T8" fmla="*/ 8 w 17"/>
                <a:gd name="T9" fmla="*/ 12 h 17"/>
                <a:gd name="T10" fmla="*/ 8 w 17"/>
                <a:gd name="T11" fmla="*/ 9 h 17"/>
                <a:gd name="T12" fmla="*/ 8 w 17"/>
                <a:gd name="T13" fmla="*/ 2 h 17"/>
                <a:gd name="T14" fmla="*/ 8 w 17"/>
                <a:gd name="T15" fmla="*/ 9 h 17"/>
                <a:gd name="T16" fmla="*/ 8 w 17"/>
                <a:gd name="T17" fmla="*/ 9 h 17"/>
                <a:gd name="T18" fmla="*/ 8 w 17"/>
                <a:gd name="T19" fmla="*/ 12 h 17"/>
                <a:gd name="T20" fmla="*/ 8 w 17"/>
                <a:gd name="T21" fmla="*/ 12 h 17"/>
                <a:gd name="T22" fmla="*/ 4 w 17"/>
                <a:gd name="T23" fmla="*/ 15 h 17"/>
                <a:gd name="T24" fmla="*/ 0 w 17"/>
                <a:gd name="T25" fmla="*/ 15 h 17"/>
                <a:gd name="T26" fmla="*/ 4 w 17"/>
                <a:gd name="T27" fmla="*/ 0 h 1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"/>
                <a:gd name="T43" fmla="*/ 0 h 17"/>
                <a:gd name="T44" fmla="*/ 17 w 17"/>
                <a:gd name="T45" fmla="*/ 17 h 1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" h="17">
                  <a:moveTo>
                    <a:pt x="4" y="0"/>
                  </a:moveTo>
                  <a:lnTo>
                    <a:pt x="12" y="0"/>
                  </a:lnTo>
                  <a:lnTo>
                    <a:pt x="16" y="16"/>
                  </a:lnTo>
                  <a:lnTo>
                    <a:pt x="8" y="16"/>
                  </a:lnTo>
                  <a:lnTo>
                    <a:pt x="8" y="13"/>
                  </a:lnTo>
                  <a:lnTo>
                    <a:pt x="8" y="10"/>
                  </a:lnTo>
                  <a:lnTo>
                    <a:pt x="8" y="2"/>
                  </a:lnTo>
                  <a:lnTo>
                    <a:pt x="8" y="10"/>
                  </a:lnTo>
                  <a:lnTo>
                    <a:pt x="8" y="13"/>
                  </a:lnTo>
                  <a:lnTo>
                    <a:pt x="4" y="16"/>
                  </a:lnTo>
                  <a:lnTo>
                    <a:pt x="0" y="16"/>
                  </a:lnTo>
                  <a:lnTo>
                    <a:pt x="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13" name="Freeform 469"/>
            <p:cNvSpPr>
              <a:spLocks noChangeArrowheads="1"/>
            </p:cNvSpPr>
            <p:nvPr/>
          </p:nvSpPr>
          <p:spPr bwMode="auto">
            <a:xfrm>
              <a:off x="4855" y="3790"/>
              <a:ext cx="16" cy="16"/>
            </a:xfrm>
            <a:custGeom>
              <a:avLst/>
              <a:gdLst>
                <a:gd name="T0" fmla="*/ 5 w 17"/>
                <a:gd name="T1" fmla="*/ 0 h 17"/>
                <a:gd name="T2" fmla="*/ 9 w 17"/>
                <a:gd name="T3" fmla="*/ 0 h 17"/>
                <a:gd name="T4" fmla="*/ 15 w 17"/>
                <a:gd name="T5" fmla="*/ 15 h 17"/>
                <a:gd name="T6" fmla="*/ 9 w 17"/>
                <a:gd name="T7" fmla="*/ 15 h 17"/>
                <a:gd name="T8" fmla="*/ 9 w 17"/>
                <a:gd name="T9" fmla="*/ 11 h 17"/>
                <a:gd name="T10" fmla="*/ 9 w 17"/>
                <a:gd name="T11" fmla="*/ 8 h 17"/>
                <a:gd name="T12" fmla="*/ 9 w 17"/>
                <a:gd name="T13" fmla="*/ 0 h 17"/>
                <a:gd name="T14" fmla="*/ 5 w 17"/>
                <a:gd name="T15" fmla="*/ 8 h 17"/>
                <a:gd name="T16" fmla="*/ 9 w 17"/>
                <a:gd name="T17" fmla="*/ 8 h 17"/>
                <a:gd name="T18" fmla="*/ 9 w 17"/>
                <a:gd name="T19" fmla="*/ 11 h 17"/>
                <a:gd name="T20" fmla="*/ 5 w 17"/>
                <a:gd name="T21" fmla="*/ 11 h 17"/>
                <a:gd name="T22" fmla="*/ 5 w 17"/>
                <a:gd name="T23" fmla="*/ 15 h 17"/>
                <a:gd name="T24" fmla="*/ 0 w 17"/>
                <a:gd name="T25" fmla="*/ 15 h 17"/>
                <a:gd name="T26" fmla="*/ 5 w 17"/>
                <a:gd name="T27" fmla="*/ 0 h 1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"/>
                <a:gd name="T43" fmla="*/ 0 h 17"/>
                <a:gd name="T44" fmla="*/ 17 w 17"/>
                <a:gd name="T45" fmla="*/ 17 h 1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" h="17">
                  <a:moveTo>
                    <a:pt x="5" y="0"/>
                  </a:moveTo>
                  <a:lnTo>
                    <a:pt x="10" y="0"/>
                  </a:lnTo>
                  <a:lnTo>
                    <a:pt x="16" y="16"/>
                  </a:lnTo>
                  <a:lnTo>
                    <a:pt x="10" y="16"/>
                  </a:lnTo>
                  <a:lnTo>
                    <a:pt x="10" y="12"/>
                  </a:lnTo>
                  <a:lnTo>
                    <a:pt x="10" y="9"/>
                  </a:lnTo>
                  <a:lnTo>
                    <a:pt x="10" y="0"/>
                  </a:lnTo>
                  <a:lnTo>
                    <a:pt x="5" y="9"/>
                  </a:lnTo>
                  <a:lnTo>
                    <a:pt x="10" y="9"/>
                  </a:lnTo>
                  <a:lnTo>
                    <a:pt x="10" y="12"/>
                  </a:lnTo>
                  <a:lnTo>
                    <a:pt x="5" y="12"/>
                  </a:lnTo>
                  <a:lnTo>
                    <a:pt x="5" y="16"/>
                  </a:lnTo>
                  <a:lnTo>
                    <a:pt x="0" y="16"/>
                  </a:lnTo>
                  <a:lnTo>
                    <a:pt x="5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414" name="Freeform 470"/>
            <p:cNvSpPr>
              <a:spLocks noChangeArrowheads="1"/>
            </p:cNvSpPr>
            <p:nvPr/>
          </p:nvSpPr>
          <p:spPr bwMode="auto">
            <a:xfrm>
              <a:off x="4865" y="3790"/>
              <a:ext cx="16" cy="16"/>
            </a:xfrm>
            <a:custGeom>
              <a:avLst/>
              <a:gdLst>
                <a:gd name="T0" fmla="*/ 0 w 17"/>
                <a:gd name="T1" fmla="*/ 0 h 17"/>
                <a:gd name="T2" fmla="*/ 5 w 17"/>
                <a:gd name="T3" fmla="*/ 0 h 17"/>
                <a:gd name="T4" fmla="*/ 9 w 17"/>
                <a:gd name="T5" fmla="*/ 8 h 17"/>
                <a:gd name="T6" fmla="*/ 9 w 17"/>
                <a:gd name="T7" fmla="*/ 0 h 17"/>
                <a:gd name="T8" fmla="*/ 15 w 17"/>
                <a:gd name="T9" fmla="*/ 0 h 17"/>
                <a:gd name="T10" fmla="*/ 15 w 17"/>
                <a:gd name="T11" fmla="*/ 15 h 17"/>
                <a:gd name="T12" fmla="*/ 9 w 17"/>
                <a:gd name="T13" fmla="*/ 15 h 17"/>
                <a:gd name="T14" fmla="*/ 5 w 17"/>
                <a:gd name="T15" fmla="*/ 8 h 17"/>
                <a:gd name="T16" fmla="*/ 5 w 17"/>
                <a:gd name="T17" fmla="*/ 15 h 17"/>
                <a:gd name="T18" fmla="*/ 0 w 17"/>
                <a:gd name="T19" fmla="*/ 15 h 17"/>
                <a:gd name="T20" fmla="*/ 0 w 17"/>
                <a:gd name="T21" fmla="*/ 0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7"/>
                <a:gd name="T35" fmla="*/ 17 w 17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7">
                  <a:moveTo>
                    <a:pt x="0" y="0"/>
                  </a:moveTo>
                  <a:lnTo>
                    <a:pt x="5" y="0"/>
                  </a:lnTo>
                  <a:lnTo>
                    <a:pt x="10" y="8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10" y="16"/>
                  </a:lnTo>
                  <a:lnTo>
                    <a:pt x="5" y="8"/>
                  </a:lnTo>
                  <a:lnTo>
                    <a:pt x="5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</p:grpSp>
      <p:sp>
        <p:nvSpPr>
          <p:cNvPr id="10276" name="Rectangle 471"/>
          <p:cNvSpPr>
            <a:spLocks noChangeArrowheads="1"/>
          </p:cNvSpPr>
          <p:nvPr/>
        </p:nvSpPr>
        <p:spPr bwMode="auto">
          <a:xfrm>
            <a:off x="7507288" y="6043613"/>
            <a:ext cx="234950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0277" name="Rectangle 472"/>
          <p:cNvSpPr>
            <a:spLocks noChangeArrowheads="1"/>
          </p:cNvSpPr>
          <p:nvPr/>
        </p:nvSpPr>
        <p:spPr bwMode="auto">
          <a:xfrm>
            <a:off x="7519988" y="6064250"/>
            <a:ext cx="204787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0278" name="Line 473"/>
          <p:cNvSpPr>
            <a:spLocks noChangeShapeType="1"/>
          </p:cNvSpPr>
          <p:nvPr/>
        </p:nvSpPr>
        <p:spPr bwMode="auto">
          <a:xfrm>
            <a:off x="3200400" y="3048000"/>
            <a:ext cx="1588" cy="1600200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9" name="Rectangle 474"/>
          <p:cNvSpPr>
            <a:spLocks noChangeArrowheads="1"/>
          </p:cNvSpPr>
          <p:nvPr/>
        </p:nvSpPr>
        <p:spPr bwMode="auto">
          <a:xfrm>
            <a:off x="3260725" y="3557588"/>
            <a:ext cx="13239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160" tIns="46080" rIns="92160" bIns="460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cs-CZ">
                <a:solidFill>
                  <a:srgbClr val="000000"/>
                </a:solidFill>
                <a:ea typeface="Microsoft YaHei" charset="-122"/>
              </a:rPr>
              <a:t>Receiving </a:t>
            </a:r>
          </a:p>
          <a:p>
            <a:r>
              <a:rPr lang="en-US" altLang="cs-CZ">
                <a:solidFill>
                  <a:srgbClr val="000000"/>
                </a:solidFill>
                <a:ea typeface="Microsoft YaHei" charset="-122"/>
              </a:rPr>
              <a:t>document</a:t>
            </a:r>
          </a:p>
        </p:txBody>
      </p:sp>
      <p:grpSp>
        <p:nvGrpSpPr>
          <p:cNvPr id="10280" name="Group 475"/>
          <p:cNvGrpSpPr>
            <a:grpSpLocks/>
          </p:cNvGrpSpPr>
          <p:nvPr/>
        </p:nvGrpSpPr>
        <p:grpSpPr bwMode="auto">
          <a:xfrm>
            <a:off x="4502150" y="844550"/>
            <a:ext cx="811213" cy="333375"/>
            <a:chOff x="2836" y="532"/>
            <a:chExt cx="511" cy="210"/>
          </a:xfrm>
        </p:grpSpPr>
        <p:sp>
          <p:nvSpPr>
            <p:cNvPr id="10289" name="Rectangle 476"/>
            <p:cNvSpPr>
              <a:spLocks noChangeArrowheads="1"/>
            </p:cNvSpPr>
            <p:nvPr/>
          </p:nvSpPr>
          <p:spPr bwMode="auto">
            <a:xfrm>
              <a:off x="2836" y="532"/>
              <a:ext cx="505" cy="210"/>
            </a:xfrm>
            <a:prstGeom prst="rect">
              <a:avLst/>
            </a:prstGeom>
            <a:solidFill>
              <a:srgbClr val="FFFF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grpSp>
          <p:nvGrpSpPr>
            <p:cNvPr id="10290" name="Group 477"/>
            <p:cNvGrpSpPr>
              <a:grpSpLocks/>
            </p:cNvGrpSpPr>
            <p:nvPr/>
          </p:nvGrpSpPr>
          <p:grpSpPr bwMode="auto">
            <a:xfrm>
              <a:off x="2847" y="536"/>
              <a:ext cx="329" cy="181"/>
              <a:chOff x="2847" y="536"/>
              <a:chExt cx="329" cy="181"/>
            </a:xfrm>
          </p:grpSpPr>
          <p:grpSp>
            <p:nvGrpSpPr>
              <p:cNvPr id="10387" name="Group 478"/>
              <p:cNvGrpSpPr>
                <a:grpSpLocks/>
              </p:cNvGrpSpPr>
              <p:nvPr/>
            </p:nvGrpSpPr>
            <p:grpSpPr bwMode="auto">
              <a:xfrm>
                <a:off x="2847" y="536"/>
                <a:ext cx="96" cy="62"/>
                <a:chOff x="2847" y="536"/>
                <a:chExt cx="96" cy="62"/>
              </a:xfrm>
            </p:grpSpPr>
            <p:sp>
              <p:nvSpPr>
                <p:cNvPr id="10394" name="Freeform 479"/>
                <p:cNvSpPr>
                  <a:spLocks noChangeArrowheads="1"/>
                </p:cNvSpPr>
                <p:nvPr/>
              </p:nvSpPr>
              <p:spPr bwMode="auto">
                <a:xfrm>
                  <a:off x="2847" y="536"/>
                  <a:ext cx="96" cy="16"/>
                </a:xfrm>
                <a:custGeom>
                  <a:avLst/>
                  <a:gdLst>
                    <a:gd name="T0" fmla="*/ 0 w 97"/>
                    <a:gd name="T1" fmla="*/ 0 h 17"/>
                    <a:gd name="T2" fmla="*/ 95 w 97"/>
                    <a:gd name="T3" fmla="*/ 0 h 17"/>
                    <a:gd name="T4" fmla="*/ 95 w 97"/>
                    <a:gd name="T5" fmla="*/ 15 h 17"/>
                    <a:gd name="T6" fmla="*/ 0 w 97"/>
                    <a:gd name="T7" fmla="*/ 15 h 17"/>
                    <a:gd name="T8" fmla="*/ 0 w 9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7"/>
                    <a:gd name="T16" fmla="*/ 0 h 17"/>
                    <a:gd name="T17" fmla="*/ 97 w 9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7" h="17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96" y="16"/>
                      </a:lnTo>
                      <a:lnTo>
                        <a:pt x="0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395" name="Freeform 480"/>
                <p:cNvSpPr>
                  <a:spLocks noChangeArrowheads="1"/>
                </p:cNvSpPr>
                <p:nvPr/>
              </p:nvSpPr>
              <p:spPr bwMode="auto">
                <a:xfrm>
                  <a:off x="2847" y="552"/>
                  <a:ext cx="93" cy="16"/>
                </a:xfrm>
                <a:custGeom>
                  <a:avLst/>
                  <a:gdLst>
                    <a:gd name="T0" fmla="*/ 0 w 94"/>
                    <a:gd name="T1" fmla="*/ 0 h 17"/>
                    <a:gd name="T2" fmla="*/ 92 w 94"/>
                    <a:gd name="T3" fmla="*/ 0 h 17"/>
                    <a:gd name="T4" fmla="*/ 92 w 94"/>
                    <a:gd name="T5" fmla="*/ 15 h 17"/>
                    <a:gd name="T6" fmla="*/ 0 w 94"/>
                    <a:gd name="T7" fmla="*/ 15 h 17"/>
                    <a:gd name="T8" fmla="*/ 0 w 94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4"/>
                    <a:gd name="T16" fmla="*/ 0 h 17"/>
                    <a:gd name="T17" fmla="*/ 94 w 9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4" h="17">
                      <a:moveTo>
                        <a:pt x="0" y="0"/>
                      </a:moveTo>
                      <a:lnTo>
                        <a:pt x="93" y="0"/>
                      </a:lnTo>
                      <a:lnTo>
                        <a:pt x="93" y="16"/>
                      </a:lnTo>
                      <a:lnTo>
                        <a:pt x="0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396" name="Freeform 481"/>
                <p:cNvSpPr>
                  <a:spLocks noChangeArrowheads="1"/>
                </p:cNvSpPr>
                <p:nvPr/>
              </p:nvSpPr>
              <p:spPr bwMode="auto">
                <a:xfrm>
                  <a:off x="2847" y="567"/>
                  <a:ext cx="78" cy="16"/>
                </a:xfrm>
                <a:custGeom>
                  <a:avLst/>
                  <a:gdLst>
                    <a:gd name="T0" fmla="*/ 0 w 79"/>
                    <a:gd name="T1" fmla="*/ 0 h 17"/>
                    <a:gd name="T2" fmla="*/ 77 w 79"/>
                    <a:gd name="T3" fmla="*/ 0 h 17"/>
                    <a:gd name="T4" fmla="*/ 77 w 79"/>
                    <a:gd name="T5" fmla="*/ 15 h 17"/>
                    <a:gd name="T6" fmla="*/ 0 w 79"/>
                    <a:gd name="T7" fmla="*/ 15 h 17"/>
                    <a:gd name="T8" fmla="*/ 0 w 79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9"/>
                    <a:gd name="T16" fmla="*/ 0 h 17"/>
                    <a:gd name="T17" fmla="*/ 79 w 79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9" h="17">
                      <a:moveTo>
                        <a:pt x="0" y="0"/>
                      </a:moveTo>
                      <a:lnTo>
                        <a:pt x="78" y="0"/>
                      </a:lnTo>
                      <a:lnTo>
                        <a:pt x="78" y="16"/>
                      </a:lnTo>
                      <a:lnTo>
                        <a:pt x="0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397" name="Freeform 482"/>
                <p:cNvSpPr>
                  <a:spLocks noChangeArrowheads="1"/>
                </p:cNvSpPr>
                <p:nvPr/>
              </p:nvSpPr>
              <p:spPr bwMode="auto">
                <a:xfrm>
                  <a:off x="2847" y="582"/>
                  <a:ext cx="89" cy="16"/>
                </a:xfrm>
                <a:custGeom>
                  <a:avLst/>
                  <a:gdLst>
                    <a:gd name="T0" fmla="*/ 0 w 90"/>
                    <a:gd name="T1" fmla="*/ 0 h 17"/>
                    <a:gd name="T2" fmla="*/ 88 w 90"/>
                    <a:gd name="T3" fmla="*/ 0 h 17"/>
                    <a:gd name="T4" fmla="*/ 88 w 90"/>
                    <a:gd name="T5" fmla="*/ 15 h 17"/>
                    <a:gd name="T6" fmla="*/ 0 w 90"/>
                    <a:gd name="T7" fmla="*/ 15 h 17"/>
                    <a:gd name="T8" fmla="*/ 0 w 90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0"/>
                    <a:gd name="T16" fmla="*/ 0 h 17"/>
                    <a:gd name="T17" fmla="*/ 90 w 90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0" h="17">
                      <a:moveTo>
                        <a:pt x="0" y="0"/>
                      </a:moveTo>
                      <a:lnTo>
                        <a:pt x="89" y="0"/>
                      </a:lnTo>
                      <a:lnTo>
                        <a:pt x="89" y="16"/>
                      </a:lnTo>
                      <a:lnTo>
                        <a:pt x="0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grpSp>
            <p:nvGrpSpPr>
              <p:cNvPr id="10388" name="Group 483"/>
              <p:cNvGrpSpPr>
                <a:grpSpLocks/>
              </p:cNvGrpSpPr>
              <p:nvPr/>
            </p:nvGrpSpPr>
            <p:grpSpPr bwMode="auto">
              <a:xfrm>
                <a:off x="3028" y="624"/>
                <a:ext cx="148" cy="93"/>
                <a:chOff x="3028" y="624"/>
                <a:chExt cx="148" cy="93"/>
              </a:xfrm>
            </p:grpSpPr>
            <p:sp>
              <p:nvSpPr>
                <p:cNvPr id="10389" name="Freeform 484"/>
                <p:cNvSpPr>
                  <a:spLocks noChangeArrowheads="1"/>
                </p:cNvSpPr>
                <p:nvPr/>
              </p:nvSpPr>
              <p:spPr bwMode="auto">
                <a:xfrm>
                  <a:off x="3028" y="624"/>
                  <a:ext cx="140" cy="16"/>
                </a:xfrm>
                <a:custGeom>
                  <a:avLst/>
                  <a:gdLst>
                    <a:gd name="T0" fmla="*/ 0 w 141"/>
                    <a:gd name="T1" fmla="*/ 0 h 17"/>
                    <a:gd name="T2" fmla="*/ 139 w 141"/>
                    <a:gd name="T3" fmla="*/ 0 h 17"/>
                    <a:gd name="T4" fmla="*/ 139 w 141"/>
                    <a:gd name="T5" fmla="*/ 15 h 17"/>
                    <a:gd name="T6" fmla="*/ 0 w 141"/>
                    <a:gd name="T7" fmla="*/ 15 h 17"/>
                    <a:gd name="T8" fmla="*/ 0 w 141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1"/>
                    <a:gd name="T16" fmla="*/ 0 h 17"/>
                    <a:gd name="T17" fmla="*/ 141 w 141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1" h="17">
                      <a:moveTo>
                        <a:pt x="0" y="0"/>
                      </a:moveTo>
                      <a:lnTo>
                        <a:pt x="140" y="0"/>
                      </a:lnTo>
                      <a:lnTo>
                        <a:pt x="140" y="16"/>
                      </a:lnTo>
                      <a:lnTo>
                        <a:pt x="0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390" name="Freeform 485"/>
                <p:cNvSpPr>
                  <a:spLocks noChangeArrowheads="1"/>
                </p:cNvSpPr>
                <p:nvPr/>
              </p:nvSpPr>
              <p:spPr bwMode="auto">
                <a:xfrm>
                  <a:off x="3028" y="644"/>
                  <a:ext cx="137" cy="16"/>
                </a:xfrm>
                <a:custGeom>
                  <a:avLst/>
                  <a:gdLst>
                    <a:gd name="T0" fmla="*/ 0 w 138"/>
                    <a:gd name="T1" fmla="*/ 0 h 17"/>
                    <a:gd name="T2" fmla="*/ 136 w 138"/>
                    <a:gd name="T3" fmla="*/ 0 h 17"/>
                    <a:gd name="T4" fmla="*/ 136 w 138"/>
                    <a:gd name="T5" fmla="*/ 15 h 17"/>
                    <a:gd name="T6" fmla="*/ 0 w 138"/>
                    <a:gd name="T7" fmla="*/ 15 h 17"/>
                    <a:gd name="T8" fmla="*/ 0 w 138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38"/>
                    <a:gd name="T16" fmla="*/ 0 h 17"/>
                    <a:gd name="T17" fmla="*/ 138 w 138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38" h="17">
                      <a:moveTo>
                        <a:pt x="0" y="0"/>
                      </a:moveTo>
                      <a:lnTo>
                        <a:pt x="137" y="0"/>
                      </a:lnTo>
                      <a:lnTo>
                        <a:pt x="137" y="16"/>
                      </a:lnTo>
                      <a:lnTo>
                        <a:pt x="0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391" name="Freeform 486"/>
                <p:cNvSpPr>
                  <a:spLocks noChangeArrowheads="1"/>
                </p:cNvSpPr>
                <p:nvPr/>
              </p:nvSpPr>
              <p:spPr bwMode="auto">
                <a:xfrm>
                  <a:off x="3028" y="663"/>
                  <a:ext cx="148" cy="16"/>
                </a:xfrm>
                <a:custGeom>
                  <a:avLst/>
                  <a:gdLst>
                    <a:gd name="T0" fmla="*/ 0 w 149"/>
                    <a:gd name="T1" fmla="*/ 0 h 17"/>
                    <a:gd name="T2" fmla="*/ 147 w 149"/>
                    <a:gd name="T3" fmla="*/ 0 h 17"/>
                    <a:gd name="T4" fmla="*/ 147 w 149"/>
                    <a:gd name="T5" fmla="*/ 15 h 17"/>
                    <a:gd name="T6" fmla="*/ 0 w 149"/>
                    <a:gd name="T7" fmla="*/ 15 h 17"/>
                    <a:gd name="T8" fmla="*/ 0 w 149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9"/>
                    <a:gd name="T16" fmla="*/ 0 h 17"/>
                    <a:gd name="T17" fmla="*/ 149 w 149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9" h="17">
                      <a:moveTo>
                        <a:pt x="0" y="0"/>
                      </a:moveTo>
                      <a:lnTo>
                        <a:pt x="148" y="0"/>
                      </a:lnTo>
                      <a:lnTo>
                        <a:pt x="148" y="16"/>
                      </a:lnTo>
                      <a:lnTo>
                        <a:pt x="0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392" name="Freeform 487"/>
                <p:cNvSpPr>
                  <a:spLocks noChangeArrowheads="1"/>
                </p:cNvSpPr>
                <p:nvPr/>
              </p:nvSpPr>
              <p:spPr bwMode="auto">
                <a:xfrm>
                  <a:off x="3028" y="682"/>
                  <a:ext cx="126" cy="16"/>
                </a:xfrm>
                <a:custGeom>
                  <a:avLst/>
                  <a:gdLst>
                    <a:gd name="T0" fmla="*/ 0 w 127"/>
                    <a:gd name="T1" fmla="*/ 0 h 17"/>
                    <a:gd name="T2" fmla="*/ 125 w 127"/>
                    <a:gd name="T3" fmla="*/ 0 h 17"/>
                    <a:gd name="T4" fmla="*/ 125 w 127"/>
                    <a:gd name="T5" fmla="*/ 15 h 17"/>
                    <a:gd name="T6" fmla="*/ 0 w 127"/>
                    <a:gd name="T7" fmla="*/ 15 h 17"/>
                    <a:gd name="T8" fmla="*/ 0 w 12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7"/>
                    <a:gd name="T16" fmla="*/ 0 h 17"/>
                    <a:gd name="T17" fmla="*/ 127 w 12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7" h="17">
                      <a:moveTo>
                        <a:pt x="0" y="0"/>
                      </a:moveTo>
                      <a:lnTo>
                        <a:pt x="126" y="0"/>
                      </a:lnTo>
                      <a:lnTo>
                        <a:pt x="126" y="16"/>
                      </a:lnTo>
                      <a:lnTo>
                        <a:pt x="0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393" name="Freeform 488"/>
                <p:cNvSpPr>
                  <a:spLocks noChangeArrowheads="1"/>
                </p:cNvSpPr>
                <p:nvPr/>
              </p:nvSpPr>
              <p:spPr bwMode="auto">
                <a:xfrm>
                  <a:off x="3094" y="701"/>
                  <a:ext cx="82" cy="16"/>
                </a:xfrm>
                <a:custGeom>
                  <a:avLst/>
                  <a:gdLst>
                    <a:gd name="T0" fmla="*/ 0 w 83"/>
                    <a:gd name="T1" fmla="*/ 0 h 17"/>
                    <a:gd name="T2" fmla="*/ 81 w 83"/>
                    <a:gd name="T3" fmla="*/ 0 h 17"/>
                    <a:gd name="T4" fmla="*/ 81 w 83"/>
                    <a:gd name="T5" fmla="*/ 15 h 17"/>
                    <a:gd name="T6" fmla="*/ 0 w 83"/>
                    <a:gd name="T7" fmla="*/ 15 h 17"/>
                    <a:gd name="T8" fmla="*/ 0 w 83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"/>
                    <a:gd name="T16" fmla="*/ 0 h 17"/>
                    <a:gd name="T17" fmla="*/ 83 w 83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" h="17">
                      <a:moveTo>
                        <a:pt x="0" y="0"/>
                      </a:moveTo>
                      <a:lnTo>
                        <a:pt x="82" y="0"/>
                      </a:lnTo>
                      <a:lnTo>
                        <a:pt x="82" y="16"/>
                      </a:lnTo>
                      <a:lnTo>
                        <a:pt x="0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</p:grpSp>
        <p:grpSp>
          <p:nvGrpSpPr>
            <p:cNvPr id="10291" name="Group 489"/>
            <p:cNvGrpSpPr>
              <a:grpSpLocks/>
            </p:cNvGrpSpPr>
            <p:nvPr/>
          </p:nvGrpSpPr>
          <p:grpSpPr bwMode="auto">
            <a:xfrm>
              <a:off x="3279" y="536"/>
              <a:ext cx="68" cy="63"/>
              <a:chOff x="3279" y="536"/>
              <a:chExt cx="68" cy="63"/>
            </a:xfrm>
          </p:grpSpPr>
          <p:grpSp>
            <p:nvGrpSpPr>
              <p:cNvPr id="10292" name="Group 490"/>
              <p:cNvGrpSpPr>
                <a:grpSpLocks/>
              </p:cNvGrpSpPr>
              <p:nvPr/>
            </p:nvGrpSpPr>
            <p:grpSpPr bwMode="auto">
              <a:xfrm>
                <a:off x="3279" y="536"/>
                <a:ext cx="68" cy="54"/>
                <a:chOff x="3279" y="536"/>
                <a:chExt cx="68" cy="54"/>
              </a:xfrm>
            </p:grpSpPr>
            <p:sp>
              <p:nvSpPr>
                <p:cNvPr id="10384" name="Rectangle 491"/>
                <p:cNvSpPr>
                  <a:spLocks noChangeArrowheads="1"/>
                </p:cNvSpPr>
                <p:nvPr/>
              </p:nvSpPr>
              <p:spPr bwMode="auto">
                <a:xfrm>
                  <a:off x="3281" y="536"/>
                  <a:ext cx="46" cy="52"/>
                </a:xfrm>
                <a:prstGeom prst="rect">
                  <a:avLst/>
                </a:prstGeom>
                <a:solidFill>
                  <a:srgbClr val="00E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385" name="Freeform 492"/>
                <p:cNvSpPr>
                  <a:spLocks noChangeArrowheads="1"/>
                </p:cNvSpPr>
                <p:nvPr/>
              </p:nvSpPr>
              <p:spPr bwMode="auto">
                <a:xfrm>
                  <a:off x="3331" y="536"/>
                  <a:ext cx="16" cy="54"/>
                </a:xfrm>
                <a:custGeom>
                  <a:avLst/>
                  <a:gdLst>
                    <a:gd name="T0" fmla="*/ 15 w 17"/>
                    <a:gd name="T1" fmla="*/ 0 h 55"/>
                    <a:gd name="T2" fmla="*/ 15 w 17"/>
                    <a:gd name="T3" fmla="*/ 0 h 55"/>
                    <a:gd name="T4" fmla="*/ 15 w 17"/>
                    <a:gd name="T5" fmla="*/ 3 h 55"/>
                    <a:gd name="T6" fmla="*/ 0 w 17"/>
                    <a:gd name="T7" fmla="*/ 3 h 55"/>
                    <a:gd name="T8" fmla="*/ 0 w 17"/>
                    <a:gd name="T9" fmla="*/ 5 h 55"/>
                    <a:gd name="T10" fmla="*/ 15 w 17"/>
                    <a:gd name="T11" fmla="*/ 5 h 55"/>
                    <a:gd name="T12" fmla="*/ 15 w 17"/>
                    <a:gd name="T13" fmla="*/ 7 h 55"/>
                    <a:gd name="T14" fmla="*/ 0 w 17"/>
                    <a:gd name="T15" fmla="*/ 7 h 55"/>
                    <a:gd name="T16" fmla="*/ 0 w 17"/>
                    <a:gd name="T17" fmla="*/ 9 h 55"/>
                    <a:gd name="T18" fmla="*/ 15 w 17"/>
                    <a:gd name="T19" fmla="*/ 9 h 55"/>
                    <a:gd name="T20" fmla="*/ 15 w 17"/>
                    <a:gd name="T21" fmla="*/ 12 h 55"/>
                    <a:gd name="T22" fmla="*/ 0 w 17"/>
                    <a:gd name="T23" fmla="*/ 12 h 55"/>
                    <a:gd name="T24" fmla="*/ 0 w 17"/>
                    <a:gd name="T25" fmla="*/ 14 h 55"/>
                    <a:gd name="T26" fmla="*/ 15 w 17"/>
                    <a:gd name="T27" fmla="*/ 14 h 55"/>
                    <a:gd name="T28" fmla="*/ 15 w 17"/>
                    <a:gd name="T29" fmla="*/ 16 h 55"/>
                    <a:gd name="T30" fmla="*/ 0 w 17"/>
                    <a:gd name="T31" fmla="*/ 16 h 55"/>
                    <a:gd name="T32" fmla="*/ 0 w 17"/>
                    <a:gd name="T33" fmla="*/ 18 h 55"/>
                    <a:gd name="T34" fmla="*/ 15 w 17"/>
                    <a:gd name="T35" fmla="*/ 18 h 55"/>
                    <a:gd name="T36" fmla="*/ 15 w 17"/>
                    <a:gd name="T37" fmla="*/ 21 h 55"/>
                    <a:gd name="T38" fmla="*/ 0 w 17"/>
                    <a:gd name="T39" fmla="*/ 21 h 55"/>
                    <a:gd name="T40" fmla="*/ 0 w 17"/>
                    <a:gd name="T41" fmla="*/ 23 h 55"/>
                    <a:gd name="T42" fmla="*/ 15 w 17"/>
                    <a:gd name="T43" fmla="*/ 23 h 55"/>
                    <a:gd name="T44" fmla="*/ 15 w 17"/>
                    <a:gd name="T45" fmla="*/ 24 h 55"/>
                    <a:gd name="T46" fmla="*/ 0 w 17"/>
                    <a:gd name="T47" fmla="*/ 24 h 55"/>
                    <a:gd name="T48" fmla="*/ 0 w 17"/>
                    <a:gd name="T49" fmla="*/ 27 h 55"/>
                    <a:gd name="T50" fmla="*/ 15 w 17"/>
                    <a:gd name="T51" fmla="*/ 27 h 55"/>
                    <a:gd name="T52" fmla="*/ 15 w 17"/>
                    <a:gd name="T53" fmla="*/ 29 h 55"/>
                    <a:gd name="T54" fmla="*/ 0 w 17"/>
                    <a:gd name="T55" fmla="*/ 29 h 55"/>
                    <a:gd name="T56" fmla="*/ 0 w 17"/>
                    <a:gd name="T57" fmla="*/ 31 h 55"/>
                    <a:gd name="T58" fmla="*/ 15 w 17"/>
                    <a:gd name="T59" fmla="*/ 31 h 55"/>
                    <a:gd name="T60" fmla="*/ 15 w 17"/>
                    <a:gd name="T61" fmla="*/ 32 h 55"/>
                    <a:gd name="T62" fmla="*/ 0 w 17"/>
                    <a:gd name="T63" fmla="*/ 32 h 55"/>
                    <a:gd name="T64" fmla="*/ 0 w 17"/>
                    <a:gd name="T65" fmla="*/ 35 h 55"/>
                    <a:gd name="T66" fmla="*/ 15 w 17"/>
                    <a:gd name="T67" fmla="*/ 35 h 55"/>
                    <a:gd name="T68" fmla="*/ 15 w 17"/>
                    <a:gd name="T69" fmla="*/ 37 h 55"/>
                    <a:gd name="T70" fmla="*/ 0 w 17"/>
                    <a:gd name="T71" fmla="*/ 37 h 55"/>
                    <a:gd name="T72" fmla="*/ 0 w 17"/>
                    <a:gd name="T73" fmla="*/ 40 h 55"/>
                    <a:gd name="T74" fmla="*/ 15 w 17"/>
                    <a:gd name="T75" fmla="*/ 40 h 55"/>
                    <a:gd name="T76" fmla="*/ 15 w 17"/>
                    <a:gd name="T77" fmla="*/ 41 h 55"/>
                    <a:gd name="T78" fmla="*/ 0 w 17"/>
                    <a:gd name="T79" fmla="*/ 41 h 55"/>
                    <a:gd name="T80" fmla="*/ 0 w 17"/>
                    <a:gd name="T81" fmla="*/ 44 h 55"/>
                    <a:gd name="T82" fmla="*/ 15 w 17"/>
                    <a:gd name="T83" fmla="*/ 44 h 55"/>
                    <a:gd name="T84" fmla="*/ 15 w 17"/>
                    <a:gd name="T85" fmla="*/ 46 h 55"/>
                    <a:gd name="T86" fmla="*/ 0 w 17"/>
                    <a:gd name="T87" fmla="*/ 46 h 55"/>
                    <a:gd name="T88" fmla="*/ 0 w 17"/>
                    <a:gd name="T89" fmla="*/ 49 h 55"/>
                    <a:gd name="T90" fmla="*/ 15 w 17"/>
                    <a:gd name="T91" fmla="*/ 49 h 55"/>
                    <a:gd name="T92" fmla="*/ 15 w 17"/>
                    <a:gd name="T93" fmla="*/ 50 h 55"/>
                    <a:gd name="T94" fmla="*/ 0 w 17"/>
                    <a:gd name="T95" fmla="*/ 50 h 55"/>
                    <a:gd name="T96" fmla="*/ 0 w 17"/>
                    <a:gd name="T97" fmla="*/ 53 h 55"/>
                    <a:gd name="T98" fmla="*/ 15 w 17"/>
                    <a:gd name="T99" fmla="*/ 53 h 55"/>
                    <a:gd name="T100" fmla="*/ 15 w 17"/>
                    <a:gd name="T101" fmla="*/ 53 h 55"/>
                    <a:gd name="T102" fmla="*/ 15 w 17"/>
                    <a:gd name="T103" fmla="*/ 0 h 55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7"/>
                    <a:gd name="T157" fmla="*/ 0 h 55"/>
                    <a:gd name="T158" fmla="*/ 17 w 17"/>
                    <a:gd name="T159" fmla="*/ 55 h 55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7" h="55">
                      <a:moveTo>
                        <a:pt x="16" y="0"/>
                      </a:moveTo>
                      <a:lnTo>
                        <a:pt x="16" y="0"/>
                      </a:lnTo>
                      <a:lnTo>
                        <a:pt x="16" y="3"/>
                      </a:lnTo>
                      <a:lnTo>
                        <a:pt x="0" y="3"/>
                      </a:lnTo>
                      <a:lnTo>
                        <a:pt x="0" y="5"/>
                      </a:lnTo>
                      <a:lnTo>
                        <a:pt x="16" y="5"/>
                      </a:lnTo>
                      <a:lnTo>
                        <a:pt x="16" y="7"/>
                      </a:lnTo>
                      <a:lnTo>
                        <a:pt x="0" y="7"/>
                      </a:lnTo>
                      <a:lnTo>
                        <a:pt x="0" y="9"/>
                      </a:lnTo>
                      <a:lnTo>
                        <a:pt x="16" y="9"/>
                      </a:lnTo>
                      <a:lnTo>
                        <a:pt x="16" y="12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16" y="14"/>
                      </a:lnTo>
                      <a:lnTo>
                        <a:pt x="16" y="16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16" y="18"/>
                      </a:lnTo>
                      <a:lnTo>
                        <a:pt x="16" y="21"/>
                      </a:lnTo>
                      <a:lnTo>
                        <a:pt x="0" y="21"/>
                      </a:lnTo>
                      <a:lnTo>
                        <a:pt x="0" y="23"/>
                      </a:lnTo>
                      <a:lnTo>
                        <a:pt x="16" y="23"/>
                      </a:lnTo>
                      <a:lnTo>
                        <a:pt x="16" y="24"/>
                      </a:lnTo>
                      <a:lnTo>
                        <a:pt x="0" y="24"/>
                      </a:lnTo>
                      <a:lnTo>
                        <a:pt x="0" y="27"/>
                      </a:lnTo>
                      <a:lnTo>
                        <a:pt x="16" y="27"/>
                      </a:lnTo>
                      <a:lnTo>
                        <a:pt x="16" y="30"/>
                      </a:lnTo>
                      <a:lnTo>
                        <a:pt x="0" y="30"/>
                      </a:lnTo>
                      <a:lnTo>
                        <a:pt x="0" y="32"/>
                      </a:lnTo>
                      <a:lnTo>
                        <a:pt x="16" y="32"/>
                      </a:lnTo>
                      <a:lnTo>
                        <a:pt x="16" y="33"/>
                      </a:lnTo>
                      <a:lnTo>
                        <a:pt x="0" y="33"/>
                      </a:lnTo>
                      <a:lnTo>
                        <a:pt x="0" y="36"/>
                      </a:lnTo>
                      <a:lnTo>
                        <a:pt x="16" y="36"/>
                      </a:lnTo>
                      <a:lnTo>
                        <a:pt x="16" y="38"/>
                      </a:lnTo>
                      <a:lnTo>
                        <a:pt x="0" y="38"/>
                      </a:lnTo>
                      <a:lnTo>
                        <a:pt x="0" y="41"/>
                      </a:lnTo>
                      <a:lnTo>
                        <a:pt x="16" y="41"/>
                      </a:lnTo>
                      <a:lnTo>
                        <a:pt x="16" y="42"/>
                      </a:lnTo>
                      <a:lnTo>
                        <a:pt x="0" y="42"/>
                      </a:lnTo>
                      <a:lnTo>
                        <a:pt x="0" y="45"/>
                      </a:lnTo>
                      <a:lnTo>
                        <a:pt x="16" y="45"/>
                      </a:lnTo>
                      <a:lnTo>
                        <a:pt x="16" y="47"/>
                      </a:lnTo>
                      <a:lnTo>
                        <a:pt x="0" y="47"/>
                      </a:lnTo>
                      <a:lnTo>
                        <a:pt x="0" y="50"/>
                      </a:lnTo>
                      <a:lnTo>
                        <a:pt x="16" y="50"/>
                      </a:lnTo>
                      <a:lnTo>
                        <a:pt x="16" y="51"/>
                      </a:lnTo>
                      <a:lnTo>
                        <a:pt x="0" y="51"/>
                      </a:lnTo>
                      <a:lnTo>
                        <a:pt x="0" y="54"/>
                      </a:lnTo>
                      <a:lnTo>
                        <a:pt x="16" y="54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0E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386" name="Freeform 493"/>
                <p:cNvSpPr>
                  <a:spLocks noChangeArrowheads="1"/>
                </p:cNvSpPr>
                <p:nvPr/>
              </p:nvSpPr>
              <p:spPr bwMode="auto">
                <a:xfrm>
                  <a:off x="3279" y="536"/>
                  <a:ext cx="16" cy="54"/>
                </a:xfrm>
                <a:custGeom>
                  <a:avLst/>
                  <a:gdLst>
                    <a:gd name="T0" fmla="*/ 0 w 17"/>
                    <a:gd name="T1" fmla="*/ 0 h 55"/>
                    <a:gd name="T2" fmla="*/ 0 w 17"/>
                    <a:gd name="T3" fmla="*/ 0 h 55"/>
                    <a:gd name="T4" fmla="*/ 0 w 17"/>
                    <a:gd name="T5" fmla="*/ 3 h 55"/>
                    <a:gd name="T6" fmla="*/ 15 w 17"/>
                    <a:gd name="T7" fmla="*/ 3 h 55"/>
                    <a:gd name="T8" fmla="*/ 15 w 17"/>
                    <a:gd name="T9" fmla="*/ 5 h 55"/>
                    <a:gd name="T10" fmla="*/ 0 w 17"/>
                    <a:gd name="T11" fmla="*/ 5 h 55"/>
                    <a:gd name="T12" fmla="*/ 0 w 17"/>
                    <a:gd name="T13" fmla="*/ 7 h 55"/>
                    <a:gd name="T14" fmla="*/ 15 w 17"/>
                    <a:gd name="T15" fmla="*/ 7 h 55"/>
                    <a:gd name="T16" fmla="*/ 15 w 17"/>
                    <a:gd name="T17" fmla="*/ 9 h 55"/>
                    <a:gd name="T18" fmla="*/ 0 w 17"/>
                    <a:gd name="T19" fmla="*/ 9 h 55"/>
                    <a:gd name="T20" fmla="*/ 0 w 17"/>
                    <a:gd name="T21" fmla="*/ 12 h 55"/>
                    <a:gd name="T22" fmla="*/ 15 w 17"/>
                    <a:gd name="T23" fmla="*/ 12 h 55"/>
                    <a:gd name="T24" fmla="*/ 15 w 17"/>
                    <a:gd name="T25" fmla="*/ 14 h 55"/>
                    <a:gd name="T26" fmla="*/ 0 w 17"/>
                    <a:gd name="T27" fmla="*/ 14 h 55"/>
                    <a:gd name="T28" fmla="*/ 0 w 17"/>
                    <a:gd name="T29" fmla="*/ 16 h 55"/>
                    <a:gd name="T30" fmla="*/ 15 w 17"/>
                    <a:gd name="T31" fmla="*/ 16 h 55"/>
                    <a:gd name="T32" fmla="*/ 15 w 17"/>
                    <a:gd name="T33" fmla="*/ 18 h 55"/>
                    <a:gd name="T34" fmla="*/ 0 w 17"/>
                    <a:gd name="T35" fmla="*/ 18 h 55"/>
                    <a:gd name="T36" fmla="*/ 0 w 17"/>
                    <a:gd name="T37" fmla="*/ 21 h 55"/>
                    <a:gd name="T38" fmla="*/ 15 w 17"/>
                    <a:gd name="T39" fmla="*/ 21 h 55"/>
                    <a:gd name="T40" fmla="*/ 15 w 17"/>
                    <a:gd name="T41" fmla="*/ 23 h 55"/>
                    <a:gd name="T42" fmla="*/ 0 w 17"/>
                    <a:gd name="T43" fmla="*/ 23 h 55"/>
                    <a:gd name="T44" fmla="*/ 0 w 17"/>
                    <a:gd name="T45" fmla="*/ 24 h 55"/>
                    <a:gd name="T46" fmla="*/ 15 w 17"/>
                    <a:gd name="T47" fmla="*/ 24 h 55"/>
                    <a:gd name="T48" fmla="*/ 15 w 17"/>
                    <a:gd name="T49" fmla="*/ 27 h 55"/>
                    <a:gd name="T50" fmla="*/ 0 w 17"/>
                    <a:gd name="T51" fmla="*/ 27 h 55"/>
                    <a:gd name="T52" fmla="*/ 0 w 17"/>
                    <a:gd name="T53" fmla="*/ 29 h 55"/>
                    <a:gd name="T54" fmla="*/ 15 w 17"/>
                    <a:gd name="T55" fmla="*/ 29 h 55"/>
                    <a:gd name="T56" fmla="*/ 15 w 17"/>
                    <a:gd name="T57" fmla="*/ 31 h 55"/>
                    <a:gd name="T58" fmla="*/ 0 w 17"/>
                    <a:gd name="T59" fmla="*/ 31 h 55"/>
                    <a:gd name="T60" fmla="*/ 0 w 17"/>
                    <a:gd name="T61" fmla="*/ 32 h 55"/>
                    <a:gd name="T62" fmla="*/ 15 w 17"/>
                    <a:gd name="T63" fmla="*/ 32 h 55"/>
                    <a:gd name="T64" fmla="*/ 15 w 17"/>
                    <a:gd name="T65" fmla="*/ 35 h 55"/>
                    <a:gd name="T66" fmla="*/ 0 w 17"/>
                    <a:gd name="T67" fmla="*/ 35 h 55"/>
                    <a:gd name="T68" fmla="*/ 0 w 17"/>
                    <a:gd name="T69" fmla="*/ 37 h 55"/>
                    <a:gd name="T70" fmla="*/ 15 w 17"/>
                    <a:gd name="T71" fmla="*/ 37 h 55"/>
                    <a:gd name="T72" fmla="*/ 15 w 17"/>
                    <a:gd name="T73" fmla="*/ 40 h 55"/>
                    <a:gd name="T74" fmla="*/ 0 w 17"/>
                    <a:gd name="T75" fmla="*/ 40 h 55"/>
                    <a:gd name="T76" fmla="*/ 0 w 17"/>
                    <a:gd name="T77" fmla="*/ 41 h 55"/>
                    <a:gd name="T78" fmla="*/ 15 w 17"/>
                    <a:gd name="T79" fmla="*/ 41 h 55"/>
                    <a:gd name="T80" fmla="*/ 15 w 17"/>
                    <a:gd name="T81" fmla="*/ 44 h 55"/>
                    <a:gd name="T82" fmla="*/ 0 w 17"/>
                    <a:gd name="T83" fmla="*/ 44 h 55"/>
                    <a:gd name="T84" fmla="*/ 0 w 17"/>
                    <a:gd name="T85" fmla="*/ 46 h 55"/>
                    <a:gd name="T86" fmla="*/ 15 w 17"/>
                    <a:gd name="T87" fmla="*/ 46 h 55"/>
                    <a:gd name="T88" fmla="*/ 15 w 17"/>
                    <a:gd name="T89" fmla="*/ 49 h 55"/>
                    <a:gd name="T90" fmla="*/ 0 w 17"/>
                    <a:gd name="T91" fmla="*/ 49 h 55"/>
                    <a:gd name="T92" fmla="*/ 0 w 17"/>
                    <a:gd name="T93" fmla="*/ 50 h 55"/>
                    <a:gd name="T94" fmla="*/ 15 w 17"/>
                    <a:gd name="T95" fmla="*/ 50 h 55"/>
                    <a:gd name="T96" fmla="*/ 15 w 17"/>
                    <a:gd name="T97" fmla="*/ 53 h 55"/>
                    <a:gd name="T98" fmla="*/ 0 w 17"/>
                    <a:gd name="T99" fmla="*/ 53 h 55"/>
                    <a:gd name="T100" fmla="*/ 0 w 17"/>
                    <a:gd name="T101" fmla="*/ 53 h 55"/>
                    <a:gd name="T102" fmla="*/ 0 w 17"/>
                    <a:gd name="T103" fmla="*/ 0 h 55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7"/>
                    <a:gd name="T157" fmla="*/ 0 h 55"/>
                    <a:gd name="T158" fmla="*/ 17 w 17"/>
                    <a:gd name="T159" fmla="*/ 55 h 55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7" h="55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16" y="3"/>
                      </a:lnTo>
                      <a:lnTo>
                        <a:pt x="16" y="5"/>
                      </a:lnTo>
                      <a:lnTo>
                        <a:pt x="0" y="5"/>
                      </a:lnTo>
                      <a:lnTo>
                        <a:pt x="0" y="7"/>
                      </a:lnTo>
                      <a:lnTo>
                        <a:pt x="16" y="7"/>
                      </a:lnTo>
                      <a:lnTo>
                        <a:pt x="16" y="9"/>
                      </a:lnTo>
                      <a:lnTo>
                        <a:pt x="0" y="9"/>
                      </a:lnTo>
                      <a:lnTo>
                        <a:pt x="0" y="12"/>
                      </a:lnTo>
                      <a:lnTo>
                        <a:pt x="16" y="12"/>
                      </a:lnTo>
                      <a:lnTo>
                        <a:pt x="16" y="14"/>
                      </a:ln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16" y="16"/>
                      </a:lnTo>
                      <a:lnTo>
                        <a:pt x="16" y="18"/>
                      </a:lnTo>
                      <a:lnTo>
                        <a:pt x="0" y="18"/>
                      </a:lnTo>
                      <a:lnTo>
                        <a:pt x="0" y="21"/>
                      </a:lnTo>
                      <a:lnTo>
                        <a:pt x="16" y="21"/>
                      </a:lnTo>
                      <a:lnTo>
                        <a:pt x="16" y="23"/>
                      </a:lnTo>
                      <a:lnTo>
                        <a:pt x="0" y="23"/>
                      </a:lnTo>
                      <a:lnTo>
                        <a:pt x="0" y="24"/>
                      </a:lnTo>
                      <a:lnTo>
                        <a:pt x="16" y="24"/>
                      </a:lnTo>
                      <a:lnTo>
                        <a:pt x="16" y="27"/>
                      </a:lnTo>
                      <a:lnTo>
                        <a:pt x="0" y="27"/>
                      </a:lnTo>
                      <a:lnTo>
                        <a:pt x="0" y="30"/>
                      </a:lnTo>
                      <a:lnTo>
                        <a:pt x="16" y="30"/>
                      </a:lnTo>
                      <a:lnTo>
                        <a:pt x="16" y="32"/>
                      </a:lnTo>
                      <a:lnTo>
                        <a:pt x="0" y="32"/>
                      </a:lnTo>
                      <a:lnTo>
                        <a:pt x="0" y="33"/>
                      </a:lnTo>
                      <a:lnTo>
                        <a:pt x="16" y="33"/>
                      </a:lnTo>
                      <a:lnTo>
                        <a:pt x="16" y="36"/>
                      </a:lnTo>
                      <a:lnTo>
                        <a:pt x="0" y="36"/>
                      </a:lnTo>
                      <a:lnTo>
                        <a:pt x="0" y="38"/>
                      </a:lnTo>
                      <a:lnTo>
                        <a:pt x="16" y="38"/>
                      </a:lnTo>
                      <a:lnTo>
                        <a:pt x="16" y="41"/>
                      </a:lnTo>
                      <a:lnTo>
                        <a:pt x="0" y="41"/>
                      </a:lnTo>
                      <a:lnTo>
                        <a:pt x="0" y="42"/>
                      </a:lnTo>
                      <a:lnTo>
                        <a:pt x="16" y="42"/>
                      </a:lnTo>
                      <a:lnTo>
                        <a:pt x="16" y="45"/>
                      </a:lnTo>
                      <a:lnTo>
                        <a:pt x="0" y="45"/>
                      </a:lnTo>
                      <a:lnTo>
                        <a:pt x="0" y="47"/>
                      </a:lnTo>
                      <a:lnTo>
                        <a:pt x="16" y="47"/>
                      </a:lnTo>
                      <a:lnTo>
                        <a:pt x="16" y="50"/>
                      </a:lnTo>
                      <a:lnTo>
                        <a:pt x="0" y="50"/>
                      </a:lnTo>
                      <a:lnTo>
                        <a:pt x="0" y="51"/>
                      </a:lnTo>
                      <a:lnTo>
                        <a:pt x="16" y="51"/>
                      </a:lnTo>
                      <a:lnTo>
                        <a:pt x="16" y="54"/>
                      </a:lnTo>
                      <a:lnTo>
                        <a:pt x="0" y="5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E0E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grpSp>
            <p:nvGrpSpPr>
              <p:cNvPr id="10293" name="Group 494"/>
              <p:cNvGrpSpPr>
                <a:grpSpLocks/>
              </p:cNvGrpSpPr>
              <p:nvPr/>
            </p:nvGrpSpPr>
            <p:grpSpPr bwMode="auto">
              <a:xfrm>
                <a:off x="3286" y="537"/>
                <a:ext cx="51" cy="54"/>
                <a:chOff x="3286" y="537"/>
                <a:chExt cx="51" cy="54"/>
              </a:xfrm>
            </p:grpSpPr>
            <p:sp>
              <p:nvSpPr>
                <p:cNvPr id="10298" name="Freeform 495"/>
                <p:cNvSpPr>
                  <a:spLocks noChangeArrowheads="1"/>
                </p:cNvSpPr>
                <p:nvPr/>
              </p:nvSpPr>
              <p:spPr bwMode="auto">
                <a:xfrm>
                  <a:off x="3319" y="553"/>
                  <a:ext cx="16" cy="23"/>
                </a:xfrm>
                <a:custGeom>
                  <a:avLst/>
                  <a:gdLst>
                    <a:gd name="T0" fmla="*/ 0 w 17"/>
                    <a:gd name="T1" fmla="*/ 1 h 24"/>
                    <a:gd name="T2" fmla="*/ 3 w 17"/>
                    <a:gd name="T3" fmla="*/ 1 h 24"/>
                    <a:gd name="T4" fmla="*/ 3 w 17"/>
                    <a:gd name="T5" fmla="*/ 1 h 24"/>
                    <a:gd name="T6" fmla="*/ 3 w 17"/>
                    <a:gd name="T7" fmla="*/ 0 h 24"/>
                    <a:gd name="T8" fmla="*/ 6 w 17"/>
                    <a:gd name="T9" fmla="*/ 0 h 24"/>
                    <a:gd name="T10" fmla="*/ 6 w 17"/>
                    <a:gd name="T11" fmla="*/ 0 h 24"/>
                    <a:gd name="T12" fmla="*/ 8 w 17"/>
                    <a:gd name="T13" fmla="*/ 0 h 24"/>
                    <a:gd name="T14" fmla="*/ 8 w 17"/>
                    <a:gd name="T15" fmla="*/ 0 h 24"/>
                    <a:gd name="T16" fmla="*/ 8 w 17"/>
                    <a:gd name="T17" fmla="*/ 1 h 24"/>
                    <a:gd name="T18" fmla="*/ 8 w 17"/>
                    <a:gd name="T19" fmla="*/ 1 h 24"/>
                    <a:gd name="T20" fmla="*/ 8 w 17"/>
                    <a:gd name="T21" fmla="*/ 2 h 24"/>
                    <a:gd name="T22" fmla="*/ 8 w 17"/>
                    <a:gd name="T23" fmla="*/ 2 h 24"/>
                    <a:gd name="T24" fmla="*/ 8 w 17"/>
                    <a:gd name="T25" fmla="*/ 3 h 24"/>
                    <a:gd name="T26" fmla="*/ 8 w 17"/>
                    <a:gd name="T27" fmla="*/ 4 h 24"/>
                    <a:gd name="T28" fmla="*/ 8 w 17"/>
                    <a:gd name="T29" fmla="*/ 5 h 24"/>
                    <a:gd name="T30" fmla="*/ 8 w 17"/>
                    <a:gd name="T31" fmla="*/ 6 h 24"/>
                    <a:gd name="T32" fmla="*/ 8 w 17"/>
                    <a:gd name="T33" fmla="*/ 6 h 24"/>
                    <a:gd name="T34" fmla="*/ 8 w 17"/>
                    <a:gd name="T35" fmla="*/ 9 h 24"/>
                    <a:gd name="T36" fmla="*/ 8 w 17"/>
                    <a:gd name="T37" fmla="*/ 10 h 24"/>
                    <a:gd name="T38" fmla="*/ 11 w 17"/>
                    <a:gd name="T39" fmla="*/ 12 h 24"/>
                    <a:gd name="T40" fmla="*/ 11 w 17"/>
                    <a:gd name="T41" fmla="*/ 13 h 24"/>
                    <a:gd name="T42" fmla="*/ 11 w 17"/>
                    <a:gd name="T43" fmla="*/ 15 h 24"/>
                    <a:gd name="T44" fmla="*/ 15 w 17"/>
                    <a:gd name="T45" fmla="*/ 16 h 24"/>
                    <a:gd name="T46" fmla="*/ 15 w 17"/>
                    <a:gd name="T47" fmla="*/ 18 h 24"/>
                    <a:gd name="T48" fmla="*/ 15 w 17"/>
                    <a:gd name="T49" fmla="*/ 20 h 24"/>
                    <a:gd name="T50" fmla="*/ 15 w 17"/>
                    <a:gd name="T51" fmla="*/ 21 h 24"/>
                    <a:gd name="T52" fmla="*/ 15 w 17"/>
                    <a:gd name="T53" fmla="*/ 21 h 24"/>
                    <a:gd name="T54" fmla="*/ 11 w 17"/>
                    <a:gd name="T55" fmla="*/ 21 h 24"/>
                    <a:gd name="T56" fmla="*/ 8 w 17"/>
                    <a:gd name="T57" fmla="*/ 20 h 24"/>
                    <a:gd name="T58" fmla="*/ 8 w 17"/>
                    <a:gd name="T59" fmla="*/ 21 h 24"/>
                    <a:gd name="T60" fmla="*/ 6 w 17"/>
                    <a:gd name="T61" fmla="*/ 21 h 24"/>
                    <a:gd name="T62" fmla="*/ 6 w 17"/>
                    <a:gd name="T63" fmla="*/ 22 h 24"/>
                    <a:gd name="T64" fmla="*/ 3 w 17"/>
                    <a:gd name="T65" fmla="*/ 22 h 24"/>
                    <a:gd name="T66" fmla="*/ 3 w 17"/>
                    <a:gd name="T67" fmla="*/ 22 h 24"/>
                    <a:gd name="T68" fmla="*/ 3 w 17"/>
                    <a:gd name="T69" fmla="*/ 22 h 24"/>
                    <a:gd name="T70" fmla="*/ 0 w 17"/>
                    <a:gd name="T71" fmla="*/ 21 h 24"/>
                    <a:gd name="T72" fmla="*/ 3 w 17"/>
                    <a:gd name="T73" fmla="*/ 20 h 24"/>
                    <a:gd name="T74" fmla="*/ 3 w 17"/>
                    <a:gd name="T75" fmla="*/ 19 h 24"/>
                    <a:gd name="T76" fmla="*/ 3 w 17"/>
                    <a:gd name="T77" fmla="*/ 17 h 24"/>
                    <a:gd name="T78" fmla="*/ 3 w 17"/>
                    <a:gd name="T79" fmla="*/ 16 h 24"/>
                    <a:gd name="T80" fmla="*/ 3 w 17"/>
                    <a:gd name="T81" fmla="*/ 16 h 24"/>
                    <a:gd name="T82" fmla="*/ 0 w 17"/>
                    <a:gd name="T83" fmla="*/ 14 h 24"/>
                    <a:gd name="T84" fmla="*/ 0 w 17"/>
                    <a:gd name="T85" fmla="*/ 13 h 24"/>
                    <a:gd name="T86" fmla="*/ 0 w 17"/>
                    <a:gd name="T87" fmla="*/ 12 h 24"/>
                    <a:gd name="T88" fmla="*/ 0 w 17"/>
                    <a:gd name="T89" fmla="*/ 10 h 24"/>
                    <a:gd name="T90" fmla="*/ 0 w 17"/>
                    <a:gd name="T91" fmla="*/ 10 h 24"/>
                    <a:gd name="T92" fmla="*/ 0 w 17"/>
                    <a:gd name="T93" fmla="*/ 9 h 24"/>
                    <a:gd name="T94" fmla="*/ 0 w 17"/>
                    <a:gd name="T95" fmla="*/ 6 h 24"/>
                    <a:gd name="T96" fmla="*/ 0 w 17"/>
                    <a:gd name="T97" fmla="*/ 5 h 24"/>
                    <a:gd name="T98" fmla="*/ 0 w 17"/>
                    <a:gd name="T99" fmla="*/ 3 h 24"/>
                    <a:gd name="T100" fmla="*/ 0 w 17"/>
                    <a:gd name="T101" fmla="*/ 2 h 24"/>
                    <a:gd name="T102" fmla="*/ 0 w 17"/>
                    <a:gd name="T103" fmla="*/ 2 h 24"/>
                    <a:gd name="T104" fmla="*/ 0 w 17"/>
                    <a:gd name="T105" fmla="*/ 1 h 24"/>
                    <a:gd name="T106" fmla="*/ 0 w 17"/>
                    <a:gd name="T107" fmla="*/ 1 h 24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17"/>
                    <a:gd name="T163" fmla="*/ 0 h 24"/>
                    <a:gd name="T164" fmla="*/ 17 w 17"/>
                    <a:gd name="T165" fmla="*/ 24 h 24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17" h="24">
                      <a:moveTo>
                        <a:pt x="0" y="1"/>
                      </a:moveTo>
                      <a:lnTo>
                        <a:pt x="3" y="1"/>
                      </a:lnTo>
                      <a:lnTo>
                        <a:pt x="3" y="0"/>
                      </a:lnTo>
                      <a:lnTo>
                        <a:pt x="6" y="0"/>
                      </a:lnTo>
                      <a:lnTo>
                        <a:pt x="9" y="0"/>
                      </a:lnTo>
                      <a:lnTo>
                        <a:pt x="9" y="1"/>
                      </a:lnTo>
                      <a:lnTo>
                        <a:pt x="9" y="2"/>
                      </a:lnTo>
                      <a:lnTo>
                        <a:pt x="9" y="3"/>
                      </a:lnTo>
                      <a:lnTo>
                        <a:pt x="9" y="4"/>
                      </a:lnTo>
                      <a:lnTo>
                        <a:pt x="9" y="5"/>
                      </a:lnTo>
                      <a:lnTo>
                        <a:pt x="9" y="6"/>
                      </a:lnTo>
                      <a:lnTo>
                        <a:pt x="9" y="9"/>
                      </a:lnTo>
                      <a:lnTo>
                        <a:pt x="9" y="10"/>
                      </a:lnTo>
                      <a:lnTo>
                        <a:pt x="12" y="13"/>
                      </a:lnTo>
                      <a:lnTo>
                        <a:pt x="12" y="14"/>
                      </a:lnTo>
                      <a:lnTo>
                        <a:pt x="12" y="16"/>
                      </a:lnTo>
                      <a:lnTo>
                        <a:pt x="16" y="17"/>
                      </a:lnTo>
                      <a:lnTo>
                        <a:pt x="16" y="19"/>
                      </a:lnTo>
                      <a:lnTo>
                        <a:pt x="16" y="21"/>
                      </a:lnTo>
                      <a:lnTo>
                        <a:pt x="16" y="22"/>
                      </a:lnTo>
                      <a:lnTo>
                        <a:pt x="12" y="22"/>
                      </a:lnTo>
                      <a:lnTo>
                        <a:pt x="9" y="21"/>
                      </a:lnTo>
                      <a:lnTo>
                        <a:pt x="9" y="22"/>
                      </a:lnTo>
                      <a:lnTo>
                        <a:pt x="6" y="22"/>
                      </a:lnTo>
                      <a:lnTo>
                        <a:pt x="6" y="23"/>
                      </a:lnTo>
                      <a:lnTo>
                        <a:pt x="3" y="23"/>
                      </a:lnTo>
                      <a:lnTo>
                        <a:pt x="0" y="22"/>
                      </a:lnTo>
                      <a:lnTo>
                        <a:pt x="3" y="21"/>
                      </a:lnTo>
                      <a:lnTo>
                        <a:pt x="3" y="20"/>
                      </a:lnTo>
                      <a:lnTo>
                        <a:pt x="3" y="18"/>
                      </a:lnTo>
                      <a:lnTo>
                        <a:pt x="3" y="17"/>
                      </a:lnTo>
                      <a:lnTo>
                        <a:pt x="0" y="15"/>
                      </a:lnTo>
                      <a:lnTo>
                        <a:pt x="0" y="14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0" y="9"/>
                      </a:lnTo>
                      <a:lnTo>
                        <a:pt x="0" y="6"/>
                      </a:lnTo>
                      <a:lnTo>
                        <a:pt x="0" y="5"/>
                      </a:lnTo>
                      <a:lnTo>
                        <a:pt x="0" y="3"/>
                      </a:lnTo>
                      <a:lnTo>
                        <a:pt x="0" y="2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FF002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grpSp>
              <p:nvGrpSpPr>
                <p:cNvPr id="10299" name="Group 496"/>
                <p:cNvGrpSpPr>
                  <a:grpSpLocks/>
                </p:cNvGrpSpPr>
                <p:nvPr/>
              </p:nvGrpSpPr>
              <p:grpSpPr bwMode="auto">
                <a:xfrm>
                  <a:off x="3319" y="552"/>
                  <a:ext cx="18" cy="36"/>
                  <a:chOff x="3319" y="552"/>
                  <a:chExt cx="18" cy="36"/>
                </a:xfrm>
              </p:grpSpPr>
              <p:sp>
                <p:nvSpPr>
                  <p:cNvPr id="10378" name="Freeform 497"/>
                  <p:cNvSpPr>
                    <a:spLocks noChangeArrowheads="1"/>
                  </p:cNvSpPr>
                  <p:nvPr/>
                </p:nvSpPr>
                <p:spPr bwMode="auto">
                  <a:xfrm>
                    <a:off x="3321" y="572"/>
                    <a:ext cx="16" cy="16"/>
                  </a:xfrm>
                  <a:custGeom>
                    <a:avLst/>
                    <a:gdLst>
                      <a:gd name="T0" fmla="*/ 0 w 17"/>
                      <a:gd name="T1" fmla="*/ 8 h 17"/>
                      <a:gd name="T2" fmla="*/ 0 w 17"/>
                      <a:gd name="T3" fmla="*/ 8 h 17"/>
                      <a:gd name="T4" fmla="*/ 5 w 17"/>
                      <a:gd name="T5" fmla="*/ 15 h 17"/>
                      <a:gd name="T6" fmla="*/ 5 w 17"/>
                      <a:gd name="T7" fmla="*/ 15 h 17"/>
                      <a:gd name="T8" fmla="*/ 5 w 17"/>
                      <a:gd name="T9" fmla="*/ 15 h 17"/>
                      <a:gd name="T10" fmla="*/ 9 w 17"/>
                      <a:gd name="T11" fmla="*/ 15 h 17"/>
                      <a:gd name="T12" fmla="*/ 9 w 17"/>
                      <a:gd name="T13" fmla="*/ 15 h 17"/>
                      <a:gd name="T14" fmla="*/ 9 w 17"/>
                      <a:gd name="T15" fmla="*/ 15 h 17"/>
                      <a:gd name="T16" fmla="*/ 15 w 17"/>
                      <a:gd name="T17" fmla="*/ 8 h 17"/>
                      <a:gd name="T18" fmla="*/ 15 w 17"/>
                      <a:gd name="T19" fmla="*/ 8 h 17"/>
                      <a:gd name="T20" fmla="*/ 15 w 17"/>
                      <a:gd name="T21" fmla="*/ 8 h 17"/>
                      <a:gd name="T22" fmla="*/ 15 w 17"/>
                      <a:gd name="T23" fmla="*/ 0 h 17"/>
                      <a:gd name="T24" fmla="*/ 15 w 17"/>
                      <a:gd name="T25" fmla="*/ 0 h 17"/>
                      <a:gd name="T26" fmla="*/ 15 w 17"/>
                      <a:gd name="T27" fmla="*/ 0 h 17"/>
                      <a:gd name="T28" fmla="*/ 15 w 17"/>
                      <a:gd name="T29" fmla="*/ 0 h 17"/>
                      <a:gd name="T30" fmla="*/ 15 w 17"/>
                      <a:gd name="T31" fmla="*/ 0 h 17"/>
                      <a:gd name="T32" fmla="*/ 15 w 17"/>
                      <a:gd name="T33" fmla="*/ 0 h 17"/>
                      <a:gd name="T34" fmla="*/ 9 w 17"/>
                      <a:gd name="T35" fmla="*/ 0 h 17"/>
                      <a:gd name="T36" fmla="*/ 9 w 17"/>
                      <a:gd name="T37" fmla="*/ 0 h 17"/>
                      <a:gd name="T38" fmla="*/ 9 w 17"/>
                      <a:gd name="T39" fmla="*/ 0 h 17"/>
                      <a:gd name="T40" fmla="*/ 5 w 17"/>
                      <a:gd name="T41" fmla="*/ 0 h 17"/>
                      <a:gd name="T42" fmla="*/ 5 w 17"/>
                      <a:gd name="T43" fmla="*/ 0 h 17"/>
                      <a:gd name="T44" fmla="*/ 5 w 17"/>
                      <a:gd name="T45" fmla="*/ 0 h 17"/>
                      <a:gd name="T46" fmla="*/ 0 w 17"/>
                      <a:gd name="T47" fmla="*/ 0 h 17"/>
                      <a:gd name="T48" fmla="*/ 0 w 17"/>
                      <a:gd name="T49" fmla="*/ 0 h 17"/>
                      <a:gd name="T50" fmla="*/ 0 w 17"/>
                      <a:gd name="T51" fmla="*/ 0 h 17"/>
                      <a:gd name="T52" fmla="*/ 0 w 17"/>
                      <a:gd name="T53" fmla="*/ 0 h 17"/>
                      <a:gd name="T54" fmla="*/ 0 w 17"/>
                      <a:gd name="T55" fmla="*/ 8 h 17"/>
                      <a:gd name="T56" fmla="*/ 0 w 17"/>
                      <a:gd name="T57" fmla="*/ 8 h 17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w 17"/>
                      <a:gd name="T88" fmla="*/ 0 h 17"/>
                      <a:gd name="T89" fmla="*/ 17 w 17"/>
                      <a:gd name="T90" fmla="*/ 17 h 17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T87" t="T88" r="T89" b="T90"/>
                    <a:pathLst>
                      <a:path w="17" h="17">
                        <a:moveTo>
                          <a:pt x="0" y="8"/>
                        </a:moveTo>
                        <a:lnTo>
                          <a:pt x="0" y="8"/>
                        </a:lnTo>
                        <a:lnTo>
                          <a:pt x="5" y="16"/>
                        </a:lnTo>
                        <a:lnTo>
                          <a:pt x="10" y="16"/>
                        </a:lnTo>
                        <a:lnTo>
                          <a:pt x="16" y="8"/>
                        </a:lnTo>
                        <a:lnTo>
                          <a:pt x="16" y="0"/>
                        </a:lnTo>
                        <a:lnTo>
                          <a:pt x="10" y="0"/>
                        </a:lnTo>
                        <a:lnTo>
                          <a:pt x="5" y="0"/>
                        </a:lnTo>
                        <a:lnTo>
                          <a:pt x="0" y="0"/>
                        </a:lnTo>
                        <a:lnTo>
                          <a:pt x="0" y="8"/>
                        </a:lnTo>
                      </a:path>
                    </a:pathLst>
                  </a:custGeom>
                  <a:solidFill>
                    <a:srgbClr val="C0C0E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79" name="Freeform 498"/>
                  <p:cNvSpPr>
                    <a:spLocks noChangeArrowheads="1"/>
                  </p:cNvSpPr>
                  <p:nvPr/>
                </p:nvSpPr>
                <p:spPr bwMode="auto">
                  <a:xfrm>
                    <a:off x="3320" y="566"/>
                    <a:ext cx="16" cy="16"/>
                  </a:xfrm>
                  <a:custGeom>
                    <a:avLst/>
                    <a:gdLst>
                      <a:gd name="T0" fmla="*/ 0 w 17"/>
                      <a:gd name="T1" fmla="*/ 9 h 17"/>
                      <a:gd name="T2" fmla="*/ 0 w 17"/>
                      <a:gd name="T3" fmla="*/ 9 h 17"/>
                      <a:gd name="T4" fmla="*/ 0 w 17"/>
                      <a:gd name="T5" fmla="*/ 9 h 17"/>
                      <a:gd name="T6" fmla="*/ 5 w 17"/>
                      <a:gd name="T7" fmla="*/ 9 h 17"/>
                      <a:gd name="T8" fmla="*/ 5 w 17"/>
                      <a:gd name="T9" fmla="*/ 15 h 17"/>
                      <a:gd name="T10" fmla="*/ 5 w 17"/>
                      <a:gd name="T11" fmla="*/ 15 h 17"/>
                      <a:gd name="T12" fmla="*/ 9 w 17"/>
                      <a:gd name="T13" fmla="*/ 15 h 17"/>
                      <a:gd name="T14" fmla="*/ 9 w 17"/>
                      <a:gd name="T15" fmla="*/ 15 h 17"/>
                      <a:gd name="T16" fmla="*/ 9 w 17"/>
                      <a:gd name="T17" fmla="*/ 9 h 17"/>
                      <a:gd name="T18" fmla="*/ 9 w 17"/>
                      <a:gd name="T19" fmla="*/ 9 h 17"/>
                      <a:gd name="T20" fmla="*/ 15 w 17"/>
                      <a:gd name="T21" fmla="*/ 9 h 17"/>
                      <a:gd name="T22" fmla="*/ 15 w 17"/>
                      <a:gd name="T23" fmla="*/ 0 h 17"/>
                      <a:gd name="T24" fmla="*/ 15 w 17"/>
                      <a:gd name="T25" fmla="*/ 0 h 17"/>
                      <a:gd name="T26" fmla="*/ 15 w 17"/>
                      <a:gd name="T27" fmla="*/ 0 h 17"/>
                      <a:gd name="T28" fmla="*/ 9 w 17"/>
                      <a:gd name="T29" fmla="*/ 0 h 17"/>
                      <a:gd name="T30" fmla="*/ 9 w 17"/>
                      <a:gd name="T31" fmla="*/ 0 h 17"/>
                      <a:gd name="T32" fmla="*/ 9 w 17"/>
                      <a:gd name="T33" fmla="*/ 0 h 17"/>
                      <a:gd name="T34" fmla="*/ 5 w 17"/>
                      <a:gd name="T35" fmla="*/ 0 h 17"/>
                      <a:gd name="T36" fmla="*/ 5 w 17"/>
                      <a:gd name="T37" fmla="*/ 0 h 17"/>
                      <a:gd name="T38" fmla="*/ 5 w 17"/>
                      <a:gd name="T39" fmla="*/ 0 h 17"/>
                      <a:gd name="T40" fmla="*/ 0 w 17"/>
                      <a:gd name="T41" fmla="*/ 0 h 17"/>
                      <a:gd name="T42" fmla="*/ 0 w 17"/>
                      <a:gd name="T43" fmla="*/ 0 h 17"/>
                      <a:gd name="T44" fmla="*/ 0 w 17"/>
                      <a:gd name="T45" fmla="*/ 9 h 17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17"/>
                      <a:gd name="T70" fmla="*/ 0 h 17"/>
                      <a:gd name="T71" fmla="*/ 17 w 17"/>
                      <a:gd name="T72" fmla="*/ 17 h 17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17" h="17">
                        <a:moveTo>
                          <a:pt x="0" y="10"/>
                        </a:moveTo>
                        <a:lnTo>
                          <a:pt x="0" y="10"/>
                        </a:lnTo>
                        <a:lnTo>
                          <a:pt x="5" y="10"/>
                        </a:lnTo>
                        <a:lnTo>
                          <a:pt x="5" y="16"/>
                        </a:lnTo>
                        <a:lnTo>
                          <a:pt x="10" y="16"/>
                        </a:lnTo>
                        <a:lnTo>
                          <a:pt x="10" y="10"/>
                        </a:lnTo>
                        <a:lnTo>
                          <a:pt x="16" y="10"/>
                        </a:lnTo>
                        <a:lnTo>
                          <a:pt x="16" y="0"/>
                        </a:lnTo>
                        <a:lnTo>
                          <a:pt x="10" y="0"/>
                        </a:lnTo>
                        <a:lnTo>
                          <a:pt x="5" y="0"/>
                        </a:lnTo>
                        <a:lnTo>
                          <a:pt x="0" y="0"/>
                        </a:lnTo>
                        <a:lnTo>
                          <a:pt x="0" y="10"/>
                        </a:lnTo>
                      </a:path>
                    </a:pathLst>
                  </a:custGeom>
                  <a:solidFill>
                    <a:srgbClr val="C0C0E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80" name="Freeform 499"/>
                  <p:cNvSpPr>
                    <a:spLocks noChangeArrowheads="1"/>
                  </p:cNvSpPr>
                  <p:nvPr/>
                </p:nvSpPr>
                <p:spPr bwMode="auto">
                  <a:xfrm>
                    <a:off x="3320" y="562"/>
                    <a:ext cx="16" cy="16"/>
                  </a:xfrm>
                  <a:custGeom>
                    <a:avLst/>
                    <a:gdLst>
                      <a:gd name="T0" fmla="*/ 0 w 17"/>
                      <a:gd name="T1" fmla="*/ 9 h 17"/>
                      <a:gd name="T2" fmla="*/ 0 w 17"/>
                      <a:gd name="T3" fmla="*/ 15 h 17"/>
                      <a:gd name="T4" fmla="*/ 0 w 17"/>
                      <a:gd name="T5" fmla="*/ 15 h 17"/>
                      <a:gd name="T6" fmla="*/ 8 w 17"/>
                      <a:gd name="T7" fmla="*/ 15 h 17"/>
                      <a:gd name="T8" fmla="*/ 8 w 17"/>
                      <a:gd name="T9" fmla="*/ 15 h 17"/>
                      <a:gd name="T10" fmla="*/ 8 w 17"/>
                      <a:gd name="T11" fmla="*/ 15 h 17"/>
                      <a:gd name="T12" fmla="*/ 8 w 17"/>
                      <a:gd name="T13" fmla="*/ 15 h 17"/>
                      <a:gd name="T14" fmla="*/ 8 w 17"/>
                      <a:gd name="T15" fmla="*/ 15 h 17"/>
                      <a:gd name="T16" fmla="*/ 15 w 17"/>
                      <a:gd name="T17" fmla="*/ 15 h 17"/>
                      <a:gd name="T18" fmla="*/ 15 w 17"/>
                      <a:gd name="T19" fmla="*/ 5 h 17"/>
                      <a:gd name="T20" fmla="*/ 15 w 17"/>
                      <a:gd name="T21" fmla="*/ 5 h 17"/>
                      <a:gd name="T22" fmla="*/ 15 w 17"/>
                      <a:gd name="T23" fmla="*/ 5 h 17"/>
                      <a:gd name="T24" fmla="*/ 8 w 17"/>
                      <a:gd name="T25" fmla="*/ 5 h 17"/>
                      <a:gd name="T26" fmla="*/ 8 w 17"/>
                      <a:gd name="T27" fmla="*/ 5 h 17"/>
                      <a:gd name="T28" fmla="*/ 8 w 17"/>
                      <a:gd name="T29" fmla="*/ 5 h 17"/>
                      <a:gd name="T30" fmla="*/ 8 w 17"/>
                      <a:gd name="T31" fmla="*/ 5 h 17"/>
                      <a:gd name="T32" fmla="*/ 8 w 17"/>
                      <a:gd name="T33" fmla="*/ 5 h 17"/>
                      <a:gd name="T34" fmla="*/ 0 w 17"/>
                      <a:gd name="T35" fmla="*/ 5 h 17"/>
                      <a:gd name="T36" fmla="*/ 0 w 17"/>
                      <a:gd name="T37" fmla="*/ 0 h 17"/>
                      <a:gd name="T38" fmla="*/ 0 w 17"/>
                      <a:gd name="T39" fmla="*/ 0 h 17"/>
                      <a:gd name="T40" fmla="*/ 0 w 17"/>
                      <a:gd name="T41" fmla="*/ 5 h 17"/>
                      <a:gd name="T42" fmla="*/ 0 w 17"/>
                      <a:gd name="T43" fmla="*/ 9 h 17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17"/>
                      <a:gd name="T67" fmla="*/ 0 h 17"/>
                      <a:gd name="T68" fmla="*/ 17 w 17"/>
                      <a:gd name="T69" fmla="*/ 17 h 17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17" h="17">
                        <a:moveTo>
                          <a:pt x="0" y="10"/>
                        </a:moveTo>
                        <a:lnTo>
                          <a:pt x="0" y="16"/>
                        </a:lnTo>
                        <a:lnTo>
                          <a:pt x="8" y="16"/>
                        </a:lnTo>
                        <a:lnTo>
                          <a:pt x="16" y="16"/>
                        </a:lnTo>
                        <a:lnTo>
                          <a:pt x="16" y="5"/>
                        </a:lnTo>
                        <a:lnTo>
                          <a:pt x="8" y="5"/>
                        </a:lnTo>
                        <a:lnTo>
                          <a:pt x="0" y="5"/>
                        </a:lnTo>
                        <a:lnTo>
                          <a:pt x="0" y="0"/>
                        </a:lnTo>
                        <a:lnTo>
                          <a:pt x="0" y="5"/>
                        </a:lnTo>
                        <a:lnTo>
                          <a:pt x="0" y="10"/>
                        </a:lnTo>
                      </a:path>
                    </a:pathLst>
                  </a:custGeom>
                  <a:solidFill>
                    <a:srgbClr val="C0C0E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81" name="Freeform 500"/>
                  <p:cNvSpPr>
                    <a:spLocks noChangeArrowheads="1"/>
                  </p:cNvSpPr>
                  <p:nvPr/>
                </p:nvSpPr>
                <p:spPr bwMode="auto">
                  <a:xfrm>
                    <a:off x="3319" y="558"/>
                    <a:ext cx="16" cy="16"/>
                  </a:xfrm>
                  <a:custGeom>
                    <a:avLst/>
                    <a:gdLst>
                      <a:gd name="T0" fmla="*/ 0 w 17"/>
                      <a:gd name="T1" fmla="*/ 5 h 17"/>
                      <a:gd name="T2" fmla="*/ 0 w 17"/>
                      <a:gd name="T3" fmla="*/ 9 h 17"/>
                      <a:gd name="T4" fmla="*/ 0 w 17"/>
                      <a:gd name="T5" fmla="*/ 9 h 17"/>
                      <a:gd name="T6" fmla="*/ 8 w 17"/>
                      <a:gd name="T7" fmla="*/ 9 h 17"/>
                      <a:gd name="T8" fmla="*/ 8 w 17"/>
                      <a:gd name="T9" fmla="*/ 15 h 17"/>
                      <a:gd name="T10" fmla="*/ 8 w 17"/>
                      <a:gd name="T11" fmla="*/ 15 h 17"/>
                      <a:gd name="T12" fmla="*/ 8 w 17"/>
                      <a:gd name="T13" fmla="*/ 15 h 17"/>
                      <a:gd name="T14" fmla="*/ 15 w 17"/>
                      <a:gd name="T15" fmla="*/ 9 h 17"/>
                      <a:gd name="T16" fmla="*/ 15 w 17"/>
                      <a:gd name="T17" fmla="*/ 9 h 17"/>
                      <a:gd name="T18" fmla="*/ 15 w 17"/>
                      <a:gd name="T19" fmla="*/ 0 h 17"/>
                      <a:gd name="T20" fmla="*/ 15 w 17"/>
                      <a:gd name="T21" fmla="*/ 5 h 17"/>
                      <a:gd name="T22" fmla="*/ 15 w 17"/>
                      <a:gd name="T23" fmla="*/ 5 h 17"/>
                      <a:gd name="T24" fmla="*/ 8 w 17"/>
                      <a:gd name="T25" fmla="*/ 5 h 17"/>
                      <a:gd name="T26" fmla="*/ 8 w 17"/>
                      <a:gd name="T27" fmla="*/ 5 h 17"/>
                      <a:gd name="T28" fmla="*/ 8 w 17"/>
                      <a:gd name="T29" fmla="*/ 5 h 17"/>
                      <a:gd name="T30" fmla="*/ 8 w 17"/>
                      <a:gd name="T31" fmla="*/ 5 h 17"/>
                      <a:gd name="T32" fmla="*/ 8 w 17"/>
                      <a:gd name="T33" fmla="*/ 5 h 17"/>
                      <a:gd name="T34" fmla="*/ 0 w 17"/>
                      <a:gd name="T35" fmla="*/ 0 h 17"/>
                      <a:gd name="T36" fmla="*/ 0 w 17"/>
                      <a:gd name="T37" fmla="*/ 0 h 17"/>
                      <a:gd name="T38" fmla="*/ 0 w 17"/>
                      <a:gd name="T39" fmla="*/ 0 h 17"/>
                      <a:gd name="T40" fmla="*/ 0 w 17"/>
                      <a:gd name="T41" fmla="*/ 5 h 17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17"/>
                      <a:gd name="T64" fmla="*/ 0 h 17"/>
                      <a:gd name="T65" fmla="*/ 17 w 17"/>
                      <a:gd name="T66" fmla="*/ 17 h 17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17" h="17">
                        <a:moveTo>
                          <a:pt x="0" y="5"/>
                        </a:moveTo>
                        <a:lnTo>
                          <a:pt x="0" y="10"/>
                        </a:lnTo>
                        <a:lnTo>
                          <a:pt x="8" y="10"/>
                        </a:lnTo>
                        <a:lnTo>
                          <a:pt x="8" y="16"/>
                        </a:lnTo>
                        <a:lnTo>
                          <a:pt x="16" y="10"/>
                        </a:lnTo>
                        <a:lnTo>
                          <a:pt x="16" y="0"/>
                        </a:lnTo>
                        <a:lnTo>
                          <a:pt x="16" y="5"/>
                        </a:lnTo>
                        <a:lnTo>
                          <a:pt x="8" y="5"/>
                        </a:lnTo>
                        <a:lnTo>
                          <a:pt x="0" y="0"/>
                        </a:lnTo>
                        <a:lnTo>
                          <a:pt x="0" y="5"/>
                        </a:lnTo>
                      </a:path>
                    </a:pathLst>
                  </a:custGeom>
                  <a:solidFill>
                    <a:srgbClr val="C0C0E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82" name="Freeform 501"/>
                  <p:cNvSpPr>
                    <a:spLocks noChangeArrowheads="1"/>
                  </p:cNvSpPr>
                  <p:nvPr/>
                </p:nvSpPr>
                <p:spPr bwMode="auto">
                  <a:xfrm>
                    <a:off x="3319" y="555"/>
                    <a:ext cx="16" cy="16"/>
                  </a:xfrm>
                  <a:custGeom>
                    <a:avLst/>
                    <a:gdLst>
                      <a:gd name="T0" fmla="*/ 0 w 17"/>
                      <a:gd name="T1" fmla="*/ 5 h 17"/>
                      <a:gd name="T2" fmla="*/ 0 w 17"/>
                      <a:gd name="T3" fmla="*/ 9 h 17"/>
                      <a:gd name="T4" fmla="*/ 0 w 17"/>
                      <a:gd name="T5" fmla="*/ 9 h 17"/>
                      <a:gd name="T6" fmla="*/ 8 w 17"/>
                      <a:gd name="T7" fmla="*/ 15 h 17"/>
                      <a:gd name="T8" fmla="*/ 8 w 17"/>
                      <a:gd name="T9" fmla="*/ 15 h 17"/>
                      <a:gd name="T10" fmla="*/ 8 w 17"/>
                      <a:gd name="T11" fmla="*/ 15 h 17"/>
                      <a:gd name="T12" fmla="*/ 8 w 17"/>
                      <a:gd name="T13" fmla="*/ 15 h 17"/>
                      <a:gd name="T14" fmla="*/ 15 w 17"/>
                      <a:gd name="T15" fmla="*/ 15 h 17"/>
                      <a:gd name="T16" fmla="*/ 15 w 17"/>
                      <a:gd name="T17" fmla="*/ 15 h 17"/>
                      <a:gd name="T18" fmla="*/ 15 w 17"/>
                      <a:gd name="T19" fmla="*/ 9 h 17"/>
                      <a:gd name="T20" fmla="*/ 15 w 17"/>
                      <a:gd name="T21" fmla="*/ 9 h 17"/>
                      <a:gd name="T22" fmla="*/ 15 w 17"/>
                      <a:gd name="T23" fmla="*/ 5 h 17"/>
                      <a:gd name="T24" fmla="*/ 15 w 17"/>
                      <a:gd name="T25" fmla="*/ 5 h 17"/>
                      <a:gd name="T26" fmla="*/ 8 w 17"/>
                      <a:gd name="T27" fmla="*/ 5 h 17"/>
                      <a:gd name="T28" fmla="*/ 8 w 17"/>
                      <a:gd name="T29" fmla="*/ 5 h 17"/>
                      <a:gd name="T30" fmla="*/ 8 w 17"/>
                      <a:gd name="T31" fmla="*/ 5 h 17"/>
                      <a:gd name="T32" fmla="*/ 8 w 17"/>
                      <a:gd name="T33" fmla="*/ 5 h 17"/>
                      <a:gd name="T34" fmla="*/ 0 w 17"/>
                      <a:gd name="T35" fmla="*/ 5 h 17"/>
                      <a:gd name="T36" fmla="*/ 0 w 17"/>
                      <a:gd name="T37" fmla="*/ 0 h 17"/>
                      <a:gd name="T38" fmla="*/ 0 w 17"/>
                      <a:gd name="T39" fmla="*/ 0 h 17"/>
                      <a:gd name="T40" fmla="*/ 0 w 17"/>
                      <a:gd name="T41" fmla="*/ 5 h 17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17"/>
                      <a:gd name="T64" fmla="*/ 0 h 17"/>
                      <a:gd name="T65" fmla="*/ 17 w 17"/>
                      <a:gd name="T66" fmla="*/ 17 h 17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17" h="17">
                        <a:moveTo>
                          <a:pt x="0" y="5"/>
                        </a:moveTo>
                        <a:lnTo>
                          <a:pt x="0" y="10"/>
                        </a:lnTo>
                        <a:lnTo>
                          <a:pt x="8" y="16"/>
                        </a:lnTo>
                        <a:lnTo>
                          <a:pt x="16" y="16"/>
                        </a:lnTo>
                        <a:lnTo>
                          <a:pt x="16" y="10"/>
                        </a:lnTo>
                        <a:lnTo>
                          <a:pt x="16" y="5"/>
                        </a:lnTo>
                        <a:lnTo>
                          <a:pt x="8" y="5"/>
                        </a:lnTo>
                        <a:lnTo>
                          <a:pt x="0" y="5"/>
                        </a:lnTo>
                        <a:lnTo>
                          <a:pt x="0" y="0"/>
                        </a:lnTo>
                        <a:lnTo>
                          <a:pt x="0" y="5"/>
                        </a:lnTo>
                      </a:path>
                    </a:pathLst>
                  </a:custGeom>
                  <a:solidFill>
                    <a:srgbClr val="C0C0E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83" name="Freeform 502"/>
                  <p:cNvSpPr>
                    <a:spLocks noChangeArrowheads="1"/>
                  </p:cNvSpPr>
                  <p:nvPr/>
                </p:nvSpPr>
                <p:spPr bwMode="auto">
                  <a:xfrm>
                    <a:off x="3319" y="552"/>
                    <a:ext cx="16" cy="16"/>
                  </a:xfrm>
                  <a:custGeom>
                    <a:avLst/>
                    <a:gdLst>
                      <a:gd name="T0" fmla="*/ 0 w 17"/>
                      <a:gd name="T1" fmla="*/ 9 h 17"/>
                      <a:gd name="T2" fmla="*/ 0 w 17"/>
                      <a:gd name="T3" fmla="*/ 9 h 17"/>
                      <a:gd name="T4" fmla="*/ 8 w 17"/>
                      <a:gd name="T5" fmla="*/ 15 h 17"/>
                      <a:gd name="T6" fmla="*/ 8 w 17"/>
                      <a:gd name="T7" fmla="*/ 15 h 17"/>
                      <a:gd name="T8" fmla="*/ 8 w 17"/>
                      <a:gd name="T9" fmla="*/ 15 h 17"/>
                      <a:gd name="T10" fmla="*/ 8 w 17"/>
                      <a:gd name="T11" fmla="*/ 15 h 17"/>
                      <a:gd name="T12" fmla="*/ 15 w 17"/>
                      <a:gd name="T13" fmla="*/ 15 h 17"/>
                      <a:gd name="T14" fmla="*/ 15 w 17"/>
                      <a:gd name="T15" fmla="*/ 15 h 17"/>
                      <a:gd name="T16" fmla="*/ 15 w 17"/>
                      <a:gd name="T17" fmla="*/ 15 h 17"/>
                      <a:gd name="T18" fmla="*/ 15 w 17"/>
                      <a:gd name="T19" fmla="*/ 9 h 17"/>
                      <a:gd name="T20" fmla="*/ 15 w 17"/>
                      <a:gd name="T21" fmla="*/ 5 h 17"/>
                      <a:gd name="T22" fmla="*/ 15 w 17"/>
                      <a:gd name="T23" fmla="*/ 5 h 17"/>
                      <a:gd name="T24" fmla="*/ 8 w 17"/>
                      <a:gd name="T25" fmla="*/ 5 h 17"/>
                      <a:gd name="T26" fmla="*/ 8 w 17"/>
                      <a:gd name="T27" fmla="*/ 5 h 17"/>
                      <a:gd name="T28" fmla="*/ 8 w 17"/>
                      <a:gd name="T29" fmla="*/ 5 h 17"/>
                      <a:gd name="T30" fmla="*/ 8 w 17"/>
                      <a:gd name="T31" fmla="*/ 5 h 17"/>
                      <a:gd name="T32" fmla="*/ 8 w 17"/>
                      <a:gd name="T33" fmla="*/ 5 h 17"/>
                      <a:gd name="T34" fmla="*/ 0 w 17"/>
                      <a:gd name="T35" fmla="*/ 5 h 17"/>
                      <a:gd name="T36" fmla="*/ 0 w 17"/>
                      <a:gd name="T37" fmla="*/ 0 h 17"/>
                      <a:gd name="T38" fmla="*/ 0 w 17"/>
                      <a:gd name="T39" fmla="*/ 0 h 17"/>
                      <a:gd name="T40" fmla="*/ 0 w 17"/>
                      <a:gd name="T41" fmla="*/ 5 h 17"/>
                      <a:gd name="T42" fmla="*/ 0 w 17"/>
                      <a:gd name="T43" fmla="*/ 9 h 17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17"/>
                      <a:gd name="T67" fmla="*/ 0 h 17"/>
                      <a:gd name="T68" fmla="*/ 17 w 17"/>
                      <a:gd name="T69" fmla="*/ 17 h 17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17" h="17">
                        <a:moveTo>
                          <a:pt x="0" y="10"/>
                        </a:moveTo>
                        <a:lnTo>
                          <a:pt x="0" y="10"/>
                        </a:lnTo>
                        <a:lnTo>
                          <a:pt x="8" y="16"/>
                        </a:lnTo>
                        <a:lnTo>
                          <a:pt x="16" y="16"/>
                        </a:lnTo>
                        <a:lnTo>
                          <a:pt x="16" y="10"/>
                        </a:lnTo>
                        <a:lnTo>
                          <a:pt x="16" y="5"/>
                        </a:lnTo>
                        <a:lnTo>
                          <a:pt x="8" y="5"/>
                        </a:lnTo>
                        <a:lnTo>
                          <a:pt x="0" y="5"/>
                        </a:lnTo>
                        <a:lnTo>
                          <a:pt x="0" y="0"/>
                        </a:lnTo>
                        <a:lnTo>
                          <a:pt x="0" y="5"/>
                        </a:lnTo>
                        <a:lnTo>
                          <a:pt x="0" y="10"/>
                        </a:lnTo>
                      </a:path>
                    </a:pathLst>
                  </a:custGeom>
                  <a:solidFill>
                    <a:srgbClr val="C0C0E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  <p:grpSp>
              <p:nvGrpSpPr>
                <p:cNvPr id="10300" name="Group 503"/>
                <p:cNvGrpSpPr>
                  <a:grpSpLocks/>
                </p:cNvGrpSpPr>
                <p:nvPr/>
              </p:nvGrpSpPr>
              <p:grpSpPr bwMode="auto">
                <a:xfrm>
                  <a:off x="3316" y="552"/>
                  <a:ext cx="16" cy="26"/>
                  <a:chOff x="3316" y="552"/>
                  <a:chExt cx="16" cy="26"/>
                </a:xfrm>
              </p:grpSpPr>
              <p:sp>
                <p:nvSpPr>
                  <p:cNvPr id="10372" name="Freeform 504"/>
                  <p:cNvSpPr>
                    <a:spLocks noChangeArrowheads="1"/>
                  </p:cNvSpPr>
                  <p:nvPr/>
                </p:nvSpPr>
                <p:spPr bwMode="auto">
                  <a:xfrm>
                    <a:off x="3316" y="555"/>
                    <a:ext cx="0" cy="16"/>
                  </a:xfrm>
                  <a:custGeom>
                    <a:avLst/>
                    <a:gdLst>
                      <a:gd name="T0" fmla="*/ 0 w 1"/>
                      <a:gd name="T1" fmla="*/ 0 h 17"/>
                      <a:gd name="T2" fmla="*/ 0 w 1"/>
                      <a:gd name="T3" fmla="*/ 0 h 17"/>
                      <a:gd name="T4" fmla="*/ 0 w 1"/>
                      <a:gd name="T5" fmla="*/ 0 h 17"/>
                      <a:gd name="T6" fmla="*/ 0 w 1"/>
                      <a:gd name="T7" fmla="*/ 1 h 17"/>
                      <a:gd name="T8" fmla="*/ 0 w 1"/>
                      <a:gd name="T9" fmla="*/ 1 h 17"/>
                      <a:gd name="T10" fmla="*/ 0 w 1"/>
                      <a:gd name="T11" fmla="*/ 3 h 17"/>
                      <a:gd name="T12" fmla="*/ 0 w 1"/>
                      <a:gd name="T13" fmla="*/ 4 h 17"/>
                      <a:gd name="T14" fmla="*/ 0 w 1"/>
                      <a:gd name="T15" fmla="*/ 6 h 17"/>
                      <a:gd name="T16" fmla="*/ 0 w 1"/>
                      <a:gd name="T17" fmla="*/ 8 h 17"/>
                      <a:gd name="T18" fmla="*/ 0 w 1"/>
                      <a:gd name="T19" fmla="*/ 8 h 17"/>
                      <a:gd name="T20" fmla="*/ 0 w 1"/>
                      <a:gd name="T21" fmla="*/ 10 h 17"/>
                      <a:gd name="T22" fmla="*/ 0 w 1"/>
                      <a:gd name="T23" fmla="*/ 11 h 17"/>
                      <a:gd name="T24" fmla="*/ 0 w 1"/>
                      <a:gd name="T25" fmla="*/ 13 h 17"/>
                      <a:gd name="T26" fmla="*/ 0 w 1"/>
                      <a:gd name="T27" fmla="*/ 13 h 17"/>
                      <a:gd name="T28" fmla="*/ 0 w 1"/>
                      <a:gd name="T29" fmla="*/ 15 h 17"/>
                      <a:gd name="T30" fmla="*/ 0 w 1"/>
                      <a:gd name="T31" fmla="*/ 13 h 17"/>
                      <a:gd name="T32" fmla="*/ 0 w 1"/>
                      <a:gd name="T33" fmla="*/ 11 h 17"/>
                      <a:gd name="T34" fmla="*/ 0 w 1"/>
                      <a:gd name="T35" fmla="*/ 10 h 17"/>
                      <a:gd name="T36" fmla="*/ 0 w 1"/>
                      <a:gd name="T37" fmla="*/ 8 h 17"/>
                      <a:gd name="T38" fmla="*/ 0 w 1"/>
                      <a:gd name="T39" fmla="*/ 6 h 17"/>
                      <a:gd name="T40" fmla="*/ 0 w 1"/>
                      <a:gd name="T41" fmla="*/ 4 h 17"/>
                      <a:gd name="T42" fmla="*/ 0 w 1"/>
                      <a:gd name="T43" fmla="*/ 3 h 17"/>
                      <a:gd name="T44" fmla="*/ 0 w 1"/>
                      <a:gd name="T45" fmla="*/ 1 h 17"/>
                      <a:gd name="T46" fmla="*/ 0 w 1"/>
                      <a:gd name="T47" fmla="*/ 0 h 17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w 1"/>
                      <a:gd name="T73" fmla="*/ 0 h 17"/>
                      <a:gd name="T74" fmla="*/ 0 w 1"/>
                      <a:gd name="T75" fmla="*/ 17 h 17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T72" t="T73" r="T74" b="T75"/>
                    <a:pathLst>
                      <a:path w="1" h="17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0" y="3"/>
                        </a:lnTo>
                        <a:lnTo>
                          <a:pt x="0" y="4"/>
                        </a:lnTo>
                        <a:lnTo>
                          <a:pt x="0" y="6"/>
                        </a:lnTo>
                        <a:lnTo>
                          <a:pt x="0" y="8"/>
                        </a:lnTo>
                        <a:lnTo>
                          <a:pt x="0" y="9"/>
                        </a:lnTo>
                        <a:lnTo>
                          <a:pt x="0" y="11"/>
                        </a:lnTo>
                        <a:lnTo>
                          <a:pt x="0" y="12"/>
                        </a:lnTo>
                        <a:lnTo>
                          <a:pt x="0" y="14"/>
                        </a:lnTo>
                        <a:lnTo>
                          <a:pt x="0" y="16"/>
                        </a:lnTo>
                        <a:lnTo>
                          <a:pt x="0" y="14"/>
                        </a:lnTo>
                        <a:lnTo>
                          <a:pt x="0" y="12"/>
                        </a:lnTo>
                        <a:lnTo>
                          <a:pt x="0" y="11"/>
                        </a:lnTo>
                        <a:lnTo>
                          <a:pt x="0" y="9"/>
                        </a:lnTo>
                        <a:lnTo>
                          <a:pt x="0" y="6"/>
                        </a:lnTo>
                        <a:lnTo>
                          <a:pt x="0" y="4"/>
                        </a:lnTo>
                        <a:lnTo>
                          <a:pt x="0" y="3"/>
                        </a:lnTo>
                        <a:lnTo>
                          <a:pt x="0" y="1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8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73" name="Freeform 505"/>
                  <p:cNvSpPr>
                    <a:spLocks noChangeArrowheads="1"/>
                  </p:cNvSpPr>
                  <p:nvPr/>
                </p:nvSpPr>
                <p:spPr bwMode="auto">
                  <a:xfrm>
                    <a:off x="3316" y="552"/>
                    <a:ext cx="0" cy="16"/>
                  </a:xfrm>
                  <a:custGeom>
                    <a:avLst/>
                    <a:gdLst>
                      <a:gd name="T0" fmla="*/ 0 w 1"/>
                      <a:gd name="T1" fmla="*/ 15 h 17"/>
                      <a:gd name="T2" fmla="*/ 0 w 1"/>
                      <a:gd name="T3" fmla="*/ 8 h 17"/>
                      <a:gd name="T4" fmla="*/ 0 w 1"/>
                      <a:gd name="T5" fmla="*/ 8 h 17"/>
                      <a:gd name="T6" fmla="*/ 0 w 1"/>
                      <a:gd name="T7" fmla="*/ 8 h 17"/>
                      <a:gd name="T8" fmla="*/ 0 w 1"/>
                      <a:gd name="T9" fmla="*/ 8 h 17"/>
                      <a:gd name="T10" fmla="*/ 0 w 1"/>
                      <a:gd name="T11" fmla="*/ 8 h 17"/>
                      <a:gd name="T12" fmla="*/ 0 w 1"/>
                      <a:gd name="T13" fmla="*/ 8 h 17"/>
                      <a:gd name="T14" fmla="*/ 0 w 1"/>
                      <a:gd name="T15" fmla="*/ 0 h 17"/>
                      <a:gd name="T16" fmla="*/ 0 w 1"/>
                      <a:gd name="T17" fmla="*/ 0 h 17"/>
                      <a:gd name="T18" fmla="*/ 0 w 1"/>
                      <a:gd name="T19" fmla="*/ 0 h 17"/>
                      <a:gd name="T20" fmla="*/ 0 w 1"/>
                      <a:gd name="T21" fmla="*/ 0 h 17"/>
                      <a:gd name="T22" fmla="*/ 0 w 1"/>
                      <a:gd name="T23" fmla="*/ 8 h 17"/>
                      <a:gd name="T24" fmla="*/ 0 w 1"/>
                      <a:gd name="T25" fmla="*/ 15 h 17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1"/>
                      <a:gd name="T40" fmla="*/ 0 h 17"/>
                      <a:gd name="T41" fmla="*/ 0 w 1"/>
                      <a:gd name="T42" fmla="*/ 17 h 17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1" h="17">
                        <a:moveTo>
                          <a:pt x="0" y="16"/>
                        </a:moveTo>
                        <a:lnTo>
                          <a:pt x="0" y="8"/>
                        </a:lnTo>
                        <a:lnTo>
                          <a:pt x="0" y="0"/>
                        </a:lnTo>
                        <a:lnTo>
                          <a:pt x="0" y="8"/>
                        </a:lnTo>
                        <a:lnTo>
                          <a:pt x="0" y="16"/>
                        </a:lnTo>
                      </a:path>
                    </a:pathLst>
                  </a:custGeom>
                  <a:solidFill>
                    <a:srgbClr val="A0A0C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74" name="Freeform 506"/>
                  <p:cNvSpPr>
                    <a:spLocks noChangeArrowheads="1"/>
                  </p:cNvSpPr>
                  <p:nvPr/>
                </p:nvSpPr>
                <p:spPr bwMode="auto">
                  <a:xfrm>
                    <a:off x="3316" y="554"/>
                    <a:ext cx="0" cy="16"/>
                  </a:xfrm>
                  <a:custGeom>
                    <a:avLst/>
                    <a:gdLst>
                      <a:gd name="T0" fmla="*/ 0 w 1"/>
                      <a:gd name="T1" fmla="*/ 15 h 17"/>
                      <a:gd name="T2" fmla="*/ 0 w 1"/>
                      <a:gd name="T3" fmla="*/ 8 h 17"/>
                      <a:gd name="T4" fmla="*/ 0 w 1"/>
                      <a:gd name="T5" fmla="*/ 8 h 17"/>
                      <a:gd name="T6" fmla="*/ 0 w 1"/>
                      <a:gd name="T7" fmla="*/ 0 h 17"/>
                      <a:gd name="T8" fmla="*/ 0 w 1"/>
                      <a:gd name="T9" fmla="*/ 0 h 17"/>
                      <a:gd name="T10" fmla="*/ 0 w 1"/>
                      <a:gd name="T11" fmla="*/ 0 h 17"/>
                      <a:gd name="T12" fmla="*/ 0 w 1"/>
                      <a:gd name="T13" fmla="*/ 0 h 17"/>
                      <a:gd name="T14" fmla="*/ 0 w 1"/>
                      <a:gd name="T15" fmla="*/ 0 h 17"/>
                      <a:gd name="T16" fmla="*/ 0 w 1"/>
                      <a:gd name="T17" fmla="*/ 0 h 17"/>
                      <a:gd name="T18" fmla="*/ 0 w 1"/>
                      <a:gd name="T19" fmla="*/ 0 h 17"/>
                      <a:gd name="T20" fmla="*/ 0 w 1"/>
                      <a:gd name="T21" fmla="*/ 15 h 1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1"/>
                      <a:gd name="T34" fmla="*/ 0 h 17"/>
                      <a:gd name="T35" fmla="*/ 0 w 1"/>
                      <a:gd name="T36" fmla="*/ 17 h 17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1" h="17">
                        <a:moveTo>
                          <a:pt x="0" y="16"/>
                        </a:moveTo>
                        <a:lnTo>
                          <a:pt x="0" y="8"/>
                        </a:lnTo>
                        <a:lnTo>
                          <a:pt x="0" y="0"/>
                        </a:lnTo>
                        <a:lnTo>
                          <a:pt x="0" y="16"/>
                        </a:lnTo>
                      </a:path>
                    </a:pathLst>
                  </a:custGeom>
                  <a:solidFill>
                    <a:srgbClr val="A0A0C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75" name="Freeform 507"/>
                  <p:cNvSpPr>
                    <a:spLocks noChangeArrowheads="1"/>
                  </p:cNvSpPr>
                  <p:nvPr/>
                </p:nvSpPr>
                <p:spPr bwMode="auto">
                  <a:xfrm>
                    <a:off x="3316" y="557"/>
                    <a:ext cx="16" cy="16"/>
                  </a:xfrm>
                  <a:custGeom>
                    <a:avLst/>
                    <a:gdLst>
                      <a:gd name="T0" fmla="*/ 15 w 17"/>
                      <a:gd name="T1" fmla="*/ 15 h 17"/>
                      <a:gd name="T2" fmla="*/ 0 w 17"/>
                      <a:gd name="T3" fmla="*/ 15 h 17"/>
                      <a:gd name="T4" fmla="*/ 0 w 17"/>
                      <a:gd name="T5" fmla="*/ 15 h 17"/>
                      <a:gd name="T6" fmla="*/ 0 w 17"/>
                      <a:gd name="T7" fmla="*/ 15 h 17"/>
                      <a:gd name="T8" fmla="*/ 0 w 17"/>
                      <a:gd name="T9" fmla="*/ 0 h 17"/>
                      <a:gd name="T10" fmla="*/ 0 w 17"/>
                      <a:gd name="T11" fmla="*/ 0 h 17"/>
                      <a:gd name="T12" fmla="*/ 0 w 17"/>
                      <a:gd name="T13" fmla="*/ 8 h 17"/>
                      <a:gd name="T14" fmla="*/ 15 w 17"/>
                      <a:gd name="T15" fmla="*/ 8 h 17"/>
                      <a:gd name="T16" fmla="*/ 15 w 17"/>
                      <a:gd name="T17" fmla="*/ 15 h 17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17"/>
                      <a:gd name="T28" fmla="*/ 0 h 17"/>
                      <a:gd name="T29" fmla="*/ 17 w 17"/>
                      <a:gd name="T30" fmla="*/ 17 h 17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17" h="17">
                        <a:moveTo>
                          <a:pt x="16" y="16"/>
                        </a:moveTo>
                        <a:lnTo>
                          <a:pt x="0" y="16"/>
                        </a:lnTo>
                        <a:lnTo>
                          <a:pt x="0" y="0"/>
                        </a:lnTo>
                        <a:lnTo>
                          <a:pt x="0" y="8"/>
                        </a:lnTo>
                        <a:lnTo>
                          <a:pt x="16" y="8"/>
                        </a:lnTo>
                        <a:lnTo>
                          <a:pt x="16" y="16"/>
                        </a:lnTo>
                      </a:path>
                    </a:pathLst>
                  </a:custGeom>
                  <a:solidFill>
                    <a:srgbClr val="A0A0C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76" name="Freeform 508"/>
                  <p:cNvSpPr>
                    <a:spLocks noChangeArrowheads="1"/>
                  </p:cNvSpPr>
                  <p:nvPr/>
                </p:nvSpPr>
                <p:spPr bwMode="auto">
                  <a:xfrm>
                    <a:off x="3316" y="559"/>
                    <a:ext cx="16" cy="16"/>
                  </a:xfrm>
                  <a:custGeom>
                    <a:avLst/>
                    <a:gdLst>
                      <a:gd name="T0" fmla="*/ 15 w 17"/>
                      <a:gd name="T1" fmla="*/ 15 h 17"/>
                      <a:gd name="T2" fmla="*/ 8 w 17"/>
                      <a:gd name="T3" fmla="*/ 15 h 17"/>
                      <a:gd name="T4" fmla="*/ 0 w 17"/>
                      <a:gd name="T5" fmla="*/ 8 h 17"/>
                      <a:gd name="T6" fmla="*/ 0 w 17"/>
                      <a:gd name="T7" fmla="*/ 8 h 17"/>
                      <a:gd name="T8" fmla="*/ 0 w 17"/>
                      <a:gd name="T9" fmla="*/ 0 h 17"/>
                      <a:gd name="T10" fmla="*/ 0 w 17"/>
                      <a:gd name="T11" fmla="*/ 0 h 17"/>
                      <a:gd name="T12" fmla="*/ 8 w 17"/>
                      <a:gd name="T13" fmla="*/ 0 h 17"/>
                      <a:gd name="T14" fmla="*/ 8 w 17"/>
                      <a:gd name="T15" fmla="*/ 8 h 17"/>
                      <a:gd name="T16" fmla="*/ 15 w 17"/>
                      <a:gd name="T17" fmla="*/ 15 h 17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17"/>
                      <a:gd name="T28" fmla="*/ 0 h 17"/>
                      <a:gd name="T29" fmla="*/ 17 w 17"/>
                      <a:gd name="T30" fmla="*/ 17 h 17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17" h="17">
                        <a:moveTo>
                          <a:pt x="16" y="16"/>
                        </a:moveTo>
                        <a:lnTo>
                          <a:pt x="8" y="16"/>
                        </a:lnTo>
                        <a:lnTo>
                          <a:pt x="0" y="8"/>
                        </a:lnTo>
                        <a:lnTo>
                          <a:pt x="0" y="0"/>
                        </a:lnTo>
                        <a:lnTo>
                          <a:pt x="8" y="0"/>
                        </a:lnTo>
                        <a:lnTo>
                          <a:pt x="8" y="8"/>
                        </a:lnTo>
                        <a:lnTo>
                          <a:pt x="16" y="16"/>
                        </a:lnTo>
                      </a:path>
                    </a:pathLst>
                  </a:custGeom>
                  <a:solidFill>
                    <a:srgbClr val="A0A0C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77" name="Freeform 509"/>
                  <p:cNvSpPr>
                    <a:spLocks noChangeArrowheads="1"/>
                  </p:cNvSpPr>
                  <p:nvPr/>
                </p:nvSpPr>
                <p:spPr bwMode="auto">
                  <a:xfrm>
                    <a:off x="3316" y="562"/>
                    <a:ext cx="16" cy="16"/>
                  </a:xfrm>
                  <a:custGeom>
                    <a:avLst/>
                    <a:gdLst>
                      <a:gd name="T0" fmla="*/ 15 w 17"/>
                      <a:gd name="T1" fmla="*/ 15 h 17"/>
                      <a:gd name="T2" fmla="*/ 8 w 17"/>
                      <a:gd name="T3" fmla="*/ 15 h 17"/>
                      <a:gd name="T4" fmla="*/ 0 w 17"/>
                      <a:gd name="T5" fmla="*/ 15 h 17"/>
                      <a:gd name="T6" fmla="*/ 0 w 17"/>
                      <a:gd name="T7" fmla="*/ 8 h 17"/>
                      <a:gd name="T8" fmla="*/ 0 w 17"/>
                      <a:gd name="T9" fmla="*/ 0 h 17"/>
                      <a:gd name="T10" fmla="*/ 8 w 17"/>
                      <a:gd name="T11" fmla="*/ 0 h 17"/>
                      <a:gd name="T12" fmla="*/ 15 w 17"/>
                      <a:gd name="T13" fmla="*/ 15 h 17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7"/>
                      <a:gd name="T22" fmla="*/ 0 h 17"/>
                      <a:gd name="T23" fmla="*/ 17 w 17"/>
                      <a:gd name="T24" fmla="*/ 17 h 17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7" h="17">
                        <a:moveTo>
                          <a:pt x="16" y="16"/>
                        </a:moveTo>
                        <a:lnTo>
                          <a:pt x="8" y="16"/>
                        </a:lnTo>
                        <a:lnTo>
                          <a:pt x="0" y="16"/>
                        </a:lnTo>
                        <a:lnTo>
                          <a:pt x="0" y="8"/>
                        </a:lnTo>
                        <a:lnTo>
                          <a:pt x="0" y="0"/>
                        </a:lnTo>
                        <a:lnTo>
                          <a:pt x="8" y="0"/>
                        </a:lnTo>
                        <a:lnTo>
                          <a:pt x="16" y="16"/>
                        </a:lnTo>
                      </a:path>
                    </a:pathLst>
                  </a:custGeom>
                  <a:solidFill>
                    <a:srgbClr val="A0A0C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  <p:grpSp>
              <p:nvGrpSpPr>
                <p:cNvPr id="10301" name="Group 510"/>
                <p:cNvGrpSpPr>
                  <a:grpSpLocks/>
                </p:cNvGrpSpPr>
                <p:nvPr/>
              </p:nvGrpSpPr>
              <p:grpSpPr bwMode="auto">
                <a:xfrm>
                  <a:off x="3302" y="543"/>
                  <a:ext cx="18" cy="22"/>
                  <a:chOff x="3302" y="543"/>
                  <a:chExt cx="18" cy="22"/>
                </a:xfrm>
              </p:grpSpPr>
              <p:sp>
                <p:nvSpPr>
                  <p:cNvPr id="10365" name="Freeform 511"/>
                  <p:cNvSpPr>
                    <a:spLocks noChangeArrowheads="1"/>
                  </p:cNvSpPr>
                  <p:nvPr/>
                </p:nvSpPr>
                <p:spPr bwMode="auto">
                  <a:xfrm>
                    <a:off x="3304" y="546"/>
                    <a:ext cx="16" cy="16"/>
                  </a:xfrm>
                  <a:custGeom>
                    <a:avLst/>
                    <a:gdLst>
                      <a:gd name="T0" fmla="*/ 0 w 17"/>
                      <a:gd name="T1" fmla="*/ 0 h 17"/>
                      <a:gd name="T2" fmla="*/ 0 w 17"/>
                      <a:gd name="T3" fmla="*/ 0 h 17"/>
                      <a:gd name="T4" fmla="*/ 0 w 17"/>
                      <a:gd name="T5" fmla="*/ 2 h 17"/>
                      <a:gd name="T6" fmla="*/ 15 w 17"/>
                      <a:gd name="T7" fmla="*/ 2 h 17"/>
                      <a:gd name="T8" fmla="*/ 15 w 17"/>
                      <a:gd name="T9" fmla="*/ 2 h 17"/>
                      <a:gd name="T10" fmla="*/ 15 w 17"/>
                      <a:gd name="T11" fmla="*/ 2 h 17"/>
                      <a:gd name="T12" fmla="*/ 15 w 17"/>
                      <a:gd name="T13" fmla="*/ 2 h 17"/>
                      <a:gd name="T14" fmla="*/ 15 w 17"/>
                      <a:gd name="T15" fmla="*/ 5 h 17"/>
                      <a:gd name="T16" fmla="*/ 15 w 17"/>
                      <a:gd name="T17" fmla="*/ 9 h 17"/>
                      <a:gd name="T18" fmla="*/ 15 w 17"/>
                      <a:gd name="T19" fmla="*/ 12 h 17"/>
                      <a:gd name="T20" fmla="*/ 15 w 17"/>
                      <a:gd name="T21" fmla="*/ 12 h 17"/>
                      <a:gd name="T22" fmla="*/ 15 w 17"/>
                      <a:gd name="T23" fmla="*/ 15 h 17"/>
                      <a:gd name="T24" fmla="*/ 15 w 17"/>
                      <a:gd name="T25" fmla="*/ 15 h 17"/>
                      <a:gd name="T26" fmla="*/ 15 w 17"/>
                      <a:gd name="T27" fmla="*/ 12 h 17"/>
                      <a:gd name="T28" fmla="*/ 0 w 17"/>
                      <a:gd name="T29" fmla="*/ 9 h 17"/>
                      <a:gd name="T30" fmla="*/ 0 w 17"/>
                      <a:gd name="T31" fmla="*/ 8 h 17"/>
                      <a:gd name="T32" fmla="*/ 0 w 17"/>
                      <a:gd name="T33" fmla="*/ 5 h 17"/>
                      <a:gd name="T34" fmla="*/ 0 w 17"/>
                      <a:gd name="T35" fmla="*/ 2 h 17"/>
                      <a:gd name="T36" fmla="*/ 0 w 17"/>
                      <a:gd name="T37" fmla="*/ 0 h 17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7"/>
                      <a:gd name="T58" fmla="*/ 0 h 17"/>
                      <a:gd name="T59" fmla="*/ 17 w 17"/>
                      <a:gd name="T60" fmla="*/ 17 h 17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7" h="17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2"/>
                        </a:lnTo>
                        <a:lnTo>
                          <a:pt x="16" y="2"/>
                        </a:lnTo>
                        <a:lnTo>
                          <a:pt x="16" y="5"/>
                        </a:lnTo>
                        <a:lnTo>
                          <a:pt x="16" y="10"/>
                        </a:lnTo>
                        <a:lnTo>
                          <a:pt x="16" y="13"/>
                        </a:lnTo>
                        <a:lnTo>
                          <a:pt x="16" y="16"/>
                        </a:lnTo>
                        <a:lnTo>
                          <a:pt x="16" y="13"/>
                        </a:lnTo>
                        <a:lnTo>
                          <a:pt x="0" y="10"/>
                        </a:lnTo>
                        <a:lnTo>
                          <a:pt x="0" y="8"/>
                        </a:lnTo>
                        <a:lnTo>
                          <a:pt x="0" y="5"/>
                        </a:lnTo>
                        <a:lnTo>
                          <a:pt x="0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grpSp>
                <p:nvGrpSpPr>
                  <p:cNvPr id="10366" name="Group 512"/>
                  <p:cNvGrpSpPr>
                    <a:grpSpLocks/>
                  </p:cNvGrpSpPr>
                  <p:nvPr/>
                </p:nvGrpSpPr>
                <p:grpSpPr bwMode="auto">
                  <a:xfrm>
                    <a:off x="3302" y="543"/>
                    <a:ext cx="18" cy="22"/>
                    <a:chOff x="3302" y="543"/>
                    <a:chExt cx="18" cy="22"/>
                  </a:xfrm>
                </p:grpSpPr>
                <p:sp>
                  <p:nvSpPr>
                    <p:cNvPr id="10367" name="Freeform 5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02" y="543"/>
                      <a:ext cx="16" cy="16"/>
                    </a:xfrm>
                    <a:custGeom>
                      <a:avLst/>
                      <a:gdLst>
                        <a:gd name="T0" fmla="*/ 8 w 17"/>
                        <a:gd name="T1" fmla="*/ 15 h 17"/>
                        <a:gd name="T2" fmla="*/ 8 w 17"/>
                        <a:gd name="T3" fmla="*/ 8 h 17"/>
                        <a:gd name="T4" fmla="*/ 15 w 17"/>
                        <a:gd name="T5" fmla="*/ 8 h 17"/>
                        <a:gd name="T6" fmla="*/ 8 w 17"/>
                        <a:gd name="T7" fmla="*/ 8 h 17"/>
                        <a:gd name="T8" fmla="*/ 15 w 17"/>
                        <a:gd name="T9" fmla="*/ 0 h 17"/>
                        <a:gd name="T10" fmla="*/ 8 w 17"/>
                        <a:gd name="T11" fmla="*/ 8 h 17"/>
                        <a:gd name="T12" fmla="*/ 8 w 17"/>
                        <a:gd name="T13" fmla="*/ 0 h 17"/>
                        <a:gd name="T14" fmla="*/ 8 w 17"/>
                        <a:gd name="T15" fmla="*/ 8 h 17"/>
                        <a:gd name="T16" fmla="*/ 0 w 17"/>
                        <a:gd name="T17" fmla="*/ 8 h 17"/>
                        <a:gd name="T18" fmla="*/ 8 w 17"/>
                        <a:gd name="T19" fmla="*/ 8 h 17"/>
                        <a:gd name="T20" fmla="*/ 8 w 17"/>
                        <a:gd name="T21" fmla="*/ 15 h 17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17"/>
                        <a:gd name="T34" fmla="*/ 0 h 17"/>
                        <a:gd name="T35" fmla="*/ 17 w 17"/>
                        <a:gd name="T36" fmla="*/ 17 h 17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17" h="17">
                          <a:moveTo>
                            <a:pt x="8" y="16"/>
                          </a:moveTo>
                          <a:lnTo>
                            <a:pt x="8" y="8"/>
                          </a:lnTo>
                          <a:lnTo>
                            <a:pt x="16" y="8"/>
                          </a:lnTo>
                          <a:lnTo>
                            <a:pt x="8" y="8"/>
                          </a:lnTo>
                          <a:lnTo>
                            <a:pt x="16" y="0"/>
                          </a:lnTo>
                          <a:lnTo>
                            <a:pt x="8" y="8"/>
                          </a:lnTo>
                          <a:lnTo>
                            <a:pt x="8" y="0"/>
                          </a:lnTo>
                          <a:lnTo>
                            <a:pt x="8" y="8"/>
                          </a:lnTo>
                          <a:lnTo>
                            <a:pt x="0" y="8"/>
                          </a:lnTo>
                          <a:lnTo>
                            <a:pt x="8" y="8"/>
                          </a:lnTo>
                          <a:lnTo>
                            <a:pt x="8" y="16"/>
                          </a:lnTo>
                        </a:path>
                      </a:pathLst>
                    </a:custGeom>
                    <a:solidFill>
                      <a:srgbClr val="E0E0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368" name="Freeform 5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04" y="544"/>
                      <a:ext cx="16" cy="16"/>
                    </a:xfrm>
                    <a:custGeom>
                      <a:avLst/>
                      <a:gdLst>
                        <a:gd name="T0" fmla="*/ 8 w 17"/>
                        <a:gd name="T1" fmla="*/ 15 h 17"/>
                        <a:gd name="T2" fmla="*/ 15 w 17"/>
                        <a:gd name="T3" fmla="*/ 15 h 17"/>
                        <a:gd name="T4" fmla="*/ 8 w 17"/>
                        <a:gd name="T5" fmla="*/ 8 h 17"/>
                        <a:gd name="T6" fmla="*/ 8 w 17"/>
                        <a:gd name="T7" fmla="*/ 0 h 17"/>
                        <a:gd name="T8" fmla="*/ 8 w 17"/>
                        <a:gd name="T9" fmla="*/ 8 h 17"/>
                        <a:gd name="T10" fmla="*/ 8 w 17"/>
                        <a:gd name="T11" fmla="*/ 0 h 17"/>
                        <a:gd name="T12" fmla="*/ 8 w 17"/>
                        <a:gd name="T13" fmla="*/ 8 h 17"/>
                        <a:gd name="T14" fmla="*/ 0 w 17"/>
                        <a:gd name="T15" fmla="*/ 8 h 17"/>
                        <a:gd name="T16" fmla="*/ 8 w 17"/>
                        <a:gd name="T17" fmla="*/ 8 h 17"/>
                        <a:gd name="T18" fmla="*/ 8 w 17"/>
                        <a:gd name="T19" fmla="*/ 15 h 17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17"/>
                        <a:gd name="T31" fmla="*/ 0 h 17"/>
                        <a:gd name="T32" fmla="*/ 17 w 17"/>
                        <a:gd name="T33" fmla="*/ 17 h 17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17" h="17">
                          <a:moveTo>
                            <a:pt x="8" y="16"/>
                          </a:moveTo>
                          <a:lnTo>
                            <a:pt x="16" y="16"/>
                          </a:lnTo>
                          <a:lnTo>
                            <a:pt x="8" y="8"/>
                          </a:lnTo>
                          <a:lnTo>
                            <a:pt x="8" y="0"/>
                          </a:lnTo>
                          <a:lnTo>
                            <a:pt x="8" y="8"/>
                          </a:lnTo>
                          <a:lnTo>
                            <a:pt x="8" y="0"/>
                          </a:lnTo>
                          <a:lnTo>
                            <a:pt x="8" y="8"/>
                          </a:lnTo>
                          <a:lnTo>
                            <a:pt x="0" y="8"/>
                          </a:lnTo>
                          <a:lnTo>
                            <a:pt x="8" y="8"/>
                          </a:lnTo>
                          <a:lnTo>
                            <a:pt x="8" y="16"/>
                          </a:lnTo>
                        </a:path>
                      </a:pathLst>
                    </a:custGeom>
                    <a:solidFill>
                      <a:srgbClr val="E0E0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369" name="Freeform 5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02" y="546"/>
                      <a:ext cx="16" cy="16"/>
                    </a:xfrm>
                    <a:custGeom>
                      <a:avLst/>
                      <a:gdLst>
                        <a:gd name="T0" fmla="*/ 8 w 17"/>
                        <a:gd name="T1" fmla="*/ 15 h 17"/>
                        <a:gd name="T2" fmla="*/ 15 w 17"/>
                        <a:gd name="T3" fmla="*/ 15 h 17"/>
                        <a:gd name="T4" fmla="*/ 15 w 17"/>
                        <a:gd name="T5" fmla="*/ 8 h 17"/>
                        <a:gd name="T6" fmla="*/ 15 w 17"/>
                        <a:gd name="T7" fmla="*/ 0 h 17"/>
                        <a:gd name="T8" fmla="*/ 8 w 17"/>
                        <a:gd name="T9" fmla="*/ 8 h 17"/>
                        <a:gd name="T10" fmla="*/ 0 w 17"/>
                        <a:gd name="T11" fmla="*/ 0 h 17"/>
                        <a:gd name="T12" fmla="*/ 0 w 17"/>
                        <a:gd name="T13" fmla="*/ 8 h 17"/>
                        <a:gd name="T14" fmla="*/ 0 w 17"/>
                        <a:gd name="T15" fmla="*/ 15 h 17"/>
                        <a:gd name="T16" fmla="*/ 8 w 17"/>
                        <a:gd name="T17" fmla="*/ 15 h 17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17"/>
                        <a:gd name="T28" fmla="*/ 0 h 17"/>
                        <a:gd name="T29" fmla="*/ 17 w 17"/>
                        <a:gd name="T30" fmla="*/ 17 h 17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17" h="17">
                          <a:moveTo>
                            <a:pt x="8" y="16"/>
                          </a:moveTo>
                          <a:lnTo>
                            <a:pt x="16" y="16"/>
                          </a:lnTo>
                          <a:lnTo>
                            <a:pt x="16" y="8"/>
                          </a:lnTo>
                          <a:lnTo>
                            <a:pt x="16" y="0"/>
                          </a:lnTo>
                          <a:lnTo>
                            <a:pt x="8" y="8"/>
                          </a:lnTo>
                          <a:lnTo>
                            <a:pt x="0" y="0"/>
                          </a:lnTo>
                          <a:lnTo>
                            <a:pt x="0" y="8"/>
                          </a:lnTo>
                          <a:lnTo>
                            <a:pt x="0" y="16"/>
                          </a:lnTo>
                          <a:lnTo>
                            <a:pt x="8" y="16"/>
                          </a:lnTo>
                        </a:path>
                      </a:pathLst>
                    </a:custGeom>
                    <a:solidFill>
                      <a:srgbClr val="E0E0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370" name="Freeform 5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04" y="546"/>
                      <a:ext cx="16" cy="16"/>
                    </a:xfrm>
                    <a:custGeom>
                      <a:avLst/>
                      <a:gdLst>
                        <a:gd name="T0" fmla="*/ 0 w 17"/>
                        <a:gd name="T1" fmla="*/ 15 h 17"/>
                        <a:gd name="T2" fmla="*/ 0 w 17"/>
                        <a:gd name="T3" fmla="*/ 0 h 17"/>
                        <a:gd name="T4" fmla="*/ 15 w 17"/>
                        <a:gd name="T5" fmla="*/ 0 h 17"/>
                        <a:gd name="T6" fmla="*/ 0 w 17"/>
                        <a:gd name="T7" fmla="*/ 0 h 17"/>
                        <a:gd name="T8" fmla="*/ 15 w 17"/>
                        <a:gd name="T9" fmla="*/ 0 h 17"/>
                        <a:gd name="T10" fmla="*/ 0 w 17"/>
                        <a:gd name="T11" fmla="*/ 0 h 17"/>
                        <a:gd name="T12" fmla="*/ 0 w 17"/>
                        <a:gd name="T13" fmla="*/ 0 h 17"/>
                        <a:gd name="T14" fmla="*/ 0 w 17"/>
                        <a:gd name="T15" fmla="*/ 0 h 17"/>
                        <a:gd name="T16" fmla="*/ 0 w 17"/>
                        <a:gd name="T17" fmla="*/ 0 h 17"/>
                        <a:gd name="T18" fmla="*/ 0 w 17"/>
                        <a:gd name="T19" fmla="*/ 0 h 17"/>
                        <a:gd name="T20" fmla="*/ 0 w 17"/>
                        <a:gd name="T21" fmla="*/ 15 h 17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17"/>
                        <a:gd name="T34" fmla="*/ 0 h 17"/>
                        <a:gd name="T35" fmla="*/ 17 w 17"/>
                        <a:gd name="T36" fmla="*/ 17 h 17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17" h="17">
                          <a:moveTo>
                            <a:pt x="0" y="16"/>
                          </a:moveTo>
                          <a:lnTo>
                            <a:pt x="0" y="0"/>
                          </a:lnTo>
                          <a:lnTo>
                            <a:pt x="16" y="0"/>
                          </a:lnTo>
                          <a:lnTo>
                            <a:pt x="0" y="0"/>
                          </a:lnTo>
                          <a:lnTo>
                            <a:pt x="16" y="0"/>
                          </a:lnTo>
                          <a:lnTo>
                            <a:pt x="0" y="0"/>
                          </a:lnTo>
                          <a:lnTo>
                            <a:pt x="0" y="16"/>
                          </a:lnTo>
                        </a:path>
                      </a:pathLst>
                    </a:custGeom>
                    <a:solidFill>
                      <a:srgbClr val="E0E0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371" name="Freeform 5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03" y="549"/>
                      <a:ext cx="16" cy="16"/>
                    </a:xfrm>
                    <a:custGeom>
                      <a:avLst/>
                      <a:gdLst>
                        <a:gd name="T0" fmla="*/ 0 w 17"/>
                        <a:gd name="T1" fmla="*/ 15 h 17"/>
                        <a:gd name="T2" fmla="*/ 8 w 17"/>
                        <a:gd name="T3" fmla="*/ 15 h 17"/>
                        <a:gd name="T4" fmla="*/ 15 w 17"/>
                        <a:gd name="T5" fmla="*/ 15 h 17"/>
                        <a:gd name="T6" fmla="*/ 8 w 17"/>
                        <a:gd name="T7" fmla="*/ 0 h 17"/>
                        <a:gd name="T8" fmla="*/ 0 w 17"/>
                        <a:gd name="T9" fmla="*/ 0 h 17"/>
                        <a:gd name="T10" fmla="*/ 0 w 17"/>
                        <a:gd name="T11" fmla="*/ 15 h 17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17"/>
                        <a:gd name="T19" fmla="*/ 0 h 17"/>
                        <a:gd name="T20" fmla="*/ 17 w 17"/>
                        <a:gd name="T21" fmla="*/ 17 h 17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17" h="17">
                          <a:moveTo>
                            <a:pt x="0" y="16"/>
                          </a:moveTo>
                          <a:lnTo>
                            <a:pt x="8" y="16"/>
                          </a:lnTo>
                          <a:lnTo>
                            <a:pt x="16" y="16"/>
                          </a:lnTo>
                          <a:lnTo>
                            <a:pt x="8" y="0"/>
                          </a:lnTo>
                          <a:lnTo>
                            <a:pt x="0" y="0"/>
                          </a:lnTo>
                          <a:lnTo>
                            <a:pt x="0" y="16"/>
                          </a:lnTo>
                        </a:path>
                      </a:pathLst>
                    </a:custGeom>
                    <a:solidFill>
                      <a:srgbClr val="E0E0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</p:grpSp>
            <p:sp>
              <p:nvSpPr>
                <p:cNvPr id="10302" name="Freeform 518"/>
                <p:cNvSpPr>
                  <a:spLocks noChangeArrowheads="1"/>
                </p:cNvSpPr>
                <p:nvPr/>
              </p:nvSpPr>
              <p:spPr bwMode="auto">
                <a:xfrm>
                  <a:off x="3318" y="575"/>
                  <a:ext cx="16" cy="16"/>
                </a:xfrm>
                <a:custGeom>
                  <a:avLst/>
                  <a:gdLst>
                    <a:gd name="T0" fmla="*/ 15 w 17"/>
                    <a:gd name="T1" fmla="*/ 15 h 17"/>
                    <a:gd name="T2" fmla="*/ 15 w 17"/>
                    <a:gd name="T3" fmla="*/ 15 h 17"/>
                    <a:gd name="T4" fmla="*/ 0 w 17"/>
                    <a:gd name="T5" fmla="*/ 9 h 17"/>
                    <a:gd name="T6" fmla="*/ 0 w 17"/>
                    <a:gd name="T7" fmla="*/ 5 h 17"/>
                    <a:gd name="T8" fmla="*/ 0 w 17"/>
                    <a:gd name="T9" fmla="*/ 5 h 17"/>
                    <a:gd name="T10" fmla="*/ 0 w 17"/>
                    <a:gd name="T11" fmla="*/ 5 h 17"/>
                    <a:gd name="T12" fmla="*/ 15 w 17"/>
                    <a:gd name="T13" fmla="*/ 0 h 17"/>
                    <a:gd name="T14" fmla="*/ 15 w 17"/>
                    <a:gd name="T15" fmla="*/ 15 h 1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7"/>
                    <a:gd name="T25" fmla="*/ 0 h 17"/>
                    <a:gd name="T26" fmla="*/ 17 w 17"/>
                    <a:gd name="T27" fmla="*/ 17 h 1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7" h="17">
                      <a:moveTo>
                        <a:pt x="16" y="16"/>
                      </a:moveTo>
                      <a:lnTo>
                        <a:pt x="16" y="16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16" y="0"/>
                      </a:lnTo>
                      <a:lnTo>
                        <a:pt x="16" y="16"/>
                      </a:lnTo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303" name="Freeform 519"/>
                <p:cNvSpPr>
                  <a:spLocks noChangeArrowheads="1"/>
                </p:cNvSpPr>
                <p:nvPr/>
              </p:nvSpPr>
              <p:spPr bwMode="auto">
                <a:xfrm>
                  <a:off x="3304" y="547"/>
                  <a:ext cx="16" cy="27"/>
                </a:xfrm>
                <a:custGeom>
                  <a:avLst/>
                  <a:gdLst>
                    <a:gd name="T0" fmla="*/ 4 w 17"/>
                    <a:gd name="T1" fmla="*/ 0 h 28"/>
                    <a:gd name="T2" fmla="*/ 5 w 17"/>
                    <a:gd name="T3" fmla="*/ 0 h 28"/>
                    <a:gd name="T4" fmla="*/ 8 w 17"/>
                    <a:gd name="T5" fmla="*/ 1 h 28"/>
                    <a:gd name="T6" fmla="*/ 8 w 17"/>
                    <a:gd name="T7" fmla="*/ 2 h 28"/>
                    <a:gd name="T8" fmla="*/ 9 w 17"/>
                    <a:gd name="T9" fmla="*/ 2 h 28"/>
                    <a:gd name="T10" fmla="*/ 10 w 17"/>
                    <a:gd name="T11" fmla="*/ 2 h 28"/>
                    <a:gd name="T12" fmla="*/ 11 w 17"/>
                    <a:gd name="T13" fmla="*/ 4 h 28"/>
                    <a:gd name="T14" fmla="*/ 10 w 17"/>
                    <a:gd name="T15" fmla="*/ 7 h 28"/>
                    <a:gd name="T16" fmla="*/ 11 w 17"/>
                    <a:gd name="T17" fmla="*/ 11 h 28"/>
                    <a:gd name="T18" fmla="*/ 13 w 17"/>
                    <a:gd name="T19" fmla="*/ 15 h 28"/>
                    <a:gd name="T20" fmla="*/ 15 w 17"/>
                    <a:gd name="T21" fmla="*/ 19 h 28"/>
                    <a:gd name="T22" fmla="*/ 15 w 17"/>
                    <a:gd name="T23" fmla="*/ 22 h 28"/>
                    <a:gd name="T24" fmla="*/ 15 w 17"/>
                    <a:gd name="T25" fmla="*/ 25 h 28"/>
                    <a:gd name="T26" fmla="*/ 15 w 17"/>
                    <a:gd name="T27" fmla="*/ 26 h 28"/>
                    <a:gd name="T28" fmla="*/ 13 w 17"/>
                    <a:gd name="T29" fmla="*/ 24 h 28"/>
                    <a:gd name="T30" fmla="*/ 12 w 17"/>
                    <a:gd name="T31" fmla="*/ 24 h 28"/>
                    <a:gd name="T32" fmla="*/ 10 w 17"/>
                    <a:gd name="T33" fmla="*/ 24 h 28"/>
                    <a:gd name="T34" fmla="*/ 8 w 17"/>
                    <a:gd name="T35" fmla="*/ 24 h 28"/>
                    <a:gd name="T36" fmla="*/ 5 w 17"/>
                    <a:gd name="T37" fmla="*/ 25 h 28"/>
                    <a:gd name="T38" fmla="*/ 4 w 17"/>
                    <a:gd name="T39" fmla="*/ 26 h 28"/>
                    <a:gd name="T40" fmla="*/ 2 w 17"/>
                    <a:gd name="T41" fmla="*/ 25 h 28"/>
                    <a:gd name="T42" fmla="*/ 1 w 17"/>
                    <a:gd name="T43" fmla="*/ 25 h 28"/>
                    <a:gd name="T44" fmla="*/ 0 w 17"/>
                    <a:gd name="T45" fmla="*/ 24 h 28"/>
                    <a:gd name="T46" fmla="*/ 0 w 17"/>
                    <a:gd name="T47" fmla="*/ 24 h 28"/>
                    <a:gd name="T48" fmla="*/ 2 w 17"/>
                    <a:gd name="T49" fmla="*/ 24 h 28"/>
                    <a:gd name="T50" fmla="*/ 4 w 17"/>
                    <a:gd name="T51" fmla="*/ 24 h 28"/>
                    <a:gd name="T52" fmla="*/ 6 w 17"/>
                    <a:gd name="T53" fmla="*/ 23 h 28"/>
                    <a:gd name="T54" fmla="*/ 6 w 17"/>
                    <a:gd name="T55" fmla="*/ 21 h 28"/>
                    <a:gd name="T56" fmla="*/ 5 w 17"/>
                    <a:gd name="T57" fmla="*/ 17 h 28"/>
                    <a:gd name="T58" fmla="*/ 4 w 17"/>
                    <a:gd name="T59" fmla="*/ 12 h 28"/>
                    <a:gd name="T60" fmla="*/ 2 w 17"/>
                    <a:gd name="T61" fmla="*/ 9 h 28"/>
                    <a:gd name="T62" fmla="*/ 2 w 17"/>
                    <a:gd name="T63" fmla="*/ 7 h 28"/>
                    <a:gd name="T64" fmla="*/ 2 w 17"/>
                    <a:gd name="T65" fmla="*/ 5 h 28"/>
                    <a:gd name="T66" fmla="*/ 3 w 17"/>
                    <a:gd name="T67" fmla="*/ 3 h 28"/>
                    <a:gd name="T68" fmla="*/ 3 w 17"/>
                    <a:gd name="T69" fmla="*/ 1 h 28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7"/>
                    <a:gd name="T106" fmla="*/ 0 h 28"/>
                    <a:gd name="T107" fmla="*/ 17 w 17"/>
                    <a:gd name="T108" fmla="*/ 28 h 28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7" h="28">
                      <a:moveTo>
                        <a:pt x="3" y="1"/>
                      </a:moveTo>
                      <a:lnTo>
                        <a:pt x="4" y="0"/>
                      </a:lnTo>
                      <a:lnTo>
                        <a:pt x="5" y="0"/>
                      </a:lnTo>
                      <a:lnTo>
                        <a:pt x="6" y="1"/>
                      </a:lnTo>
                      <a:lnTo>
                        <a:pt x="8" y="1"/>
                      </a:lnTo>
                      <a:lnTo>
                        <a:pt x="9" y="2"/>
                      </a:lnTo>
                      <a:lnTo>
                        <a:pt x="10" y="2"/>
                      </a:lnTo>
                      <a:lnTo>
                        <a:pt x="11" y="2"/>
                      </a:lnTo>
                      <a:lnTo>
                        <a:pt x="12" y="3"/>
                      </a:lnTo>
                      <a:lnTo>
                        <a:pt x="12" y="4"/>
                      </a:lnTo>
                      <a:lnTo>
                        <a:pt x="11" y="6"/>
                      </a:lnTo>
                      <a:lnTo>
                        <a:pt x="11" y="7"/>
                      </a:lnTo>
                      <a:lnTo>
                        <a:pt x="12" y="10"/>
                      </a:lnTo>
                      <a:lnTo>
                        <a:pt x="12" y="11"/>
                      </a:lnTo>
                      <a:lnTo>
                        <a:pt x="13" y="15"/>
                      </a:lnTo>
                      <a:lnTo>
                        <a:pt x="14" y="16"/>
                      </a:lnTo>
                      <a:lnTo>
                        <a:pt x="14" y="19"/>
                      </a:lnTo>
                      <a:lnTo>
                        <a:pt x="16" y="20"/>
                      </a:lnTo>
                      <a:lnTo>
                        <a:pt x="16" y="23"/>
                      </a:lnTo>
                      <a:lnTo>
                        <a:pt x="16" y="25"/>
                      </a:lnTo>
                      <a:lnTo>
                        <a:pt x="16" y="26"/>
                      </a:lnTo>
                      <a:lnTo>
                        <a:pt x="16" y="27"/>
                      </a:lnTo>
                      <a:lnTo>
                        <a:pt x="16" y="26"/>
                      </a:lnTo>
                      <a:lnTo>
                        <a:pt x="14" y="25"/>
                      </a:lnTo>
                      <a:lnTo>
                        <a:pt x="13" y="25"/>
                      </a:lnTo>
                      <a:lnTo>
                        <a:pt x="12" y="25"/>
                      </a:lnTo>
                      <a:lnTo>
                        <a:pt x="11" y="25"/>
                      </a:lnTo>
                      <a:lnTo>
                        <a:pt x="10" y="25"/>
                      </a:lnTo>
                      <a:lnTo>
                        <a:pt x="8" y="25"/>
                      </a:lnTo>
                      <a:lnTo>
                        <a:pt x="6" y="26"/>
                      </a:lnTo>
                      <a:lnTo>
                        <a:pt x="5" y="26"/>
                      </a:lnTo>
                      <a:lnTo>
                        <a:pt x="4" y="26"/>
                      </a:lnTo>
                      <a:lnTo>
                        <a:pt x="4" y="27"/>
                      </a:lnTo>
                      <a:lnTo>
                        <a:pt x="3" y="27"/>
                      </a:lnTo>
                      <a:lnTo>
                        <a:pt x="2" y="26"/>
                      </a:lnTo>
                      <a:lnTo>
                        <a:pt x="1" y="26"/>
                      </a:lnTo>
                      <a:lnTo>
                        <a:pt x="0" y="25"/>
                      </a:lnTo>
                      <a:lnTo>
                        <a:pt x="1" y="25"/>
                      </a:lnTo>
                      <a:lnTo>
                        <a:pt x="2" y="25"/>
                      </a:lnTo>
                      <a:lnTo>
                        <a:pt x="3" y="24"/>
                      </a:lnTo>
                      <a:lnTo>
                        <a:pt x="4" y="25"/>
                      </a:lnTo>
                      <a:lnTo>
                        <a:pt x="5" y="25"/>
                      </a:lnTo>
                      <a:lnTo>
                        <a:pt x="6" y="24"/>
                      </a:lnTo>
                      <a:lnTo>
                        <a:pt x="6" y="23"/>
                      </a:lnTo>
                      <a:lnTo>
                        <a:pt x="6" y="22"/>
                      </a:lnTo>
                      <a:lnTo>
                        <a:pt x="5" y="20"/>
                      </a:lnTo>
                      <a:lnTo>
                        <a:pt x="5" y="18"/>
                      </a:lnTo>
                      <a:lnTo>
                        <a:pt x="4" y="15"/>
                      </a:lnTo>
                      <a:lnTo>
                        <a:pt x="4" y="12"/>
                      </a:lnTo>
                      <a:lnTo>
                        <a:pt x="3" y="11"/>
                      </a:lnTo>
                      <a:lnTo>
                        <a:pt x="2" y="9"/>
                      </a:lnTo>
                      <a:lnTo>
                        <a:pt x="2" y="8"/>
                      </a:lnTo>
                      <a:lnTo>
                        <a:pt x="2" y="7"/>
                      </a:lnTo>
                      <a:lnTo>
                        <a:pt x="2" y="6"/>
                      </a:lnTo>
                      <a:lnTo>
                        <a:pt x="2" y="5"/>
                      </a:lnTo>
                      <a:lnTo>
                        <a:pt x="2" y="4"/>
                      </a:lnTo>
                      <a:lnTo>
                        <a:pt x="3" y="3"/>
                      </a:lnTo>
                      <a:lnTo>
                        <a:pt x="3" y="2"/>
                      </a:lnTo>
                      <a:lnTo>
                        <a:pt x="3" y="1"/>
                      </a:lnTo>
                    </a:path>
                  </a:pathLst>
                </a:custGeom>
                <a:solidFill>
                  <a:srgbClr val="FF002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grpSp>
              <p:nvGrpSpPr>
                <p:cNvPr id="10304" name="Group 520"/>
                <p:cNvGrpSpPr>
                  <a:grpSpLocks/>
                </p:cNvGrpSpPr>
                <p:nvPr/>
              </p:nvGrpSpPr>
              <p:grpSpPr bwMode="auto">
                <a:xfrm>
                  <a:off x="3306" y="548"/>
                  <a:ext cx="21" cy="39"/>
                  <a:chOff x="3306" y="548"/>
                  <a:chExt cx="21" cy="39"/>
                </a:xfrm>
              </p:grpSpPr>
              <p:sp>
                <p:nvSpPr>
                  <p:cNvPr id="10359" name="Freeform 521"/>
                  <p:cNvSpPr>
                    <a:spLocks noChangeArrowheads="1"/>
                  </p:cNvSpPr>
                  <p:nvPr/>
                </p:nvSpPr>
                <p:spPr bwMode="auto">
                  <a:xfrm>
                    <a:off x="3307" y="553"/>
                    <a:ext cx="16" cy="0"/>
                  </a:xfrm>
                  <a:custGeom>
                    <a:avLst/>
                    <a:gdLst>
                      <a:gd name="T0" fmla="*/ 0 w 17"/>
                      <a:gd name="T1" fmla="*/ 0 h 1"/>
                      <a:gd name="T2" fmla="*/ 0 w 17"/>
                      <a:gd name="T3" fmla="*/ 0 h 1"/>
                      <a:gd name="T4" fmla="*/ 2 w 17"/>
                      <a:gd name="T5" fmla="*/ 0 h 1"/>
                      <a:gd name="T6" fmla="*/ 5 w 17"/>
                      <a:gd name="T7" fmla="*/ 0 h 1"/>
                      <a:gd name="T8" fmla="*/ 5 w 17"/>
                      <a:gd name="T9" fmla="*/ 0 h 1"/>
                      <a:gd name="T10" fmla="*/ 8 w 17"/>
                      <a:gd name="T11" fmla="*/ 0 h 1"/>
                      <a:gd name="T12" fmla="*/ 9 w 17"/>
                      <a:gd name="T13" fmla="*/ 0 h 1"/>
                      <a:gd name="T14" fmla="*/ 9 w 17"/>
                      <a:gd name="T15" fmla="*/ 0 h 1"/>
                      <a:gd name="T16" fmla="*/ 12 w 17"/>
                      <a:gd name="T17" fmla="*/ 0 h 1"/>
                      <a:gd name="T18" fmla="*/ 15 w 17"/>
                      <a:gd name="T19" fmla="*/ 0 h 1"/>
                      <a:gd name="T20" fmla="*/ 15 w 17"/>
                      <a:gd name="T21" fmla="*/ 0 h 1"/>
                      <a:gd name="T22" fmla="*/ 15 w 17"/>
                      <a:gd name="T23" fmla="*/ 0 h 1"/>
                      <a:gd name="T24" fmla="*/ 12 w 17"/>
                      <a:gd name="T25" fmla="*/ 0 h 1"/>
                      <a:gd name="T26" fmla="*/ 9 w 17"/>
                      <a:gd name="T27" fmla="*/ 0 h 1"/>
                      <a:gd name="T28" fmla="*/ 8 w 17"/>
                      <a:gd name="T29" fmla="*/ 0 h 1"/>
                      <a:gd name="T30" fmla="*/ 8 w 17"/>
                      <a:gd name="T31" fmla="*/ 0 h 1"/>
                      <a:gd name="T32" fmla="*/ 5 w 17"/>
                      <a:gd name="T33" fmla="*/ 0 h 1"/>
                      <a:gd name="T34" fmla="*/ 2 w 17"/>
                      <a:gd name="T35" fmla="*/ 0 h 1"/>
                      <a:gd name="T36" fmla="*/ 2 w 17"/>
                      <a:gd name="T37" fmla="*/ 0 h 1"/>
                      <a:gd name="T38" fmla="*/ 0 w 17"/>
                      <a:gd name="T39" fmla="*/ 0 h 1"/>
                      <a:gd name="T40" fmla="*/ 0 w 17"/>
                      <a:gd name="T41" fmla="*/ 0 h 1"/>
                      <a:gd name="T42" fmla="*/ 0 w 17"/>
                      <a:gd name="T43" fmla="*/ 0 h 1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17"/>
                      <a:gd name="T67" fmla="*/ 0 h 1"/>
                      <a:gd name="T68" fmla="*/ 17 w 17"/>
                      <a:gd name="T69" fmla="*/ 0 h 1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17" h="1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2" y="0"/>
                        </a:lnTo>
                        <a:lnTo>
                          <a:pt x="5" y="0"/>
                        </a:lnTo>
                        <a:lnTo>
                          <a:pt x="8" y="0"/>
                        </a:lnTo>
                        <a:lnTo>
                          <a:pt x="10" y="0"/>
                        </a:lnTo>
                        <a:lnTo>
                          <a:pt x="13" y="0"/>
                        </a:lnTo>
                        <a:lnTo>
                          <a:pt x="16" y="0"/>
                        </a:lnTo>
                        <a:lnTo>
                          <a:pt x="13" y="0"/>
                        </a:lnTo>
                        <a:lnTo>
                          <a:pt x="10" y="0"/>
                        </a:lnTo>
                        <a:lnTo>
                          <a:pt x="8" y="0"/>
                        </a:lnTo>
                        <a:lnTo>
                          <a:pt x="5" y="0"/>
                        </a:lnTo>
                        <a:lnTo>
                          <a:pt x="2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E0E0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60" name="Freeform 522"/>
                  <p:cNvSpPr>
                    <a:spLocks noChangeArrowheads="1"/>
                  </p:cNvSpPr>
                  <p:nvPr/>
                </p:nvSpPr>
                <p:spPr bwMode="auto">
                  <a:xfrm>
                    <a:off x="3306" y="556"/>
                    <a:ext cx="16" cy="16"/>
                  </a:xfrm>
                  <a:custGeom>
                    <a:avLst/>
                    <a:gdLst>
                      <a:gd name="T0" fmla="*/ 0 w 17"/>
                      <a:gd name="T1" fmla="*/ 15 h 17"/>
                      <a:gd name="T2" fmla="*/ 2 w 17"/>
                      <a:gd name="T3" fmla="*/ 15 h 17"/>
                      <a:gd name="T4" fmla="*/ 2 w 17"/>
                      <a:gd name="T5" fmla="*/ 15 h 17"/>
                      <a:gd name="T6" fmla="*/ 4 w 17"/>
                      <a:gd name="T7" fmla="*/ 15 h 17"/>
                      <a:gd name="T8" fmla="*/ 6 w 17"/>
                      <a:gd name="T9" fmla="*/ 15 h 17"/>
                      <a:gd name="T10" fmla="*/ 8 w 17"/>
                      <a:gd name="T11" fmla="*/ 15 h 17"/>
                      <a:gd name="T12" fmla="*/ 9 w 17"/>
                      <a:gd name="T13" fmla="*/ 15 h 17"/>
                      <a:gd name="T14" fmla="*/ 11 w 17"/>
                      <a:gd name="T15" fmla="*/ 15 h 17"/>
                      <a:gd name="T16" fmla="*/ 11 w 17"/>
                      <a:gd name="T17" fmla="*/ 15 h 17"/>
                      <a:gd name="T18" fmla="*/ 15 w 17"/>
                      <a:gd name="T19" fmla="*/ 0 h 17"/>
                      <a:gd name="T20" fmla="*/ 15 w 17"/>
                      <a:gd name="T21" fmla="*/ 0 h 17"/>
                      <a:gd name="T22" fmla="*/ 15 w 17"/>
                      <a:gd name="T23" fmla="*/ 0 h 17"/>
                      <a:gd name="T24" fmla="*/ 15 w 17"/>
                      <a:gd name="T25" fmla="*/ 0 h 17"/>
                      <a:gd name="T26" fmla="*/ 11 w 17"/>
                      <a:gd name="T27" fmla="*/ 0 h 17"/>
                      <a:gd name="T28" fmla="*/ 11 w 17"/>
                      <a:gd name="T29" fmla="*/ 0 h 17"/>
                      <a:gd name="T30" fmla="*/ 9 w 17"/>
                      <a:gd name="T31" fmla="*/ 0 h 17"/>
                      <a:gd name="T32" fmla="*/ 8 w 17"/>
                      <a:gd name="T33" fmla="*/ 0 h 17"/>
                      <a:gd name="T34" fmla="*/ 6 w 17"/>
                      <a:gd name="T35" fmla="*/ 15 h 17"/>
                      <a:gd name="T36" fmla="*/ 6 w 17"/>
                      <a:gd name="T37" fmla="*/ 15 h 17"/>
                      <a:gd name="T38" fmla="*/ 4 w 17"/>
                      <a:gd name="T39" fmla="*/ 15 h 17"/>
                      <a:gd name="T40" fmla="*/ 4 w 17"/>
                      <a:gd name="T41" fmla="*/ 15 h 17"/>
                      <a:gd name="T42" fmla="*/ 2 w 17"/>
                      <a:gd name="T43" fmla="*/ 0 h 17"/>
                      <a:gd name="T44" fmla="*/ 2 w 17"/>
                      <a:gd name="T45" fmla="*/ 0 h 17"/>
                      <a:gd name="T46" fmla="*/ 0 w 17"/>
                      <a:gd name="T47" fmla="*/ 15 h 17"/>
                      <a:gd name="T48" fmla="*/ 0 w 17"/>
                      <a:gd name="T49" fmla="*/ 15 h 17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17"/>
                      <a:gd name="T76" fmla="*/ 0 h 17"/>
                      <a:gd name="T77" fmla="*/ 17 w 17"/>
                      <a:gd name="T78" fmla="*/ 17 h 17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17" h="17">
                        <a:moveTo>
                          <a:pt x="0" y="16"/>
                        </a:moveTo>
                        <a:lnTo>
                          <a:pt x="2" y="16"/>
                        </a:lnTo>
                        <a:lnTo>
                          <a:pt x="4" y="16"/>
                        </a:lnTo>
                        <a:lnTo>
                          <a:pt x="6" y="16"/>
                        </a:lnTo>
                        <a:lnTo>
                          <a:pt x="8" y="16"/>
                        </a:lnTo>
                        <a:lnTo>
                          <a:pt x="10" y="16"/>
                        </a:lnTo>
                        <a:lnTo>
                          <a:pt x="12" y="16"/>
                        </a:lnTo>
                        <a:lnTo>
                          <a:pt x="16" y="0"/>
                        </a:lnTo>
                        <a:lnTo>
                          <a:pt x="12" y="0"/>
                        </a:lnTo>
                        <a:lnTo>
                          <a:pt x="10" y="0"/>
                        </a:lnTo>
                        <a:lnTo>
                          <a:pt x="8" y="0"/>
                        </a:lnTo>
                        <a:lnTo>
                          <a:pt x="6" y="16"/>
                        </a:lnTo>
                        <a:lnTo>
                          <a:pt x="4" y="16"/>
                        </a:lnTo>
                        <a:lnTo>
                          <a:pt x="2" y="0"/>
                        </a:lnTo>
                        <a:lnTo>
                          <a:pt x="0" y="16"/>
                        </a:lnTo>
                      </a:path>
                    </a:pathLst>
                  </a:custGeom>
                  <a:solidFill>
                    <a:srgbClr val="E0E0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61" name="Freeform 523"/>
                  <p:cNvSpPr>
                    <a:spLocks noChangeArrowheads="1"/>
                  </p:cNvSpPr>
                  <p:nvPr/>
                </p:nvSpPr>
                <p:spPr bwMode="auto">
                  <a:xfrm>
                    <a:off x="3308" y="561"/>
                    <a:ext cx="16" cy="0"/>
                  </a:xfrm>
                  <a:custGeom>
                    <a:avLst/>
                    <a:gdLst>
                      <a:gd name="T0" fmla="*/ 0 w 17"/>
                      <a:gd name="T1" fmla="*/ 0 h 1"/>
                      <a:gd name="T2" fmla="*/ 2 w 17"/>
                      <a:gd name="T3" fmla="*/ 0 h 1"/>
                      <a:gd name="T4" fmla="*/ 2 w 17"/>
                      <a:gd name="T5" fmla="*/ 0 h 1"/>
                      <a:gd name="T6" fmla="*/ 4 w 17"/>
                      <a:gd name="T7" fmla="*/ 0 h 1"/>
                      <a:gd name="T8" fmla="*/ 6 w 17"/>
                      <a:gd name="T9" fmla="*/ 0 h 1"/>
                      <a:gd name="T10" fmla="*/ 8 w 17"/>
                      <a:gd name="T11" fmla="*/ 0 h 1"/>
                      <a:gd name="T12" fmla="*/ 10 w 17"/>
                      <a:gd name="T13" fmla="*/ 0 h 1"/>
                      <a:gd name="T14" fmla="*/ 12 w 17"/>
                      <a:gd name="T15" fmla="*/ 0 h 1"/>
                      <a:gd name="T16" fmla="*/ 12 w 17"/>
                      <a:gd name="T17" fmla="*/ 0 h 1"/>
                      <a:gd name="T18" fmla="*/ 15 w 17"/>
                      <a:gd name="T19" fmla="*/ 0 h 1"/>
                      <a:gd name="T20" fmla="*/ 15 w 17"/>
                      <a:gd name="T21" fmla="*/ 0 h 1"/>
                      <a:gd name="T22" fmla="*/ 15 w 17"/>
                      <a:gd name="T23" fmla="*/ 0 h 1"/>
                      <a:gd name="T24" fmla="*/ 12 w 17"/>
                      <a:gd name="T25" fmla="*/ 0 h 1"/>
                      <a:gd name="T26" fmla="*/ 10 w 17"/>
                      <a:gd name="T27" fmla="*/ 0 h 1"/>
                      <a:gd name="T28" fmla="*/ 8 w 17"/>
                      <a:gd name="T29" fmla="*/ 0 h 1"/>
                      <a:gd name="T30" fmla="*/ 8 w 17"/>
                      <a:gd name="T31" fmla="*/ 0 h 1"/>
                      <a:gd name="T32" fmla="*/ 6 w 17"/>
                      <a:gd name="T33" fmla="*/ 0 h 1"/>
                      <a:gd name="T34" fmla="*/ 4 w 17"/>
                      <a:gd name="T35" fmla="*/ 0 h 1"/>
                      <a:gd name="T36" fmla="*/ 2 w 17"/>
                      <a:gd name="T37" fmla="*/ 0 h 1"/>
                      <a:gd name="T38" fmla="*/ 2 w 17"/>
                      <a:gd name="T39" fmla="*/ 0 h 1"/>
                      <a:gd name="T40" fmla="*/ 0 w 17"/>
                      <a:gd name="T41" fmla="*/ 0 h 1"/>
                      <a:gd name="T42" fmla="*/ 0 w 17"/>
                      <a:gd name="T43" fmla="*/ 0 h 1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17"/>
                      <a:gd name="T67" fmla="*/ 0 h 1"/>
                      <a:gd name="T68" fmla="*/ 17 w 17"/>
                      <a:gd name="T69" fmla="*/ 0 h 1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17" h="1">
                        <a:moveTo>
                          <a:pt x="0" y="0"/>
                        </a:moveTo>
                        <a:lnTo>
                          <a:pt x="2" y="0"/>
                        </a:lnTo>
                        <a:lnTo>
                          <a:pt x="4" y="0"/>
                        </a:lnTo>
                        <a:lnTo>
                          <a:pt x="6" y="0"/>
                        </a:lnTo>
                        <a:lnTo>
                          <a:pt x="9" y="0"/>
                        </a:lnTo>
                        <a:lnTo>
                          <a:pt x="11" y="0"/>
                        </a:lnTo>
                        <a:lnTo>
                          <a:pt x="13" y="0"/>
                        </a:lnTo>
                        <a:lnTo>
                          <a:pt x="16" y="0"/>
                        </a:lnTo>
                        <a:lnTo>
                          <a:pt x="13" y="0"/>
                        </a:lnTo>
                        <a:lnTo>
                          <a:pt x="11" y="0"/>
                        </a:lnTo>
                        <a:lnTo>
                          <a:pt x="9" y="0"/>
                        </a:lnTo>
                        <a:lnTo>
                          <a:pt x="6" y="0"/>
                        </a:lnTo>
                        <a:lnTo>
                          <a:pt x="4" y="0"/>
                        </a:lnTo>
                        <a:lnTo>
                          <a:pt x="2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E0E0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62" name="Freeform 524"/>
                  <p:cNvSpPr>
                    <a:spLocks noChangeArrowheads="1"/>
                  </p:cNvSpPr>
                  <p:nvPr/>
                </p:nvSpPr>
                <p:spPr bwMode="auto">
                  <a:xfrm>
                    <a:off x="3309" y="566"/>
                    <a:ext cx="16" cy="0"/>
                  </a:xfrm>
                  <a:custGeom>
                    <a:avLst/>
                    <a:gdLst>
                      <a:gd name="T0" fmla="*/ 0 w 17"/>
                      <a:gd name="T1" fmla="*/ 0 h 1"/>
                      <a:gd name="T2" fmla="*/ 2 w 17"/>
                      <a:gd name="T3" fmla="*/ 0 h 1"/>
                      <a:gd name="T4" fmla="*/ 2 w 17"/>
                      <a:gd name="T5" fmla="*/ 0 h 1"/>
                      <a:gd name="T6" fmla="*/ 4 w 17"/>
                      <a:gd name="T7" fmla="*/ 0 h 1"/>
                      <a:gd name="T8" fmla="*/ 6 w 17"/>
                      <a:gd name="T9" fmla="*/ 0 h 1"/>
                      <a:gd name="T10" fmla="*/ 8 w 17"/>
                      <a:gd name="T11" fmla="*/ 0 h 1"/>
                      <a:gd name="T12" fmla="*/ 10 w 17"/>
                      <a:gd name="T13" fmla="*/ 0 h 1"/>
                      <a:gd name="T14" fmla="*/ 12 w 17"/>
                      <a:gd name="T15" fmla="*/ 0 h 1"/>
                      <a:gd name="T16" fmla="*/ 12 w 17"/>
                      <a:gd name="T17" fmla="*/ 0 h 1"/>
                      <a:gd name="T18" fmla="*/ 15 w 17"/>
                      <a:gd name="T19" fmla="*/ 0 h 1"/>
                      <a:gd name="T20" fmla="*/ 15 w 17"/>
                      <a:gd name="T21" fmla="*/ 0 h 1"/>
                      <a:gd name="T22" fmla="*/ 15 w 17"/>
                      <a:gd name="T23" fmla="*/ 0 h 1"/>
                      <a:gd name="T24" fmla="*/ 15 w 17"/>
                      <a:gd name="T25" fmla="*/ 0 h 1"/>
                      <a:gd name="T26" fmla="*/ 12 w 17"/>
                      <a:gd name="T27" fmla="*/ 0 h 1"/>
                      <a:gd name="T28" fmla="*/ 10 w 17"/>
                      <a:gd name="T29" fmla="*/ 0 h 1"/>
                      <a:gd name="T30" fmla="*/ 10 w 17"/>
                      <a:gd name="T31" fmla="*/ 0 h 1"/>
                      <a:gd name="T32" fmla="*/ 8 w 17"/>
                      <a:gd name="T33" fmla="*/ 0 h 1"/>
                      <a:gd name="T34" fmla="*/ 6 w 17"/>
                      <a:gd name="T35" fmla="*/ 0 h 1"/>
                      <a:gd name="T36" fmla="*/ 4 w 17"/>
                      <a:gd name="T37" fmla="*/ 0 h 1"/>
                      <a:gd name="T38" fmla="*/ 2 w 17"/>
                      <a:gd name="T39" fmla="*/ 0 h 1"/>
                      <a:gd name="T40" fmla="*/ 0 w 17"/>
                      <a:gd name="T41" fmla="*/ 0 h 1"/>
                      <a:gd name="T42" fmla="*/ 0 w 17"/>
                      <a:gd name="T43" fmla="*/ 0 h 1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17"/>
                      <a:gd name="T67" fmla="*/ 0 h 1"/>
                      <a:gd name="T68" fmla="*/ 17 w 17"/>
                      <a:gd name="T69" fmla="*/ 0 h 1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17" h="1">
                        <a:moveTo>
                          <a:pt x="0" y="0"/>
                        </a:moveTo>
                        <a:lnTo>
                          <a:pt x="2" y="0"/>
                        </a:lnTo>
                        <a:lnTo>
                          <a:pt x="4" y="0"/>
                        </a:lnTo>
                        <a:lnTo>
                          <a:pt x="6" y="0"/>
                        </a:lnTo>
                        <a:lnTo>
                          <a:pt x="9" y="0"/>
                        </a:lnTo>
                        <a:lnTo>
                          <a:pt x="11" y="0"/>
                        </a:lnTo>
                        <a:lnTo>
                          <a:pt x="13" y="0"/>
                        </a:lnTo>
                        <a:lnTo>
                          <a:pt x="16" y="0"/>
                        </a:lnTo>
                        <a:lnTo>
                          <a:pt x="13" y="0"/>
                        </a:lnTo>
                        <a:lnTo>
                          <a:pt x="11" y="0"/>
                        </a:lnTo>
                        <a:lnTo>
                          <a:pt x="9" y="0"/>
                        </a:lnTo>
                        <a:lnTo>
                          <a:pt x="6" y="0"/>
                        </a:lnTo>
                        <a:lnTo>
                          <a:pt x="4" y="0"/>
                        </a:lnTo>
                        <a:lnTo>
                          <a:pt x="2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E0E0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63" name="Freeform 525"/>
                  <p:cNvSpPr>
                    <a:spLocks noChangeArrowheads="1"/>
                  </p:cNvSpPr>
                  <p:nvPr/>
                </p:nvSpPr>
                <p:spPr bwMode="auto">
                  <a:xfrm>
                    <a:off x="3311" y="571"/>
                    <a:ext cx="16" cy="16"/>
                  </a:xfrm>
                  <a:custGeom>
                    <a:avLst/>
                    <a:gdLst>
                      <a:gd name="T0" fmla="*/ 0 w 17"/>
                      <a:gd name="T1" fmla="*/ 15 h 17"/>
                      <a:gd name="T2" fmla="*/ 0 w 17"/>
                      <a:gd name="T3" fmla="*/ 15 h 17"/>
                      <a:gd name="T4" fmla="*/ 2 w 17"/>
                      <a:gd name="T5" fmla="*/ 15 h 17"/>
                      <a:gd name="T6" fmla="*/ 6 w 17"/>
                      <a:gd name="T7" fmla="*/ 15 h 17"/>
                      <a:gd name="T8" fmla="*/ 6 w 17"/>
                      <a:gd name="T9" fmla="*/ 15 h 17"/>
                      <a:gd name="T10" fmla="*/ 8 w 17"/>
                      <a:gd name="T11" fmla="*/ 15 h 17"/>
                      <a:gd name="T12" fmla="*/ 10 w 17"/>
                      <a:gd name="T13" fmla="*/ 15 h 17"/>
                      <a:gd name="T14" fmla="*/ 12 w 17"/>
                      <a:gd name="T15" fmla="*/ 15 h 17"/>
                      <a:gd name="T16" fmla="*/ 15 w 17"/>
                      <a:gd name="T17" fmla="*/ 15 h 17"/>
                      <a:gd name="T18" fmla="*/ 15 w 17"/>
                      <a:gd name="T19" fmla="*/ 0 h 17"/>
                      <a:gd name="T20" fmla="*/ 15 w 17"/>
                      <a:gd name="T21" fmla="*/ 0 h 17"/>
                      <a:gd name="T22" fmla="*/ 15 w 17"/>
                      <a:gd name="T23" fmla="*/ 0 h 17"/>
                      <a:gd name="T24" fmla="*/ 12 w 17"/>
                      <a:gd name="T25" fmla="*/ 0 h 17"/>
                      <a:gd name="T26" fmla="*/ 12 w 17"/>
                      <a:gd name="T27" fmla="*/ 0 h 17"/>
                      <a:gd name="T28" fmla="*/ 10 w 17"/>
                      <a:gd name="T29" fmla="*/ 0 h 17"/>
                      <a:gd name="T30" fmla="*/ 8 w 17"/>
                      <a:gd name="T31" fmla="*/ 0 h 17"/>
                      <a:gd name="T32" fmla="*/ 8 w 17"/>
                      <a:gd name="T33" fmla="*/ 15 h 17"/>
                      <a:gd name="T34" fmla="*/ 6 w 17"/>
                      <a:gd name="T35" fmla="*/ 15 h 17"/>
                      <a:gd name="T36" fmla="*/ 4 w 17"/>
                      <a:gd name="T37" fmla="*/ 15 h 17"/>
                      <a:gd name="T38" fmla="*/ 2 w 17"/>
                      <a:gd name="T39" fmla="*/ 15 h 17"/>
                      <a:gd name="T40" fmla="*/ 2 w 17"/>
                      <a:gd name="T41" fmla="*/ 0 h 17"/>
                      <a:gd name="T42" fmla="*/ 0 w 17"/>
                      <a:gd name="T43" fmla="*/ 0 h 17"/>
                      <a:gd name="T44" fmla="*/ 0 w 17"/>
                      <a:gd name="T45" fmla="*/ 15 h 17"/>
                      <a:gd name="T46" fmla="*/ 0 w 17"/>
                      <a:gd name="T47" fmla="*/ 15 h 17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w 17"/>
                      <a:gd name="T73" fmla="*/ 0 h 17"/>
                      <a:gd name="T74" fmla="*/ 17 w 17"/>
                      <a:gd name="T75" fmla="*/ 17 h 17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T72" t="T73" r="T74" b="T75"/>
                    <a:pathLst>
                      <a:path w="17" h="17">
                        <a:moveTo>
                          <a:pt x="0" y="16"/>
                        </a:moveTo>
                        <a:lnTo>
                          <a:pt x="0" y="16"/>
                        </a:lnTo>
                        <a:lnTo>
                          <a:pt x="2" y="16"/>
                        </a:lnTo>
                        <a:lnTo>
                          <a:pt x="6" y="16"/>
                        </a:lnTo>
                        <a:lnTo>
                          <a:pt x="9" y="16"/>
                        </a:lnTo>
                        <a:lnTo>
                          <a:pt x="11" y="16"/>
                        </a:lnTo>
                        <a:lnTo>
                          <a:pt x="13" y="16"/>
                        </a:lnTo>
                        <a:lnTo>
                          <a:pt x="16" y="16"/>
                        </a:lnTo>
                        <a:lnTo>
                          <a:pt x="16" y="0"/>
                        </a:lnTo>
                        <a:lnTo>
                          <a:pt x="13" y="0"/>
                        </a:lnTo>
                        <a:lnTo>
                          <a:pt x="11" y="0"/>
                        </a:lnTo>
                        <a:lnTo>
                          <a:pt x="9" y="0"/>
                        </a:lnTo>
                        <a:lnTo>
                          <a:pt x="9" y="16"/>
                        </a:lnTo>
                        <a:lnTo>
                          <a:pt x="6" y="16"/>
                        </a:lnTo>
                        <a:lnTo>
                          <a:pt x="4" y="16"/>
                        </a:lnTo>
                        <a:lnTo>
                          <a:pt x="2" y="16"/>
                        </a:lnTo>
                        <a:lnTo>
                          <a:pt x="2" y="0"/>
                        </a:lnTo>
                        <a:lnTo>
                          <a:pt x="0" y="0"/>
                        </a:lnTo>
                        <a:lnTo>
                          <a:pt x="0" y="16"/>
                        </a:lnTo>
                      </a:path>
                    </a:pathLst>
                  </a:custGeom>
                  <a:solidFill>
                    <a:srgbClr val="E0E0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64" name="Freeform 526"/>
                  <p:cNvSpPr>
                    <a:spLocks noChangeArrowheads="1"/>
                  </p:cNvSpPr>
                  <p:nvPr/>
                </p:nvSpPr>
                <p:spPr bwMode="auto">
                  <a:xfrm>
                    <a:off x="3307" y="548"/>
                    <a:ext cx="16" cy="16"/>
                  </a:xfrm>
                  <a:custGeom>
                    <a:avLst/>
                    <a:gdLst>
                      <a:gd name="T0" fmla="*/ 0 w 17"/>
                      <a:gd name="T1" fmla="*/ 15 h 17"/>
                      <a:gd name="T2" fmla="*/ 2 w 17"/>
                      <a:gd name="T3" fmla="*/ 15 h 17"/>
                      <a:gd name="T4" fmla="*/ 5 w 17"/>
                      <a:gd name="T5" fmla="*/ 15 h 17"/>
                      <a:gd name="T6" fmla="*/ 5 w 17"/>
                      <a:gd name="T7" fmla="*/ 15 h 17"/>
                      <a:gd name="T8" fmla="*/ 8 w 17"/>
                      <a:gd name="T9" fmla="*/ 15 h 17"/>
                      <a:gd name="T10" fmla="*/ 8 w 17"/>
                      <a:gd name="T11" fmla="*/ 15 h 17"/>
                      <a:gd name="T12" fmla="*/ 8 w 17"/>
                      <a:gd name="T13" fmla="*/ 15 h 17"/>
                      <a:gd name="T14" fmla="*/ 9 w 17"/>
                      <a:gd name="T15" fmla="*/ 15 h 17"/>
                      <a:gd name="T16" fmla="*/ 9 w 17"/>
                      <a:gd name="T17" fmla="*/ 15 h 17"/>
                      <a:gd name="T18" fmla="*/ 12 w 17"/>
                      <a:gd name="T19" fmla="*/ 15 h 17"/>
                      <a:gd name="T20" fmla="*/ 15 w 17"/>
                      <a:gd name="T21" fmla="*/ 0 h 17"/>
                      <a:gd name="T22" fmla="*/ 15 w 17"/>
                      <a:gd name="T23" fmla="*/ 0 h 17"/>
                      <a:gd name="T24" fmla="*/ 15 w 17"/>
                      <a:gd name="T25" fmla="*/ 0 h 17"/>
                      <a:gd name="T26" fmla="*/ 12 w 17"/>
                      <a:gd name="T27" fmla="*/ 0 h 17"/>
                      <a:gd name="T28" fmla="*/ 12 w 17"/>
                      <a:gd name="T29" fmla="*/ 0 h 17"/>
                      <a:gd name="T30" fmla="*/ 9 w 17"/>
                      <a:gd name="T31" fmla="*/ 0 h 17"/>
                      <a:gd name="T32" fmla="*/ 8 w 17"/>
                      <a:gd name="T33" fmla="*/ 0 h 17"/>
                      <a:gd name="T34" fmla="*/ 8 w 17"/>
                      <a:gd name="T35" fmla="*/ 0 h 17"/>
                      <a:gd name="T36" fmla="*/ 8 w 17"/>
                      <a:gd name="T37" fmla="*/ 15 h 17"/>
                      <a:gd name="T38" fmla="*/ 5 w 17"/>
                      <a:gd name="T39" fmla="*/ 15 h 17"/>
                      <a:gd name="T40" fmla="*/ 2 w 17"/>
                      <a:gd name="T41" fmla="*/ 15 h 17"/>
                      <a:gd name="T42" fmla="*/ 2 w 17"/>
                      <a:gd name="T43" fmla="*/ 15 h 17"/>
                      <a:gd name="T44" fmla="*/ 0 w 17"/>
                      <a:gd name="T45" fmla="*/ 15 h 17"/>
                      <a:gd name="T46" fmla="*/ 0 w 17"/>
                      <a:gd name="T47" fmla="*/ 15 h 17"/>
                      <a:gd name="T48" fmla="*/ 0 w 17"/>
                      <a:gd name="T49" fmla="*/ 15 h 17"/>
                      <a:gd name="T50" fmla="*/ 0 w 17"/>
                      <a:gd name="T51" fmla="*/ 15 h 17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17"/>
                      <a:gd name="T79" fmla="*/ 0 h 17"/>
                      <a:gd name="T80" fmla="*/ 17 w 17"/>
                      <a:gd name="T81" fmla="*/ 17 h 17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17" h="17">
                        <a:moveTo>
                          <a:pt x="0" y="16"/>
                        </a:moveTo>
                        <a:lnTo>
                          <a:pt x="2" y="16"/>
                        </a:lnTo>
                        <a:lnTo>
                          <a:pt x="5" y="16"/>
                        </a:lnTo>
                        <a:lnTo>
                          <a:pt x="8" y="16"/>
                        </a:lnTo>
                        <a:lnTo>
                          <a:pt x="10" y="16"/>
                        </a:lnTo>
                        <a:lnTo>
                          <a:pt x="13" y="16"/>
                        </a:lnTo>
                        <a:lnTo>
                          <a:pt x="16" y="0"/>
                        </a:lnTo>
                        <a:lnTo>
                          <a:pt x="13" y="0"/>
                        </a:lnTo>
                        <a:lnTo>
                          <a:pt x="10" y="0"/>
                        </a:lnTo>
                        <a:lnTo>
                          <a:pt x="8" y="0"/>
                        </a:lnTo>
                        <a:lnTo>
                          <a:pt x="8" y="16"/>
                        </a:lnTo>
                        <a:lnTo>
                          <a:pt x="5" y="16"/>
                        </a:lnTo>
                        <a:lnTo>
                          <a:pt x="2" y="16"/>
                        </a:lnTo>
                        <a:lnTo>
                          <a:pt x="0" y="16"/>
                        </a:lnTo>
                      </a:path>
                    </a:pathLst>
                  </a:custGeom>
                  <a:solidFill>
                    <a:srgbClr val="E0E0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  <p:sp>
              <p:nvSpPr>
                <p:cNvPr id="10305" name="Freeform 527"/>
                <p:cNvSpPr>
                  <a:spLocks noChangeArrowheads="1"/>
                </p:cNvSpPr>
                <p:nvPr/>
              </p:nvSpPr>
              <p:spPr bwMode="auto">
                <a:xfrm>
                  <a:off x="3304" y="571"/>
                  <a:ext cx="16" cy="16"/>
                </a:xfrm>
                <a:custGeom>
                  <a:avLst/>
                  <a:gdLst>
                    <a:gd name="T0" fmla="*/ 0 w 17"/>
                    <a:gd name="T1" fmla="*/ 0 h 17"/>
                    <a:gd name="T2" fmla="*/ 4 w 17"/>
                    <a:gd name="T3" fmla="*/ 0 h 17"/>
                    <a:gd name="T4" fmla="*/ 8 w 17"/>
                    <a:gd name="T5" fmla="*/ 0 h 17"/>
                    <a:gd name="T6" fmla="*/ 8 w 17"/>
                    <a:gd name="T7" fmla="*/ 0 h 17"/>
                    <a:gd name="T8" fmla="*/ 11 w 17"/>
                    <a:gd name="T9" fmla="*/ 0 h 17"/>
                    <a:gd name="T10" fmla="*/ 11 w 17"/>
                    <a:gd name="T11" fmla="*/ 0 h 17"/>
                    <a:gd name="T12" fmla="*/ 15 w 17"/>
                    <a:gd name="T13" fmla="*/ 15 h 17"/>
                    <a:gd name="T14" fmla="*/ 15 w 17"/>
                    <a:gd name="T15" fmla="*/ 15 h 17"/>
                    <a:gd name="T16" fmla="*/ 15 w 17"/>
                    <a:gd name="T17" fmla="*/ 15 h 17"/>
                    <a:gd name="T18" fmla="*/ 15 w 17"/>
                    <a:gd name="T19" fmla="*/ 15 h 17"/>
                    <a:gd name="T20" fmla="*/ 11 w 17"/>
                    <a:gd name="T21" fmla="*/ 15 h 17"/>
                    <a:gd name="T22" fmla="*/ 11 w 17"/>
                    <a:gd name="T23" fmla="*/ 15 h 17"/>
                    <a:gd name="T24" fmla="*/ 11 w 17"/>
                    <a:gd name="T25" fmla="*/ 15 h 17"/>
                    <a:gd name="T26" fmla="*/ 8 w 17"/>
                    <a:gd name="T27" fmla="*/ 15 h 17"/>
                    <a:gd name="T28" fmla="*/ 8 w 17"/>
                    <a:gd name="T29" fmla="*/ 15 h 17"/>
                    <a:gd name="T30" fmla="*/ 8 w 17"/>
                    <a:gd name="T31" fmla="*/ 15 h 17"/>
                    <a:gd name="T32" fmla="*/ 4 w 17"/>
                    <a:gd name="T33" fmla="*/ 15 h 17"/>
                    <a:gd name="T34" fmla="*/ 4 w 17"/>
                    <a:gd name="T35" fmla="*/ 15 h 17"/>
                    <a:gd name="T36" fmla="*/ 4 w 17"/>
                    <a:gd name="T37" fmla="*/ 15 h 17"/>
                    <a:gd name="T38" fmla="*/ 4 w 17"/>
                    <a:gd name="T39" fmla="*/ 15 h 17"/>
                    <a:gd name="T40" fmla="*/ 0 w 17"/>
                    <a:gd name="T41" fmla="*/ 15 h 17"/>
                    <a:gd name="T42" fmla="*/ 0 w 17"/>
                    <a:gd name="T43" fmla="*/ 0 h 17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17"/>
                    <a:gd name="T67" fmla="*/ 0 h 17"/>
                    <a:gd name="T68" fmla="*/ 17 w 17"/>
                    <a:gd name="T69" fmla="*/ 17 h 17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17" h="17">
                      <a:moveTo>
                        <a:pt x="0" y="0"/>
                      </a:moveTo>
                      <a:lnTo>
                        <a:pt x="4" y="0"/>
                      </a:lnTo>
                      <a:lnTo>
                        <a:pt x="8" y="0"/>
                      </a:lnTo>
                      <a:lnTo>
                        <a:pt x="12" y="0"/>
                      </a:lnTo>
                      <a:lnTo>
                        <a:pt x="16" y="16"/>
                      </a:lnTo>
                      <a:lnTo>
                        <a:pt x="12" y="16"/>
                      </a:lnTo>
                      <a:lnTo>
                        <a:pt x="8" y="16"/>
                      </a:lnTo>
                      <a:lnTo>
                        <a:pt x="4" y="16"/>
                      </a:lnTo>
                      <a:lnTo>
                        <a:pt x="0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306" name="Freeform 528"/>
                <p:cNvSpPr>
                  <a:spLocks noChangeArrowheads="1"/>
                </p:cNvSpPr>
                <p:nvPr/>
              </p:nvSpPr>
              <p:spPr bwMode="auto">
                <a:xfrm>
                  <a:off x="3304" y="568"/>
                  <a:ext cx="16" cy="16"/>
                </a:xfrm>
                <a:custGeom>
                  <a:avLst/>
                  <a:gdLst>
                    <a:gd name="T0" fmla="*/ 0 w 17"/>
                    <a:gd name="T1" fmla="*/ 15 h 17"/>
                    <a:gd name="T2" fmla="*/ 0 w 17"/>
                    <a:gd name="T3" fmla="*/ 0 h 17"/>
                    <a:gd name="T4" fmla="*/ 0 w 17"/>
                    <a:gd name="T5" fmla="*/ 0 h 17"/>
                    <a:gd name="T6" fmla="*/ 0 w 17"/>
                    <a:gd name="T7" fmla="*/ 5 h 17"/>
                    <a:gd name="T8" fmla="*/ 15 w 17"/>
                    <a:gd name="T9" fmla="*/ 5 h 17"/>
                    <a:gd name="T10" fmla="*/ 15 w 17"/>
                    <a:gd name="T11" fmla="*/ 5 h 17"/>
                    <a:gd name="T12" fmla="*/ 15 w 17"/>
                    <a:gd name="T13" fmla="*/ 5 h 17"/>
                    <a:gd name="T14" fmla="*/ 15 w 17"/>
                    <a:gd name="T15" fmla="*/ 5 h 17"/>
                    <a:gd name="T16" fmla="*/ 15 w 17"/>
                    <a:gd name="T17" fmla="*/ 9 h 17"/>
                    <a:gd name="T18" fmla="*/ 15 w 17"/>
                    <a:gd name="T19" fmla="*/ 9 h 17"/>
                    <a:gd name="T20" fmla="*/ 0 w 17"/>
                    <a:gd name="T21" fmla="*/ 9 h 17"/>
                    <a:gd name="T22" fmla="*/ 0 w 17"/>
                    <a:gd name="T23" fmla="*/ 15 h 17"/>
                    <a:gd name="T24" fmla="*/ 0 w 17"/>
                    <a:gd name="T25" fmla="*/ 15 h 1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7"/>
                    <a:gd name="T40" fmla="*/ 0 h 17"/>
                    <a:gd name="T41" fmla="*/ 17 w 17"/>
                    <a:gd name="T42" fmla="*/ 17 h 1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7" h="17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0" y="5"/>
                      </a:lnTo>
                      <a:lnTo>
                        <a:pt x="16" y="5"/>
                      </a:lnTo>
                      <a:lnTo>
                        <a:pt x="16" y="10"/>
                      </a:lnTo>
                      <a:lnTo>
                        <a:pt x="0" y="10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C0C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307" name="Freeform 529"/>
                <p:cNvSpPr>
                  <a:spLocks noChangeArrowheads="1"/>
                </p:cNvSpPr>
                <p:nvPr/>
              </p:nvSpPr>
              <p:spPr bwMode="auto">
                <a:xfrm>
                  <a:off x="3286" y="547"/>
                  <a:ext cx="16" cy="32"/>
                </a:xfrm>
                <a:custGeom>
                  <a:avLst/>
                  <a:gdLst>
                    <a:gd name="T0" fmla="*/ 8 w 17"/>
                    <a:gd name="T1" fmla="*/ 0 h 33"/>
                    <a:gd name="T2" fmla="*/ 8 w 17"/>
                    <a:gd name="T3" fmla="*/ 3 h 33"/>
                    <a:gd name="T4" fmla="*/ 8 w 17"/>
                    <a:gd name="T5" fmla="*/ 4 h 33"/>
                    <a:gd name="T6" fmla="*/ 0 w 17"/>
                    <a:gd name="T7" fmla="*/ 6 h 33"/>
                    <a:gd name="T8" fmla="*/ 0 w 17"/>
                    <a:gd name="T9" fmla="*/ 8 h 33"/>
                    <a:gd name="T10" fmla="*/ 0 w 17"/>
                    <a:gd name="T11" fmla="*/ 11 h 33"/>
                    <a:gd name="T12" fmla="*/ 0 w 17"/>
                    <a:gd name="T13" fmla="*/ 14 h 33"/>
                    <a:gd name="T14" fmla="*/ 0 w 17"/>
                    <a:gd name="T15" fmla="*/ 16 h 33"/>
                    <a:gd name="T16" fmla="*/ 0 w 17"/>
                    <a:gd name="T17" fmla="*/ 19 h 33"/>
                    <a:gd name="T18" fmla="*/ 8 w 17"/>
                    <a:gd name="T19" fmla="*/ 22 h 33"/>
                    <a:gd name="T20" fmla="*/ 8 w 17"/>
                    <a:gd name="T21" fmla="*/ 25 h 33"/>
                    <a:gd name="T22" fmla="*/ 15 w 17"/>
                    <a:gd name="T23" fmla="*/ 27 h 33"/>
                    <a:gd name="T24" fmla="*/ 15 w 17"/>
                    <a:gd name="T25" fmla="*/ 28 h 33"/>
                    <a:gd name="T26" fmla="*/ 15 w 17"/>
                    <a:gd name="T27" fmla="*/ 31 h 33"/>
                    <a:gd name="T28" fmla="*/ 15 w 17"/>
                    <a:gd name="T29" fmla="*/ 29 h 33"/>
                    <a:gd name="T30" fmla="*/ 15 w 17"/>
                    <a:gd name="T31" fmla="*/ 28 h 33"/>
                    <a:gd name="T32" fmla="*/ 15 w 17"/>
                    <a:gd name="T33" fmla="*/ 25 h 33"/>
                    <a:gd name="T34" fmla="*/ 15 w 17"/>
                    <a:gd name="T35" fmla="*/ 24 h 33"/>
                    <a:gd name="T36" fmla="*/ 8 w 17"/>
                    <a:gd name="T37" fmla="*/ 22 h 33"/>
                    <a:gd name="T38" fmla="*/ 8 w 17"/>
                    <a:gd name="T39" fmla="*/ 20 h 33"/>
                    <a:gd name="T40" fmla="*/ 8 w 17"/>
                    <a:gd name="T41" fmla="*/ 18 h 33"/>
                    <a:gd name="T42" fmla="*/ 8 w 17"/>
                    <a:gd name="T43" fmla="*/ 17 h 33"/>
                    <a:gd name="T44" fmla="*/ 0 w 17"/>
                    <a:gd name="T45" fmla="*/ 16 h 33"/>
                    <a:gd name="T46" fmla="*/ 0 w 17"/>
                    <a:gd name="T47" fmla="*/ 13 h 33"/>
                    <a:gd name="T48" fmla="*/ 0 w 17"/>
                    <a:gd name="T49" fmla="*/ 11 h 33"/>
                    <a:gd name="T50" fmla="*/ 0 w 17"/>
                    <a:gd name="T51" fmla="*/ 8 h 33"/>
                    <a:gd name="T52" fmla="*/ 8 w 17"/>
                    <a:gd name="T53" fmla="*/ 6 h 33"/>
                    <a:gd name="T54" fmla="*/ 8 w 17"/>
                    <a:gd name="T55" fmla="*/ 3 h 33"/>
                    <a:gd name="T56" fmla="*/ 8 w 17"/>
                    <a:gd name="T57" fmla="*/ 0 h 33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17"/>
                    <a:gd name="T88" fmla="*/ 0 h 33"/>
                    <a:gd name="T89" fmla="*/ 17 w 17"/>
                    <a:gd name="T90" fmla="*/ 33 h 33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17" h="33">
                      <a:moveTo>
                        <a:pt x="8" y="0"/>
                      </a:moveTo>
                      <a:lnTo>
                        <a:pt x="8" y="3"/>
                      </a:lnTo>
                      <a:lnTo>
                        <a:pt x="8" y="4"/>
                      </a:lnTo>
                      <a:lnTo>
                        <a:pt x="0" y="6"/>
                      </a:lnTo>
                      <a:lnTo>
                        <a:pt x="0" y="8"/>
                      </a:lnTo>
                      <a:lnTo>
                        <a:pt x="0" y="11"/>
                      </a:ln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0" y="20"/>
                      </a:lnTo>
                      <a:lnTo>
                        <a:pt x="8" y="23"/>
                      </a:lnTo>
                      <a:lnTo>
                        <a:pt x="8" y="26"/>
                      </a:lnTo>
                      <a:lnTo>
                        <a:pt x="16" y="28"/>
                      </a:lnTo>
                      <a:lnTo>
                        <a:pt x="16" y="29"/>
                      </a:lnTo>
                      <a:lnTo>
                        <a:pt x="16" y="32"/>
                      </a:lnTo>
                      <a:lnTo>
                        <a:pt x="16" y="30"/>
                      </a:lnTo>
                      <a:lnTo>
                        <a:pt x="16" y="29"/>
                      </a:lnTo>
                      <a:lnTo>
                        <a:pt x="16" y="26"/>
                      </a:lnTo>
                      <a:lnTo>
                        <a:pt x="16" y="25"/>
                      </a:lnTo>
                      <a:lnTo>
                        <a:pt x="8" y="23"/>
                      </a:lnTo>
                      <a:lnTo>
                        <a:pt x="8" y="21"/>
                      </a:lnTo>
                      <a:lnTo>
                        <a:pt x="8" y="19"/>
                      </a:lnTo>
                      <a:lnTo>
                        <a:pt x="8" y="18"/>
                      </a:lnTo>
                      <a:lnTo>
                        <a:pt x="0" y="16"/>
                      </a:lnTo>
                      <a:lnTo>
                        <a:pt x="0" y="13"/>
                      </a:lnTo>
                      <a:lnTo>
                        <a:pt x="0" y="11"/>
                      </a:lnTo>
                      <a:lnTo>
                        <a:pt x="0" y="8"/>
                      </a:lnTo>
                      <a:lnTo>
                        <a:pt x="8" y="6"/>
                      </a:lnTo>
                      <a:lnTo>
                        <a:pt x="8" y="3"/>
                      </a:lnTo>
                      <a:lnTo>
                        <a:pt x="8" y="0"/>
                      </a:lnTo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grpSp>
              <p:nvGrpSpPr>
                <p:cNvPr id="10308" name="Group 530"/>
                <p:cNvGrpSpPr>
                  <a:grpSpLocks/>
                </p:cNvGrpSpPr>
                <p:nvPr/>
              </p:nvGrpSpPr>
              <p:grpSpPr bwMode="auto">
                <a:xfrm>
                  <a:off x="3286" y="537"/>
                  <a:ext cx="17" cy="17"/>
                  <a:chOff x="3286" y="537"/>
                  <a:chExt cx="17" cy="17"/>
                </a:xfrm>
              </p:grpSpPr>
              <p:grpSp>
                <p:nvGrpSpPr>
                  <p:cNvPr id="10354" name="Group 531"/>
                  <p:cNvGrpSpPr>
                    <a:grpSpLocks/>
                  </p:cNvGrpSpPr>
                  <p:nvPr/>
                </p:nvGrpSpPr>
                <p:grpSpPr bwMode="auto">
                  <a:xfrm>
                    <a:off x="3286" y="537"/>
                    <a:ext cx="17" cy="17"/>
                    <a:chOff x="3286" y="537"/>
                    <a:chExt cx="17" cy="17"/>
                  </a:xfrm>
                </p:grpSpPr>
                <p:sp>
                  <p:nvSpPr>
                    <p:cNvPr id="10356" name="Freeform 5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7" y="537"/>
                      <a:ext cx="16" cy="16"/>
                    </a:xfrm>
                    <a:custGeom>
                      <a:avLst/>
                      <a:gdLst>
                        <a:gd name="T0" fmla="*/ 0 w 17"/>
                        <a:gd name="T1" fmla="*/ 15 h 17"/>
                        <a:gd name="T2" fmla="*/ 0 w 17"/>
                        <a:gd name="T3" fmla="*/ 8 h 17"/>
                        <a:gd name="T4" fmla="*/ 0 w 17"/>
                        <a:gd name="T5" fmla="*/ 8 h 17"/>
                        <a:gd name="T6" fmla="*/ 0 w 17"/>
                        <a:gd name="T7" fmla="*/ 0 h 17"/>
                        <a:gd name="T8" fmla="*/ 5 w 17"/>
                        <a:gd name="T9" fmla="*/ 0 h 17"/>
                        <a:gd name="T10" fmla="*/ 5 w 17"/>
                        <a:gd name="T11" fmla="*/ 0 h 17"/>
                        <a:gd name="T12" fmla="*/ 5 w 17"/>
                        <a:gd name="T13" fmla="*/ 0 h 17"/>
                        <a:gd name="T14" fmla="*/ 5 w 17"/>
                        <a:gd name="T15" fmla="*/ 0 h 17"/>
                        <a:gd name="T16" fmla="*/ 5 w 17"/>
                        <a:gd name="T17" fmla="*/ 0 h 17"/>
                        <a:gd name="T18" fmla="*/ 9 w 17"/>
                        <a:gd name="T19" fmla="*/ 0 h 17"/>
                        <a:gd name="T20" fmla="*/ 9 w 17"/>
                        <a:gd name="T21" fmla="*/ 0 h 17"/>
                        <a:gd name="T22" fmla="*/ 9 w 17"/>
                        <a:gd name="T23" fmla="*/ 0 h 17"/>
                        <a:gd name="T24" fmla="*/ 9 w 17"/>
                        <a:gd name="T25" fmla="*/ 0 h 17"/>
                        <a:gd name="T26" fmla="*/ 15 w 17"/>
                        <a:gd name="T27" fmla="*/ 0 h 17"/>
                        <a:gd name="T28" fmla="*/ 15 w 17"/>
                        <a:gd name="T29" fmla="*/ 0 h 17"/>
                        <a:gd name="T30" fmla="*/ 15 w 17"/>
                        <a:gd name="T31" fmla="*/ 8 h 17"/>
                        <a:gd name="T32" fmla="*/ 15 w 17"/>
                        <a:gd name="T33" fmla="*/ 8 h 17"/>
                        <a:gd name="T34" fmla="*/ 9 w 17"/>
                        <a:gd name="T35" fmla="*/ 8 h 17"/>
                        <a:gd name="T36" fmla="*/ 9 w 17"/>
                        <a:gd name="T37" fmla="*/ 8 h 17"/>
                        <a:gd name="T38" fmla="*/ 9 w 17"/>
                        <a:gd name="T39" fmla="*/ 8 h 17"/>
                        <a:gd name="T40" fmla="*/ 9 w 17"/>
                        <a:gd name="T41" fmla="*/ 8 h 17"/>
                        <a:gd name="T42" fmla="*/ 9 w 17"/>
                        <a:gd name="T43" fmla="*/ 8 h 17"/>
                        <a:gd name="T44" fmla="*/ 9 w 17"/>
                        <a:gd name="T45" fmla="*/ 8 h 17"/>
                        <a:gd name="T46" fmla="*/ 9 w 17"/>
                        <a:gd name="T47" fmla="*/ 8 h 17"/>
                        <a:gd name="T48" fmla="*/ 5 w 17"/>
                        <a:gd name="T49" fmla="*/ 15 h 17"/>
                        <a:gd name="T50" fmla="*/ 5 w 17"/>
                        <a:gd name="T51" fmla="*/ 8 h 17"/>
                        <a:gd name="T52" fmla="*/ 5 w 17"/>
                        <a:gd name="T53" fmla="*/ 8 h 17"/>
                        <a:gd name="T54" fmla="*/ 5 w 17"/>
                        <a:gd name="T55" fmla="*/ 8 h 17"/>
                        <a:gd name="T56" fmla="*/ 5 w 17"/>
                        <a:gd name="T57" fmla="*/ 8 h 17"/>
                        <a:gd name="T58" fmla="*/ 5 w 17"/>
                        <a:gd name="T59" fmla="*/ 8 h 17"/>
                        <a:gd name="T60" fmla="*/ 5 w 17"/>
                        <a:gd name="T61" fmla="*/ 8 h 17"/>
                        <a:gd name="T62" fmla="*/ 5 w 17"/>
                        <a:gd name="T63" fmla="*/ 8 h 17"/>
                        <a:gd name="T64" fmla="*/ 0 w 17"/>
                        <a:gd name="T65" fmla="*/ 15 h 17"/>
                        <a:gd name="T66" fmla="*/ 0 w 17"/>
                        <a:gd name="T67" fmla="*/ 15 h 17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w 17"/>
                        <a:gd name="T103" fmla="*/ 0 h 17"/>
                        <a:gd name="T104" fmla="*/ 17 w 17"/>
                        <a:gd name="T105" fmla="*/ 17 h 17"/>
                      </a:gdLst>
                      <a:ahLst/>
                      <a:cxnLst>
                        <a:cxn ang="T68">
                          <a:pos x="T0" y="T1"/>
                        </a:cxn>
                        <a:cxn ang="T69">
                          <a:pos x="T2" y="T3"/>
                        </a:cxn>
                        <a:cxn ang="T70">
                          <a:pos x="T4" y="T5"/>
                        </a:cxn>
                        <a:cxn ang="T71">
                          <a:pos x="T6" y="T7"/>
                        </a:cxn>
                        <a:cxn ang="T72">
                          <a:pos x="T8" y="T9"/>
                        </a:cxn>
                        <a:cxn ang="T73">
                          <a:pos x="T10" y="T11"/>
                        </a:cxn>
                        <a:cxn ang="T74">
                          <a:pos x="T12" y="T13"/>
                        </a:cxn>
                        <a:cxn ang="T75">
                          <a:pos x="T14" y="T15"/>
                        </a:cxn>
                        <a:cxn ang="T76">
                          <a:pos x="T16" y="T17"/>
                        </a:cxn>
                        <a:cxn ang="T77">
                          <a:pos x="T18" y="T19"/>
                        </a:cxn>
                        <a:cxn ang="T78">
                          <a:pos x="T20" y="T21"/>
                        </a:cxn>
                        <a:cxn ang="T79">
                          <a:pos x="T22" y="T23"/>
                        </a:cxn>
                        <a:cxn ang="T80">
                          <a:pos x="T24" y="T25"/>
                        </a:cxn>
                        <a:cxn ang="T81">
                          <a:pos x="T26" y="T27"/>
                        </a:cxn>
                        <a:cxn ang="T82">
                          <a:pos x="T28" y="T29"/>
                        </a:cxn>
                        <a:cxn ang="T83">
                          <a:pos x="T30" y="T31"/>
                        </a:cxn>
                        <a:cxn ang="T84">
                          <a:pos x="T32" y="T33"/>
                        </a:cxn>
                        <a:cxn ang="T85">
                          <a:pos x="T34" y="T35"/>
                        </a:cxn>
                        <a:cxn ang="T86">
                          <a:pos x="T36" y="T37"/>
                        </a:cxn>
                        <a:cxn ang="T87">
                          <a:pos x="T38" y="T39"/>
                        </a:cxn>
                        <a:cxn ang="T88">
                          <a:pos x="T40" y="T41"/>
                        </a:cxn>
                        <a:cxn ang="T89">
                          <a:pos x="T42" y="T43"/>
                        </a:cxn>
                        <a:cxn ang="T90">
                          <a:pos x="T44" y="T45"/>
                        </a:cxn>
                        <a:cxn ang="T91">
                          <a:pos x="T46" y="T47"/>
                        </a:cxn>
                        <a:cxn ang="T92">
                          <a:pos x="T48" y="T49"/>
                        </a:cxn>
                        <a:cxn ang="T93">
                          <a:pos x="T50" y="T51"/>
                        </a:cxn>
                        <a:cxn ang="T94">
                          <a:pos x="T52" y="T53"/>
                        </a:cxn>
                        <a:cxn ang="T95">
                          <a:pos x="T54" y="T55"/>
                        </a:cxn>
                        <a:cxn ang="T96">
                          <a:pos x="T56" y="T57"/>
                        </a:cxn>
                        <a:cxn ang="T97">
                          <a:pos x="T58" y="T59"/>
                        </a:cxn>
                        <a:cxn ang="T98">
                          <a:pos x="T60" y="T61"/>
                        </a:cxn>
                        <a:cxn ang="T99">
                          <a:pos x="T62" y="T63"/>
                        </a:cxn>
                        <a:cxn ang="T100">
                          <a:pos x="T64" y="T65"/>
                        </a:cxn>
                        <a:cxn ang="T101">
                          <a:pos x="T66" y="T67"/>
                        </a:cxn>
                      </a:cxnLst>
                      <a:rect l="T102" t="T103" r="T104" b="T105"/>
                      <a:pathLst>
                        <a:path w="17" h="17">
                          <a:moveTo>
                            <a:pt x="0" y="16"/>
                          </a:moveTo>
                          <a:lnTo>
                            <a:pt x="0" y="8"/>
                          </a:lnTo>
                          <a:lnTo>
                            <a:pt x="0" y="0"/>
                          </a:lnTo>
                          <a:lnTo>
                            <a:pt x="5" y="0"/>
                          </a:lnTo>
                          <a:lnTo>
                            <a:pt x="10" y="0"/>
                          </a:lnTo>
                          <a:lnTo>
                            <a:pt x="16" y="0"/>
                          </a:lnTo>
                          <a:lnTo>
                            <a:pt x="16" y="8"/>
                          </a:lnTo>
                          <a:lnTo>
                            <a:pt x="10" y="8"/>
                          </a:lnTo>
                          <a:lnTo>
                            <a:pt x="5" y="16"/>
                          </a:lnTo>
                          <a:lnTo>
                            <a:pt x="5" y="8"/>
                          </a:lnTo>
                          <a:lnTo>
                            <a:pt x="0" y="16"/>
                          </a:lnTo>
                        </a:path>
                      </a:pathLst>
                    </a:custGeom>
                    <a:solidFill>
                      <a:srgbClr val="C0C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357" name="Freeform 5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6" y="538"/>
                      <a:ext cx="16" cy="16"/>
                    </a:xfrm>
                    <a:custGeom>
                      <a:avLst/>
                      <a:gdLst>
                        <a:gd name="T0" fmla="*/ 15 w 17"/>
                        <a:gd name="T1" fmla="*/ 15 h 17"/>
                        <a:gd name="T2" fmla="*/ 15 w 17"/>
                        <a:gd name="T3" fmla="*/ 0 h 17"/>
                        <a:gd name="T4" fmla="*/ 0 w 17"/>
                        <a:gd name="T5" fmla="*/ 0 h 17"/>
                        <a:gd name="T6" fmla="*/ 0 w 17"/>
                        <a:gd name="T7" fmla="*/ 15 h 17"/>
                        <a:gd name="T8" fmla="*/ 15 w 17"/>
                        <a:gd name="T9" fmla="*/ 15 h 1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7"/>
                        <a:gd name="T16" fmla="*/ 0 h 17"/>
                        <a:gd name="T17" fmla="*/ 17 w 17"/>
                        <a:gd name="T18" fmla="*/ 17 h 1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7" h="17">
                          <a:moveTo>
                            <a:pt x="16" y="16"/>
                          </a:moveTo>
                          <a:lnTo>
                            <a:pt x="16" y="0"/>
                          </a:lnTo>
                          <a:lnTo>
                            <a:pt x="0" y="0"/>
                          </a:lnTo>
                          <a:lnTo>
                            <a:pt x="0" y="16"/>
                          </a:lnTo>
                          <a:lnTo>
                            <a:pt x="16" y="16"/>
                          </a:lnTo>
                        </a:path>
                      </a:pathLst>
                    </a:custGeom>
                    <a:solidFill>
                      <a:srgbClr val="808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0358" name="Line 53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90" y="540"/>
                      <a:ext cx="0" cy="0"/>
                    </a:xfrm>
                    <a:prstGeom prst="line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10355" name="Freeform 535"/>
                  <p:cNvSpPr>
                    <a:spLocks noChangeArrowheads="1"/>
                  </p:cNvSpPr>
                  <p:nvPr/>
                </p:nvSpPr>
                <p:spPr bwMode="auto">
                  <a:xfrm>
                    <a:off x="3287" y="537"/>
                    <a:ext cx="16" cy="16"/>
                  </a:xfrm>
                  <a:custGeom>
                    <a:avLst/>
                    <a:gdLst>
                      <a:gd name="T0" fmla="*/ 0 w 17"/>
                      <a:gd name="T1" fmla="*/ 15 h 17"/>
                      <a:gd name="T2" fmla="*/ 0 w 17"/>
                      <a:gd name="T3" fmla="*/ 8 h 17"/>
                      <a:gd name="T4" fmla="*/ 0 w 17"/>
                      <a:gd name="T5" fmla="*/ 8 h 17"/>
                      <a:gd name="T6" fmla="*/ 0 w 17"/>
                      <a:gd name="T7" fmla="*/ 0 h 17"/>
                      <a:gd name="T8" fmla="*/ 5 w 17"/>
                      <a:gd name="T9" fmla="*/ 0 h 17"/>
                      <a:gd name="T10" fmla="*/ 5 w 17"/>
                      <a:gd name="T11" fmla="*/ 0 h 17"/>
                      <a:gd name="T12" fmla="*/ 5 w 17"/>
                      <a:gd name="T13" fmla="*/ 0 h 17"/>
                      <a:gd name="T14" fmla="*/ 5 w 17"/>
                      <a:gd name="T15" fmla="*/ 0 h 17"/>
                      <a:gd name="T16" fmla="*/ 5 w 17"/>
                      <a:gd name="T17" fmla="*/ 0 h 17"/>
                      <a:gd name="T18" fmla="*/ 9 w 17"/>
                      <a:gd name="T19" fmla="*/ 0 h 17"/>
                      <a:gd name="T20" fmla="*/ 9 w 17"/>
                      <a:gd name="T21" fmla="*/ 0 h 17"/>
                      <a:gd name="T22" fmla="*/ 9 w 17"/>
                      <a:gd name="T23" fmla="*/ 0 h 17"/>
                      <a:gd name="T24" fmla="*/ 9 w 17"/>
                      <a:gd name="T25" fmla="*/ 0 h 17"/>
                      <a:gd name="T26" fmla="*/ 15 w 17"/>
                      <a:gd name="T27" fmla="*/ 0 h 17"/>
                      <a:gd name="T28" fmla="*/ 15 w 17"/>
                      <a:gd name="T29" fmla="*/ 0 h 17"/>
                      <a:gd name="T30" fmla="*/ 15 w 17"/>
                      <a:gd name="T31" fmla="*/ 8 h 17"/>
                      <a:gd name="T32" fmla="*/ 15 w 17"/>
                      <a:gd name="T33" fmla="*/ 8 h 17"/>
                      <a:gd name="T34" fmla="*/ 15 w 17"/>
                      <a:gd name="T35" fmla="*/ 0 h 17"/>
                      <a:gd name="T36" fmla="*/ 15 w 17"/>
                      <a:gd name="T37" fmla="*/ 8 h 17"/>
                      <a:gd name="T38" fmla="*/ 15 w 17"/>
                      <a:gd name="T39" fmla="*/ 0 h 17"/>
                      <a:gd name="T40" fmla="*/ 9 w 17"/>
                      <a:gd name="T41" fmla="*/ 0 h 17"/>
                      <a:gd name="T42" fmla="*/ 9 w 17"/>
                      <a:gd name="T43" fmla="*/ 0 h 17"/>
                      <a:gd name="T44" fmla="*/ 9 w 17"/>
                      <a:gd name="T45" fmla="*/ 0 h 17"/>
                      <a:gd name="T46" fmla="*/ 9 w 17"/>
                      <a:gd name="T47" fmla="*/ 0 h 17"/>
                      <a:gd name="T48" fmla="*/ 9 w 17"/>
                      <a:gd name="T49" fmla="*/ 0 h 17"/>
                      <a:gd name="T50" fmla="*/ 9 w 17"/>
                      <a:gd name="T51" fmla="*/ 0 h 17"/>
                      <a:gd name="T52" fmla="*/ 9 w 17"/>
                      <a:gd name="T53" fmla="*/ 0 h 17"/>
                      <a:gd name="T54" fmla="*/ 9 w 17"/>
                      <a:gd name="T55" fmla="*/ 0 h 17"/>
                      <a:gd name="T56" fmla="*/ 5 w 17"/>
                      <a:gd name="T57" fmla="*/ 0 h 17"/>
                      <a:gd name="T58" fmla="*/ 5 w 17"/>
                      <a:gd name="T59" fmla="*/ 0 h 17"/>
                      <a:gd name="T60" fmla="*/ 5 w 17"/>
                      <a:gd name="T61" fmla="*/ 0 h 17"/>
                      <a:gd name="T62" fmla="*/ 5 w 17"/>
                      <a:gd name="T63" fmla="*/ 0 h 17"/>
                      <a:gd name="T64" fmla="*/ 5 w 17"/>
                      <a:gd name="T65" fmla="*/ 8 h 17"/>
                      <a:gd name="T66" fmla="*/ 0 w 17"/>
                      <a:gd name="T67" fmla="*/ 8 h 17"/>
                      <a:gd name="T68" fmla="*/ 5 w 17"/>
                      <a:gd name="T69" fmla="*/ 8 h 17"/>
                      <a:gd name="T70" fmla="*/ 0 w 17"/>
                      <a:gd name="T71" fmla="*/ 8 h 17"/>
                      <a:gd name="T72" fmla="*/ 0 w 17"/>
                      <a:gd name="T73" fmla="*/ 15 h 17"/>
                      <a:gd name="T74" fmla="*/ 0 w 17"/>
                      <a:gd name="T75" fmla="*/ 15 h 17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w 17"/>
                      <a:gd name="T115" fmla="*/ 0 h 17"/>
                      <a:gd name="T116" fmla="*/ 17 w 17"/>
                      <a:gd name="T117" fmla="*/ 17 h 17"/>
                    </a:gdLst>
                    <a:ahLst/>
                    <a:cxnLst>
                      <a:cxn ang="T76">
                        <a:pos x="T0" y="T1"/>
                      </a:cxn>
                      <a:cxn ang="T77">
                        <a:pos x="T2" y="T3"/>
                      </a:cxn>
                      <a:cxn ang="T78">
                        <a:pos x="T4" y="T5"/>
                      </a:cxn>
                      <a:cxn ang="T79">
                        <a:pos x="T6" y="T7"/>
                      </a:cxn>
                      <a:cxn ang="T80">
                        <a:pos x="T8" y="T9"/>
                      </a:cxn>
                      <a:cxn ang="T81">
                        <a:pos x="T10" y="T11"/>
                      </a:cxn>
                      <a:cxn ang="T82">
                        <a:pos x="T12" y="T13"/>
                      </a:cxn>
                      <a:cxn ang="T83">
                        <a:pos x="T14" y="T15"/>
                      </a:cxn>
                      <a:cxn ang="T84">
                        <a:pos x="T16" y="T17"/>
                      </a:cxn>
                      <a:cxn ang="T85">
                        <a:pos x="T18" y="T19"/>
                      </a:cxn>
                      <a:cxn ang="T86">
                        <a:pos x="T20" y="T21"/>
                      </a:cxn>
                      <a:cxn ang="T87">
                        <a:pos x="T22" y="T23"/>
                      </a:cxn>
                      <a:cxn ang="T88">
                        <a:pos x="T24" y="T25"/>
                      </a:cxn>
                      <a:cxn ang="T89">
                        <a:pos x="T26" y="T27"/>
                      </a:cxn>
                      <a:cxn ang="T90">
                        <a:pos x="T28" y="T29"/>
                      </a:cxn>
                      <a:cxn ang="T91">
                        <a:pos x="T30" y="T31"/>
                      </a:cxn>
                      <a:cxn ang="T92">
                        <a:pos x="T32" y="T33"/>
                      </a:cxn>
                      <a:cxn ang="T93">
                        <a:pos x="T34" y="T35"/>
                      </a:cxn>
                      <a:cxn ang="T94">
                        <a:pos x="T36" y="T37"/>
                      </a:cxn>
                      <a:cxn ang="T95">
                        <a:pos x="T38" y="T39"/>
                      </a:cxn>
                      <a:cxn ang="T96">
                        <a:pos x="T40" y="T41"/>
                      </a:cxn>
                      <a:cxn ang="T97">
                        <a:pos x="T42" y="T43"/>
                      </a:cxn>
                      <a:cxn ang="T98">
                        <a:pos x="T44" y="T45"/>
                      </a:cxn>
                      <a:cxn ang="T99">
                        <a:pos x="T46" y="T47"/>
                      </a:cxn>
                      <a:cxn ang="T100">
                        <a:pos x="T48" y="T49"/>
                      </a:cxn>
                      <a:cxn ang="T101">
                        <a:pos x="T50" y="T51"/>
                      </a:cxn>
                      <a:cxn ang="T102">
                        <a:pos x="T52" y="T53"/>
                      </a:cxn>
                      <a:cxn ang="T103">
                        <a:pos x="T54" y="T55"/>
                      </a:cxn>
                      <a:cxn ang="T104">
                        <a:pos x="T56" y="T57"/>
                      </a:cxn>
                      <a:cxn ang="T105">
                        <a:pos x="T58" y="T59"/>
                      </a:cxn>
                      <a:cxn ang="T106">
                        <a:pos x="T60" y="T61"/>
                      </a:cxn>
                      <a:cxn ang="T107">
                        <a:pos x="T62" y="T63"/>
                      </a:cxn>
                      <a:cxn ang="T108">
                        <a:pos x="T64" y="T65"/>
                      </a:cxn>
                      <a:cxn ang="T109">
                        <a:pos x="T66" y="T67"/>
                      </a:cxn>
                      <a:cxn ang="T110">
                        <a:pos x="T68" y="T69"/>
                      </a:cxn>
                      <a:cxn ang="T111">
                        <a:pos x="T70" y="T71"/>
                      </a:cxn>
                      <a:cxn ang="T112">
                        <a:pos x="T72" y="T73"/>
                      </a:cxn>
                      <a:cxn ang="T113">
                        <a:pos x="T74" y="T75"/>
                      </a:cxn>
                    </a:cxnLst>
                    <a:rect l="T114" t="T115" r="T116" b="T117"/>
                    <a:pathLst>
                      <a:path w="17" h="17">
                        <a:moveTo>
                          <a:pt x="0" y="16"/>
                        </a:moveTo>
                        <a:lnTo>
                          <a:pt x="0" y="8"/>
                        </a:lnTo>
                        <a:lnTo>
                          <a:pt x="0" y="0"/>
                        </a:lnTo>
                        <a:lnTo>
                          <a:pt x="5" y="0"/>
                        </a:lnTo>
                        <a:lnTo>
                          <a:pt x="10" y="0"/>
                        </a:lnTo>
                        <a:lnTo>
                          <a:pt x="16" y="0"/>
                        </a:lnTo>
                        <a:lnTo>
                          <a:pt x="16" y="8"/>
                        </a:lnTo>
                        <a:lnTo>
                          <a:pt x="16" y="0"/>
                        </a:lnTo>
                        <a:lnTo>
                          <a:pt x="16" y="8"/>
                        </a:lnTo>
                        <a:lnTo>
                          <a:pt x="16" y="0"/>
                        </a:lnTo>
                        <a:lnTo>
                          <a:pt x="10" y="0"/>
                        </a:lnTo>
                        <a:lnTo>
                          <a:pt x="5" y="0"/>
                        </a:lnTo>
                        <a:lnTo>
                          <a:pt x="5" y="8"/>
                        </a:lnTo>
                        <a:lnTo>
                          <a:pt x="0" y="8"/>
                        </a:lnTo>
                        <a:lnTo>
                          <a:pt x="5" y="8"/>
                        </a:lnTo>
                        <a:lnTo>
                          <a:pt x="0" y="8"/>
                        </a:lnTo>
                        <a:lnTo>
                          <a:pt x="0" y="16"/>
                        </a:lnTo>
                      </a:path>
                    </a:pathLst>
                  </a:custGeom>
                  <a:solidFill>
                    <a:srgbClr val="808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  <p:sp>
              <p:nvSpPr>
                <p:cNvPr id="10309" name="Freeform 536"/>
                <p:cNvSpPr>
                  <a:spLocks noChangeArrowheads="1"/>
                </p:cNvSpPr>
                <p:nvPr/>
              </p:nvSpPr>
              <p:spPr bwMode="auto">
                <a:xfrm>
                  <a:off x="3290" y="557"/>
                  <a:ext cx="18" cy="16"/>
                </a:xfrm>
                <a:custGeom>
                  <a:avLst/>
                  <a:gdLst>
                    <a:gd name="T0" fmla="*/ 1 w 19"/>
                    <a:gd name="T1" fmla="*/ 1 h 17"/>
                    <a:gd name="T2" fmla="*/ 3 w 19"/>
                    <a:gd name="T3" fmla="*/ 0 h 17"/>
                    <a:gd name="T4" fmla="*/ 5 w 19"/>
                    <a:gd name="T5" fmla="*/ 0 h 17"/>
                    <a:gd name="T6" fmla="*/ 7 w 19"/>
                    <a:gd name="T7" fmla="*/ 0 h 17"/>
                    <a:gd name="T8" fmla="*/ 9 w 19"/>
                    <a:gd name="T9" fmla="*/ 0 h 17"/>
                    <a:gd name="T10" fmla="*/ 9 w 19"/>
                    <a:gd name="T11" fmla="*/ 1 h 17"/>
                    <a:gd name="T12" fmla="*/ 10 w 19"/>
                    <a:gd name="T13" fmla="*/ 1 h 17"/>
                    <a:gd name="T14" fmla="*/ 12 w 19"/>
                    <a:gd name="T15" fmla="*/ 2 h 17"/>
                    <a:gd name="T16" fmla="*/ 13 w 19"/>
                    <a:gd name="T17" fmla="*/ 2 h 17"/>
                    <a:gd name="T18" fmla="*/ 13 w 19"/>
                    <a:gd name="T19" fmla="*/ 4 h 17"/>
                    <a:gd name="T20" fmla="*/ 14 w 19"/>
                    <a:gd name="T21" fmla="*/ 4 h 17"/>
                    <a:gd name="T22" fmla="*/ 15 w 19"/>
                    <a:gd name="T23" fmla="*/ 6 h 17"/>
                    <a:gd name="T24" fmla="*/ 16 w 19"/>
                    <a:gd name="T25" fmla="*/ 8 h 17"/>
                    <a:gd name="T26" fmla="*/ 16 w 19"/>
                    <a:gd name="T27" fmla="*/ 11 h 17"/>
                    <a:gd name="T28" fmla="*/ 17 w 19"/>
                    <a:gd name="T29" fmla="*/ 13 h 17"/>
                    <a:gd name="T30" fmla="*/ 17 w 19"/>
                    <a:gd name="T31" fmla="*/ 15 h 17"/>
                    <a:gd name="T32" fmla="*/ 16 w 19"/>
                    <a:gd name="T33" fmla="*/ 13 h 17"/>
                    <a:gd name="T34" fmla="*/ 16 w 19"/>
                    <a:gd name="T35" fmla="*/ 13 h 17"/>
                    <a:gd name="T36" fmla="*/ 13 w 19"/>
                    <a:gd name="T37" fmla="*/ 12 h 17"/>
                    <a:gd name="T38" fmla="*/ 12 w 19"/>
                    <a:gd name="T39" fmla="*/ 12 h 17"/>
                    <a:gd name="T40" fmla="*/ 10 w 19"/>
                    <a:gd name="T41" fmla="*/ 11 h 17"/>
                    <a:gd name="T42" fmla="*/ 9 w 19"/>
                    <a:gd name="T43" fmla="*/ 11 h 17"/>
                    <a:gd name="T44" fmla="*/ 9 w 19"/>
                    <a:gd name="T45" fmla="*/ 11 h 17"/>
                    <a:gd name="T46" fmla="*/ 7 w 19"/>
                    <a:gd name="T47" fmla="*/ 11 h 17"/>
                    <a:gd name="T48" fmla="*/ 6 w 19"/>
                    <a:gd name="T49" fmla="*/ 11 h 17"/>
                    <a:gd name="T50" fmla="*/ 4 w 19"/>
                    <a:gd name="T51" fmla="*/ 11 h 17"/>
                    <a:gd name="T52" fmla="*/ 3 w 19"/>
                    <a:gd name="T53" fmla="*/ 12 h 17"/>
                    <a:gd name="T54" fmla="*/ 2 w 19"/>
                    <a:gd name="T55" fmla="*/ 12 h 17"/>
                    <a:gd name="T56" fmla="*/ 1 w 19"/>
                    <a:gd name="T57" fmla="*/ 12 h 17"/>
                    <a:gd name="T58" fmla="*/ 0 w 19"/>
                    <a:gd name="T59" fmla="*/ 13 h 17"/>
                    <a:gd name="T60" fmla="*/ 1 w 19"/>
                    <a:gd name="T61" fmla="*/ 8 h 17"/>
                    <a:gd name="T62" fmla="*/ 1 w 19"/>
                    <a:gd name="T63" fmla="*/ 5 h 17"/>
                    <a:gd name="T64" fmla="*/ 1 w 19"/>
                    <a:gd name="T65" fmla="*/ 2 h 17"/>
                    <a:gd name="T66" fmla="*/ 1 w 19"/>
                    <a:gd name="T67" fmla="*/ 1 h 17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9"/>
                    <a:gd name="T103" fmla="*/ 0 h 17"/>
                    <a:gd name="T104" fmla="*/ 19 w 19"/>
                    <a:gd name="T105" fmla="*/ 17 h 17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9" h="17">
                      <a:moveTo>
                        <a:pt x="1" y="1"/>
                      </a:moveTo>
                      <a:lnTo>
                        <a:pt x="3" y="0"/>
                      </a:lnTo>
                      <a:lnTo>
                        <a:pt x="5" y="0"/>
                      </a:lnTo>
                      <a:lnTo>
                        <a:pt x="7" y="0"/>
                      </a:lnTo>
                      <a:lnTo>
                        <a:pt x="9" y="0"/>
                      </a:lnTo>
                      <a:lnTo>
                        <a:pt x="10" y="1"/>
                      </a:lnTo>
                      <a:lnTo>
                        <a:pt x="11" y="1"/>
                      </a:lnTo>
                      <a:lnTo>
                        <a:pt x="13" y="2"/>
                      </a:lnTo>
                      <a:lnTo>
                        <a:pt x="14" y="2"/>
                      </a:lnTo>
                      <a:lnTo>
                        <a:pt x="14" y="4"/>
                      </a:lnTo>
                      <a:lnTo>
                        <a:pt x="15" y="4"/>
                      </a:lnTo>
                      <a:lnTo>
                        <a:pt x="16" y="6"/>
                      </a:lnTo>
                      <a:lnTo>
                        <a:pt x="17" y="9"/>
                      </a:lnTo>
                      <a:lnTo>
                        <a:pt x="17" y="12"/>
                      </a:lnTo>
                      <a:lnTo>
                        <a:pt x="18" y="14"/>
                      </a:lnTo>
                      <a:lnTo>
                        <a:pt x="18" y="16"/>
                      </a:lnTo>
                      <a:lnTo>
                        <a:pt x="17" y="14"/>
                      </a:lnTo>
                      <a:lnTo>
                        <a:pt x="14" y="13"/>
                      </a:lnTo>
                      <a:lnTo>
                        <a:pt x="13" y="13"/>
                      </a:lnTo>
                      <a:lnTo>
                        <a:pt x="11" y="12"/>
                      </a:lnTo>
                      <a:lnTo>
                        <a:pt x="10" y="12"/>
                      </a:lnTo>
                      <a:lnTo>
                        <a:pt x="9" y="12"/>
                      </a:lnTo>
                      <a:lnTo>
                        <a:pt x="7" y="12"/>
                      </a:lnTo>
                      <a:lnTo>
                        <a:pt x="6" y="12"/>
                      </a:lnTo>
                      <a:lnTo>
                        <a:pt x="4" y="12"/>
                      </a:lnTo>
                      <a:lnTo>
                        <a:pt x="3" y="13"/>
                      </a:lnTo>
                      <a:lnTo>
                        <a:pt x="2" y="13"/>
                      </a:lnTo>
                      <a:lnTo>
                        <a:pt x="1" y="13"/>
                      </a:lnTo>
                      <a:lnTo>
                        <a:pt x="0" y="14"/>
                      </a:lnTo>
                      <a:lnTo>
                        <a:pt x="1" y="9"/>
                      </a:lnTo>
                      <a:lnTo>
                        <a:pt x="1" y="5"/>
                      </a:lnTo>
                      <a:lnTo>
                        <a:pt x="1" y="2"/>
                      </a:lnTo>
                      <a:lnTo>
                        <a:pt x="1" y="1"/>
                      </a:lnTo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grpSp>
              <p:nvGrpSpPr>
                <p:cNvPr id="10310" name="Group 537"/>
                <p:cNvGrpSpPr>
                  <a:grpSpLocks/>
                </p:cNvGrpSpPr>
                <p:nvPr/>
              </p:nvGrpSpPr>
              <p:grpSpPr bwMode="auto">
                <a:xfrm>
                  <a:off x="3291" y="554"/>
                  <a:ext cx="17" cy="26"/>
                  <a:chOff x="3291" y="554"/>
                  <a:chExt cx="17" cy="26"/>
                </a:xfrm>
              </p:grpSpPr>
              <p:sp>
                <p:nvSpPr>
                  <p:cNvPr id="10351" name="Freeform 538"/>
                  <p:cNvSpPr>
                    <a:spLocks noChangeArrowheads="1"/>
                  </p:cNvSpPr>
                  <p:nvPr/>
                </p:nvSpPr>
                <p:spPr bwMode="auto">
                  <a:xfrm>
                    <a:off x="3292" y="554"/>
                    <a:ext cx="16" cy="16"/>
                  </a:xfrm>
                  <a:custGeom>
                    <a:avLst/>
                    <a:gdLst>
                      <a:gd name="T0" fmla="*/ 0 w 17"/>
                      <a:gd name="T1" fmla="*/ 0 h 17"/>
                      <a:gd name="T2" fmla="*/ 1 w 17"/>
                      <a:gd name="T3" fmla="*/ 0 h 17"/>
                      <a:gd name="T4" fmla="*/ 3 w 17"/>
                      <a:gd name="T5" fmla="*/ 0 h 17"/>
                      <a:gd name="T6" fmla="*/ 6 w 17"/>
                      <a:gd name="T7" fmla="*/ 0 h 17"/>
                      <a:gd name="T8" fmla="*/ 8 w 17"/>
                      <a:gd name="T9" fmla="*/ 0 h 17"/>
                      <a:gd name="T10" fmla="*/ 8 w 17"/>
                      <a:gd name="T11" fmla="*/ 0 h 17"/>
                      <a:gd name="T12" fmla="*/ 11 w 17"/>
                      <a:gd name="T13" fmla="*/ 8 h 17"/>
                      <a:gd name="T14" fmla="*/ 12 w 17"/>
                      <a:gd name="T15" fmla="*/ 8 h 17"/>
                      <a:gd name="T16" fmla="*/ 12 w 17"/>
                      <a:gd name="T17" fmla="*/ 8 h 17"/>
                      <a:gd name="T18" fmla="*/ 12 w 17"/>
                      <a:gd name="T19" fmla="*/ 8 h 17"/>
                      <a:gd name="T20" fmla="*/ 13 w 17"/>
                      <a:gd name="T21" fmla="*/ 15 h 17"/>
                      <a:gd name="T22" fmla="*/ 15 w 17"/>
                      <a:gd name="T23" fmla="*/ 15 h 17"/>
                      <a:gd name="T24" fmla="*/ 13 w 17"/>
                      <a:gd name="T25" fmla="*/ 15 h 17"/>
                      <a:gd name="T26" fmla="*/ 12 w 17"/>
                      <a:gd name="T27" fmla="*/ 15 h 17"/>
                      <a:gd name="T28" fmla="*/ 10 w 17"/>
                      <a:gd name="T29" fmla="*/ 8 h 17"/>
                      <a:gd name="T30" fmla="*/ 10 w 17"/>
                      <a:gd name="T31" fmla="*/ 8 h 17"/>
                      <a:gd name="T32" fmla="*/ 8 w 17"/>
                      <a:gd name="T33" fmla="*/ 8 h 17"/>
                      <a:gd name="T34" fmla="*/ 8 w 17"/>
                      <a:gd name="T35" fmla="*/ 8 h 17"/>
                      <a:gd name="T36" fmla="*/ 7 w 17"/>
                      <a:gd name="T37" fmla="*/ 8 h 17"/>
                      <a:gd name="T38" fmla="*/ 6 w 17"/>
                      <a:gd name="T39" fmla="*/ 8 h 17"/>
                      <a:gd name="T40" fmla="*/ 4 w 17"/>
                      <a:gd name="T41" fmla="*/ 8 h 17"/>
                      <a:gd name="T42" fmla="*/ 3 w 17"/>
                      <a:gd name="T43" fmla="*/ 8 h 17"/>
                      <a:gd name="T44" fmla="*/ 2 w 17"/>
                      <a:gd name="T45" fmla="*/ 8 h 17"/>
                      <a:gd name="T46" fmla="*/ 0 w 17"/>
                      <a:gd name="T47" fmla="*/ 8 h 17"/>
                      <a:gd name="T48" fmla="*/ 0 w 17"/>
                      <a:gd name="T49" fmla="*/ 8 h 17"/>
                      <a:gd name="T50" fmla="*/ 0 w 17"/>
                      <a:gd name="T51" fmla="*/ 0 h 17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17"/>
                      <a:gd name="T79" fmla="*/ 0 h 17"/>
                      <a:gd name="T80" fmla="*/ 17 w 17"/>
                      <a:gd name="T81" fmla="*/ 17 h 17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17" h="17">
                        <a:moveTo>
                          <a:pt x="0" y="0"/>
                        </a:moveTo>
                        <a:lnTo>
                          <a:pt x="1" y="0"/>
                        </a:lnTo>
                        <a:lnTo>
                          <a:pt x="3" y="0"/>
                        </a:lnTo>
                        <a:lnTo>
                          <a:pt x="6" y="0"/>
                        </a:lnTo>
                        <a:lnTo>
                          <a:pt x="8" y="0"/>
                        </a:lnTo>
                        <a:lnTo>
                          <a:pt x="9" y="0"/>
                        </a:lnTo>
                        <a:lnTo>
                          <a:pt x="12" y="8"/>
                        </a:lnTo>
                        <a:lnTo>
                          <a:pt x="13" y="8"/>
                        </a:lnTo>
                        <a:lnTo>
                          <a:pt x="14" y="16"/>
                        </a:lnTo>
                        <a:lnTo>
                          <a:pt x="16" y="16"/>
                        </a:lnTo>
                        <a:lnTo>
                          <a:pt x="14" y="16"/>
                        </a:lnTo>
                        <a:lnTo>
                          <a:pt x="13" y="16"/>
                        </a:lnTo>
                        <a:lnTo>
                          <a:pt x="11" y="8"/>
                        </a:lnTo>
                        <a:lnTo>
                          <a:pt x="9" y="8"/>
                        </a:lnTo>
                        <a:lnTo>
                          <a:pt x="8" y="8"/>
                        </a:lnTo>
                        <a:lnTo>
                          <a:pt x="7" y="8"/>
                        </a:lnTo>
                        <a:lnTo>
                          <a:pt x="6" y="8"/>
                        </a:lnTo>
                        <a:lnTo>
                          <a:pt x="4" y="8"/>
                        </a:lnTo>
                        <a:lnTo>
                          <a:pt x="3" y="8"/>
                        </a:lnTo>
                        <a:lnTo>
                          <a:pt x="2" y="8"/>
                        </a:lnTo>
                        <a:lnTo>
                          <a:pt x="0" y="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52" name="Freeform 539"/>
                  <p:cNvSpPr>
                    <a:spLocks noChangeArrowheads="1"/>
                  </p:cNvSpPr>
                  <p:nvPr/>
                </p:nvSpPr>
                <p:spPr bwMode="auto">
                  <a:xfrm>
                    <a:off x="3292" y="559"/>
                    <a:ext cx="16" cy="16"/>
                  </a:xfrm>
                  <a:custGeom>
                    <a:avLst/>
                    <a:gdLst>
                      <a:gd name="T0" fmla="*/ 0 w 17"/>
                      <a:gd name="T1" fmla="*/ 0 h 17"/>
                      <a:gd name="T2" fmla="*/ 1 w 17"/>
                      <a:gd name="T3" fmla="*/ 0 h 17"/>
                      <a:gd name="T4" fmla="*/ 3 w 17"/>
                      <a:gd name="T5" fmla="*/ 0 h 17"/>
                      <a:gd name="T6" fmla="*/ 5 w 17"/>
                      <a:gd name="T7" fmla="*/ 0 h 17"/>
                      <a:gd name="T8" fmla="*/ 7 w 17"/>
                      <a:gd name="T9" fmla="*/ 0 h 17"/>
                      <a:gd name="T10" fmla="*/ 8 w 17"/>
                      <a:gd name="T11" fmla="*/ 5 h 17"/>
                      <a:gd name="T12" fmla="*/ 9 w 17"/>
                      <a:gd name="T13" fmla="*/ 5 h 17"/>
                      <a:gd name="T14" fmla="*/ 10 w 17"/>
                      <a:gd name="T15" fmla="*/ 5 h 17"/>
                      <a:gd name="T16" fmla="*/ 11 w 17"/>
                      <a:gd name="T17" fmla="*/ 5 h 17"/>
                      <a:gd name="T18" fmla="*/ 11 w 17"/>
                      <a:gd name="T19" fmla="*/ 5 h 17"/>
                      <a:gd name="T20" fmla="*/ 12 w 17"/>
                      <a:gd name="T21" fmla="*/ 9 h 17"/>
                      <a:gd name="T22" fmla="*/ 13 w 17"/>
                      <a:gd name="T23" fmla="*/ 9 h 17"/>
                      <a:gd name="T24" fmla="*/ 15 w 17"/>
                      <a:gd name="T25" fmla="*/ 9 h 17"/>
                      <a:gd name="T26" fmla="*/ 15 w 17"/>
                      <a:gd name="T27" fmla="*/ 15 h 17"/>
                      <a:gd name="T28" fmla="*/ 13 w 17"/>
                      <a:gd name="T29" fmla="*/ 9 h 17"/>
                      <a:gd name="T30" fmla="*/ 11 w 17"/>
                      <a:gd name="T31" fmla="*/ 9 h 17"/>
                      <a:gd name="T32" fmla="*/ 11 w 17"/>
                      <a:gd name="T33" fmla="*/ 9 h 17"/>
                      <a:gd name="T34" fmla="*/ 10 w 17"/>
                      <a:gd name="T35" fmla="*/ 9 h 17"/>
                      <a:gd name="T36" fmla="*/ 8 w 17"/>
                      <a:gd name="T37" fmla="*/ 9 h 17"/>
                      <a:gd name="T38" fmla="*/ 8 w 17"/>
                      <a:gd name="T39" fmla="*/ 5 h 17"/>
                      <a:gd name="T40" fmla="*/ 6 w 17"/>
                      <a:gd name="T41" fmla="*/ 5 h 17"/>
                      <a:gd name="T42" fmla="*/ 4 w 17"/>
                      <a:gd name="T43" fmla="*/ 5 h 17"/>
                      <a:gd name="T44" fmla="*/ 3 w 17"/>
                      <a:gd name="T45" fmla="*/ 5 h 17"/>
                      <a:gd name="T46" fmla="*/ 1 w 17"/>
                      <a:gd name="T47" fmla="*/ 5 h 17"/>
                      <a:gd name="T48" fmla="*/ 0 w 17"/>
                      <a:gd name="T49" fmla="*/ 5 h 17"/>
                      <a:gd name="T50" fmla="*/ 0 w 17"/>
                      <a:gd name="T51" fmla="*/ 0 h 17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17"/>
                      <a:gd name="T79" fmla="*/ 0 h 17"/>
                      <a:gd name="T80" fmla="*/ 17 w 17"/>
                      <a:gd name="T81" fmla="*/ 17 h 17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17" h="17">
                        <a:moveTo>
                          <a:pt x="0" y="0"/>
                        </a:moveTo>
                        <a:lnTo>
                          <a:pt x="1" y="0"/>
                        </a:lnTo>
                        <a:lnTo>
                          <a:pt x="3" y="0"/>
                        </a:lnTo>
                        <a:lnTo>
                          <a:pt x="5" y="0"/>
                        </a:lnTo>
                        <a:lnTo>
                          <a:pt x="7" y="0"/>
                        </a:lnTo>
                        <a:lnTo>
                          <a:pt x="9" y="5"/>
                        </a:lnTo>
                        <a:lnTo>
                          <a:pt x="10" y="5"/>
                        </a:lnTo>
                        <a:lnTo>
                          <a:pt x="11" y="5"/>
                        </a:lnTo>
                        <a:lnTo>
                          <a:pt x="12" y="5"/>
                        </a:lnTo>
                        <a:lnTo>
                          <a:pt x="13" y="10"/>
                        </a:lnTo>
                        <a:lnTo>
                          <a:pt x="14" y="10"/>
                        </a:lnTo>
                        <a:lnTo>
                          <a:pt x="16" y="10"/>
                        </a:lnTo>
                        <a:lnTo>
                          <a:pt x="16" y="16"/>
                        </a:lnTo>
                        <a:lnTo>
                          <a:pt x="14" y="10"/>
                        </a:lnTo>
                        <a:lnTo>
                          <a:pt x="12" y="10"/>
                        </a:lnTo>
                        <a:lnTo>
                          <a:pt x="11" y="10"/>
                        </a:lnTo>
                        <a:lnTo>
                          <a:pt x="9" y="10"/>
                        </a:lnTo>
                        <a:lnTo>
                          <a:pt x="8" y="5"/>
                        </a:lnTo>
                        <a:lnTo>
                          <a:pt x="6" y="5"/>
                        </a:lnTo>
                        <a:lnTo>
                          <a:pt x="4" y="5"/>
                        </a:lnTo>
                        <a:lnTo>
                          <a:pt x="3" y="5"/>
                        </a:lnTo>
                        <a:lnTo>
                          <a:pt x="1" y="5"/>
                        </a:lnTo>
                        <a:lnTo>
                          <a:pt x="0" y="5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53" name="Freeform 540"/>
                  <p:cNvSpPr>
                    <a:spLocks noChangeArrowheads="1"/>
                  </p:cNvSpPr>
                  <p:nvPr/>
                </p:nvSpPr>
                <p:spPr bwMode="auto">
                  <a:xfrm>
                    <a:off x="3291" y="564"/>
                    <a:ext cx="17" cy="16"/>
                  </a:xfrm>
                  <a:custGeom>
                    <a:avLst/>
                    <a:gdLst>
                      <a:gd name="T0" fmla="*/ 0 w 18"/>
                      <a:gd name="T1" fmla="*/ 5 h 17"/>
                      <a:gd name="T2" fmla="*/ 2 w 18"/>
                      <a:gd name="T3" fmla="*/ 0 h 17"/>
                      <a:gd name="T4" fmla="*/ 3 w 18"/>
                      <a:gd name="T5" fmla="*/ 0 h 17"/>
                      <a:gd name="T6" fmla="*/ 6 w 18"/>
                      <a:gd name="T7" fmla="*/ 0 h 17"/>
                      <a:gd name="T8" fmla="*/ 7 w 18"/>
                      <a:gd name="T9" fmla="*/ 0 h 17"/>
                      <a:gd name="T10" fmla="*/ 9 w 18"/>
                      <a:gd name="T11" fmla="*/ 5 h 17"/>
                      <a:gd name="T12" fmla="*/ 10 w 18"/>
                      <a:gd name="T13" fmla="*/ 5 h 17"/>
                      <a:gd name="T14" fmla="*/ 12 w 18"/>
                      <a:gd name="T15" fmla="*/ 5 h 17"/>
                      <a:gd name="T16" fmla="*/ 14 w 18"/>
                      <a:gd name="T17" fmla="*/ 9 h 17"/>
                      <a:gd name="T18" fmla="*/ 15 w 18"/>
                      <a:gd name="T19" fmla="*/ 9 h 17"/>
                      <a:gd name="T20" fmla="*/ 16 w 18"/>
                      <a:gd name="T21" fmla="*/ 15 h 17"/>
                      <a:gd name="T22" fmla="*/ 15 w 18"/>
                      <a:gd name="T23" fmla="*/ 15 h 17"/>
                      <a:gd name="T24" fmla="*/ 14 w 18"/>
                      <a:gd name="T25" fmla="*/ 9 h 17"/>
                      <a:gd name="T26" fmla="*/ 13 w 18"/>
                      <a:gd name="T27" fmla="*/ 9 h 17"/>
                      <a:gd name="T28" fmla="*/ 11 w 18"/>
                      <a:gd name="T29" fmla="*/ 9 h 17"/>
                      <a:gd name="T30" fmla="*/ 10 w 18"/>
                      <a:gd name="T31" fmla="*/ 9 h 17"/>
                      <a:gd name="T32" fmla="*/ 9 w 18"/>
                      <a:gd name="T33" fmla="*/ 5 h 17"/>
                      <a:gd name="T34" fmla="*/ 7 w 18"/>
                      <a:gd name="T35" fmla="*/ 5 h 17"/>
                      <a:gd name="T36" fmla="*/ 5 w 18"/>
                      <a:gd name="T37" fmla="*/ 5 h 17"/>
                      <a:gd name="T38" fmla="*/ 3 w 18"/>
                      <a:gd name="T39" fmla="*/ 5 h 17"/>
                      <a:gd name="T40" fmla="*/ 2 w 18"/>
                      <a:gd name="T41" fmla="*/ 5 h 17"/>
                      <a:gd name="T42" fmla="*/ 0 w 18"/>
                      <a:gd name="T43" fmla="*/ 9 h 17"/>
                      <a:gd name="T44" fmla="*/ 0 w 18"/>
                      <a:gd name="T45" fmla="*/ 5 h 17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18"/>
                      <a:gd name="T70" fmla="*/ 0 h 17"/>
                      <a:gd name="T71" fmla="*/ 18 w 18"/>
                      <a:gd name="T72" fmla="*/ 17 h 17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18" h="17">
                        <a:moveTo>
                          <a:pt x="0" y="5"/>
                        </a:moveTo>
                        <a:lnTo>
                          <a:pt x="2" y="0"/>
                        </a:lnTo>
                        <a:lnTo>
                          <a:pt x="3" y="0"/>
                        </a:lnTo>
                        <a:lnTo>
                          <a:pt x="6" y="0"/>
                        </a:lnTo>
                        <a:lnTo>
                          <a:pt x="7" y="0"/>
                        </a:lnTo>
                        <a:lnTo>
                          <a:pt x="9" y="5"/>
                        </a:lnTo>
                        <a:lnTo>
                          <a:pt x="11" y="5"/>
                        </a:lnTo>
                        <a:lnTo>
                          <a:pt x="13" y="5"/>
                        </a:lnTo>
                        <a:lnTo>
                          <a:pt x="15" y="10"/>
                        </a:lnTo>
                        <a:lnTo>
                          <a:pt x="16" y="10"/>
                        </a:lnTo>
                        <a:lnTo>
                          <a:pt x="17" y="16"/>
                        </a:lnTo>
                        <a:lnTo>
                          <a:pt x="16" y="16"/>
                        </a:lnTo>
                        <a:lnTo>
                          <a:pt x="15" y="10"/>
                        </a:lnTo>
                        <a:lnTo>
                          <a:pt x="14" y="10"/>
                        </a:lnTo>
                        <a:lnTo>
                          <a:pt x="12" y="10"/>
                        </a:lnTo>
                        <a:lnTo>
                          <a:pt x="11" y="10"/>
                        </a:lnTo>
                        <a:lnTo>
                          <a:pt x="9" y="5"/>
                        </a:lnTo>
                        <a:lnTo>
                          <a:pt x="7" y="5"/>
                        </a:lnTo>
                        <a:lnTo>
                          <a:pt x="5" y="5"/>
                        </a:lnTo>
                        <a:lnTo>
                          <a:pt x="3" y="5"/>
                        </a:lnTo>
                        <a:lnTo>
                          <a:pt x="2" y="5"/>
                        </a:lnTo>
                        <a:lnTo>
                          <a:pt x="0" y="10"/>
                        </a:lnTo>
                        <a:lnTo>
                          <a:pt x="0" y="5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  <p:sp>
              <p:nvSpPr>
                <p:cNvPr id="10311" name="Freeform 541"/>
                <p:cNvSpPr>
                  <a:spLocks noChangeArrowheads="1"/>
                </p:cNvSpPr>
                <p:nvPr/>
              </p:nvSpPr>
              <p:spPr bwMode="auto">
                <a:xfrm>
                  <a:off x="3290" y="542"/>
                  <a:ext cx="16" cy="16"/>
                </a:xfrm>
                <a:custGeom>
                  <a:avLst/>
                  <a:gdLst>
                    <a:gd name="T0" fmla="*/ 0 w 17"/>
                    <a:gd name="T1" fmla="*/ 2 h 17"/>
                    <a:gd name="T2" fmla="*/ 1 w 17"/>
                    <a:gd name="T3" fmla="*/ 1 h 17"/>
                    <a:gd name="T4" fmla="*/ 2 w 17"/>
                    <a:gd name="T5" fmla="*/ 1 h 17"/>
                    <a:gd name="T6" fmla="*/ 2 w 17"/>
                    <a:gd name="T7" fmla="*/ 1 h 17"/>
                    <a:gd name="T8" fmla="*/ 3 w 17"/>
                    <a:gd name="T9" fmla="*/ 1 h 17"/>
                    <a:gd name="T10" fmla="*/ 4 w 17"/>
                    <a:gd name="T11" fmla="*/ 0 h 17"/>
                    <a:gd name="T12" fmla="*/ 5 w 17"/>
                    <a:gd name="T13" fmla="*/ 0 h 17"/>
                    <a:gd name="T14" fmla="*/ 6 w 17"/>
                    <a:gd name="T15" fmla="*/ 0 h 17"/>
                    <a:gd name="T16" fmla="*/ 8 w 17"/>
                    <a:gd name="T17" fmla="*/ 0 h 17"/>
                    <a:gd name="T18" fmla="*/ 8 w 17"/>
                    <a:gd name="T19" fmla="*/ 0 h 17"/>
                    <a:gd name="T20" fmla="*/ 8 w 17"/>
                    <a:gd name="T21" fmla="*/ 0 h 17"/>
                    <a:gd name="T22" fmla="*/ 9 w 17"/>
                    <a:gd name="T23" fmla="*/ 1 h 17"/>
                    <a:gd name="T24" fmla="*/ 10 w 17"/>
                    <a:gd name="T25" fmla="*/ 1 h 17"/>
                    <a:gd name="T26" fmla="*/ 11 w 17"/>
                    <a:gd name="T27" fmla="*/ 1 h 17"/>
                    <a:gd name="T28" fmla="*/ 11 w 17"/>
                    <a:gd name="T29" fmla="*/ 1 h 17"/>
                    <a:gd name="T30" fmla="*/ 11 w 17"/>
                    <a:gd name="T31" fmla="*/ 2 h 17"/>
                    <a:gd name="T32" fmla="*/ 12 w 17"/>
                    <a:gd name="T33" fmla="*/ 4 h 17"/>
                    <a:gd name="T34" fmla="*/ 12 w 17"/>
                    <a:gd name="T35" fmla="*/ 4 h 17"/>
                    <a:gd name="T36" fmla="*/ 12 w 17"/>
                    <a:gd name="T37" fmla="*/ 6 h 17"/>
                    <a:gd name="T38" fmla="*/ 12 w 17"/>
                    <a:gd name="T39" fmla="*/ 8 h 17"/>
                    <a:gd name="T40" fmla="*/ 13 w 17"/>
                    <a:gd name="T41" fmla="*/ 9 h 17"/>
                    <a:gd name="T42" fmla="*/ 15 w 17"/>
                    <a:gd name="T43" fmla="*/ 12 h 17"/>
                    <a:gd name="T44" fmla="*/ 15 w 17"/>
                    <a:gd name="T45" fmla="*/ 13 h 17"/>
                    <a:gd name="T46" fmla="*/ 15 w 17"/>
                    <a:gd name="T47" fmla="*/ 15 h 17"/>
                    <a:gd name="T48" fmla="*/ 15 w 17"/>
                    <a:gd name="T49" fmla="*/ 13 h 17"/>
                    <a:gd name="T50" fmla="*/ 13 w 17"/>
                    <a:gd name="T51" fmla="*/ 13 h 17"/>
                    <a:gd name="T52" fmla="*/ 12 w 17"/>
                    <a:gd name="T53" fmla="*/ 12 h 17"/>
                    <a:gd name="T54" fmla="*/ 11 w 17"/>
                    <a:gd name="T55" fmla="*/ 11 h 17"/>
                    <a:gd name="T56" fmla="*/ 9 w 17"/>
                    <a:gd name="T57" fmla="*/ 11 h 17"/>
                    <a:gd name="T58" fmla="*/ 8 w 17"/>
                    <a:gd name="T59" fmla="*/ 11 h 17"/>
                    <a:gd name="T60" fmla="*/ 8 w 17"/>
                    <a:gd name="T61" fmla="*/ 9 h 17"/>
                    <a:gd name="T62" fmla="*/ 6 w 17"/>
                    <a:gd name="T63" fmla="*/ 9 h 17"/>
                    <a:gd name="T64" fmla="*/ 4 w 17"/>
                    <a:gd name="T65" fmla="*/ 9 h 17"/>
                    <a:gd name="T66" fmla="*/ 3 w 17"/>
                    <a:gd name="T67" fmla="*/ 11 h 17"/>
                    <a:gd name="T68" fmla="*/ 2 w 17"/>
                    <a:gd name="T69" fmla="*/ 11 h 17"/>
                    <a:gd name="T70" fmla="*/ 2 w 17"/>
                    <a:gd name="T71" fmla="*/ 9 h 17"/>
                    <a:gd name="T72" fmla="*/ 2 w 17"/>
                    <a:gd name="T73" fmla="*/ 8 h 17"/>
                    <a:gd name="T74" fmla="*/ 2 w 17"/>
                    <a:gd name="T75" fmla="*/ 8 h 17"/>
                    <a:gd name="T76" fmla="*/ 1 w 17"/>
                    <a:gd name="T77" fmla="*/ 6 h 17"/>
                    <a:gd name="T78" fmla="*/ 1 w 17"/>
                    <a:gd name="T79" fmla="*/ 4 h 17"/>
                    <a:gd name="T80" fmla="*/ 0 w 17"/>
                    <a:gd name="T81" fmla="*/ 4 h 17"/>
                    <a:gd name="T82" fmla="*/ 0 w 17"/>
                    <a:gd name="T83" fmla="*/ 2 h 1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w 17"/>
                    <a:gd name="T127" fmla="*/ 0 h 17"/>
                    <a:gd name="T128" fmla="*/ 17 w 17"/>
                    <a:gd name="T129" fmla="*/ 17 h 17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T126" t="T127" r="T128" b="T129"/>
                  <a:pathLst>
                    <a:path w="17" h="17">
                      <a:moveTo>
                        <a:pt x="0" y="2"/>
                      </a:moveTo>
                      <a:lnTo>
                        <a:pt x="1" y="1"/>
                      </a:lnTo>
                      <a:lnTo>
                        <a:pt x="2" y="1"/>
                      </a:lnTo>
                      <a:lnTo>
                        <a:pt x="3" y="1"/>
                      </a:lnTo>
                      <a:lnTo>
                        <a:pt x="4" y="0"/>
                      </a:lnTo>
                      <a:lnTo>
                        <a:pt x="5" y="0"/>
                      </a:lnTo>
                      <a:lnTo>
                        <a:pt x="6" y="0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0" y="1"/>
                      </a:lnTo>
                      <a:lnTo>
                        <a:pt x="11" y="1"/>
                      </a:lnTo>
                      <a:lnTo>
                        <a:pt x="12" y="1"/>
                      </a:lnTo>
                      <a:lnTo>
                        <a:pt x="12" y="2"/>
                      </a:lnTo>
                      <a:lnTo>
                        <a:pt x="13" y="4"/>
                      </a:lnTo>
                      <a:lnTo>
                        <a:pt x="13" y="6"/>
                      </a:lnTo>
                      <a:lnTo>
                        <a:pt x="13" y="9"/>
                      </a:lnTo>
                      <a:lnTo>
                        <a:pt x="14" y="10"/>
                      </a:lnTo>
                      <a:lnTo>
                        <a:pt x="16" y="13"/>
                      </a:lnTo>
                      <a:lnTo>
                        <a:pt x="16" y="14"/>
                      </a:lnTo>
                      <a:lnTo>
                        <a:pt x="16" y="16"/>
                      </a:lnTo>
                      <a:lnTo>
                        <a:pt x="16" y="14"/>
                      </a:lnTo>
                      <a:lnTo>
                        <a:pt x="14" y="14"/>
                      </a:lnTo>
                      <a:lnTo>
                        <a:pt x="13" y="13"/>
                      </a:lnTo>
                      <a:lnTo>
                        <a:pt x="12" y="12"/>
                      </a:lnTo>
                      <a:lnTo>
                        <a:pt x="10" y="12"/>
                      </a:lnTo>
                      <a:lnTo>
                        <a:pt x="9" y="12"/>
                      </a:lnTo>
                      <a:lnTo>
                        <a:pt x="8" y="10"/>
                      </a:lnTo>
                      <a:lnTo>
                        <a:pt x="6" y="10"/>
                      </a:lnTo>
                      <a:lnTo>
                        <a:pt x="4" y="10"/>
                      </a:lnTo>
                      <a:lnTo>
                        <a:pt x="3" y="12"/>
                      </a:lnTo>
                      <a:lnTo>
                        <a:pt x="2" y="12"/>
                      </a:lnTo>
                      <a:lnTo>
                        <a:pt x="2" y="10"/>
                      </a:lnTo>
                      <a:lnTo>
                        <a:pt x="2" y="9"/>
                      </a:lnTo>
                      <a:lnTo>
                        <a:pt x="2" y="8"/>
                      </a:lnTo>
                      <a:lnTo>
                        <a:pt x="1" y="6"/>
                      </a:lnTo>
                      <a:lnTo>
                        <a:pt x="1" y="4"/>
                      </a:lnTo>
                      <a:lnTo>
                        <a:pt x="0" y="4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grpSp>
              <p:nvGrpSpPr>
                <p:cNvPr id="10312" name="Group 542"/>
                <p:cNvGrpSpPr>
                  <a:grpSpLocks/>
                </p:cNvGrpSpPr>
                <p:nvPr/>
              </p:nvGrpSpPr>
              <p:grpSpPr bwMode="auto">
                <a:xfrm>
                  <a:off x="3288" y="538"/>
                  <a:ext cx="31" cy="29"/>
                  <a:chOff x="3288" y="538"/>
                  <a:chExt cx="31" cy="29"/>
                </a:xfrm>
              </p:grpSpPr>
              <p:sp>
                <p:nvSpPr>
                  <p:cNvPr id="10320" name="Freeform 543"/>
                  <p:cNvSpPr>
                    <a:spLocks noChangeArrowheads="1"/>
                  </p:cNvSpPr>
                  <p:nvPr/>
                </p:nvSpPr>
                <p:spPr bwMode="auto">
                  <a:xfrm>
                    <a:off x="3288" y="540"/>
                    <a:ext cx="16" cy="16"/>
                  </a:xfrm>
                  <a:custGeom>
                    <a:avLst/>
                    <a:gdLst>
                      <a:gd name="T0" fmla="*/ 15 w 17"/>
                      <a:gd name="T1" fmla="*/ 15 h 17"/>
                      <a:gd name="T2" fmla="*/ 15 w 17"/>
                      <a:gd name="T3" fmla="*/ 8 h 17"/>
                      <a:gd name="T4" fmla="*/ 15 w 17"/>
                      <a:gd name="T5" fmla="*/ 0 h 17"/>
                      <a:gd name="T6" fmla="*/ 5 w 17"/>
                      <a:gd name="T7" fmla="*/ 8 h 17"/>
                      <a:gd name="T8" fmla="*/ 0 w 17"/>
                      <a:gd name="T9" fmla="*/ 0 h 17"/>
                      <a:gd name="T10" fmla="*/ 0 w 17"/>
                      <a:gd name="T11" fmla="*/ 8 h 17"/>
                      <a:gd name="T12" fmla="*/ 0 w 17"/>
                      <a:gd name="T13" fmla="*/ 15 h 17"/>
                      <a:gd name="T14" fmla="*/ 0 w 17"/>
                      <a:gd name="T15" fmla="*/ 8 h 17"/>
                      <a:gd name="T16" fmla="*/ 15 w 17"/>
                      <a:gd name="T17" fmla="*/ 15 h 17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17"/>
                      <a:gd name="T28" fmla="*/ 0 h 17"/>
                      <a:gd name="T29" fmla="*/ 17 w 17"/>
                      <a:gd name="T30" fmla="*/ 17 h 17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17" h="17">
                        <a:moveTo>
                          <a:pt x="16" y="16"/>
                        </a:moveTo>
                        <a:lnTo>
                          <a:pt x="16" y="8"/>
                        </a:lnTo>
                        <a:lnTo>
                          <a:pt x="16" y="0"/>
                        </a:lnTo>
                        <a:lnTo>
                          <a:pt x="5" y="8"/>
                        </a:lnTo>
                        <a:lnTo>
                          <a:pt x="0" y="0"/>
                        </a:lnTo>
                        <a:lnTo>
                          <a:pt x="0" y="8"/>
                        </a:lnTo>
                        <a:lnTo>
                          <a:pt x="0" y="16"/>
                        </a:lnTo>
                        <a:lnTo>
                          <a:pt x="0" y="8"/>
                        </a:lnTo>
                        <a:lnTo>
                          <a:pt x="16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21" name="Freeform 544"/>
                  <p:cNvSpPr>
                    <a:spLocks noChangeArrowheads="1"/>
                  </p:cNvSpPr>
                  <p:nvPr/>
                </p:nvSpPr>
                <p:spPr bwMode="auto">
                  <a:xfrm>
                    <a:off x="3291" y="539"/>
                    <a:ext cx="16" cy="16"/>
                  </a:xfrm>
                  <a:custGeom>
                    <a:avLst/>
                    <a:gdLst>
                      <a:gd name="T0" fmla="*/ 8 w 17"/>
                      <a:gd name="T1" fmla="*/ 15 h 17"/>
                      <a:gd name="T2" fmla="*/ 8 w 17"/>
                      <a:gd name="T3" fmla="*/ 8 h 17"/>
                      <a:gd name="T4" fmla="*/ 15 w 17"/>
                      <a:gd name="T5" fmla="*/ 8 h 17"/>
                      <a:gd name="T6" fmla="*/ 8 w 17"/>
                      <a:gd name="T7" fmla="*/ 8 h 17"/>
                      <a:gd name="T8" fmla="*/ 8 w 17"/>
                      <a:gd name="T9" fmla="*/ 0 h 17"/>
                      <a:gd name="T10" fmla="*/ 8 w 17"/>
                      <a:gd name="T11" fmla="*/ 8 h 17"/>
                      <a:gd name="T12" fmla="*/ 8 w 17"/>
                      <a:gd name="T13" fmla="*/ 8 h 17"/>
                      <a:gd name="T14" fmla="*/ 0 w 17"/>
                      <a:gd name="T15" fmla="*/ 15 h 17"/>
                      <a:gd name="T16" fmla="*/ 8 w 17"/>
                      <a:gd name="T17" fmla="*/ 15 h 17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17"/>
                      <a:gd name="T28" fmla="*/ 0 h 17"/>
                      <a:gd name="T29" fmla="*/ 17 w 17"/>
                      <a:gd name="T30" fmla="*/ 17 h 17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17" h="17">
                        <a:moveTo>
                          <a:pt x="8" y="16"/>
                        </a:moveTo>
                        <a:lnTo>
                          <a:pt x="8" y="8"/>
                        </a:lnTo>
                        <a:lnTo>
                          <a:pt x="16" y="8"/>
                        </a:lnTo>
                        <a:lnTo>
                          <a:pt x="8" y="8"/>
                        </a:lnTo>
                        <a:lnTo>
                          <a:pt x="8" y="0"/>
                        </a:lnTo>
                        <a:lnTo>
                          <a:pt x="8" y="8"/>
                        </a:lnTo>
                        <a:lnTo>
                          <a:pt x="0" y="16"/>
                        </a:lnTo>
                        <a:lnTo>
                          <a:pt x="8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22" name="Freeform 545"/>
                  <p:cNvSpPr>
                    <a:spLocks noChangeArrowheads="1"/>
                  </p:cNvSpPr>
                  <p:nvPr/>
                </p:nvSpPr>
                <p:spPr bwMode="auto">
                  <a:xfrm>
                    <a:off x="3289" y="542"/>
                    <a:ext cx="16" cy="16"/>
                  </a:xfrm>
                  <a:custGeom>
                    <a:avLst/>
                    <a:gdLst>
                      <a:gd name="T0" fmla="*/ 8 w 17"/>
                      <a:gd name="T1" fmla="*/ 15 h 17"/>
                      <a:gd name="T2" fmla="*/ 8 w 17"/>
                      <a:gd name="T3" fmla="*/ 8 h 17"/>
                      <a:gd name="T4" fmla="*/ 15 w 17"/>
                      <a:gd name="T5" fmla="*/ 8 h 17"/>
                      <a:gd name="T6" fmla="*/ 8 w 17"/>
                      <a:gd name="T7" fmla="*/ 8 h 17"/>
                      <a:gd name="T8" fmla="*/ 8 w 17"/>
                      <a:gd name="T9" fmla="*/ 0 h 17"/>
                      <a:gd name="T10" fmla="*/ 8 w 17"/>
                      <a:gd name="T11" fmla="*/ 8 h 17"/>
                      <a:gd name="T12" fmla="*/ 0 w 17"/>
                      <a:gd name="T13" fmla="*/ 8 h 17"/>
                      <a:gd name="T14" fmla="*/ 8 w 17"/>
                      <a:gd name="T15" fmla="*/ 8 h 17"/>
                      <a:gd name="T16" fmla="*/ 0 w 17"/>
                      <a:gd name="T17" fmla="*/ 15 h 17"/>
                      <a:gd name="T18" fmla="*/ 8 w 17"/>
                      <a:gd name="T19" fmla="*/ 8 h 17"/>
                      <a:gd name="T20" fmla="*/ 8 w 17"/>
                      <a:gd name="T21" fmla="*/ 15 h 1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17"/>
                      <a:gd name="T34" fmla="*/ 0 h 17"/>
                      <a:gd name="T35" fmla="*/ 17 w 17"/>
                      <a:gd name="T36" fmla="*/ 17 h 17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17" h="17">
                        <a:moveTo>
                          <a:pt x="8" y="16"/>
                        </a:moveTo>
                        <a:lnTo>
                          <a:pt x="8" y="8"/>
                        </a:lnTo>
                        <a:lnTo>
                          <a:pt x="16" y="8"/>
                        </a:lnTo>
                        <a:lnTo>
                          <a:pt x="8" y="8"/>
                        </a:lnTo>
                        <a:lnTo>
                          <a:pt x="8" y="0"/>
                        </a:lnTo>
                        <a:lnTo>
                          <a:pt x="8" y="8"/>
                        </a:lnTo>
                        <a:lnTo>
                          <a:pt x="0" y="8"/>
                        </a:lnTo>
                        <a:lnTo>
                          <a:pt x="8" y="8"/>
                        </a:lnTo>
                        <a:lnTo>
                          <a:pt x="0" y="16"/>
                        </a:lnTo>
                        <a:lnTo>
                          <a:pt x="8" y="8"/>
                        </a:lnTo>
                        <a:lnTo>
                          <a:pt x="8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23" name="Freeform 546"/>
                  <p:cNvSpPr>
                    <a:spLocks noChangeArrowheads="1"/>
                  </p:cNvSpPr>
                  <p:nvPr/>
                </p:nvSpPr>
                <p:spPr bwMode="auto">
                  <a:xfrm>
                    <a:off x="3293" y="538"/>
                    <a:ext cx="16" cy="16"/>
                  </a:xfrm>
                  <a:custGeom>
                    <a:avLst/>
                    <a:gdLst>
                      <a:gd name="T0" fmla="*/ 8 w 17"/>
                      <a:gd name="T1" fmla="*/ 15 h 17"/>
                      <a:gd name="T2" fmla="*/ 15 w 17"/>
                      <a:gd name="T3" fmla="*/ 15 h 17"/>
                      <a:gd name="T4" fmla="*/ 15 w 17"/>
                      <a:gd name="T5" fmla="*/ 0 h 17"/>
                      <a:gd name="T6" fmla="*/ 8 w 17"/>
                      <a:gd name="T7" fmla="*/ 15 h 17"/>
                      <a:gd name="T8" fmla="*/ 8 w 17"/>
                      <a:gd name="T9" fmla="*/ 0 h 17"/>
                      <a:gd name="T10" fmla="*/ 8 w 17"/>
                      <a:gd name="T11" fmla="*/ 15 h 17"/>
                      <a:gd name="T12" fmla="*/ 0 w 17"/>
                      <a:gd name="T13" fmla="*/ 15 h 17"/>
                      <a:gd name="T14" fmla="*/ 8 w 17"/>
                      <a:gd name="T15" fmla="*/ 15 h 17"/>
                      <a:gd name="T16" fmla="*/ 8 w 17"/>
                      <a:gd name="T17" fmla="*/ 15 h 17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17"/>
                      <a:gd name="T28" fmla="*/ 0 h 17"/>
                      <a:gd name="T29" fmla="*/ 17 w 17"/>
                      <a:gd name="T30" fmla="*/ 17 h 17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17" h="17">
                        <a:moveTo>
                          <a:pt x="8" y="16"/>
                        </a:moveTo>
                        <a:lnTo>
                          <a:pt x="16" y="16"/>
                        </a:lnTo>
                        <a:lnTo>
                          <a:pt x="16" y="0"/>
                        </a:lnTo>
                        <a:lnTo>
                          <a:pt x="8" y="16"/>
                        </a:lnTo>
                        <a:lnTo>
                          <a:pt x="8" y="0"/>
                        </a:lnTo>
                        <a:lnTo>
                          <a:pt x="8" y="16"/>
                        </a:lnTo>
                        <a:lnTo>
                          <a:pt x="0" y="16"/>
                        </a:lnTo>
                        <a:lnTo>
                          <a:pt x="8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24" name="Freeform 547"/>
                  <p:cNvSpPr>
                    <a:spLocks noChangeArrowheads="1"/>
                  </p:cNvSpPr>
                  <p:nvPr/>
                </p:nvSpPr>
                <p:spPr bwMode="auto">
                  <a:xfrm>
                    <a:off x="3290" y="543"/>
                    <a:ext cx="16" cy="16"/>
                  </a:xfrm>
                  <a:custGeom>
                    <a:avLst/>
                    <a:gdLst>
                      <a:gd name="T0" fmla="*/ 15 w 17"/>
                      <a:gd name="T1" fmla="*/ 15 h 17"/>
                      <a:gd name="T2" fmla="*/ 15 w 17"/>
                      <a:gd name="T3" fmla="*/ 0 h 17"/>
                      <a:gd name="T4" fmla="*/ 0 w 17"/>
                      <a:gd name="T5" fmla="*/ 0 h 17"/>
                      <a:gd name="T6" fmla="*/ 8 w 17"/>
                      <a:gd name="T7" fmla="*/ 0 h 17"/>
                      <a:gd name="T8" fmla="*/ 0 w 17"/>
                      <a:gd name="T9" fmla="*/ 15 h 17"/>
                      <a:gd name="T10" fmla="*/ 8 w 17"/>
                      <a:gd name="T11" fmla="*/ 15 h 17"/>
                      <a:gd name="T12" fmla="*/ 15 w 17"/>
                      <a:gd name="T13" fmla="*/ 15 h 17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7"/>
                      <a:gd name="T22" fmla="*/ 0 h 17"/>
                      <a:gd name="T23" fmla="*/ 17 w 17"/>
                      <a:gd name="T24" fmla="*/ 17 h 17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7" h="17">
                        <a:moveTo>
                          <a:pt x="16" y="16"/>
                        </a:moveTo>
                        <a:lnTo>
                          <a:pt x="16" y="0"/>
                        </a:lnTo>
                        <a:lnTo>
                          <a:pt x="0" y="0"/>
                        </a:lnTo>
                        <a:lnTo>
                          <a:pt x="8" y="0"/>
                        </a:lnTo>
                        <a:lnTo>
                          <a:pt x="0" y="16"/>
                        </a:lnTo>
                        <a:lnTo>
                          <a:pt x="8" y="16"/>
                        </a:lnTo>
                        <a:lnTo>
                          <a:pt x="16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25" name="Freeform 548"/>
                  <p:cNvSpPr>
                    <a:spLocks noChangeArrowheads="1"/>
                  </p:cNvSpPr>
                  <p:nvPr/>
                </p:nvSpPr>
                <p:spPr bwMode="auto">
                  <a:xfrm>
                    <a:off x="3292" y="543"/>
                    <a:ext cx="16" cy="16"/>
                  </a:xfrm>
                  <a:custGeom>
                    <a:avLst/>
                    <a:gdLst>
                      <a:gd name="T0" fmla="*/ 15 w 17"/>
                      <a:gd name="T1" fmla="*/ 15 h 17"/>
                      <a:gd name="T2" fmla="*/ 15 w 17"/>
                      <a:gd name="T3" fmla="*/ 8 h 17"/>
                      <a:gd name="T4" fmla="*/ 15 w 17"/>
                      <a:gd name="T5" fmla="*/ 8 h 17"/>
                      <a:gd name="T6" fmla="*/ 15 w 17"/>
                      <a:gd name="T7" fmla="*/ 8 h 17"/>
                      <a:gd name="T8" fmla="*/ 15 w 17"/>
                      <a:gd name="T9" fmla="*/ 0 h 17"/>
                      <a:gd name="T10" fmla="*/ 0 w 17"/>
                      <a:gd name="T11" fmla="*/ 8 h 17"/>
                      <a:gd name="T12" fmla="*/ 0 w 17"/>
                      <a:gd name="T13" fmla="*/ 0 h 17"/>
                      <a:gd name="T14" fmla="*/ 0 w 17"/>
                      <a:gd name="T15" fmla="*/ 8 h 17"/>
                      <a:gd name="T16" fmla="*/ 0 w 17"/>
                      <a:gd name="T17" fmla="*/ 8 h 17"/>
                      <a:gd name="T18" fmla="*/ 0 w 17"/>
                      <a:gd name="T19" fmla="*/ 8 h 17"/>
                      <a:gd name="T20" fmla="*/ 15 w 17"/>
                      <a:gd name="T21" fmla="*/ 15 h 1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17"/>
                      <a:gd name="T34" fmla="*/ 0 h 17"/>
                      <a:gd name="T35" fmla="*/ 17 w 17"/>
                      <a:gd name="T36" fmla="*/ 17 h 17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17" h="17">
                        <a:moveTo>
                          <a:pt x="16" y="16"/>
                        </a:moveTo>
                        <a:lnTo>
                          <a:pt x="16" y="8"/>
                        </a:lnTo>
                        <a:lnTo>
                          <a:pt x="16" y="0"/>
                        </a:lnTo>
                        <a:lnTo>
                          <a:pt x="0" y="8"/>
                        </a:lnTo>
                        <a:lnTo>
                          <a:pt x="0" y="0"/>
                        </a:lnTo>
                        <a:lnTo>
                          <a:pt x="0" y="8"/>
                        </a:lnTo>
                        <a:lnTo>
                          <a:pt x="16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26" name="Freeform 549"/>
                  <p:cNvSpPr>
                    <a:spLocks noChangeArrowheads="1"/>
                  </p:cNvSpPr>
                  <p:nvPr/>
                </p:nvSpPr>
                <p:spPr bwMode="auto">
                  <a:xfrm>
                    <a:off x="3296" y="538"/>
                    <a:ext cx="16" cy="16"/>
                  </a:xfrm>
                  <a:custGeom>
                    <a:avLst/>
                    <a:gdLst>
                      <a:gd name="T0" fmla="*/ 15 w 17"/>
                      <a:gd name="T1" fmla="*/ 15 h 17"/>
                      <a:gd name="T2" fmla="*/ 15 w 17"/>
                      <a:gd name="T3" fmla="*/ 15 h 17"/>
                      <a:gd name="T4" fmla="*/ 15 w 17"/>
                      <a:gd name="T5" fmla="*/ 15 h 17"/>
                      <a:gd name="T6" fmla="*/ 15 w 17"/>
                      <a:gd name="T7" fmla="*/ 0 h 17"/>
                      <a:gd name="T8" fmla="*/ 15 w 17"/>
                      <a:gd name="T9" fmla="*/ 15 h 17"/>
                      <a:gd name="T10" fmla="*/ 0 w 17"/>
                      <a:gd name="T11" fmla="*/ 0 h 17"/>
                      <a:gd name="T12" fmla="*/ 0 w 17"/>
                      <a:gd name="T13" fmla="*/ 15 h 17"/>
                      <a:gd name="T14" fmla="*/ 0 w 17"/>
                      <a:gd name="T15" fmla="*/ 15 h 17"/>
                      <a:gd name="T16" fmla="*/ 0 w 17"/>
                      <a:gd name="T17" fmla="*/ 15 h 17"/>
                      <a:gd name="T18" fmla="*/ 15 w 17"/>
                      <a:gd name="T19" fmla="*/ 15 h 17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7"/>
                      <a:gd name="T31" fmla="*/ 0 h 17"/>
                      <a:gd name="T32" fmla="*/ 17 w 17"/>
                      <a:gd name="T33" fmla="*/ 17 h 17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7" h="17">
                        <a:moveTo>
                          <a:pt x="16" y="16"/>
                        </a:moveTo>
                        <a:lnTo>
                          <a:pt x="16" y="16"/>
                        </a:lnTo>
                        <a:lnTo>
                          <a:pt x="16" y="0"/>
                        </a:lnTo>
                        <a:lnTo>
                          <a:pt x="16" y="16"/>
                        </a:lnTo>
                        <a:lnTo>
                          <a:pt x="0" y="0"/>
                        </a:lnTo>
                        <a:lnTo>
                          <a:pt x="0" y="16"/>
                        </a:lnTo>
                        <a:lnTo>
                          <a:pt x="16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27" name="Freeform 550"/>
                  <p:cNvSpPr>
                    <a:spLocks noChangeArrowheads="1"/>
                  </p:cNvSpPr>
                  <p:nvPr/>
                </p:nvSpPr>
                <p:spPr bwMode="auto">
                  <a:xfrm>
                    <a:off x="3294" y="540"/>
                    <a:ext cx="16" cy="16"/>
                  </a:xfrm>
                  <a:custGeom>
                    <a:avLst/>
                    <a:gdLst>
                      <a:gd name="T0" fmla="*/ 15 w 17"/>
                      <a:gd name="T1" fmla="*/ 15 h 17"/>
                      <a:gd name="T2" fmla="*/ 15 w 17"/>
                      <a:gd name="T3" fmla="*/ 15 h 17"/>
                      <a:gd name="T4" fmla="*/ 15 w 17"/>
                      <a:gd name="T5" fmla="*/ 0 h 17"/>
                      <a:gd name="T6" fmla="*/ 0 w 17"/>
                      <a:gd name="T7" fmla="*/ 0 h 17"/>
                      <a:gd name="T8" fmla="*/ 0 w 17"/>
                      <a:gd name="T9" fmla="*/ 15 h 17"/>
                      <a:gd name="T10" fmla="*/ 0 w 17"/>
                      <a:gd name="T11" fmla="*/ 15 h 17"/>
                      <a:gd name="T12" fmla="*/ 15 w 17"/>
                      <a:gd name="T13" fmla="*/ 15 h 17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7"/>
                      <a:gd name="T22" fmla="*/ 0 h 17"/>
                      <a:gd name="T23" fmla="*/ 17 w 17"/>
                      <a:gd name="T24" fmla="*/ 17 h 17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7" h="17">
                        <a:moveTo>
                          <a:pt x="16" y="16"/>
                        </a:moveTo>
                        <a:lnTo>
                          <a:pt x="16" y="16"/>
                        </a:lnTo>
                        <a:lnTo>
                          <a:pt x="16" y="0"/>
                        </a:lnTo>
                        <a:lnTo>
                          <a:pt x="0" y="0"/>
                        </a:lnTo>
                        <a:lnTo>
                          <a:pt x="0" y="16"/>
                        </a:lnTo>
                        <a:lnTo>
                          <a:pt x="16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28" name="Freeform 551"/>
                  <p:cNvSpPr>
                    <a:spLocks noChangeArrowheads="1"/>
                  </p:cNvSpPr>
                  <p:nvPr/>
                </p:nvSpPr>
                <p:spPr bwMode="auto">
                  <a:xfrm>
                    <a:off x="3294" y="542"/>
                    <a:ext cx="16" cy="16"/>
                  </a:xfrm>
                  <a:custGeom>
                    <a:avLst/>
                    <a:gdLst>
                      <a:gd name="T0" fmla="*/ 8 w 17"/>
                      <a:gd name="T1" fmla="*/ 15 h 17"/>
                      <a:gd name="T2" fmla="*/ 8 w 17"/>
                      <a:gd name="T3" fmla="*/ 15 h 17"/>
                      <a:gd name="T4" fmla="*/ 15 w 17"/>
                      <a:gd name="T5" fmla="*/ 15 h 17"/>
                      <a:gd name="T6" fmla="*/ 15 w 17"/>
                      <a:gd name="T7" fmla="*/ 0 h 17"/>
                      <a:gd name="T8" fmla="*/ 8 w 17"/>
                      <a:gd name="T9" fmla="*/ 0 h 17"/>
                      <a:gd name="T10" fmla="*/ 0 w 17"/>
                      <a:gd name="T11" fmla="*/ 15 h 17"/>
                      <a:gd name="T12" fmla="*/ 8 w 17"/>
                      <a:gd name="T13" fmla="*/ 15 h 17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7"/>
                      <a:gd name="T22" fmla="*/ 0 h 17"/>
                      <a:gd name="T23" fmla="*/ 17 w 17"/>
                      <a:gd name="T24" fmla="*/ 17 h 17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7" h="17">
                        <a:moveTo>
                          <a:pt x="8" y="16"/>
                        </a:moveTo>
                        <a:lnTo>
                          <a:pt x="8" y="16"/>
                        </a:lnTo>
                        <a:lnTo>
                          <a:pt x="16" y="16"/>
                        </a:lnTo>
                        <a:lnTo>
                          <a:pt x="16" y="0"/>
                        </a:lnTo>
                        <a:lnTo>
                          <a:pt x="8" y="0"/>
                        </a:lnTo>
                        <a:lnTo>
                          <a:pt x="0" y="16"/>
                        </a:lnTo>
                        <a:lnTo>
                          <a:pt x="8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29" name="Freeform 552"/>
                  <p:cNvSpPr>
                    <a:spLocks noChangeArrowheads="1"/>
                  </p:cNvSpPr>
                  <p:nvPr/>
                </p:nvSpPr>
                <p:spPr bwMode="auto">
                  <a:xfrm>
                    <a:off x="3296" y="541"/>
                    <a:ext cx="16" cy="16"/>
                  </a:xfrm>
                  <a:custGeom>
                    <a:avLst/>
                    <a:gdLst>
                      <a:gd name="T0" fmla="*/ 0 w 17"/>
                      <a:gd name="T1" fmla="*/ 15 h 17"/>
                      <a:gd name="T2" fmla="*/ 15 w 17"/>
                      <a:gd name="T3" fmla="*/ 15 h 17"/>
                      <a:gd name="T4" fmla="*/ 15 w 17"/>
                      <a:gd name="T5" fmla="*/ 15 h 17"/>
                      <a:gd name="T6" fmla="*/ 15 w 17"/>
                      <a:gd name="T7" fmla="*/ 8 h 17"/>
                      <a:gd name="T8" fmla="*/ 15 w 17"/>
                      <a:gd name="T9" fmla="*/ 0 h 17"/>
                      <a:gd name="T10" fmla="*/ 0 w 17"/>
                      <a:gd name="T11" fmla="*/ 8 h 17"/>
                      <a:gd name="T12" fmla="*/ 0 w 17"/>
                      <a:gd name="T13" fmla="*/ 8 h 17"/>
                      <a:gd name="T14" fmla="*/ 0 w 17"/>
                      <a:gd name="T15" fmla="*/ 15 h 17"/>
                      <a:gd name="T16" fmla="*/ 0 w 17"/>
                      <a:gd name="T17" fmla="*/ 15 h 17"/>
                      <a:gd name="T18" fmla="*/ 0 w 17"/>
                      <a:gd name="T19" fmla="*/ 15 h 17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7"/>
                      <a:gd name="T31" fmla="*/ 0 h 17"/>
                      <a:gd name="T32" fmla="*/ 17 w 17"/>
                      <a:gd name="T33" fmla="*/ 17 h 17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7" h="17">
                        <a:moveTo>
                          <a:pt x="0" y="16"/>
                        </a:moveTo>
                        <a:lnTo>
                          <a:pt x="16" y="16"/>
                        </a:lnTo>
                        <a:lnTo>
                          <a:pt x="16" y="8"/>
                        </a:lnTo>
                        <a:lnTo>
                          <a:pt x="16" y="0"/>
                        </a:lnTo>
                        <a:lnTo>
                          <a:pt x="0" y="8"/>
                        </a:lnTo>
                        <a:lnTo>
                          <a:pt x="0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30" name="Freeform 553"/>
                  <p:cNvSpPr>
                    <a:spLocks noChangeArrowheads="1"/>
                  </p:cNvSpPr>
                  <p:nvPr/>
                </p:nvSpPr>
                <p:spPr bwMode="auto">
                  <a:xfrm>
                    <a:off x="3298" y="538"/>
                    <a:ext cx="16" cy="16"/>
                  </a:xfrm>
                  <a:custGeom>
                    <a:avLst/>
                    <a:gdLst>
                      <a:gd name="T0" fmla="*/ 8 w 17"/>
                      <a:gd name="T1" fmla="*/ 15 h 17"/>
                      <a:gd name="T2" fmla="*/ 15 w 17"/>
                      <a:gd name="T3" fmla="*/ 15 h 17"/>
                      <a:gd name="T4" fmla="*/ 15 w 17"/>
                      <a:gd name="T5" fmla="*/ 0 h 17"/>
                      <a:gd name="T6" fmla="*/ 8 w 17"/>
                      <a:gd name="T7" fmla="*/ 0 h 17"/>
                      <a:gd name="T8" fmla="*/ 0 w 17"/>
                      <a:gd name="T9" fmla="*/ 0 h 17"/>
                      <a:gd name="T10" fmla="*/ 0 w 17"/>
                      <a:gd name="T11" fmla="*/ 15 h 17"/>
                      <a:gd name="T12" fmla="*/ 8 w 17"/>
                      <a:gd name="T13" fmla="*/ 15 h 17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7"/>
                      <a:gd name="T22" fmla="*/ 0 h 17"/>
                      <a:gd name="T23" fmla="*/ 17 w 17"/>
                      <a:gd name="T24" fmla="*/ 17 h 17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7" h="17">
                        <a:moveTo>
                          <a:pt x="8" y="16"/>
                        </a:moveTo>
                        <a:lnTo>
                          <a:pt x="16" y="16"/>
                        </a:lnTo>
                        <a:lnTo>
                          <a:pt x="16" y="0"/>
                        </a:lnTo>
                        <a:lnTo>
                          <a:pt x="8" y="0"/>
                        </a:lnTo>
                        <a:lnTo>
                          <a:pt x="0" y="0"/>
                        </a:lnTo>
                        <a:lnTo>
                          <a:pt x="0" y="16"/>
                        </a:lnTo>
                        <a:lnTo>
                          <a:pt x="8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31" name="Freeform 554"/>
                  <p:cNvSpPr>
                    <a:spLocks noChangeArrowheads="1"/>
                  </p:cNvSpPr>
                  <p:nvPr/>
                </p:nvSpPr>
                <p:spPr bwMode="auto">
                  <a:xfrm>
                    <a:off x="3298" y="541"/>
                    <a:ext cx="16" cy="16"/>
                  </a:xfrm>
                  <a:custGeom>
                    <a:avLst/>
                    <a:gdLst>
                      <a:gd name="T0" fmla="*/ 8 w 17"/>
                      <a:gd name="T1" fmla="*/ 15 h 17"/>
                      <a:gd name="T2" fmla="*/ 8 w 17"/>
                      <a:gd name="T3" fmla="*/ 8 h 17"/>
                      <a:gd name="T4" fmla="*/ 15 w 17"/>
                      <a:gd name="T5" fmla="*/ 8 h 17"/>
                      <a:gd name="T6" fmla="*/ 8 w 17"/>
                      <a:gd name="T7" fmla="*/ 8 h 17"/>
                      <a:gd name="T8" fmla="*/ 15 w 17"/>
                      <a:gd name="T9" fmla="*/ 0 h 17"/>
                      <a:gd name="T10" fmla="*/ 8 w 17"/>
                      <a:gd name="T11" fmla="*/ 8 h 17"/>
                      <a:gd name="T12" fmla="*/ 8 w 17"/>
                      <a:gd name="T13" fmla="*/ 0 h 17"/>
                      <a:gd name="T14" fmla="*/ 8 w 17"/>
                      <a:gd name="T15" fmla="*/ 8 h 17"/>
                      <a:gd name="T16" fmla="*/ 0 w 17"/>
                      <a:gd name="T17" fmla="*/ 8 h 17"/>
                      <a:gd name="T18" fmla="*/ 8 w 17"/>
                      <a:gd name="T19" fmla="*/ 8 h 17"/>
                      <a:gd name="T20" fmla="*/ 8 w 17"/>
                      <a:gd name="T21" fmla="*/ 15 h 1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17"/>
                      <a:gd name="T34" fmla="*/ 0 h 17"/>
                      <a:gd name="T35" fmla="*/ 17 w 17"/>
                      <a:gd name="T36" fmla="*/ 17 h 17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17" h="17">
                        <a:moveTo>
                          <a:pt x="8" y="16"/>
                        </a:moveTo>
                        <a:lnTo>
                          <a:pt x="8" y="8"/>
                        </a:lnTo>
                        <a:lnTo>
                          <a:pt x="16" y="8"/>
                        </a:lnTo>
                        <a:lnTo>
                          <a:pt x="8" y="8"/>
                        </a:lnTo>
                        <a:lnTo>
                          <a:pt x="16" y="0"/>
                        </a:lnTo>
                        <a:lnTo>
                          <a:pt x="8" y="8"/>
                        </a:lnTo>
                        <a:lnTo>
                          <a:pt x="8" y="0"/>
                        </a:lnTo>
                        <a:lnTo>
                          <a:pt x="8" y="8"/>
                        </a:lnTo>
                        <a:lnTo>
                          <a:pt x="0" y="8"/>
                        </a:lnTo>
                        <a:lnTo>
                          <a:pt x="8" y="8"/>
                        </a:lnTo>
                        <a:lnTo>
                          <a:pt x="8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32" name="Freeform 555"/>
                  <p:cNvSpPr>
                    <a:spLocks noChangeArrowheads="1"/>
                  </p:cNvSpPr>
                  <p:nvPr/>
                </p:nvSpPr>
                <p:spPr bwMode="auto">
                  <a:xfrm>
                    <a:off x="3296" y="543"/>
                    <a:ext cx="16" cy="16"/>
                  </a:xfrm>
                  <a:custGeom>
                    <a:avLst/>
                    <a:gdLst>
                      <a:gd name="T0" fmla="*/ 8 w 17"/>
                      <a:gd name="T1" fmla="*/ 15 h 17"/>
                      <a:gd name="T2" fmla="*/ 8 w 17"/>
                      <a:gd name="T3" fmla="*/ 8 h 17"/>
                      <a:gd name="T4" fmla="*/ 15 w 17"/>
                      <a:gd name="T5" fmla="*/ 8 h 17"/>
                      <a:gd name="T6" fmla="*/ 8 w 17"/>
                      <a:gd name="T7" fmla="*/ 8 h 17"/>
                      <a:gd name="T8" fmla="*/ 8 w 17"/>
                      <a:gd name="T9" fmla="*/ 0 h 17"/>
                      <a:gd name="T10" fmla="*/ 8 w 17"/>
                      <a:gd name="T11" fmla="*/ 8 h 17"/>
                      <a:gd name="T12" fmla="*/ 0 w 17"/>
                      <a:gd name="T13" fmla="*/ 0 h 17"/>
                      <a:gd name="T14" fmla="*/ 8 w 17"/>
                      <a:gd name="T15" fmla="*/ 8 h 17"/>
                      <a:gd name="T16" fmla="*/ 0 w 17"/>
                      <a:gd name="T17" fmla="*/ 8 h 17"/>
                      <a:gd name="T18" fmla="*/ 8 w 17"/>
                      <a:gd name="T19" fmla="*/ 8 h 17"/>
                      <a:gd name="T20" fmla="*/ 8 w 17"/>
                      <a:gd name="T21" fmla="*/ 15 h 1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17"/>
                      <a:gd name="T34" fmla="*/ 0 h 17"/>
                      <a:gd name="T35" fmla="*/ 17 w 17"/>
                      <a:gd name="T36" fmla="*/ 17 h 17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17" h="17">
                        <a:moveTo>
                          <a:pt x="8" y="16"/>
                        </a:moveTo>
                        <a:lnTo>
                          <a:pt x="8" y="8"/>
                        </a:lnTo>
                        <a:lnTo>
                          <a:pt x="16" y="8"/>
                        </a:lnTo>
                        <a:lnTo>
                          <a:pt x="8" y="8"/>
                        </a:lnTo>
                        <a:lnTo>
                          <a:pt x="8" y="0"/>
                        </a:lnTo>
                        <a:lnTo>
                          <a:pt x="8" y="8"/>
                        </a:lnTo>
                        <a:lnTo>
                          <a:pt x="0" y="0"/>
                        </a:lnTo>
                        <a:lnTo>
                          <a:pt x="8" y="8"/>
                        </a:lnTo>
                        <a:lnTo>
                          <a:pt x="0" y="8"/>
                        </a:lnTo>
                        <a:lnTo>
                          <a:pt x="8" y="8"/>
                        </a:lnTo>
                        <a:lnTo>
                          <a:pt x="8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33" name="Freeform 556"/>
                  <p:cNvSpPr>
                    <a:spLocks noChangeArrowheads="1"/>
                  </p:cNvSpPr>
                  <p:nvPr/>
                </p:nvSpPr>
                <p:spPr bwMode="auto">
                  <a:xfrm>
                    <a:off x="3299" y="543"/>
                    <a:ext cx="16" cy="16"/>
                  </a:xfrm>
                  <a:custGeom>
                    <a:avLst/>
                    <a:gdLst>
                      <a:gd name="T0" fmla="*/ 0 w 17"/>
                      <a:gd name="T1" fmla="*/ 15 h 17"/>
                      <a:gd name="T2" fmla="*/ 0 w 17"/>
                      <a:gd name="T3" fmla="*/ 8 h 17"/>
                      <a:gd name="T4" fmla="*/ 15 w 17"/>
                      <a:gd name="T5" fmla="*/ 8 h 17"/>
                      <a:gd name="T6" fmla="*/ 0 w 17"/>
                      <a:gd name="T7" fmla="*/ 8 h 17"/>
                      <a:gd name="T8" fmla="*/ 15 w 17"/>
                      <a:gd name="T9" fmla="*/ 0 h 17"/>
                      <a:gd name="T10" fmla="*/ 0 w 17"/>
                      <a:gd name="T11" fmla="*/ 0 h 17"/>
                      <a:gd name="T12" fmla="*/ 0 w 17"/>
                      <a:gd name="T13" fmla="*/ 0 h 17"/>
                      <a:gd name="T14" fmla="*/ 0 w 17"/>
                      <a:gd name="T15" fmla="*/ 8 h 17"/>
                      <a:gd name="T16" fmla="*/ 0 w 17"/>
                      <a:gd name="T17" fmla="*/ 8 h 17"/>
                      <a:gd name="T18" fmla="*/ 0 w 17"/>
                      <a:gd name="T19" fmla="*/ 8 h 17"/>
                      <a:gd name="T20" fmla="*/ 0 w 17"/>
                      <a:gd name="T21" fmla="*/ 15 h 1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17"/>
                      <a:gd name="T34" fmla="*/ 0 h 17"/>
                      <a:gd name="T35" fmla="*/ 17 w 17"/>
                      <a:gd name="T36" fmla="*/ 17 h 17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17" h="17">
                        <a:moveTo>
                          <a:pt x="0" y="16"/>
                        </a:moveTo>
                        <a:lnTo>
                          <a:pt x="0" y="8"/>
                        </a:lnTo>
                        <a:lnTo>
                          <a:pt x="16" y="8"/>
                        </a:lnTo>
                        <a:lnTo>
                          <a:pt x="0" y="8"/>
                        </a:lnTo>
                        <a:lnTo>
                          <a:pt x="16" y="0"/>
                        </a:lnTo>
                        <a:lnTo>
                          <a:pt x="0" y="0"/>
                        </a:lnTo>
                        <a:lnTo>
                          <a:pt x="0" y="8"/>
                        </a:lnTo>
                        <a:lnTo>
                          <a:pt x="0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34" name="Freeform 557"/>
                  <p:cNvSpPr>
                    <a:spLocks noChangeArrowheads="1"/>
                  </p:cNvSpPr>
                  <p:nvPr/>
                </p:nvSpPr>
                <p:spPr bwMode="auto">
                  <a:xfrm>
                    <a:off x="3290" y="546"/>
                    <a:ext cx="16" cy="16"/>
                  </a:xfrm>
                  <a:custGeom>
                    <a:avLst/>
                    <a:gdLst>
                      <a:gd name="T0" fmla="*/ 8 w 17"/>
                      <a:gd name="T1" fmla="*/ 15 h 17"/>
                      <a:gd name="T2" fmla="*/ 8 w 17"/>
                      <a:gd name="T3" fmla="*/ 8 h 17"/>
                      <a:gd name="T4" fmla="*/ 15 w 17"/>
                      <a:gd name="T5" fmla="*/ 8 h 17"/>
                      <a:gd name="T6" fmla="*/ 8 w 17"/>
                      <a:gd name="T7" fmla="*/ 8 h 17"/>
                      <a:gd name="T8" fmla="*/ 8 w 17"/>
                      <a:gd name="T9" fmla="*/ 0 h 17"/>
                      <a:gd name="T10" fmla="*/ 8 w 17"/>
                      <a:gd name="T11" fmla="*/ 8 h 17"/>
                      <a:gd name="T12" fmla="*/ 0 w 17"/>
                      <a:gd name="T13" fmla="*/ 0 h 17"/>
                      <a:gd name="T14" fmla="*/ 0 w 17"/>
                      <a:gd name="T15" fmla="*/ 8 h 17"/>
                      <a:gd name="T16" fmla="*/ 0 w 17"/>
                      <a:gd name="T17" fmla="*/ 15 h 17"/>
                      <a:gd name="T18" fmla="*/ 8 w 17"/>
                      <a:gd name="T19" fmla="*/ 15 h 17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7"/>
                      <a:gd name="T31" fmla="*/ 0 h 17"/>
                      <a:gd name="T32" fmla="*/ 17 w 17"/>
                      <a:gd name="T33" fmla="*/ 17 h 17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7" h="17">
                        <a:moveTo>
                          <a:pt x="8" y="16"/>
                        </a:moveTo>
                        <a:lnTo>
                          <a:pt x="8" y="8"/>
                        </a:lnTo>
                        <a:lnTo>
                          <a:pt x="16" y="8"/>
                        </a:lnTo>
                        <a:lnTo>
                          <a:pt x="8" y="8"/>
                        </a:lnTo>
                        <a:lnTo>
                          <a:pt x="8" y="0"/>
                        </a:lnTo>
                        <a:lnTo>
                          <a:pt x="8" y="8"/>
                        </a:lnTo>
                        <a:lnTo>
                          <a:pt x="0" y="0"/>
                        </a:lnTo>
                        <a:lnTo>
                          <a:pt x="0" y="8"/>
                        </a:lnTo>
                        <a:lnTo>
                          <a:pt x="0" y="16"/>
                        </a:lnTo>
                        <a:lnTo>
                          <a:pt x="8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35" name="Freeform 558"/>
                  <p:cNvSpPr>
                    <a:spLocks noChangeArrowheads="1"/>
                  </p:cNvSpPr>
                  <p:nvPr/>
                </p:nvSpPr>
                <p:spPr bwMode="auto">
                  <a:xfrm>
                    <a:off x="3291" y="548"/>
                    <a:ext cx="16" cy="16"/>
                  </a:xfrm>
                  <a:custGeom>
                    <a:avLst/>
                    <a:gdLst>
                      <a:gd name="T0" fmla="*/ 0 w 17"/>
                      <a:gd name="T1" fmla="*/ 15 h 17"/>
                      <a:gd name="T2" fmla="*/ 15 w 17"/>
                      <a:gd name="T3" fmla="*/ 8 h 17"/>
                      <a:gd name="T4" fmla="*/ 15 w 17"/>
                      <a:gd name="T5" fmla="*/ 0 h 17"/>
                      <a:gd name="T6" fmla="*/ 15 w 17"/>
                      <a:gd name="T7" fmla="*/ 0 h 17"/>
                      <a:gd name="T8" fmla="*/ 0 w 17"/>
                      <a:gd name="T9" fmla="*/ 0 h 17"/>
                      <a:gd name="T10" fmla="*/ 0 w 17"/>
                      <a:gd name="T11" fmla="*/ 0 h 17"/>
                      <a:gd name="T12" fmla="*/ 0 w 17"/>
                      <a:gd name="T13" fmla="*/ 8 h 17"/>
                      <a:gd name="T14" fmla="*/ 0 w 17"/>
                      <a:gd name="T15" fmla="*/ 8 h 17"/>
                      <a:gd name="T16" fmla="*/ 0 w 17"/>
                      <a:gd name="T17" fmla="*/ 8 h 17"/>
                      <a:gd name="T18" fmla="*/ 0 w 17"/>
                      <a:gd name="T19" fmla="*/ 15 h 17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7"/>
                      <a:gd name="T31" fmla="*/ 0 h 17"/>
                      <a:gd name="T32" fmla="*/ 17 w 17"/>
                      <a:gd name="T33" fmla="*/ 17 h 17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7" h="17">
                        <a:moveTo>
                          <a:pt x="0" y="16"/>
                        </a:moveTo>
                        <a:lnTo>
                          <a:pt x="16" y="8"/>
                        </a:lnTo>
                        <a:lnTo>
                          <a:pt x="16" y="0"/>
                        </a:lnTo>
                        <a:lnTo>
                          <a:pt x="0" y="0"/>
                        </a:lnTo>
                        <a:lnTo>
                          <a:pt x="0" y="8"/>
                        </a:lnTo>
                        <a:lnTo>
                          <a:pt x="0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36" name="Freeform 559"/>
                  <p:cNvSpPr>
                    <a:spLocks noChangeArrowheads="1"/>
                  </p:cNvSpPr>
                  <p:nvPr/>
                </p:nvSpPr>
                <p:spPr bwMode="auto">
                  <a:xfrm>
                    <a:off x="3293" y="548"/>
                    <a:ext cx="16" cy="16"/>
                  </a:xfrm>
                  <a:custGeom>
                    <a:avLst/>
                    <a:gdLst>
                      <a:gd name="T0" fmla="*/ 15 w 17"/>
                      <a:gd name="T1" fmla="*/ 15 h 17"/>
                      <a:gd name="T2" fmla="*/ 15 w 17"/>
                      <a:gd name="T3" fmla="*/ 8 h 17"/>
                      <a:gd name="T4" fmla="*/ 15 w 17"/>
                      <a:gd name="T5" fmla="*/ 8 h 17"/>
                      <a:gd name="T6" fmla="*/ 15 w 17"/>
                      <a:gd name="T7" fmla="*/ 0 h 17"/>
                      <a:gd name="T8" fmla="*/ 15 w 17"/>
                      <a:gd name="T9" fmla="*/ 8 h 17"/>
                      <a:gd name="T10" fmla="*/ 0 w 17"/>
                      <a:gd name="T11" fmla="*/ 0 h 17"/>
                      <a:gd name="T12" fmla="*/ 0 w 17"/>
                      <a:gd name="T13" fmla="*/ 8 h 17"/>
                      <a:gd name="T14" fmla="*/ 0 w 17"/>
                      <a:gd name="T15" fmla="*/ 15 h 17"/>
                      <a:gd name="T16" fmla="*/ 15 w 17"/>
                      <a:gd name="T17" fmla="*/ 15 h 17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17"/>
                      <a:gd name="T28" fmla="*/ 0 h 17"/>
                      <a:gd name="T29" fmla="*/ 17 w 17"/>
                      <a:gd name="T30" fmla="*/ 17 h 17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17" h="17">
                        <a:moveTo>
                          <a:pt x="16" y="16"/>
                        </a:moveTo>
                        <a:lnTo>
                          <a:pt x="16" y="8"/>
                        </a:lnTo>
                        <a:lnTo>
                          <a:pt x="16" y="0"/>
                        </a:lnTo>
                        <a:lnTo>
                          <a:pt x="16" y="8"/>
                        </a:lnTo>
                        <a:lnTo>
                          <a:pt x="0" y="0"/>
                        </a:lnTo>
                        <a:lnTo>
                          <a:pt x="0" y="8"/>
                        </a:lnTo>
                        <a:lnTo>
                          <a:pt x="0" y="16"/>
                        </a:lnTo>
                        <a:lnTo>
                          <a:pt x="16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37" name="Freeform 560"/>
                  <p:cNvSpPr>
                    <a:spLocks noChangeArrowheads="1"/>
                  </p:cNvSpPr>
                  <p:nvPr/>
                </p:nvSpPr>
                <p:spPr bwMode="auto">
                  <a:xfrm>
                    <a:off x="3292" y="545"/>
                    <a:ext cx="16" cy="16"/>
                  </a:xfrm>
                  <a:custGeom>
                    <a:avLst/>
                    <a:gdLst>
                      <a:gd name="T0" fmla="*/ 8 w 17"/>
                      <a:gd name="T1" fmla="*/ 15 h 17"/>
                      <a:gd name="T2" fmla="*/ 8 w 17"/>
                      <a:gd name="T3" fmla="*/ 8 h 17"/>
                      <a:gd name="T4" fmla="*/ 15 w 17"/>
                      <a:gd name="T5" fmla="*/ 8 h 17"/>
                      <a:gd name="T6" fmla="*/ 8 w 17"/>
                      <a:gd name="T7" fmla="*/ 8 h 17"/>
                      <a:gd name="T8" fmla="*/ 8 w 17"/>
                      <a:gd name="T9" fmla="*/ 0 h 17"/>
                      <a:gd name="T10" fmla="*/ 0 w 17"/>
                      <a:gd name="T11" fmla="*/ 8 h 17"/>
                      <a:gd name="T12" fmla="*/ 0 w 17"/>
                      <a:gd name="T13" fmla="*/ 0 h 17"/>
                      <a:gd name="T14" fmla="*/ 0 w 17"/>
                      <a:gd name="T15" fmla="*/ 8 h 17"/>
                      <a:gd name="T16" fmla="*/ 8 w 17"/>
                      <a:gd name="T17" fmla="*/ 15 h 17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17"/>
                      <a:gd name="T28" fmla="*/ 0 h 17"/>
                      <a:gd name="T29" fmla="*/ 17 w 17"/>
                      <a:gd name="T30" fmla="*/ 17 h 17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17" h="17">
                        <a:moveTo>
                          <a:pt x="8" y="16"/>
                        </a:moveTo>
                        <a:lnTo>
                          <a:pt x="8" y="8"/>
                        </a:lnTo>
                        <a:lnTo>
                          <a:pt x="16" y="8"/>
                        </a:lnTo>
                        <a:lnTo>
                          <a:pt x="8" y="8"/>
                        </a:lnTo>
                        <a:lnTo>
                          <a:pt x="8" y="0"/>
                        </a:lnTo>
                        <a:lnTo>
                          <a:pt x="0" y="8"/>
                        </a:lnTo>
                        <a:lnTo>
                          <a:pt x="0" y="0"/>
                        </a:lnTo>
                        <a:lnTo>
                          <a:pt x="0" y="8"/>
                        </a:lnTo>
                        <a:lnTo>
                          <a:pt x="8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38" name="Freeform 561"/>
                  <p:cNvSpPr>
                    <a:spLocks noChangeArrowheads="1"/>
                  </p:cNvSpPr>
                  <p:nvPr/>
                </p:nvSpPr>
                <p:spPr bwMode="auto">
                  <a:xfrm>
                    <a:off x="3294" y="545"/>
                    <a:ext cx="16" cy="16"/>
                  </a:xfrm>
                  <a:custGeom>
                    <a:avLst/>
                    <a:gdLst>
                      <a:gd name="T0" fmla="*/ 8 w 17"/>
                      <a:gd name="T1" fmla="*/ 15 h 17"/>
                      <a:gd name="T2" fmla="*/ 8 w 17"/>
                      <a:gd name="T3" fmla="*/ 8 h 17"/>
                      <a:gd name="T4" fmla="*/ 15 w 17"/>
                      <a:gd name="T5" fmla="*/ 8 h 17"/>
                      <a:gd name="T6" fmla="*/ 8 w 17"/>
                      <a:gd name="T7" fmla="*/ 8 h 17"/>
                      <a:gd name="T8" fmla="*/ 15 w 17"/>
                      <a:gd name="T9" fmla="*/ 0 h 17"/>
                      <a:gd name="T10" fmla="*/ 8 w 17"/>
                      <a:gd name="T11" fmla="*/ 8 h 17"/>
                      <a:gd name="T12" fmla="*/ 0 w 17"/>
                      <a:gd name="T13" fmla="*/ 0 h 17"/>
                      <a:gd name="T14" fmla="*/ 8 w 17"/>
                      <a:gd name="T15" fmla="*/ 8 h 17"/>
                      <a:gd name="T16" fmla="*/ 0 w 17"/>
                      <a:gd name="T17" fmla="*/ 8 h 17"/>
                      <a:gd name="T18" fmla="*/ 8 w 17"/>
                      <a:gd name="T19" fmla="*/ 8 h 17"/>
                      <a:gd name="T20" fmla="*/ 8 w 17"/>
                      <a:gd name="T21" fmla="*/ 15 h 1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17"/>
                      <a:gd name="T34" fmla="*/ 0 h 17"/>
                      <a:gd name="T35" fmla="*/ 17 w 17"/>
                      <a:gd name="T36" fmla="*/ 17 h 17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17" h="17">
                        <a:moveTo>
                          <a:pt x="8" y="16"/>
                        </a:moveTo>
                        <a:lnTo>
                          <a:pt x="8" y="8"/>
                        </a:lnTo>
                        <a:lnTo>
                          <a:pt x="16" y="8"/>
                        </a:lnTo>
                        <a:lnTo>
                          <a:pt x="8" y="8"/>
                        </a:lnTo>
                        <a:lnTo>
                          <a:pt x="16" y="0"/>
                        </a:lnTo>
                        <a:lnTo>
                          <a:pt x="8" y="8"/>
                        </a:lnTo>
                        <a:lnTo>
                          <a:pt x="0" y="0"/>
                        </a:lnTo>
                        <a:lnTo>
                          <a:pt x="8" y="8"/>
                        </a:lnTo>
                        <a:lnTo>
                          <a:pt x="0" y="8"/>
                        </a:lnTo>
                        <a:lnTo>
                          <a:pt x="8" y="8"/>
                        </a:lnTo>
                        <a:lnTo>
                          <a:pt x="8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39" name="Freeform 562"/>
                  <p:cNvSpPr>
                    <a:spLocks noChangeArrowheads="1"/>
                  </p:cNvSpPr>
                  <p:nvPr/>
                </p:nvSpPr>
                <p:spPr bwMode="auto">
                  <a:xfrm>
                    <a:off x="3295" y="548"/>
                    <a:ext cx="16" cy="16"/>
                  </a:xfrm>
                  <a:custGeom>
                    <a:avLst/>
                    <a:gdLst>
                      <a:gd name="T0" fmla="*/ 15 w 17"/>
                      <a:gd name="T1" fmla="*/ 15 h 17"/>
                      <a:gd name="T2" fmla="*/ 15 w 17"/>
                      <a:gd name="T3" fmla="*/ 15 h 17"/>
                      <a:gd name="T4" fmla="*/ 15 w 17"/>
                      <a:gd name="T5" fmla="*/ 8 h 17"/>
                      <a:gd name="T6" fmla="*/ 15 w 17"/>
                      <a:gd name="T7" fmla="*/ 0 h 17"/>
                      <a:gd name="T8" fmla="*/ 15 w 17"/>
                      <a:gd name="T9" fmla="*/ 8 h 17"/>
                      <a:gd name="T10" fmla="*/ 0 w 17"/>
                      <a:gd name="T11" fmla="*/ 0 h 17"/>
                      <a:gd name="T12" fmla="*/ 0 w 17"/>
                      <a:gd name="T13" fmla="*/ 8 h 17"/>
                      <a:gd name="T14" fmla="*/ 0 w 17"/>
                      <a:gd name="T15" fmla="*/ 15 h 17"/>
                      <a:gd name="T16" fmla="*/ 0 w 17"/>
                      <a:gd name="T17" fmla="*/ 15 h 17"/>
                      <a:gd name="T18" fmla="*/ 15 w 17"/>
                      <a:gd name="T19" fmla="*/ 15 h 17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7"/>
                      <a:gd name="T31" fmla="*/ 0 h 17"/>
                      <a:gd name="T32" fmla="*/ 17 w 17"/>
                      <a:gd name="T33" fmla="*/ 17 h 17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7" h="17">
                        <a:moveTo>
                          <a:pt x="16" y="16"/>
                        </a:moveTo>
                        <a:lnTo>
                          <a:pt x="16" y="16"/>
                        </a:lnTo>
                        <a:lnTo>
                          <a:pt x="16" y="8"/>
                        </a:lnTo>
                        <a:lnTo>
                          <a:pt x="16" y="0"/>
                        </a:lnTo>
                        <a:lnTo>
                          <a:pt x="16" y="8"/>
                        </a:lnTo>
                        <a:lnTo>
                          <a:pt x="0" y="0"/>
                        </a:lnTo>
                        <a:lnTo>
                          <a:pt x="0" y="8"/>
                        </a:lnTo>
                        <a:lnTo>
                          <a:pt x="0" y="16"/>
                        </a:lnTo>
                        <a:lnTo>
                          <a:pt x="16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40" name="Freeform 563"/>
                  <p:cNvSpPr>
                    <a:spLocks noChangeArrowheads="1"/>
                  </p:cNvSpPr>
                  <p:nvPr/>
                </p:nvSpPr>
                <p:spPr bwMode="auto">
                  <a:xfrm>
                    <a:off x="3297" y="546"/>
                    <a:ext cx="16" cy="16"/>
                  </a:xfrm>
                  <a:custGeom>
                    <a:avLst/>
                    <a:gdLst>
                      <a:gd name="T0" fmla="*/ 15 w 17"/>
                      <a:gd name="T1" fmla="*/ 15 h 17"/>
                      <a:gd name="T2" fmla="*/ 15 w 17"/>
                      <a:gd name="T3" fmla="*/ 15 h 17"/>
                      <a:gd name="T4" fmla="*/ 15 w 17"/>
                      <a:gd name="T5" fmla="*/ 8 h 17"/>
                      <a:gd name="T6" fmla="*/ 15 w 17"/>
                      <a:gd name="T7" fmla="*/ 8 h 17"/>
                      <a:gd name="T8" fmla="*/ 15 w 17"/>
                      <a:gd name="T9" fmla="*/ 8 h 17"/>
                      <a:gd name="T10" fmla="*/ 0 w 17"/>
                      <a:gd name="T11" fmla="*/ 0 h 17"/>
                      <a:gd name="T12" fmla="*/ 0 w 17"/>
                      <a:gd name="T13" fmla="*/ 8 h 17"/>
                      <a:gd name="T14" fmla="*/ 0 w 17"/>
                      <a:gd name="T15" fmla="*/ 15 h 17"/>
                      <a:gd name="T16" fmla="*/ 0 w 17"/>
                      <a:gd name="T17" fmla="*/ 15 h 17"/>
                      <a:gd name="T18" fmla="*/ 15 w 17"/>
                      <a:gd name="T19" fmla="*/ 15 h 17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7"/>
                      <a:gd name="T31" fmla="*/ 0 h 17"/>
                      <a:gd name="T32" fmla="*/ 17 w 17"/>
                      <a:gd name="T33" fmla="*/ 17 h 17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7" h="17">
                        <a:moveTo>
                          <a:pt x="16" y="16"/>
                        </a:moveTo>
                        <a:lnTo>
                          <a:pt x="16" y="16"/>
                        </a:lnTo>
                        <a:lnTo>
                          <a:pt x="16" y="8"/>
                        </a:lnTo>
                        <a:lnTo>
                          <a:pt x="0" y="0"/>
                        </a:lnTo>
                        <a:lnTo>
                          <a:pt x="0" y="8"/>
                        </a:lnTo>
                        <a:lnTo>
                          <a:pt x="0" y="16"/>
                        </a:lnTo>
                        <a:lnTo>
                          <a:pt x="16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41" name="Freeform 564"/>
                  <p:cNvSpPr>
                    <a:spLocks noChangeArrowheads="1"/>
                  </p:cNvSpPr>
                  <p:nvPr/>
                </p:nvSpPr>
                <p:spPr bwMode="auto">
                  <a:xfrm>
                    <a:off x="3297" y="548"/>
                    <a:ext cx="16" cy="16"/>
                  </a:xfrm>
                  <a:custGeom>
                    <a:avLst/>
                    <a:gdLst>
                      <a:gd name="T0" fmla="*/ 0 w 17"/>
                      <a:gd name="T1" fmla="*/ 15 h 17"/>
                      <a:gd name="T2" fmla="*/ 15 w 17"/>
                      <a:gd name="T3" fmla="*/ 8 h 17"/>
                      <a:gd name="T4" fmla="*/ 15 w 17"/>
                      <a:gd name="T5" fmla="*/ 8 h 17"/>
                      <a:gd name="T6" fmla="*/ 15 w 17"/>
                      <a:gd name="T7" fmla="*/ 8 h 17"/>
                      <a:gd name="T8" fmla="*/ 15 w 17"/>
                      <a:gd name="T9" fmla="*/ 0 h 17"/>
                      <a:gd name="T10" fmla="*/ 0 w 17"/>
                      <a:gd name="T11" fmla="*/ 8 h 17"/>
                      <a:gd name="T12" fmla="*/ 0 w 17"/>
                      <a:gd name="T13" fmla="*/ 0 h 17"/>
                      <a:gd name="T14" fmla="*/ 0 w 17"/>
                      <a:gd name="T15" fmla="*/ 8 h 17"/>
                      <a:gd name="T16" fmla="*/ 0 w 17"/>
                      <a:gd name="T17" fmla="*/ 8 h 17"/>
                      <a:gd name="T18" fmla="*/ 0 w 17"/>
                      <a:gd name="T19" fmla="*/ 15 h 17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7"/>
                      <a:gd name="T31" fmla="*/ 0 h 17"/>
                      <a:gd name="T32" fmla="*/ 17 w 17"/>
                      <a:gd name="T33" fmla="*/ 17 h 17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7" h="17">
                        <a:moveTo>
                          <a:pt x="0" y="16"/>
                        </a:moveTo>
                        <a:lnTo>
                          <a:pt x="16" y="8"/>
                        </a:lnTo>
                        <a:lnTo>
                          <a:pt x="16" y="0"/>
                        </a:lnTo>
                        <a:lnTo>
                          <a:pt x="0" y="8"/>
                        </a:lnTo>
                        <a:lnTo>
                          <a:pt x="0" y="0"/>
                        </a:lnTo>
                        <a:lnTo>
                          <a:pt x="0" y="8"/>
                        </a:lnTo>
                        <a:lnTo>
                          <a:pt x="0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42" name="Freeform 565"/>
                  <p:cNvSpPr>
                    <a:spLocks noChangeArrowheads="1"/>
                  </p:cNvSpPr>
                  <p:nvPr/>
                </p:nvSpPr>
                <p:spPr bwMode="auto">
                  <a:xfrm>
                    <a:off x="3299" y="546"/>
                    <a:ext cx="16" cy="16"/>
                  </a:xfrm>
                  <a:custGeom>
                    <a:avLst/>
                    <a:gdLst>
                      <a:gd name="T0" fmla="*/ 0 w 17"/>
                      <a:gd name="T1" fmla="*/ 15 h 17"/>
                      <a:gd name="T2" fmla="*/ 15 w 17"/>
                      <a:gd name="T3" fmla="*/ 15 h 17"/>
                      <a:gd name="T4" fmla="*/ 0 w 17"/>
                      <a:gd name="T5" fmla="*/ 8 h 17"/>
                      <a:gd name="T6" fmla="*/ 0 w 17"/>
                      <a:gd name="T7" fmla="*/ 0 h 17"/>
                      <a:gd name="T8" fmla="*/ 0 w 17"/>
                      <a:gd name="T9" fmla="*/ 8 h 17"/>
                      <a:gd name="T10" fmla="*/ 0 w 17"/>
                      <a:gd name="T11" fmla="*/ 0 h 17"/>
                      <a:gd name="T12" fmla="*/ 0 w 17"/>
                      <a:gd name="T13" fmla="*/ 8 h 17"/>
                      <a:gd name="T14" fmla="*/ 0 w 17"/>
                      <a:gd name="T15" fmla="*/ 15 h 17"/>
                      <a:gd name="T16" fmla="*/ 0 w 17"/>
                      <a:gd name="T17" fmla="*/ 15 h 17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17"/>
                      <a:gd name="T28" fmla="*/ 0 h 17"/>
                      <a:gd name="T29" fmla="*/ 17 w 17"/>
                      <a:gd name="T30" fmla="*/ 17 h 17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17" h="17">
                        <a:moveTo>
                          <a:pt x="0" y="16"/>
                        </a:moveTo>
                        <a:lnTo>
                          <a:pt x="16" y="16"/>
                        </a:lnTo>
                        <a:lnTo>
                          <a:pt x="0" y="8"/>
                        </a:lnTo>
                        <a:lnTo>
                          <a:pt x="0" y="0"/>
                        </a:lnTo>
                        <a:lnTo>
                          <a:pt x="0" y="8"/>
                        </a:lnTo>
                        <a:lnTo>
                          <a:pt x="0" y="0"/>
                        </a:lnTo>
                        <a:lnTo>
                          <a:pt x="0" y="8"/>
                        </a:lnTo>
                        <a:lnTo>
                          <a:pt x="0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43" name="Freeform 566"/>
                  <p:cNvSpPr>
                    <a:spLocks noChangeArrowheads="1"/>
                  </p:cNvSpPr>
                  <p:nvPr/>
                </p:nvSpPr>
                <p:spPr bwMode="auto">
                  <a:xfrm>
                    <a:off x="3299" y="548"/>
                    <a:ext cx="16" cy="16"/>
                  </a:xfrm>
                  <a:custGeom>
                    <a:avLst/>
                    <a:gdLst>
                      <a:gd name="T0" fmla="*/ 8 w 17"/>
                      <a:gd name="T1" fmla="*/ 15 h 17"/>
                      <a:gd name="T2" fmla="*/ 15 w 17"/>
                      <a:gd name="T3" fmla="*/ 15 h 17"/>
                      <a:gd name="T4" fmla="*/ 15 w 17"/>
                      <a:gd name="T5" fmla="*/ 0 h 17"/>
                      <a:gd name="T6" fmla="*/ 8 w 17"/>
                      <a:gd name="T7" fmla="*/ 0 h 17"/>
                      <a:gd name="T8" fmla="*/ 8 w 17"/>
                      <a:gd name="T9" fmla="*/ 0 h 17"/>
                      <a:gd name="T10" fmla="*/ 0 w 17"/>
                      <a:gd name="T11" fmla="*/ 15 h 17"/>
                      <a:gd name="T12" fmla="*/ 8 w 17"/>
                      <a:gd name="T13" fmla="*/ 15 h 17"/>
                      <a:gd name="T14" fmla="*/ 8 w 17"/>
                      <a:gd name="T15" fmla="*/ 15 h 17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17"/>
                      <a:gd name="T25" fmla="*/ 0 h 17"/>
                      <a:gd name="T26" fmla="*/ 17 w 17"/>
                      <a:gd name="T27" fmla="*/ 17 h 17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17" h="17">
                        <a:moveTo>
                          <a:pt x="8" y="16"/>
                        </a:moveTo>
                        <a:lnTo>
                          <a:pt x="16" y="16"/>
                        </a:lnTo>
                        <a:lnTo>
                          <a:pt x="16" y="0"/>
                        </a:lnTo>
                        <a:lnTo>
                          <a:pt x="8" y="0"/>
                        </a:lnTo>
                        <a:lnTo>
                          <a:pt x="0" y="16"/>
                        </a:lnTo>
                        <a:lnTo>
                          <a:pt x="8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44" name="Freeform 567"/>
                  <p:cNvSpPr>
                    <a:spLocks noChangeArrowheads="1"/>
                  </p:cNvSpPr>
                  <p:nvPr/>
                </p:nvSpPr>
                <p:spPr bwMode="auto">
                  <a:xfrm>
                    <a:off x="3303" y="551"/>
                    <a:ext cx="16" cy="16"/>
                  </a:xfrm>
                  <a:custGeom>
                    <a:avLst/>
                    <a:gdLst>
                      <a:gd name="T0" fmla="*/ 8 w 17"/>
                      <a:gd name="T1" fmla="*/ 15 h 17"/>
                      <a:gd name="T2" fmla="*/ 15 w 17"/>
                      <a:gd name="T3" fmla="*/ 15 h 17"/>
                      <a:gd name="T4" fmla="*/ 8 w 17"/>
                      <a:gd name="T5" fmla="*/ 8 h 17"/>
                      <a:gd name="T6" fmla="*/ 8 w 17"/>
                      <a:gd name="T7" fmla="*/ 0 h 17"/>
                      <a:gd name="T8" fmla="*/ 8 w 17"/>
                      <a:gd name="T9" fmla="*/ 8 h 17"/>
                      <a:gd name="T10" fmla="*/ 8 w 17"/>
                      <a:gd name="T11" fmla="*/ 0 h 17"/>
                      <a:gd name="T12" fmla="*/ 8 w 17"/>
                      <a:gd name="T13" fmla="*/ 8 h 17"/>
                      <a:gd name="T14" fmla="*/ 0 w 17"/>
                      <a:gd name="T15" fmla="*/ 8 h 17"/>
                      <a:gd name="T16" fmla="*/ 0 w 17"/>
                      <a:gd name="T17" fmla="*/ 15 h 17"/>
                      <a:gd name="T18" fmla="*/ 8 w 17"/>
                      <a:gd name="T19" fmla="*/ 15 h 17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7"/>
                      <a:gd name="T31" fmla="*/ 0 h 17"/>
                      <a:gd name="T32" fmla="*/ 17 w 17"/>
                      <a:gd name="T33" fmla="*/ 17 h 17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7" h="17">
                        <a:moveTo>
                          <a:pt x="8" y="16"/>
                        </a:moveTo>
                        <a:lnTo>
                          <a:pt x="16" y="16"/>
                        </a:lnTo>
                        <a:lnTo>
                          <a:pt x="8" y="8"/>
                        </a:lnTo>
                        <a:lnTo>
                          <a:pt x="8" y="0"/>
                        </a:lnTo>
                        <a:lnTo>
                          <a:pt x="8" y="8"/>
                        </a:lnTo>
                        <a:lnTo>
                          <a:pt x="8" y="0"/>
                        </a:lnTo>
                        <a:lnTo>
                          <a:pt x="8" y="8"/>
                        </a:lnTo>
                        <a:lnTo>
                          <a:pt x="0" y="8"/>
                        </a:lnTo>
                        <a:lnTo>
                          <a:pt x="0" y="16"/>
                        </a:lnTo>
                        <a:lnTo>
                          <a:pt x="8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45" name="Freeform 568"/>
                  <p:cNvSpPr>
                    <a:spLocks noChangeArrowheads="1"/>
                  </p:cNvSpPr>
                  <p:nvPr/>
                </p:nvSpPr>
                <p:spPr bwMode="auto">
                  <a:xfrm>
                    <a:off x="3300" y="539"/>
                    <a:ext cx="16" cy="16"/>
                  </a:xfrm>
                  <a:custGeom>
                    <a:avLst/>
                    <a:gdLst>
                      <a:gd name="T0" fmla="*/ 8 w 17"/>
                      <a:gd name="T1" fmla="*/ 15 h 17"/>
                      <a:gd name="T2" fmla="*/ 15 w 17"/>
                      <a:gd name="T3" fmla="*/ 15 h 17"/>
                      <a:gd name="T4" fmla="*/ 15 w 17"/>
                      <a:gd name="T5" fmla="*/ 0 h 17"/>
                      <a:gd name="T6" fmla="*/ 8 w 17"/>
                      <a:gd name="T7" fmla="*/ 0 h 17"/>
                      <a:gd name="T8" fmla="*/ 8 w 17"/>
                      <a:gd name="T9" fmla="*/ 15 h 17"/>
                      <a:gd name="T10" fmla="*/ 0 w 17"/>
                      <a:gd name="T11" fmla="*/ 15 h 17"/>
                      <a:gd name="T12" fmla="*/ 8 w 17"/>
                      <a:gd name="T13" fmla="*/ 15 h 17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7"/>
                      <a:gd name="T22" fmla="*/ 0 h 17"/>
                      <a:gd name="T23" fmla="*/ 17 w 17"/>
                      <a:gd name="T24" fmla="*/ 17 h 17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7" h="17">
                        <a:moveTo>
                          <a:pt x="8" y="16"/>
                        </a:moveTo>
                        <a:lnTo>
                          <a:pt x="16" y="16"/>
                        </a:lnTo>
                        <a:lnTo>
                          <a:pt x="16" y="0"/>
                        </a:lnTo>
                        <a:lnTo>
                          <a:pt x="8" y="0"/>
                        </a:lnTo>
                        <a:lnTo>
                          <a:pt x="8" y="16"/>
                        </a:lnTo>
                        <a:lnTo>
                          <a:pt x="0" y="16"/>
                        </a:lnTo>
                        <a:lnTo>
                          <a:pt x="8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46" name="Freeform 569"/>
                  <p:cNvSpPr>
                    <a:spLocks noChangeArrowheads="1"/>
                  </p:cNvSpPr>
                  <p:nvPr/>
                </p:nvSpPr>
                <p:spPr bwMode="auto">
                  <a:xfrm>
                    <a:off x="3300" y="541"/>
                    <a:ext cx="16" cy="16"/>
                  </a:xfrm>
                  <a:custGeom>
                    <a:avLst/>
                    <a:gdLst>
                      <a:gd name="T0" fmla="*/ 8 w 17"/>
                      <a:gd name="T1" fmla="*/ 15 h 17"/>
                      <a:gd name="T2" fmla="*/ 15 w 17"/>
                      <a:gd name="T3" fmla="*/ 15 h 17"/>
                      <a:gd name="T4" fmla="*/ 8 w 17"/>
                      <a:gd name="T5" fmla="*/ 0 h 17"/>
                      <a:gd name="T6" fmla="*/ 15 w 17"/>
                      <a:gd name="T7" fmla="*/ 0 h 17"/>
                      <a:gd name="T8" fmla="*/ 8 w 17"/>
                      <a:gd name="T9" fmla="*/ 0 h 17"/>
                      <a:gd name="T10" fmla="*/ 8 w 17"/>
                      <a:gd name="T11" fmla="*/ 0 h 17"/>
                      <a:gd name="T12" fmla="*/ 0 w 17"/>
                      <a:gd name="T13" fmla="*/ 15 h 17"/>
                      <a:gd name="T14" fmla="*/ 8 w 17"/>
                      <a:gd name="T15" fmla="*/ 15 h 17"/>
                      <a:gd name="T16" fmla="*/ 8 w 17"/>
                      <a:gd name="T17" fmla="*/ 15 h 17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17"/>
                      <a:gd name="T28" fmla="*/ 0 h 17"/>
                      <a:gd name="T29" fmla="*/ 17 w 17"/>
                      <a:gd name="T30" fmla="*/ 17 h 17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17" h="17">
                        <a:moveTo>
                          <a:pt x="8" y="16"/>
                        </a:moveTo>
                        <a:lnTo>
                          <a:pt x="16" y="16"/>
                        </a:lnTo>
                        <a:lnTo>
                          <a:pt x="8" y="0"/>
                        </a:lnTo>
                        <a:lnTo>
                          <a:pt x="16" y="0"/>
                        </a:lnTo>
                        <a:lnTo>
                          <a:pt x="8" y="0"/>
                        </a:lnTo>
                        <a:lnTo>
                          <a:pt x="0" y="16"/>
                        </a:lnTo>
                        <a:lnTo>
                          <a:pt x="8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47" name="Freeform 570"/>
                  <p:cNvSpPr>
                    <a:spLocks noChangeArrowheads="1"/>
                  </p:cNvSpPr>
                  <p:nvPr/>
                </p:nvSpPr>
                <p:spPr bwMode="auto">
                  <a:xfrm>
                    <a:off x="3301" y="544"/>
                    <a:ext cx="16" cy="16"/>
                  </a:xfrm>
                  <a:custGeom>
                    <a:avLst/>
                    <a:gdLst>
                      <a:gd name="T0" fmla="*/ 0 w 17"/>
                      <a:gd name="T1" fmla="*/ 15 h 17"/>
                      <a:gd name="T2" fmla="*/ 15 w 17"/>
                      <a:gd name="T3" fmla="*/ 8 h 17"/>
                      <a:gd name="T4" fmla="*/ 15 w 17"/>
                      <a:gd name="T5" fmla="*/ 8 h 17"/>
                      <a:gd name="T6" fmla="*/ 15 w 17"/>
                      <a:gd name="T7" fmla="*/ 8 h 17"/>
                      <a:gd name="T8" fmla="*/ 15 w 17"/>
                      <a:gd name="T9" fmla="*/ 0 h 17"/>
                      <a:gd name="T10" fmla="*/ 0 w 17"/>
                      <a:gd name="T11" fmla="*/ 8 h 17"/>
                      <a:gd name="T12" fmla="*/ 0 w 17"/>
                      <a:gd name="T13" fmla="*/ 0 h 17"/>
                      <a:gd name="T14" fmla="*/ 0 w 17"/>
                      <a:gd name="T15" fmla="*/ 8 h 17"/>
                      <a:gd name="T16" fmla="*/ 0 w 17"/>
                      <a:gd name="T17" fmla="*/ 8 h 17"/>
                      <a:gd name="T18" fmla="*/ 0 w 17"/>
                      <a:gd name="T19" fmla="*/ 8 h 17"/>
                      <a:gd name="T20" fmla="*/ 0 w 17"/>
                      <a:gd name="T21" fmla="*/ 15 h 1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17"/>
                      <a:gd name="T34" fmla="*/ 0 h 17"/>
                      <a:gd name="T35" fmla="*/ 17 w 17"/>
                      <a:gd name="T36" fmla="*/ 17 h 17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17" h="17">
                        <a:moveTo>
                          <a:pt x="0" y="16"/>
                        </a:moveTo>
                        <a:lnTo>
                          <a:pt x="16" y="8"/>
                        </a:lnTo>
                        <a:lnTo>
                          <a:pt x="16" y="0"/>
                        </a:lnTo>
                        <a:lnTo>
                          <a:pt x="0" y="8"/>
                        </a:lnTo>
                        <a:lnTo>
                          <a:pt x="0" y="0"/>
                        </a:lnTo>
                        <a:lnTo>
                          <a:pt x="0" y="8"/>
                        </a:lnTo>
                        <a:lnTo>
                          <a:pt x="0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48" name="Freeform 571"/>
                  <p:cNvSpPr>
                    <a:spLocks noChangeArrowheads="1"/>
                  </p:cNvSpPr>
                  <p:nvPr/>
                </p:nvSpPr>
                <p:spPr bwMode="auto">
                  <a:xfrm>
                    <a:off x="3301" y="546"/>
                    <a:ext cx="16" cy="16"/>
                  </a:xfrm>
                  <a:custGeom>
                    <a:avLst/>
                    <a:gdLst>
                      <a:gd name="T0" fmla="*/ 15 w 17"/>
                      <a:gd name="T1" fmla="*/ 15 h 17"/>
                      <a:gd name="T2" fmla="*/ 15 w 17"/>
                      <a:gd name="T3" fmla="*/ 15 h 17"/>
                      <a:gd name="T4" fmla="*/ 15 w 17"/>
                      <a:gd name="T5" fmla="*/ 0 h 17"/>
                      <a:gd name="T6" fmla="*/ 15 w 17"/>
                      <a:gd name="T7" fmla="*/ 0 h 17"/>
                      <a:gd name="T8" fmla="*/ 15 w 17"/>
                      <a:gd name="T9" fmla="*/ 0 h 17"/>
                      <a:gd name="T10" fmla="*/ 0 w 17"/>
                      <a:gd name="T11" fmla="*/ 0 h 17"/>
                      <a:gd name="T12" fmla="*/ 0 w 17"/>
                      <a:gd name="T13" fmla="*/ 15 h 17"/>
                      <a:gd name="T14" fmla="*/ 0 w 17"/>
                      <a:gd name="T15" fmla="*/ 15 h 17"/>
                      <a:gd name="T16" fmla="*/ 15 w 17"/>
                      <a:gd name="T17" fmla="*/ 15 h 17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17"/>
                      <a:gd name="T28" fmla="*/ 0 h 17"/>
                      <a:gd name="T29" fmla="*/ 17 w 17"/>
                      <a:gd name="T30" fmla="*/ 17 h 17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17" h="17">
                        <a:moveTo>
                          <a:pt x="16" y="16"/>
                        </a:moveTo>
                        <a:lnTo>
                          <a:pt x="16" y="16"/>
                        </a:lnTo>
                        <a:lnTo>
                          <a:pt x="16" y="0"/>
                        </a:lnTo>
                        <a:lnTo>
                          <a:pt x="0" y="0"/>
                        </a:lnTo>
                        <a:lnTo>
                          <a:pt x="0" y="16"/>
                        </a:lnTo>
                        <a:lnTo>
                          <a:pt x="16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49" name="Freeform 572"/>
                  <p:cNvSpPr>
                    <a:spLocks noChangeArrowheads="1"/>
                  </p:cNvSpPr>
                  <p:nvPr/>
                </p:nvSpPr>
                <p:spPr bwMode="auto">
                  <a:xfrm>
                    <a:off x="3301" y="549"/>
                    <a:ext cx="16" cy="16"/>
                  </a:xfrm>
                  <a:custGeom>
                    <a:avLst/>
                    <a:gdLst>
                      <a:gd name="T0" fmla="*/ 0 w 17"/>
                      <a:gd name="T1" fmla="*/ 15 h 17"/>
                      <a:gd name="T2" fmla="*/ 15 w 17"/>
                      <a:gd name="T3" fmla="*/ 15 h 17"/>
                      <a:gd name="T4" fmla="*/ 15 w 17"/>
                      <a:gd name="T5" fmla="*/ 15 h 17"/>
                      <a:gd name="T6" fmla="*/ 15 w 17"/>
                      <a:gd name="T7" fmla="*/ 15 h 17"/>
                      <a:gd name="T8" fmla="*/ 15 w 17"/>
                      <a:gd name="T9" fmla="*/ 0 h 17"/>
                      <a:gd name="T10" fmla="*/ 0 w 17"/>
                      <a:gd name="T11" fmla="*/ 0 h 17"/>
                      <a:gd name="T12" fmla="*/ 0 w 17"/>
                      <a:gd name="T13" fmla="*/ 0 h 17"/>
                      <a:gd name="T14" fmla="*/ 0 w 17"/>
                      <a:gd name="T15" fmla="*/ 15 h 17"/>
                      <a:gd name="T16" fmla="*/ 0 w 17"/>
                      <a:gd name="T17" fmla="*/ 15 h 17"/>
                      <a:gd name="T18" fmla="*/ 0 w 17"/>
                      <a:gd name="T19" fmla="*/ 15 h 17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7"/>
                      <a:gd name="T31" fmla="*/ 0 h 17"/>
                      <a:gd name="T32" fmla="*/ 17 w 17"/>
                      <a:gd name="T33" fmla="*/ 17 h 17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7" h="17">
                        <a:moveTo>
                          <a:pt x="0" y="16"/>
                        </a:moveTo>
                        <a:lnTo>
                          <a:pt x="16" y="16"/>
                        </a:lnTo>
                        <a:lnTo>
                          <a:pt x="16" y="0"/>
                        </a:lnTo>
                        <a:lnTo>
                          <a:pt x="0" y="0"/>
                        </a:lnTo>
                        <a:lnTo>
                          <a:pt x="0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50" name="Freeform 573"/>
                  <p:cNvSpPr>
                    <a:spLocks noChangeArrowheads="1"/>
                  </p:cNvSpPr>
                  <p:nvPr/>
                </p:nvSpPr>
                <p:spPr bwMode="auto">
                  <a:xfrm>
                    <a:off x="3291" y="541"/>
                    <a:ext cx="16" cy="16"/>
                  </a:xfrm>
                  <a:custGeom>
                    <a:avLst/>
                    <a:gdLst>
                      <a:gd name="T0" fmla="*/ 8 w 17"/>
                      <a:gd name="T1" fmla="*/ 15 h 17"/>
                      <a:gd name="T2" fmla="*/ 8 w 17"/>
                      <a:gd name="T3" fmla="*/ 8 h 17"/>
                      <a:gd name="T4" fmla="*/ 15 w 17"/>
                      <a:gd name="T5" fmla="*/ 8 h 17"/>
                      <a:gd name="T6" fmla="*/ 8 w 17"/>
                      <a:gd name="T7" fmla="*/ 8 h 17"/>
                      <a:gd name="T8" fmla="*/ 8 w 17"/>
                      <a:gd name="T9" fmla="*/ 0 h 17"/>
                      <a:gd name="T10" fmla="*/ 8 w 17"/>
                      <a:gd name="T11" fmla="*/ 8 h 17"/>
                      <a:gd name="T12" fmla="*/ 0 w 17"/>
                      <a:gd name="T13" fmla="*/ 8 h 17"/>
                      <a:gd name="T14" fmla="*/ 0 w 17"/>
                      <a:gd name="T15" fmla="*/ 15 h 17"/>
                      <a:gd name="T16" fmla="*/ 8 w 17"/>
                      <a:gd name="T17" fmla="*/ 8 h 17"/>
                      <a:gd name="T18" fmla="*/ 8 w 17"/>
                      <a:gd name="T19" fmla="*/ 15 h 17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7"/>
                      <a:gd name="T31" fmla="*/ 0 h 17"/>
                      <a:gd name="T32" fmla="*/ 17 w 17"/>
                      <a:gd name="T33" fmla="*/ 17 h 17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7" h="17">
                        <a:moveTo>
                          <a:pt x="8" y="16"/>
                        </a:moveTo>
                        <a:lnTo>
                          <a:pt x="8" y="8"/>
                        </a:lnTo>
                        <a:lnTo>
                          <a:pt x="16" y="8"/>
                        </a:lnTo>
                        <a:lnTo>
                          <a:pt x="8" y="8"/>
                        </a:lnTo>
                        <a:lnTo>
                          <a:pt x="8" y="0"/>
                        </a:lnTo>
                        <a:lnTo>
                          <a:pt x="8" y="8"/>
                        </a:lnTo>
                        <a:lnTo>
                          <a:pt x="0" y="8"/>
                        </a:lnTo>
                        <a:lnTo>
                          <a:pt x="0" y="16"/>
                        </a:lnTo>
                        <a:lnTo>
                          <a:pt x="8" y="8"/>
                        </a:lnTo>
                        <a:lnTo>
                          <a:pt x="8" y="16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  <p:grpSp>
              <p:nvGrpSpPr>
                <p:cNvPr id="10313" name="Group 574"/>
                <p:cNvGrpSpPr>
                  <a:grpSpLocks/>
                </p:cNvGrpSpPr>
                <p:nvPr/>
              </p:nvGrpSpPr>
              <p:grpSpPr bwMode="auto">
                <a:xfrm>
                  <a:off x="3288" y="544"/>
                  <a:ext cx="10" cy="33"/>
                  <a:chOff x="3288" y="544"/>
                  <a:chExt cx="10" cy="33"/>
                </a:xfrm>
              </p:grpSpPr>
              <p:sp>
                <p:nvSpPr>
                  <p:cNvPr id="10317" name="Freeform 575"/>
                  <p:cNvSpPr>
                    <a:spLocks noChangeArrowheads="1"/>
                  </p:cNvSpPr>
                  <p:nvPr/>
                </p:nvSpPr>
                <p:spPr bwMode="auto">
                  <a:xfrm>
                    <a:off x="3288" y="545"/>
                    <a:ext cx="0" cy="23"/>
                  </a:xfrm>
                  <a:custGeom>
                    <a:avLst/>
                    <a:gdLst>
                      <a:gd name="T0" fmla="*/ 0 w 1"/>
                      <a:gd name="T1" fmla="*/ 0 h 24"/>
                      <a:gd name="T2" fmla="*/ 0 w 1"/>
                      <a:gd name="T3" fmla="*/ 2 h 24"/>
                      <a:gd name="T4" fmla="*/ 0 w 1"/>
                      <a:gd name="T5" fmla="*/ 2 h 24"/>
                      <a:gd name="T6" fmla="*/ 0 w 1"/>
                      <a:gd name="T7" fmla="*/ 3 h 24"/>
                      <a:gd name="T8" fmla="*/ 0 w 1"/>
                      <a:gd name="T9" fmla="*/ 4 h 24"/>
                      <a:gd name="T10" fmla="*/ 0 w 1"/>
                      <a:gd name="T11" fmla="*/ 6 h 24"/>
                      <a:gd name="T12" fmla="*/ 0 w 1"/>
                      <a:gd name="T13" fmla="*/ 9 h 24"/>
                      <a:gd name="T14" fmla="*/ 0 w 1"/>
                      <a:gd name="T15" fmla="*/ 11 h 24"/>
                      <a:gd name="T16" fmla="*/ 0 w 1"/>
                      <a:gd name="T17" fmla="*/ 12 h 24"/>
                      <a:gd name="T18" fmla="*/ 0 w 1"/>
                      <a:gd name="T19" fmla="*/ 14 h 24"/>
                      <a:gd name="T20" fmla="*/ 0 w 1"/>
                      <a:gd name="T21" fmla="*/ 17 h 24"/>
                      <a:gd name="T22" fmla="*/ 0 w 1"/>
                      <a:gd name="T23" fmla="*/ 20 h 24"/>
                      <a:gd name="T24" fmla="*/ 0 w 1"/>
                      <a:gd name="T25" fmla="*/ 21 h 24"/>
                      <a:gd name="T26" fmla="*/ 0 w 1"/>
                      <a:gd name="T27" fmla="*/ 22 h 24"/>
                      <a:gd name="T28" fmla="*/ 0 w 1"/>
                      <a:gd name="T29" fmla="*/ 20 h 24"/>
                      <a:gd name="T30" fmla="*/ 0 w 1"/>
                      <a:gd name="T31" fmla="*/ 16 h 24"/>
                      <a:gd name="T32" fmla="*/ 0 w 1"/>
                      <a:gd name="T33" fmla="*/ 14 h 24"/>
                      <a:gd name="T34" fmla="*/ 0 w 1"/>
                      <a:gd name="T35" fmla="*/ 12 h 24"/>
                      <a:gd name="T36" fmla="*/ 0 w 1"/>
                      <a:gd name="T37" fmla="*/ 10 h 24"/>
                      <a:gd name="T38" fmla="*/ 0 w 1"/>
                      <a:gd name="T39" fmla="*/ 8 h 24"/>
                      <a:gd name="T40" fmla="*/ 0 w 1"/>
                      <a:gd name="T41" fmla="*/ 6 h 24"/>
                      <a:gd name="T42" fmla="*/ 0 w 1"/>
                      <a:gd name="T43" fmla="*/ 3 h 24"/>
                      <a:gd name="T44" fmla="*/ 0 w 1"/>
                      <a:gd name="T45" fmla="*/ 2 h 24"/>
                      <a:gd name="T46" fmla="*/ 0 w 1"/>
                      <a:gd name="T47" fmla="*/ 1 h 24"/>
                      <a:gd name="T48" fmla="*/ 0 w 1"/>
                      <a:gd name="T49" fmla="*/ 0 h 24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1"/>
                      <a:gd name="T76" fmla="*/ 0 h 24"/>
                      <a:gd name="T77" fmla="*/ 0 w 1"/>
                      <a:gd name="T78" fmla="*/ 24 h 24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1" h="24">
                        <a:moveTo>
                          <a:pt x="0" y="0"/>
                        </a:moveTo>
                        <a:lnTo>
                          <a:pt x="0" y="2"/>
                        </a:lnTo>
                        <a:lnTo>
                          <a:pt x="0" y="3"/>
                        </a:lnTo>
                        <a:lnTo>
                          <a:pt x="0" y="4"/>
                        </a:lnTo>
                        <a:lnTo>
                          <a:pt x="0" y="6"/>
                        </a:lnTo>
                        <a:lnTo>
                          <a:pt x="0" y="9"/>
                        </a:lnTo>
                        <a:lnTo>
                          <a:pt x="0" y="11"/>
                        </a:lnTo>
                        <a:lnTo>
                          <a:pt x="0" y="13"/>
                        </a:lnTo>
                        <a:lnTo>
                          <a:pt x="0" y="15"/>
                        </a:lnTo>
                        <a:lnTo>
                          <a:pt x="0" y="18"/>
                        </a:lnTo>
                        <a:lnTo>
                          <a:pt x="0" y="21"/>
                        </a:lnTo>
                        <a:lnTo>
                          <a:pt x="0" y="22"/>
                        </a:lnTo>
                        <a:lnTo>
                          <a:pt x="0" y="23"/>
                        </a:lnTo>
                        <a:lnTo>
                          <a:pt x="0" y="21"/>
                        </a:lnTo>
                        <a:lnTo>
                          <a:pt x="0" y="17"/>
                        </a:lnTo>
                        <a:lnTo>
                          <a:pt x="0" y="15"/>
                        </a:lnTo>
                        <a:lnTo>
                          <a:pt x="0" y="13"/>
                        </a:lnTo>
                        <a:lnTo>
                          <a:pt x="0" y="10"/>
                        </a:lnTo>
                        <a:lnTo>
                          <a:pt x="0" y="8"/>
                        </a:lnTo>
                        <a:lnTo>
                          <a:pt x="0" y="6"/>
                        </a:lnTo>
                        <a:lnTo>
                          <a:pt x="0" y="3"/>
                        </a:lnTo>
                        <a:lnTo>
                          <a:pt x="0" y="2"/>
                        </a:lnTo>
                        <a:lnTo>
                          <a:pt x="0" y="1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0C0E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18" name="Oval 576"/>
                  <p:cNvSpPr>
                    <a:spLocks noChangeArrowheads="1"/>
                  </p:cNvSpPr>
                  <p:nvPr/>
                </p:nvSpPr>
                <p:spPr bwMode="auto">
                  <a:xfrm>
                    <a:off x="3291" y="544"/>
                    <a:ext cx="7" cy="7"/>
                  </a:xfrm>
                  <a:prstGeom prst="ellipse">
                    <a:avLst/>
                  </a:prstGeom>
                  <a:solidFill>
                    <a:srgbClr val="C0C0C0"/>
                  </a:solidFill>
                  <a:ln w="12600" cap="sq">
                    <a:solidFill>
                      <a:srgbClr val="60606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19" name="Oval 577"/>
                  <p:cNvSpPr>
                    <a:spLocks noChangeArrowheads="1"/>
                  </p:cNvSpPr>
                  <p:nvPr/>
                </p:nvSpPr>
                <p:spPr bwMode="auto">
                  <a:xfrm>
                    <a:off x="3291" y="570"/>
                    <a:ext cx="7" cy="7"/>
                  </a:xfrm>
                  <a:prstGeom prst="ellipse">
                    <a:avLst/>
                  </a:prstGeom>
                  <a:solidFill>
                    <a:srgbClr val="C0C0C0"/>
                  </a:solidFill>
                  <a:ln w="12600" cap="sq">
                    <a:solidFill>
                      <a:srgbClr val="60606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  <p:grpSp>
              <p:nvGrpSpPr>
                <p:cNvPr id="10314" name="Group 578"/>
                <p:cNvGrpSpPr>
                  <a:grpSpLocks/>
                </p:cNvGrpSpPr>
                <p:nvPr/>
              </p:nvGrpSpPr>
              <p:grpSpPr bwMode="auto">
                <a:xfrm>
                  <a:off x="3286" y="544"/>
                  <a:ext cx="16" cy="47"/>
                  <a:chOff x="3286" y="544"/>
                  <a:chExt cx="16" cy="47"/>
                </a:xfrm>
              </p:grpSpPr>
              <p:sp>
                <p:nvSpPr>
                  <p:cNvPr id="10315" name="Freeform 579"/>
                  <p:cNvSpPr>
                    <a:spLocks noChangeArrowheads="1"/>
                  </p:cNvSpPr>
                  <p:nvPr/>
                </p:nvSpPr>
                <p:spPr bwMode="auto">
                  <a:xfrm>
                    <a:off x="3286" y="544"/>
                    <a:ext cx="16" cy="42"/>
                  </a:xfrm>
                  <a:custGeom>
                    <a:avLst/>
                    <a:gdLst>
                      <a:gd name="T0" fmla="*/ 8 w 17"/>
                      <a:gd name="T1" fmla="*/ 0 h 43"/>
                      <a:gd name="T2" fmla="*/ 0 w 17"/>
                      <a:gd name="T3" fmla="*/ 0 h 43"/>
                      <a:gd name="T4" fmla="*/ 0 w 17"/>
                      <a:gd name="T5" fmla="*/ 41 h 43"/>
                      <a:gd name="T6" fmla="*/ 15 w 17"/>
                      <a:gd name="T7" fmla="*/ 41 h 43"/>
                      <a:gd name="T8" fmla="*/ 8 w 17"/>
                      <a:gd name="T9" fmla="*/ 0 h 4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7"/>
                      <a:gd name="T16" fmla="*/ 0 h 43"/>
                      <a:gd name="T17" fmla="*/ 17 w 17"/>
                      <a:gd name="T18" fmla="*/ 43 h 4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7" h="43">
                        <a:moveTo>
                          <a:pt x="8" y="0"/>
                        </a:moveTo>
                        <a:lnTo>
                          <a:pt x="0" y="0"/>
                        </a:lnTo>
                        <a:lnTo>
                          <a:pt x="0" y="42"/>
                        </a:lnTo>
                        <a:lnTo>
                          <a:pt x="16" y="42"/>
                        </a:lnTo>
                        <a:lnTo>
                          <a:pt x="8" y="0"/>
                        </a:lnTo>
                      </a:path>
                    </a:pathLst>
                  </a:custGeom>
                  <a:solidFill>
                    <a:srgbClr val="C0802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0316" name="Line 580"/>
                  <p:cNvSpPr>
                    <a:spLocks noChangeShapeType="1"/>
                  </p:cNvSpPr>
                  <p:nvPr/>
                </p:nvSpPr>
                <p:spPr bwMode="auto">
                  <a:xfrm>
                    <a:off x="3289" y="544"/>
                    <a:ext cx="0" cy="47"/>
                  </a:xfrm>
                  <a:prstGeom prst="line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  <p:grpSp>
            <p:nvGrpSpPr>
              <p:cNvPr id="10294" name="Group 581"/>
              <p:cNvGrpSpPr>
                <a:grpSpLocks/>
              </p:cNvGrpSpPr>
              <p:nvPr/>
            </p:nvGrpSpPr>
            <p:grpSpPr bwMode="auto">
              <a:xfrm>
                <a:off x="3311" y="583"/>
                <a:ext cx="29" cy="16"/>
                <a:chOff x="3311" y="583"/>
                <a:chExt cx="29" cy="16"/>
              </a:xfrm>
            </p:grpSpPr>
            <p:sp>
              <p:nvSpPr>
                <p:cNvPr id="10295" name="Freeform 582"/>
                <p:cNvSpPr>
                  <a:spLocks noChangeArrowheads="1"/>
                </p:cNvSpPr>
                <p:nvPr/>
              </p:nvSpPr>
              <p:spPr bwMode="auto">
                <a:xfrm>
                  <a:off x="3318" y="583"/>
                  <a:ext cx="16" cy="16"/>
                </a:xfrm>
                <a:custGeom>
                  <a:avLst/>
                  <a:gdLst>
                    <a:gd name="T0" fmla="*/ 8 w 17"/>
                    <a:gd name="T1" fmla="*/ 0 h 17"/>
                    <a:gd name="T2" fmla="*/ 15 w 17"/>
                    <a:gd name="T3" fmla="*/ 4 h 17"/>
                    <a:gd name="T4" fmla="*/ 15 w 17"/>
                    <a:gd name="T5" fmla="*/ 15 h 17"/>
                    <a:gd name="T6" fmla="*/ 8 w 17"/>
                    <a:gd name="T7" fmla="*/ 15 h 17"/>
                    <a:gd name="T8" fmla="*/ 8 w 17"/>
                    <a:gd name="T9" fmla="*/ 15 h 17"/>
                    <a:gd name="T10" fmla="*/ 0 w 17"/>
                    <a:gd name="T11" fmla="*/ 15 h 17"/>
                    <a:gd name="T12" fmla="*/ 0 w 17"/>
                    <a:gd name="T13" fmla="*/ 11 h 17"/>
                    <a:gd name="T14" fmla="*/ 8 w 17"/>
                    <a:gd name="T15" fmla="*/ 11 h 17"/>
                    <a:gd name="T16" fmla="*/ 8 w 17"/>
                    <a:gd name="T17" fmla="*/ 11 h 17"/>
                    <a:gd name="T18" fmla="*/ 8 w 17"/>
                    <a:gd name="T19" fmla="*/ 11 h 17"/>
                    <a:gd name="T20" fmla="*/ 8 w 17"/>
                    <a:gd name="T21" fmla="*/ 8 h 17"/>
                    <a:gd name="T22" fmla="*/ 8 w 17"/>
                    <a:gd name="T23" fmla="*/ 8 h 17"/>
                    <a:gd name="T24" fmla="*/ 8 w 17"/>
                    <a:gd name="T25" fmla="*/ 4 h 17"/>
                    <a:gd name="T26" fmla="*/ 8 w 17"/>
                    <a:gd name="T27" fmla="*/ 4 h 17"/>
                    <a:gd name="T28" fmla="*/ 8 w 17"/>
                    <a:gd name="T29" fmla="*/ 8 h 17"/>
                    <a:gd name="T30" fmla="*/ 8 w 17"/>
                    <a:gd name="T31" fmla="*/ 11 h 17"/>
                    <a:gd name="T32" fmla="*/ 8 w 17"/>
                    <a:gd name="T33" fmla="*/ 11 h 17"/>
                    <a:gd name="T34" fmla="*/ 0 w 17"/>
                    <a:gd name="T35" fmla="*/ 8 h 17"/>
                    <a:gd name="T36" fmla="*/ 0 w 17"/>
                    <a:gd name="T37" fmla="*/ 4 h 17"/>
                    <a:gd name="T38" fmla="*/ 8 w 17"/>
                    <a:gd name="T39" fmla="*/ 0 h 17"/>
                    <a:gd name="T40" fmla="*/ 8 w 17"/>
                    <a:gd name="T41" fmla="*/ 0 h 17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7"/>
                    <a:gd name="T64" fmla="*/ 0 h 17"/>
                    <a:gd name="T65" fmla="*/ 17 w 17"/>
                    <a:gd name="T66" fmla="*/ 17 h 17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7" h="17">
                      <a:moveTo>
                        <a:pt x="8" y="0"/>
                      </a:moveTo>
                      <a:lnTo>
                        <a:pt x="16" y="4"/>
                      </a:lnTo>
                      <a:lnTo>
                        <a:pt x="16" y="16"/>
                      </a:lnTo>
                      <a:lnTo>
                        <a:pt x="8" y="16"/>
                      </a:lnTo>
                      <a:lnTo>
                        <a:pt x="0" y="16"/>
                      </a:lnTo>
                      <a:lnTo>
                        <a:pt x="0" y="12"/>
                      </a:lnTo>
                      <a:lnTo>
                        <a:pt x="8" y="12"/>
                      </a:lnTo>
                      <a:lnTo>
                        <a:pt x="8" y="8"/>
                      </a:lnTo>
                      <a:lnTo>
                        <a:pt x="8" y="4"/>
                      </a:lnTo>
                      <a:lnTo>
                        <a:pt x="8" y="8"/>
                      </a:lnTo>
                      <a:lnTo>
                        <a:pt x="8" y="12"/>
                      </a:lnTo>
                      <a:lnTo>
                        <a:pt x="0" y="8"/>
                      </a:lnTo>
                      <a:lnTo>
                        <a:pt x="0" y="4"/>
                      </a:lnTo>
                      <a:lnTo>
                        <a:pt x="8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296" name="Freeform 583"/>
                <p:cNvSpPr>
                  <a:spLocks noChangeArrowheads="1"/>
                </p:cNvSpPr>
                <p:nvPr/>
              </p:nvSpPr>
              <p:spPr bwMode="auto">
                <a:xfrm>
                  <a:off x="3311" y="583"/>
                  <a:ext cx="16" cy="16"/>
                </a:xfrm>
                <a:custGeom>
                  <a:avLst/>
                  <a:gdLst>
                    <a:gd name="T0" fmla="*/ 0 w 17"/>
                    <a:gd name="T1" fmla="*/ 4 h 17"/>
                    <a:gd name="T2" fmla="*/ 8 w 17"/>
                    <a:gd name="T3" fmla="*/ 4 h 17"/>
                    <a:gd name="T4" fmla="*/ 8 w 17"/>
                    <a:gd name="T5" fmla="*/ 4 h 17"/>
                    <a:gd name="T6" fmla="*/ 8 w 17"/>
                    <a:gd name="T7" fmla="*/ 8 h 17"/>
                    <a:gd name="T8" fmla="*/ 0 w 17"/>
                    <a:gd name="T9" fmla="*/ 15 h 17"/>
                    <a:gd name="T10" fmla="*/ 0 w 17"/>
                    <a:gd name="T11" fmla="*/ 15 h 17"/>
                    <a:gd name="T12" fmla="*/ 15 w 17"/>
                    <a:gd name="T13" fmla="*/ 15 h 17"/>
                    <a:gd name="T14" fmla="*/ 15 w 17"/>
                    <a:gd name="T15" fmla="*/ 15 h 17"/>
                    <a:gd name="T16" fmla="*/ 8 w 17"/>
                    <a:gd name="T17" fmla="*/ 15 h 17"/>
                    <a:gd name="T18" fmla="*/ 15 w 17"/>
                    <a:gd name="T19" fmla="*/ 8 h 17"/>
                    <a:gd name="T20" fmla="*/ 15 w 17"/>
                    <a:gd name="T21" fmla="*/ 4 h 17"/>
                    <a:gd name="T22" fmla="*/ 8 w 17"/>
                    <a:gd name="T23" fmla="*/ 0 h 17"/>
                    <a:gd name="T24" fmla="*/ 0 w 17"/>
                    <a:gd name="T25" fmla="*/ 0 h 17"/>
                    <a:gd name="T26" fmla="*/ 0 w 17"/>
                    <a:gd name="T27" fmla="*/ 4 h 17"/>
                    <a:gd name="T28" fmla="*/ 0 w 17"/>
                    <a:gd name="T29" fmla="*/ 4 h 17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7"/>
                    <a:gd name="T46" fmla="*/ 0 h 17"/>
                    <a:gd name="T47" fmla="*/ 17 w 17"/>
                    <a:gd name="T48" fmla="*/ 17 h 17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7" h="17">
                      <a:moveTo>
                        <a:pt x="0" y="4"/>
                      </a:moveTo>
                      <a:lnTo>
                        <a:pt x="8" y="4"/>
                      </a:lnTo>
                      <a:lnTo>
                        <a:pt x="8" y="8"/>
                      </a:lnTo>
                      <a:lnTo>
                        <a:pt x="0" y="16"/>
                      </a:lnTo>
                      <a:lnTo>
                        <a:pt x="16" y="16"/>
                      </a:lnTo>
                      <a:lnTo>
                        <a:pt x="8" y="16"/>
                      </a:lnTo>
                      <a:lnTo>
                        <a:pt x="16" y="8"/>
                      </a:lnTo>
                      <a:lnTo>
                        <a:pt x="16" y="4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0297" name="Freeform 584"/>
                <p:cNvSpPr>
                  <a:spLocks noChangeArrowheads="1"/>
                </p:cNvSpPr>
                <p:nvPr/>
              </p:nvSpPr>
              <p:spPr bwMode="auto">
                <a:xfrm>
                  <a:off x="3324" y="583"/>
                  <a:ext cx="16" cy="16"/>
                </a:xfrm>
                <a:custGeom>
                  <a:avLst/>
                  <a:gdLst>
                    <a:gd name="T0" fmla="*/ 8 w 17"/>
                    <a:gd name="T1" fmla="*/ 0 h 17"/>
                    <a:gd name="T2" fmla="*/ 8 w 17"/>
                    <a:gd name="T3" fmla="*/ 0 h 17"/>
                    <a:gd name="T4" fmla="*/ 15 w 17"/>
                    <a:gd name="T5" fmla="*/ 5 h 17"/>
                    <a:gd name="T6" fmla="*/ 15 w 17"/>
                    <a:gd name="T7" fmla="*/ 5 h 17"/>
                    <a:gd name="T8" fmla="*/ 15 w 17"/>
                    <a:gd name="T9" fmla="*/ 5 h 17"/>
                    <a:gd name="T10" fmla="*/ 15 w 17"/>
                    <a:gd name="T11" fmla="*/ 5 h 17"/>
                    <a:gd name="T12" fmla="*/ 15 w 17"/>
                    <a:gd name="T13" fmla="*/ 5 h 17"/>
                    <a:gd name="T14" fmla="*/ 15 w 17"/>
                    <a:gd name="T15" fmla="*/ 5 h 17"/>
                    <a:gd name="T16" fmla="*/ 15 w 17"/>
                    <a:gd name="T17" fmla="*/ 5 h 17"/>
                    <a:gd name="T18" fmla="*/ 8 w 17"/>
                    <a:gd name="T19" fmla="*/ 5 h 17"/>
                    <a:gd name="T20" fmla="*/ 8 w 17"/>
                    <a:gd name="T21" fmla="*/ 5 h 17"/>
                    <a:gd name="T22" fmla="*/ 8 w 17"/>
                    <a:gd name="T23" fmla="*/ 9 h 17"/>
                    <a:gd name="T24" fmla="*/ 8 w 17"/>
                    <a:gd name="T25" fmla="*/ 9 h 17"/>
                    <a:gd name="T26" fmla="*/ 8 w 17"/>
                    <a:gd name="T27" fmla="*/ 5 h 17"/>
                    <a:gd name="T28" fmla="*/ 8 w 17"/>
                    <a:gd name="T29" fmla="*/ 5 h 17"/>
                    <a:gd name="T30" fmla="*/ 8 w 17"/>
                    <a:gd name="T31" fmla="*/ 5 h 17"/>
                    <a:gd name="T32" fmla="*/ 8 w 17"/>
                    <a:gd name="T33" fmla="*/ 5 h 17"/>
                    <a:gd name="T34" fmla="*/ 0 w 17"/>
                    <a:gd name="T35" fmla="*/ 5 h 17"/>
                    <a:gd name="T36" fmla="*/ 0 w 17"/>
                    <a:gd name="T37" fmla="*/ 5 h 17"/>
                    <a:gd name="T38" fmla="*/ 0 w 17"/>
                    <a:gd name="T39" fmla="*/ 9 h 17"/>
                    <a:gd name="T40" fmla="*/ 0 w 17"/>
                    <a:gd name="T41" fmla="*/ 9 h 17"/>
                    <a:gd name="T42" fmla="*/ 8 w 17"/>
                    <a:gd name="T43" fmla="*/ 9 h 17"/>
                    <a:gd name="T44" fmla="*/ 8 w 17"/>
                    <a:gd name="T45" fmla="*/ 9 h 17"/>
                    <a:gd name="T46" fmla="*/ 8 w 17"/>
                    <a:gd name="T47" fmla="*/ 9 h 17"/>
                    <a:gd name="T48" fmla="*/ 8 w 17"/>
                    <a:gd name="T49" fmla="*/ 9 h 17"/>
                    <a:gd name="T50" fmla="*/ 8 w 17"/>
                    <a:gd name="T51" fmla="*/ 9 h 17"/>
                    <a:gd name="T52" fmla="*/ 8 w 17"/>
                    <a:gd name="T53" fmla="*/ 9 h 17"/>
                    <a:gd name="T54" fmla="*/ 8 w 17"/>
                    <a:gd name="T55" fmla="*/ 9 h 17"/>
                    <a:gd name="T56" fmla="*/ 15 w 17"/>
                    <a:gd name="T57" fmla="*/ 9 h 17"/>
                    <a:gd name="T58" fmla="*/ 15 w 17"/>
                    <a:gd name="T59" fmla="*/ 9 h 17"/>
                    <a:gd name="T60" fmla="*/ 15 w 17"/>
                    <a:gd name="T61" fmla="*/ 9 h 17"/>
                    <a:gd name="T62" fmla="*/ 15 w 17"/>
                    <a:gd name="T63" fmla="*/ 9 h 17"/>
                    <a:gd name="T64" fmla="*/ 15 w 17"/>
                    <a:gd name="T65" fmla="*/ 15 h 17"/>
                    <a:gd name="T66" fmla="*/ 15 w 17"/>
                    <a:gd name="T67" fmla="*/ 15 h 17"/>
                    <a:gd name="T68" fmla="*/ 8 w 17"/>
                    <a:gd name="T69" fmla="*/ 15 h 17"/>
                    <a:gd name="T70" fmla="*/ 8 w 17"/>
                    <a:gd name="T71" fmla="*/ 15 h 17"/>
                    <a:gd name="T72" fmla="*/ 8 w 17"/>
                    <a:gd name="T73" fmla="*/ 15 h 17"/>
                    <a:gd name="T74" fmla="*/ 8 w 17"/>
                    <a:gd name="T75" fmla="*/ 15 h 17"/>
                    <a:gd name="T76" fmla="*/ 8 w 17"/>
                    <a:gd name="T77" fmla="*/ 15 h 17"/>
                    <a:gd name="T78" fmla="*/ 8 w 17"/>
                    <a:gd name="T79" fmla="*/ 15 h 17"/>
                    <a:gd name="T80" fmla="*/ 8 w 17"/>
                    <a:gd name="T81" fmla="*/ 15 h 17"/>
                    <a:gd name="T82" fmla="*/ 8 w 17"/>
                    <a:gd name="T83" fmla="*/ 9 h 17"/>
                    <a:gd name="T84" fmla="*/ 0 w 17"/>
                    <a:gd name="T85" fmla="*/ 9 h 17"/>
                    <a:gd name="T86" fmla="*/ 0 w 17"/>
                    <a:gd name="T87" fmla="*/ 9 h 17"/>
                    <a:gd name="T88" fmla="*/ 0 w 17"/>
                    <a:gd name="T89" fmla="*/ 9 h 17"/>
                    <a:gd name="T90" fmla="*/ 0 w 17"/>
                    <a:gd name="T91" fmla="*/ 5 h 17"/>
                    <a:gd name="T92" fmla="*/ 0 w 17"/>
                    <a:gd name="T93" fmla="*/ 5 h 17"/>
                    <a:gd name="T94" fmla="*/ 0 w 17"/>
                    <a:gd name="T95" fmla="*/ 5 h 17"/>
                    <a:gd name="T96" fmla="*/ 0 w 17"/>
                    <a:gd name="T97" fmla="*/ 5 h 17"/>
                    <a:gd name="T98" fmla="*/ 0 w 17"/>
                    <a:gd name="T99" fmla="*/ 5 h 17"/>
                    <a:gd name="T100" fmla="*/ 8 w 17"/>
                    <a:gd name="T101" fmla="*/ 5 h 17"/>
                    <a:gd name="T102" fmla="*/ 8 w 17"/>
                    <a:gd name="T103" fmla="*/ 5 h 17"/>
                    <a:gd name="T104" fmla="*/ 8 w 17"/>
                    <a:gd name="T105" fmla="*/ 5 h 17"/>
                    <a:gd name="T106" fmla="*/ 8 w 17"/>
                    <a:gd name="T107" fmla="*/ 0 h 17"/>
                    <a:gd name="T108" fmla="*/ 8 w 17"/>
                    <a:gd name="T109" fmla="*/ 0 h 17"/>
                    <a:gd name="T110" fmla="*/ 8 w 17"/>
                    <a:gd name="T111" fmla="*/ 0 h 17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7"/>
                    <a:gd name="T169" fmla="*/ 0 h 17"/>
                    <a:gd name="T170" fmla="*/ 17 w 17"/>
                    <a:gd name="T171" fmla="*/ 17 h 17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7" h="17">
                      <a:moveTo>
                        <a:pt x="8" y="0"/>
                      </a:moveTo>
                      <a:lnTo>
                        <a:pt x="8" y="0"/>
                      </a:lnTo>
                      <a:lnTo>
                        <a:pt x="16" y="5"/>
                      </a:lnTo>
                      <a:lnTo>
                        <a:pt x="8" y="5"/>
                      </a:lnTo>
                      <a:lnTo>
                        <a:pt x="8" y="10"/>
                      </a:lnTo>
                      <a:lnTo>
                        <a:pt x="8" y="5"/>
                      </a:lnTo>
                      <a:lnTo>
                        <a:pt x="0" y="5"/>
                      </a:lnTo>
                      <a:lnTo>
                        <a:pt x="0" y="10"/>
                      </a:lnTo>
                      <a:lnTo>
                        <a:pt x="8" y="10"/>
                      </a:lnTo>
                      <a:lnTo>
                        <a:pt x="16" y="10"/>
                      </a:lnTo>
                      <a:lnTo>
                        <a:pt x="16" y="16"/>
                      </a:lnTo>
                      <a:lnTo>
                        <a:pt x="8" y="16"/>
                      </a:lnTo>
                      <a:lnTo>
                        <a:pt x="8" y="10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8" y="5"/>
                      </a:lnTo>
                      <a:lnTo>
                        <a:pt x="8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</p:grpSp>
      </p:grpSp>
      <p:pic>
        <p:nvPicPr>
          <p:cNvPr id="10281" name="Picture 58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1566863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3898" name="Rectangle 586"/>
          <p:cNvSpPr>
            <a:spLocks noChangeArrowheads="1"/>
          </p:cNvSpPr>
          <p:nvPr/>
        </p:nvSpPr>
        <p:spPr bwMode="auto">
          <a:xfrm>
            <a:off x="3175" y="750888"/>
            <a:ext cx="1430338" cy="366712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00"/>
            </a:solidFill>
            <a:miter lim="800000"/>
            <a:headEnd/>
            <a:tailEnd/>
          </a:ln>
          <a:effectLst>
            <a:outerShdw dist="107933" dir="2700000" algn="ctr" rotWithShape="0">
              <a:srgbClr val="919191"/>
            </a:outerShdw>
          </a:effectLst>
        </p:spPr>
        <p:txBody>
          <a:bodyPr wrap="none" lIns="92160" tIns="46080" rIns="92160" bIns="4608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>
                <a:solidFill>
                  <a:srgbClr val="000000"/>
                </a:solidFill>
                <a:latin typeface="+mn-lt"/>
                <a:ea typeface="Microsoft YaHei" charset="0"/>
                <a:cs typeface="Microsoft YaHei" charset="0"/>
              </a:rPr>
              <a:t>Purchasing</a:t>
            </a:r>
          </a:p>
        </p:txBody>
      </p:sp>
      <p:sp>
        <p:nvSpPr>
          <p:cNvPr id="10283" name="Line 587"/>
          <p:cNvSpPr>
            <a:spLocks noChangeShapeType="1"/>
          </p:cNvSpPr>
          <p:nvPr/>
        </p:nvSpPr>
        <p:spPr bwMode="auto">
          <a:xfrm>
            <a:off x="1828800" y="1447800"/>
            <a:ext cx="5486400" cy="1588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84" name="Rectangle 588"/>
          <p:cNvSpPr>
            <a:spLocks noChangeArrowheads="1"/>
          </p:cNvSpPr>
          <p:nvPr/>
        </p:nvSpPr>
        <p:spPr bwMode="auto">
          <a:xfrm>
            <a:off x="2422525" y="1042988"/>
            <a:ext cx="186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160" tIns="46080" rIns="92160" bIns="460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cs-CZ">
                <a:solidFill>
                  <a:srgbClr val="000000"/>
                </a:solidFill>
                <a:ea typeface="Microsoft YaHei" charset="-122"/>
              </a:rPr>
              <a:t>Purchase order</a:t>
            </a:r>
          </a:p>
        </p:txBody>
      </p:sp>
      <p:sp>
        <p:nvSpPr>
          <p:cNvPr id="10285" name="Line 589"/>
          <p:cNvSpPr>
            <a:spLocks noChangeShapeType="1"/>
          </p:cNvSpPr>
          <p:nvPr/>
        </p:nvSpPr>
        <p:spPr bwMode="auto">
          <a:xfrm>
            <a:off x="533400" y="2286000"/>
            <a:ext cx="1588" cy="3124200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86" name="Line 590"/>
          <p:cNvSpPr>
            <a:spLocks noChangeShapeType="1"/>
          </p:cNvSpPr>
          <p:nvPr/>
        </p:nvSpPr>
        <p:spPr bwMode="auto">
          <a:xfrm>
            <a:off x="533400" y="5410200"/>
            <a:ext cx="990600" cy="1588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87" name="Rectangle 591"/>
          <p:cNvSpPr>
            <a:spLocks noChangeArrowheads="1"/>
          </p:cNvSpPr>
          <p:nvPr/>
        </p:nvSpPr>
        <p:spPr bwMode="auto">
          <a:xfrm>
            <a:off x="669925" y="2490788"/>
            <a:ext cx="12636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160" tIns="46080" rIns="92160" bIns="460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cs-CZ">
                <a:solidFill>
                  <a:srgbClr val="000000"/>
                </a:solidFill>
                <a:ea typeface="Microsoft YaHei" charset="-122"/>
              </a:rPr>
              <a:t>Copy of</a:t>
            </a:r>
          </a:p>
          <a:p>
            <a:r>
              <a:rPr lang="en-US" altLang="cs-CZ">
                <a:solidFill>
                  <a:srgbClr val="000000"/>
                </a:solidFill>
                <a:ea typeface="Microsoft YaHei" charset="-122"/>
              </a:rPr>
              <a:t>purchase </a:t>
            </a:r>
          </a:p>
          <a:p>
            <a:r>
              <a:rPr lang="en-US" altLang="cs-CZ">
                <a:solidFill>
                  <a:srgbClr val="000000"/>
                </a:solidFill>
                <a:ea typeface="Microsoft YaHei" charset="-122"/>
              </a:rPr>
              <a:t>order</a:t>
            </a:r>
          </a:p>
        </p:txBody>
      </p:sp>
      <p:sp>
        <p:nvSpPr>
          <p:cNvPr id="10288" name="Rectangle 592"/>
          <p:cNvSpPr>
            <a:spLocks noChangeArrowheads="1"/>
          </p:cNvSpPr>
          <p:nvPr/>
        </p:nvSpPr>
        <p:spPr bwMode="auto">
          <a:xfrm>
            <a:off x="5546725" y="6351588"/>
            <a:ext cx="3330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cs-CZ" sz="1200">
                <a:solidFill>
                  <a:srgbClr val="000000"/>
                </a:solidFill>
                <a:ea typeface="Microsoft YaHei" charset="-122"/>
              </a:rPr>
              <a:t>*Source: Adapted from Hammer and Champy, 1993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0" y="0"/>
            <a:ext cx="8991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cs-CZ" sz="3200" i="1">
                <a:solidFill>
                  <a:srgbClr val="000000"/>
                </a:solidFill>
                <a:ea typeface="新細明體" pitchFamily="16" charset="-120"/>
              </a:rPr>
              <a:t>Ford  </a:t>
            </a:r>
            <a:r>
              <a:rPr lang="en-US" altLang="cs-CZ" sz="4000" i="1">
                <a:solidFill>
                  <a:srgbClr val="000000"/>
                </a:solidFill>
                <a:ea typeface="新細明體" pitchFamily="16" charset="-120"/>
              </a:rPr>
              <a:t>Procurement  </a:t>
            </a:r>
            <a:r>
              <a:rPr lang="en-US" altLang="cs-CZ" sz="3200" i="1">
                <a:solidFill>
                  <a:srgbClr val="000000"/>
                </a:solidFill>
                <a:ea typeface="新細明體" pitchFamily="16" charset="-120"/>
              </a:rPr>
              <a:t>Process</a:t>
            </a:r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76200" y="0"/>
            <a:ext cx="891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grpSp>
        <p:nvGrpSpPr>
          <p:cNvPr id="11268" name="Group 3"/>
          <p:cNvGrpSpPr>
            <a:grpSpLocks/>
          </p:cNvGrpSpPr>
          <p:nvPr/>
        </p:nvGrpSpPr>
        <p:grpSpPr bwMode="auto">
          <a:xfrm>
            <a:off x="7015163" y="768350"/>
            <a:ext cx="1931987" cy="1893888"/>
            <a:chOff x="4419" y="484"/>
            <a:chExt cx="1217" cy="1193"/>
          </a:xfrm>
        </p:grpSpPr>
        <p:grpSp>
          <p:nvGrpSpPr>
            <p:cNvPr id="11505" name="Group 4"/>
            <p:cNvGrpSpPr>
              <a:grpSpLocks/>
            </p:cNvGrpSpPr>
            <p:nvPr/>
          </p:nvGrpSpPr>
          <p:grpSpPr bwMode="auto">
            <a:xfrm>
              <a:off x="5379" y="484"/>
              <a:ext cx="72" cy="1118"/>
              <a:chOff x="5379" y="484"/>
              <a:chExt cx="72" cy="1118"/>
            </a:xfrm>
          </p:grpSpPr>
          <p:sp>
            <p:nvSpPr>
              <p:cNvPr id="11682" name="Oval 5"/>
              <p:cNvSpPr>
                <a:spLocks noChangeArrowheads="1"/>
              </p:cNvSpPr>
              <p:nvPr/>
            </p:nvSpPr>
            <p:spPr bwMode="auto">
              <a:xfrm>
                <a:off x="5381" y="486"/>
                <a:ext cx="67" cy="34"/>
              </a:xfrm>
              <a:prstGeom prst="ellipse">
                <a:avLst/>
              </a:prstGeom>
              <a:solidFill>
                <a:srgbClr val="FFFFFF"/>
              </a:solidFill>
              <a:ln w="1260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683" name="Rectangle 6"/>
              <p:cNvSpPr>
                <a:spLocks noChangeArrowheads="1"/>
              </p:cNvSpPr>
              <p:nvPr/>
            </p:nvSpPr>
            <p:spPr bwMode="auto">
              <a:xfrm>
                <a:off x="5381" y="507"/>
                <a:ext cx="67" cy="1094"/>
              </a:xfrm>
              <a:prstGeom prst="rect">
                <a:avLst/>
              </a:prstGeom>
              <a:solidFill>
                <a:srgbClr val="FFFFFF"/>
              </a:solidFill>
              <a:ln w="1260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grpSp>
            <p:nvGrpSpPr>
              <p:cNvPr id="11684" name="Group 7"/>
              <p:cNvGrpSpPr>
                <a:grpSpLocks/>
              </p:cNvGrpSpPr>
              <p:nvPr/>
            </p:nvGrpSpPr>
            <p:grpSpPr bwMode="auto">
              <a:xfrm>
                <a:off x="5379" y="484"/>
                <a:ext cx="72" cy="1118"/>
                <a:chOff x="5379" y="484"/>
                <a:chExt cx="72" cy="1118"/>
              </a:xfrm>
            </p:grpSpPr>
            <p:grpSp>
              <p:nvGrpSpPr>
                <p:cNvPr id="11685" name="Group 8"/>
                <p:cNvGrpSpPr>
                  <a:grpSpLocks/>
                </p:cNvGrpSpPr>
                <p:nvPr/>
              </p:nvGrpSpPr>
              <p:grpSpPr bwMode="auto">
                <a:xfrm>
                  <a:off x="5379" y="484"/>
                  <a:ext cx="72" cy="1118"/>
                  <a:chOff x="5379" y="484"/>
                  <a:chExt cx="72" cy="1118"/>
                </a:xfrm>
              </p:grpSpPr>
              <p:sp>
                <p:nvSpPr>
                  <p:cNvPr id="11689" name="Oval 9"/>
                  <p:cNvSpPr>
                    <a:spLocks noChangeArrowheads="1"/>
                  </p:cNvSpPr>
                  <p:nvPr/>
                </p:nvSpPr>
                <p:spPr bwMode="auto">
                  <a:xfrm>
                    <a:off x="5379" y="484"/>
                    <a:ext cx="72" cy="37"/>
                  </a:xfrm>
                  <a:prstGeom prst="ellipse">
                    <a:avLst/>
                  </a:prstGeom>
                  <a:solidFill>
                    <a:srgbClr val="C0C0E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1690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5379" y="506"/>
                    <a:ext cx="72" cy="1096"/>
                  </a:xfrm>
                  <a:prstGeom prst="rect">
                    <a:avLst/>
                  </a:prstGeom>
                  <a:solidFill>
                    <a:srgbClr val="C0C0E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  <p:grpSp>
              <p:nvGrpSpPr>
                <p:cNvPr id="11686" name="Group 11"/>
                <p:cNvGrpSpPr>
                  <a:grpSpLocks/>
                </p:cNvGrpSpPr>
                <p:nvPr/>
              </p:nvGrpSpPr>
              <p:grpSpPr bwMode="auto">
                <a:xfrm>
                  <a:off x="5390" y="484"/>
                  <a:ext cx="38" cy="1117"/>
                  <a:chOff x="5390" y="484"/>
                  <a:chExt cx="38" cy="1117"/>
                </a:xfrm>
              </p:grpSpPr>
              <p:sp>
                <p:nvSpPr>
                  <p:cNvPr id="11687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5390" y="484"/>
                    <a:ext cx="38" cy="37"/>
                  </a:xfrm>
                  <a:prstGeom prst="ellipse">
                    <a:avLst/>
                  </a:prstGeom>
                  <a:solidFill>
                    <a:srgbClr val="8080A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1688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5390" y="506"/>
                    <a:ext cx="38" cy="1095"/>
                  </a:xfrm>
                  <a:prstGeom prst="rect">
                    <a:avLst/>
                  </a:prstGeom>
                  <a:solidFill>
                    <a:srgbClr val="8080A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</p:grpSp>
        </p:grpSp>
        <p:grpSp>
          <p:nvGrpSpPr>
            <p:cNvPr id="11506" name="Group 14"/>
            <p:cNvGrpSpPr>
              <a:grpSpLocks/>
            </p:cNvGrpSpPr>
            <p:nvPr/>
          </p:nvGrpSpPr>
          <p:grpSpPr bwMode="auto">
            <a:xfrm>
              <a:off x="4419" y="1102"/>
              <a:ext cx="1217" cy="575"/>
              <a:chOff x="4419" y="1102"/>
              <a:chExt cx="1217" cy="575"/>
            </a:xfrm>
          </p:grpSpPr>
          <p:sp>
            <p:nvSpPr>
              <p:cNvPr id="11507" name="Freeform 15"/>
              <p:cNvSpPr>
                <a:spLocks noChangeArrowheads="1"/>
              </p:cNvSpPr>
              <p:nvPr/>
            </p:nvSpPr>
            <p:spPr bwMode="auto">
              <a:xfrm>
                <a:off x="4419" y="1558"/>
                <a:ext cx="57" cy="76"/>
              </a:xfrm>
              <a:custGeom>
                <a:avLst/>
                <a:gdLst>
                  <a:gd name="T0" fmla="*/ 56 w 58"/>
                  <a:gd name="T1" fmla="*/ 0 h 77"/>
                  <a:gd name="T2" fmla="*/ 0 w 58"/>
                  <a:gd name="T3" fmla="*/ 15 h 77"/>
                  <a:gd name="T4" fmla="*/ 0 w 58"/>
                  <a:gd name="T5" fmla="*/ 41 h 77"/>
                  <a:gd name="T6" fmla="*/ 9 w 58"/>
                  <a:gd name="T7" fmla="*/ 41 h 77"/>
                  <a:gd name="T8" fmla="*/ 9 w 58"/>
                  <a:gd name="T9" fmla="*/ 75 h 77"/>
                  <a:gd name="T10" fmla="*/ 24 w 58"/>
                  <a:gd name="T11" fmla="*/ 75 h 77"/>
                  <a:gd name="T12" fmla="*/ 24 w 58"/>
                  <a:gd name="T13" fmla="*/ 41 h 77"/>
                  <a:gd name="T14" fmla="*/ 54 w 58"/>
                  <a:gd name="T15" fmla="*/ 41 h 77"/>
                  <a:gd name="T16" fmla="*/ 56 w 58"/>
                  <a:gd name="T17" fmla="*/ 0 h 7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8"/>
                  <a:gd name="T28" fmla="*/ 0 h 77"/>
                  <a:gd name="T29" fmla="*/ 58 w 58"/>
                  <a:gd name="T30" fmla="*/ 77 h 7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8" h="77">
                    <a:moveTo>
                      <a:pt x="57" y="0"/>
                    </a:moveTo>
                    <a:lnTo>
                      <a:pt x="0" y="15"/>
                    </a:lnTo>
                    <a:lnTo>
                      <a:pt x="0" y="42"/>
                    </a:lnTo>
                    <a:lnTo>
                      <a:pt x="9" y="42"/>
                    </a:lnTo>
                    <a:lnTo>
                      <a:pt x="9" y="76"/>
                    </a:lnTo>
                    <a:lnTo>
                      <a:pt x="24" y="76"/>
                    </a:lnTo>
                    <a:lnTo>
                      <a:pt x="24" y="42"/>
                    </a:lnTo>
                    <a:lnTo>
                      <a:pt x="55" y="42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006060"/>
              </a:solidFill>
              <a:ln w="126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grpSp>
            <p:nvGrpSpPr>
              <p:cNvPr id="11508" name="Group 16"/>
              <p:cNvGrpSpPr>
                <a:grpSpLocks/>
              </p:cNvGrpSpPr>
              <p:nvPr/>
            </p:nvGrpSpPr>
            <p:grpSpPr bwMode="auto">
              <a:xfrm>
                <a:off x="4473" y="1116"/>
                <a:ext cx="1124" cy="545"/>
                <a:chOff x="4473" y="1116"/>
                <a:chExt cx="1124" cy="545"/>
              </a:xfrm>
            </p:grpSpPr>
            <p:grpSp>
              <p:nvGrpSpPr>
                <p:cNvPr id="11635" name="Group 17"/>
                <p:cNvGrpSpPr>
                  <a:grpSpLocks/>
                </p:cNvGrpSpPr>
                <p:nvPr/>
              </p:nvGrpSpPr>
              <p:grpSpPr bwMode="auto">
                <a:xfrm>
                  <a:off x="4970" y="1218"/>
                  <a:ext cx="627" cy="437"/>
                  <a:chOff x="4970" y="1218"/>
                  <a:chExt cx="627" cy="437"/>
                </a:xfrm>
              </p:grpSpPr>
              <p:sp>
                <p:nvSpPr>
                  <p:cNvPr id="11654" name="Freeform 18"/>
                  <p:cNvSpPr>
                    <a:spLocks noChangeArrowheads="1"/>
                  </p:cNvSpPr>
                  <p:nvPr/>
                </p:nvSpPr>
                <p:spPr bwMode="auto">
                  <a:xfrm>
                    <a:off x="5480" y="1532"/>
                    <a:ext cx="117" cy="86"/>
                  </a:xfrm>
                  <a:custGeom>
                    <a:avLst/>
                    <a:gdLst>
                      <a:gd name="T0" fmla="*/ 0 w 118"/>
                      <a:gd name="T1" fmla="*/ 21 h 87"/>
                      <a:gd name="T2" fmla="*/ 36 w 118"/>
                      <a:gd name="T3" fmla="*/ 21 h 87"/>
                      <a:gd name="T4" fmla="*/ 36 w 118"/>
                      <a:gd name="T5" fmla="*/ 2 h 87"/>
                      <a:gd name="T6" fmla="*/ 59 w 118"/>
                      <a:gd name="T7" fmla="*/ 0 h 87"/>
                      <a:gd name="T8" fmla="*/ 59 w 118"/>
                      <a:gd name="T9" fmla="*/ 21 h 87"/>
                      <a:gd name="T10" fmla="*/ 74 w 118"/>
                      <a:gd name="T11" fmla="*/ 25 h 87"/>
                      <a:gd name="T12" fmla="*/ 74 w 118"/>
                      <a:gd name="T13" fmla="*/ 10 h 87"/>
                      <a:gd name="T14" fmla="*/ 95 w 118"/>
                      <a:gd name="T15" fmla="*/ 10 h 87"/>
                      <a:gd name="T16" fmla="*/ 95 w 118"/>
                      <a:gd name="T17" fmla="*/ 29 h 87"/>
                      <a:gd name="T18" fmla="*/ 116 w 118"/>
                      <a:gd name="T19" fmla="*/ 37 h 87"/>
                      <a:gd name="T20" fmla="*/ 116 w 118"/>
                      <a:gd name="T21" fmla="*/ 85 h 87"/>
                      <a:gd name="T22" fmla="*/ 0 w 118"/>
                      <a:gd name="T23" fmla="*/ 85 h 87"/>
                      <a:gd name="T24" fmla="*/ 0 w 118"/>
                      <a:gd name="T25" fmla="*/ 21 h 87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118"/>
                      <a:gd name="T40" fmla="*/ 0 h 87"/>
                      <a:gd name="T41" fmla="*/ 118 w 118"/>
                      <a:gd name="T42" fmla="*/ 87 h 87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118" h="87">
                        <a:moveTo>
                          <a:pt x="0" y="21"/>
                        </a:moveTo>
                        <a:lnTo>
                          <a:pt x="36" y="21"/>
                        </a:lnTo>
                        <a:lnTo>
                          <a:pt x="36" y="2"/>
                        </a:lnTo>
                        <a:lnTo>
                          <a:pt x="60" y="0"/>
                        </a:lnTo>
                        <a:lnTo>
                          <a:pt x="60" y="21"/>
                        </a:lnTo>
                        <a:lnTo>
                          <a:pt x="75" y="25"/>
                        </a:lnTo>
                        <a:lnTo>
                          <a:pt x="75" y="10"/>
                        </a:lnTo>
                        <a:lnTo>
                          <a:pt x="96" y="10"/>
                        </a:lnTo>
                        <a:lnTo>
                          <a:pt x="96" y="29"/>
                        </a:lnTo>
                        <a:lnTo>
                          <a:pt x="117" y="37"/>
                        </a:lnTo>
                        <a:lnTo>
                          <a:pt x="117" y="86"/>
                        </a:lnTo>
                        <a:lnTo>
                          <a:pt x="0" y="86"/>
                        </a:lnTo>
                        <a:lnTo>
                          <a:pt x="0" y="21"/>
                        </a:lnTo>
                      </a:path>
                    </a:pathLst>
                  </a:custGeom>
                  <a:solidFill>
                    <a:srgbClr val="008080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grpSp>
                <p:nvGrpSpPr>
                  <p:cNvPr id="11655" name="Group 19"/>
                  <p:cNvGrpSpPr>
                    <a:grpSpLocks/>
                  </p:cNvGrpSpPr>
                  <p:nvPr/>
                </p:nvGrpSpPr>
                <p:grpSpPr bwMode="auto">
                  <a:xfrm>
                    <a:off x="4970" y="1218"/>
                    <a:ext cx="525" cy="437"/>
                    <a:chOff x="4970" y="1218"/>
                    <a:chExt cx="525" cy="437"/>
                  </a:xfrm>
                </p:grpSpPr>
                <p:grpSp>
                  <p:nvGrpSpPr>
                    <p:cNvPr id="11656" name="Group 2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402" y="1378"/>
                      <a:ext cx="93" cy="267"/>
                      <a:chOff x="5402" y="1378"/>
                      <a:chExt cx="93" cy="267"/>
                    </a:xfrm>
                  </p:grpSpPr>
                  <p:sp>
                    <p:nvSpPr>
                      <p:cNvPr id="11680" name="Freeform 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02" y="1378"/>
                        <a:ext cx="93" cy="267"/>
                      </a:xfrm>
                      <a:custGeom>
                        <a:avLst/>
                        <a:gdLst>
                          <a:gd name="T0" fmla="*/ 0 w 94"/>
                          <a:gd name="T1" fmla="*/ 0 h 268"/>
                          <a:gd name="T2" fmla="*/ 33 w 94"/>
                          <a:gd name="T3" fmla="*/ 19 h 268"/>
                          <a:gd name="T4" fmla="*/ 33 w 94"/>
                          <a:gd name="T5" fmla="*/ 54 h 268"/>
                          <a:gd name="T6" fmla="*/ 71 w 94"/>
                          <a:gd name="T7" fmla="*/ 69 h 268"/>
                          <a:gd name="T8" fmla="*/ 71 w 94"/>
                          <a:gd name="T9" fmla="*/ 50 h 268"/>
                          <a:gd name="T10" fmla="*/ 92 w 94"/>
                          <a:gd name="T11" fmla="*/ 58 h 268"/>
                          <a:gd name="T12" fmla="*/ 92 w 94"/>
                          <a:gd name="T13" fmla="*/ 242 h 268"/>
                          <a:gd name="T14" fmla="*/ 0 w 94"/>
                          <a:gd name="T15" fmla="*/ 266 h 268"/>
                          <a:gd name="T16" fmla="*/ 0 w 94"/>
                          <a:gd name="T17" fmla="*/ 0 h 268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w 94"/>
                          <a:gd name="T28" fmla="*/ 0 h 268"/>
                          <a:gd name="T29" fmla="*/ 94 w 94"/>
                          <a:gd name="T30" fmla="*/ 268 h 268"/>
                        </a:gdLst>
                        <a:ahLst/>
                        <a:cxnLst>
                          <a:cxn ang="T18">
                            <a:pos x="T0" y="T1"/>
                          </a:cxn>
                          <a:cxn ang="T19">
                            <a:pos x="T2" y="T3"/>
                          </a:cxn>
                          <a:cxn ang="T20">
                            <a:pos x="T4" y="T5"/>
                          </a:cxn>
                          <a:cxn ang="T21">
                            <a:pos x="T6" y="T7"/>
                          </a:cxn>
                          <a:cxn ang="T22">
                            <a:pos x="T8" y="T9"/>
                          </a:cxn>
                          <a:cxn ang="T23">
                            <a:pos x="T10" y="T11"/>
                          </a:cxn>
                          <a:cxn ang="T24">
                            <a:pos x="T12" y="T13"/>
                          </a:cxn>
                          <a:cxn ang="T25">
                            <a:pos x="T14" y="T15"/>
                          </a:cxn>
                          <a:cxn ang="T26">
                            <a:pos x="T16" y="T17"/>
                          </a:cxn>
                        </a:cxnLst>
                        <a:rect l="T27" t="T28" r="T29" b="T30"/>
                        <a:pathLst>
                          <a:path w="94" h="268">
                            <a:moveTo>
                              <a:pt x="0" y="0"/>
                            </a:moveTo>
                            <a:lnTo>
                              <a:pt x="33" y="19"/>
                            </a:lnTo>
                            <a:lnTo>
                              <a:pt x="33" y="54"/>
                            </a:lnTo>
                            <a:lnTo>
                              <a:pt x="72" y="69"/>
                            </a:lnTo>
                            <a:lnTo>
                              <a:pt x="72" y="50"/>
                            </a:lnTo>
                            <a:lnTo>
                              <a:pt x="93" y="58"/>
                            </a:lnTo>
                            <a:lnTo>
                              <a:pt x="93" y="243"/>
                            </a:lnTo>
                            <a:lnTo>
                              <a:pt x="0" y="267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00FFFF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1681" name="Freeform 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02" y="1468"/>
                        <a:ext cx="45" cy="168"/>
                      </a:xfrm>
                      <a:custGeom>
                        <a:avLst/>
                        <a:gdLst>
                          <a:gd name="T0" fmla="*/ 0 w 46"/>
                          <a:gd name="T1" fmla="*/ 0 h 169"/>
                          <a:gd name="T2" fmla="*/ 44 w 46"/>
                          <a:gd name="T3" fmla="*/ 23 h 169"/>
                          <a:gd name="T4" fmla="*/ 44 w 46"/>
                          <a:gd name="T5" fmla="*/ 163 h 169"/>
                          <a:gd name="T6" fmla="*/ 30 w 46"/>
                          <a:gd name="T7" fmla="*/ 167 h 169"/>
                          <a:gd name="T8" fmla="*/ 30 w 46"/>
                          <a:gd name="T9" fmla="*/ 26 h 169"/>
                          <a:gd name="T10" fmla="*/ 0 w 46"/>
                          <a:gd name="T11" fmla="*/ 14 h 169"/>
                          <a:gd name="T12" fmla="*/ 0 w 46"/>
                          <a:gd name="T13" fmla="*/ 0 h 169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46"/>
                          <a:gd name="T22" fmla="*/ 0 h 169"/>
                          <a:gd name="T23" fmla="*/ 46 w 46"/>
                          <a:gd name="T24" fmla="*/ 169 h 169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46" h="169">
                            <a:moveTo>
                              <a:pt x="0" y="0"/>
                            </a:moveTo>
                            <a:lnTo>
                              <a:pt x="45" y="23"/>
                            </a:lnTo>
                            <a:lnTo>
                              <a:pt x="45" y="164"/>
                            </a:lnTo>
                            <a:lnTo>
                              <a:pt x="31" y="168"/>
                            </a:lnTo>
                            <a:lnTo>
                              <a:pt x="31" y="26"/>
                            </a:lnTo>
                            <a:lnTo>
                              <a:pt x="0" y="14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00606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  <p:grpSp>
                  <p:nvGrpSpPr>
                    <p:cNvPr id="11657" name="Group 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70" y="1218"/>
                      <a:ext cx="464" cy="437"/>
                      <a:chOff x="4970" y="1218"/>
                      <a:chExt cx="464" cy="437"/>
                    </a:xfrm>
                  </p:grpSpPr>
                  <p:sp>
                    <p:nvSpPr>
                      <p:cNvPr id="11678" name="Freeform 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970" y="1218"/>
                        <a:ext cx="363" cy="437"/>
                      </a:xfrm>
                      <a:custGeom>
                        <a:avLst/>
                        <a:gdLst>
                          <a:gd name="T0" fmla="*/ 0 w 364"/>
                          <a:gd name="T1" fmla="*/ 95 h 438"/>
                          <a:gd name="T2" fmla="*/ 362 w 364"/>
                          <a:gd name="T3" fmla="*/ 0 h 438"/>
                          <a:gd name="T4" fmla="*/ 362 w 364"/>
                          <a:gd name="T5" fmla="*/ 436 h 438"/>
                          <a:gd name="T6" fmla="*/ 0 w 364"/>
                          <a:gd name="T7" fmla="*/ 436 h 438"/>
                          <a:gd name="T8" fmla="*/ 0 w 364"/>
                          <a:gd name="T9" fmla="*/ 95 h 438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364"/>
                          <a:gd name="T16" fmla="*/ 0 h 438"/>
                          <a:gd name="T17" fmla="*/ 364 w 364"/>
                          <a:gd name="T18" fmla="*/ 438 h 438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364" h="438">
                            <a:moveTo>
                              <a:pt x="0" y="95"/>
                            </a:moveTo>
                            <a:lnTo>
                              <a:pt x="363" y="0"/>
                            </a:lnTo>
                            <a:lnTo>
                              <a:pt x="363" y="437"/>
                            </a:lnTo>
                            <a:lnTo>
                              <a:pt x="0" y="437"/>
                            </a:lnTo>
                            <a:lnTo>
                              <a:pt x="0" y="95"/>
                            </a:lnTo>
                          </a:path>
                        </a:pathLst>
                      </a:custGeom>
                      <a:solidFill>
                        <a:srgbClr val="00808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1679" name="Freeform 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32" y="1219"/>
                        <a:ext cx="102" cy="435"/>
                      </a:xfrm>
                      <a:custGeom>
                        <a:avLst/>
                        <a:gdLst>
                          <a:gd name="T0" fmla="*/ 65 w 103"/>
                          <a:gd name="T1" fmla="*/ 2 h 436"/>
                          <a:gd name="T2" fmla="*/ 65 w 103"/>
                          <a:gd name="T3" fmla="*/ 20 h 436"/>
                          <a:gd name="T4" fmla="*/ 0 w 103"/>
                          <a:gd name="T5" fmla="*/ 0 h 436"/>
                          <a:gd name="T6" fmla="*/ 0 w 103"/>
                          <a:gd name="T7" fmla="*/ 434 h 436"/>
                          <a:gd name="T8" fmla="*/ 68 w 103"/>
                          <a:gd name="T9" fmla="*/ 423 h 436"/>
                          <a:gd name="T10" fmla="*/ 68 w 103"/>
                          <a:gd name="T11" fmla="*/ 93 h 436"/>
                          <a:gd name="T12" fmla="*/ 101 w 103"/>
                          <a:gd name="T13" fmla="*/ 100 h 436"/>
                          <a:gd name="T14" fmla="*/ 101 w 103"/>
                          <a:gd name="T15" fmla="*/ 13 h 436"/>
                          <a:gd name="T16" fmla="*/ 65 w 103"/>
                          <a:gd name="T17" fmla="*/ 2 h 436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w 103"/>
                          <a:gd name="T28" fmla="*/ 0 h 436"/>
                          <a:gd name="T29" fmla="*/ 103 w 103"/>
                          <a:gd name="T30" fmla="*/ 436 h 436"/>
                        </a:gdLst>
                        <a:ahLst/>
                        <a:cxnLst>
                          <a:cxn ang="T18">
                            <a:pos x="T0" y="T1"/>
                          </a:cxn>
                          <a:cxn ang="T19">
                            <a:pos x="T2" y="T3"/>
                          </a:cxn>
                          <a:cxn ang="T20">
                            <a:pos x="T4" y="T5"/>
                          </a:cxn>
                          <a:cxn ang="T21">
                            <a:pos x="T6" y="T7"/>
                          </a:cxn>
                          <a:cxn ang="T22">
                            <a:pos x="T8" y="T9"/>
                          </a:cxn>
                          <a:cxn ang="T23">
                            <a:pos x="T10" y="T11"/>
                          </a:cxn>
                          <a:cxn ang="T24">
                            <a:pos x="T12" y="T13"/>
                          </a:cxn>
                          <a:cxn ang="T25">
                            <a:pos x="T14" y="T15"/>
                          </a:cxn>
                          <a:cxn ang="T26">
                            <a:pos x="T16" y="T17"/>
                          </a:cxn>
                        </a:cxnLst>
                        <a:rect l="T27" t="T28" r="T29" b="T30"/>
                        <a:pathLst>
                          <a:path w="103" h="436">
                            <a:moveTo>
                              <a:pt x="66" y="2"/>
                            </a:moveTo>
                            <a:lnTo>
                              <a:pt x="66" y="20"/>
                            </a:lnTo>
                            <a:lnTo>
                              <a:pt x="0" y="0"/>
                            </a:lnTo>
                            <a:lnTo>
                              <a:pt x="0" y="435"/>
                            </a:lnTo>
                            <a:lnTo>
                              <a:pt x="69" y="424"/>
                            </a:lnTo>
                            <a:lnTo>
                              <a:pt x="69" y="93"/>
                            </a:lnTo>
                            <a:lnTo>
                              <a:pt x="102" y="100"/>
                            </a:lnTo>
                            <a:lnTo>
                              <a:pt x="102" y="13"/>
                            </a:lnTo>
                            <a:lnTo>
                              <a:pt x="66" y="2"/>
                            </a:lnTo>
                          </a:path>
                        </a:pathLst>
                      </a:custGeom>
                      <a:solidFill>
                        <a:srgbClr val="80FFE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  <p:grpSp>
                  <p:nvGrpSpPr>
                    <p:cNvPr id="11658" name="Group 2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129" y="1248"/>
                      <a:ext cx="80" cy="320"/>
                      <a:chOff x="5129" y="1248"/>
                      <a:chExt cx="80" cy="320"/>
                    </a:xfrm>
                  </p:grpSpPr>
                  <p:sp>
                    <p:nvSpPr>
                      <p:cNvPr id="11675" name="Freeform 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129" y="1248"/>
                        <a:ext cx="57" cy="259"/>
                      </a:xfrm>
                      <a:custGeom>
                        <a:avLst/>
                        <a:gdLst>
                          <a:gd name="T0" fmla="*/ 56 w 58"/>
                          <a:gd name="T1" fmla="*/ 0 h 260"/>
                          <a:gd name="T2" fmla="*/ 56 w 58"/>
                          <a:gd name="T3" fmla="*/ 254 h 260"/>
                          <a:gd name="T4" fmla="*/ 0 w 58"/>
                          <a:gd name="T5" fmla="*/ 258 h 260"/>
                          <a:gd name="T6" fmla="*/ 0 w 58"/>
                          <a:gd name="T7" fmla="*/ 11 h 260"/>
                          <a:gd name="T8" fmla="*/ 56 w 58"/>
                          <a:gd name="T9" fmla="*/ 0 h 260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58"/>
                          <a:gd name="T16" fmla="*/ 0 h 260"/>
                          <a:gd name="T17" fmla="*/ 58 w 58"/>
                          <a:gd name="T18" fmla="*/ 260 h 260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58" h="260">
                            <a:moveTo>
                              <a:pt x="57" y="0"/>
                            </a:moveTo>
                            <a:lnTo>
                              <a:pt x="57" y="255"/>
                            </a:lnTo>
                            <a:lnTo>
                              <a:pt x="0" y="259"/>
                            </a:lnTo>
                            <a:lnTo>
                              <a:pt x="0" y="11"/>
                            </a:lnTo>
                            <a:lnTo>
                              <a:pt x="57" y="0"/>
                            </a:lnTo>
                          </a:path>
                        </a:pathLst>
                      </a:custGeom>
                      <a:solidFill>
                        <a:srgbClr val="00E0C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1676" name="Freeform 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129" y="1503"/>
                        <a:ext cx="75" cy="58"/>
                      </a:xfrm>
                      <a:custGeom>
                        <a:avLst/>
                        <a:gdLst>
                          <a:gd name="T0" fmla="*/ 0 w 76"/>
                          <a:gd name="T1" fmla="*/ 4 h 59"/>
                          <a:gd name="T2" fmla="*/ 56 w 76"/>
                          <a:gd name="T3" fmla="*/ 0 h 59"/>
                          <a:gd name="T4" fmla="*/ 74 w 76"/>
                          <a:gd name="T5" fmla="*/ 56 h 59"/>
                          <a:gd name="T6" fmla="*/ 25 w 76"/>
                          <a:gd name="T7" fmla="*/ 57 h 59"/>
                          <a:gd name="T8" fmla="*/ 0 w 76"/>
                          <a:gd name="T9" fmla="*/ 4 h 59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6"/>
                          <a:gd name="T16" fmla="*/ 0 h 59"/>
                          <a:gd name="T17" fmla="*/ 76 w 76"/>
                          <a:gd name="T18" fmla="*/ 59 h 59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6" h="59">
                            <a:moveTo>
                              <a:pt x="0" y="4"/>
                            </a:moveTo>
                            <a:lnTo>
                              <a:pt x="57" y="0"/>
                            </a:lnTo>
                            <a:lnTo>
                              <a:pt x="75" y="57"/>
                            </a:lnTo>
                            <a:lnTo>
                              <a:pt x="25" y="58"/>
                            </a:lnTo>
                            <a:lnTo>
                              <a:pt x="0" y="4"/>
                            </a:lnTo>
                          </a:path>
                        </a:pathLst>
                      </a:custGeom>
                      <a:solidFill>
                        <a:srgbClr val="00808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1677" name="Freeform 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187" y="1248"/>
                        <a:ext cx="22" cy="320"/>
                      </a:xfrm>
                      <a:custGeom>
                        <a:avLst/>
                        <a:gdLst>
                          <a:gd name="T0" fmla="*/ 0 w 23"/>
                          <a:gd name="T1" fmla="*/ 0 h 321"/>
                          <a:gd name="T2" fmla="*/ 21 w 23"/>
                          <a:gd name="T3" fmla="*/ 2 h 321"/>
                          <a:gd name="T4" fmla="*/ 21 w 23"/>
                          <a:gd name="T5" fmla="*/ 319 h 321"/>
                          <a:gd name="T6" fmla="*/ 0 w 23"/>
                          <a:gd name="T7" fmla="*/ 256 h 321"/>
                          <a:gd name="T8" fmla="*/ 0 w 23"/>
                          <a:gd name="T9" fmla="*/ 0 h 32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23"/>
                          <a:gd name="T16" fmla="*/ 0 h 321"/>
                          <a:gd name="T17" fmla="*/ 23 w 23"/>
                          <a:gd name="T18" fmla="*/ 321 h 32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23" h="321">
                            <a:moveTo>
                              <a:pt x="0" y="0"/>
                            </a:moveTo>
                            <a:lnTo>
                              <a:pt x="22" y="2"/>
                            </a:lnTo>
                            <a:lnTo>
                              <a:pt x="22" y="320"/>
                            </a:lnTo>
                            <a:lnTo>
                              <a:pt x="0" y="257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80FFE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  <p:grpSp>
                  <p:nvGrpSpPr>
                    <p:cNvPr id="11659" name="Group 3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002" y="1282"/>
                      <a:ext cx="87" cy="289"/>
                      <a:chOff x="5002" y="1282"/>
                      <a:chExt cx="87" cy="289"/>
                    </a:xfrm>
                  </p:grpSpPr>
                  <p:sp>
                    <p:nvSpPr>
                      <p:cNvPr id="11672" name="Freeform 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059" y="1282"/>
                        <a:ext cx="30" cy="287"/>
                      </a:xfrm>
                      <a:custGeom>
                        <a:avLst/>
                        <a:gdLst>
                          <a:gd name="T0" fmla="*/ 0 w 31"/>
                          <a:gd name="T1" fmla="*/ 0 h 288"/>
                          <a:gd name="T2" fmla="*/ 0 w 31"/>
                          <a:gd name="T3" fmla="*/ 228 h 288"/>
                          <a:gd name="T4" fmla="*/ 29 w 31"/>
                          <a:gd name="T5" fmla="*/ 286 h 288"/>
                          <a:gd name="T6" fmla="*/ 29 w 31"/>
                          <a:gd name="T7" fmla="*/ 2 h 288"/>
                          <a:gd name="T8" fmla="*/ 0 w 31"/>
                          <a:gd name="T9" fmla="*/ 0 h 288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31"/>
                          <a:gd name="T16" fmla="*/ 0 h 288"/>
                          <a:gd name="T17" fmla="*/ 31 w 31"/>
                          <a:gd name="T18" fmla="*/ 288 h 288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31" h="288">
                            <a:moveTo>
                              <a:pt x="0" y="0"/>
                            </a:moveTo>
                            <a:lnTo>
                              <a:pt x="0" y="229"/>
                            </a:lnTo>
                            <a:lnTo>
                              <a:pt x="30" y="287"/>
                            </a:lnTo>
                            <a:lnTo>
                              <a:pt x="30" y="2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80FFE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1673" name="Freeform 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005" y="1282"/>
                        <a:ext cx="54" cy="236"/>
                      </a:xfrm>
                      <a:custGeom>
                        <a:avLst/>
                        <a:gdLst>
                          <a:gd name="T0" fmla="*/ 0 w 55"/>
                          <a:gd name="T1" fmla="*/ 11 h 237"/>
                          <a:gd name="T2" fmla="*/ 53 w 55"/>
                          <a:gd name="T3" fmla="*/ 0 h 237"/>
                          <a:gd name="T4" fmla="*/ 53 w 55"/>
                          <a:gd name="T5" fmla="*/ 231 h 237"/>
                          <a:gd name="T6" fmla="*/ 0 w 55"/>
                          <a:gd name="T7" fmla="*/ 235 h 237"/>
                          <a:gd name="T8" fmla="*/ 0 w 55"/>
                          <a:gd name="T9" fmla="*/ 11 h 237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55"/>
                          <a:gd name="T16" fmla="*/ 0 h 237"/>
                          <a:gd name="T17" fmla="*/ 55 w 55"/>
                          <a:gd name="T18" fmla="*/ 237 h 237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55" h="237">
                            <a:moveTo>
                              <a:pt x="0" y="11"/>
                            </a:moveTo>
                            <a:lnTo>
                              <a:pt x="54" y="0"/>
                            </a:lnTo>
                            <a:lnTo>
                              <a:pt x="54" y="232"/>
                            </a:lnTo>
                            <a:lnTo>
                              <a:pt x="0" y="236"/>
                            </a:lnTo>
                            <a:lnTo>
                              <a:pt x="0" y="11"/>
                            </a:lnTo>
                          </a:path>
                        </a:pathLst>
                      </a:custGeom>
                      <a:solidFill>
                        <a:srgbClr val="00E0C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1674" name="Freeform 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002" y="1510"/>
                        <a:ext cx="87" cy="61"/>
                      </a:xfrm>
                      <a:custGeom>
                        <a:avLst/>
                        <a:gdLst>
                          <a:gd name="T0" fmla="*/ 0 w 88"/>
                          <a:gd name="T1" fmla="*/ 4 h 62"/>
                          <a:gd name="T2" fmla="*/ 56 w 88"/>
                          <a:gd name="T3" fmla="*/ 0 h 62"/>
                          <a:gd name="T4" fmla="*/ 86 w 88"/>
                          <a:gd name="T5" fmla="*/ 60 h 62"/>
                          <a:gd name="T6" fmla="*/ 29 w 88"/>
                          <a:gd name="T7" fmla="*/ 60 h 62"/>
                          <a:gd name="T8" fmla="*/ 0 w 88"/>
                          <a:gd name="T9" fmla="*/ 4 h 62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88"/>
                          <a:gd name="T16" fmla="*/ 0 h 62"/>
                          <a:gd name="T17" fmla="*/ 88 w 88"/>
                          <a:gd name="T18" fmla="*/ 62 h 62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88" h="62">
                            <a:moveTo>
                              <a:pt x="0" y="4"/>
                            </a:moveTo>
                            <a:lnTo>
                              <a:pt x="57" y="0"/>
                            </a:lnTo>
                            <a:lnTo>
                              <a:pt x="87" y="61"/>
                            </a:lnTo>
                            <a:lnTo>
                              <a:pt x="29" y="61"/>
                            </a:lnTo>
                            <a:lnTo>
                              <a:pt x="0" y="4"/>
                            </a:lnTo>
                          </a:path>
                        </a:pathLst>
                      </a:custGeom>
                      <a:solidFill>
                        <a:srgbClr val="00808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  <p:grpSp>
                  <p:nvGrpSpPr>
                    <p:cNvPr id="11660" name="Group 3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245" y="1221"/>
                      <a:ext cx="81" cy="257"/>
                      <a:chOff x="5245" y="1221"/>
                      <a:chExt cx="81" cy="257"/>
                    </a:xfrm>
                  </p:grpSpPr>
                  <p:sp>
                    <p:nvSpPr>
                      <p:cNvPr id="11669" name="Freeform 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46" y="1391"/>
                        <a:ext cx="80" cy="85"/>
                      </a:xfrm>
                      <a:custGeom>
                        <a:avLst/>
                        <a:gdLst>
                          <a:gd name="T0" fmla="*/ 0 w 81"/>
                          <a:gd name="T1" fmla="*/ 1 h 86"/>
                          <a:gd name="T2" fmla="*/ 52 w 81"/>
                          <a:gd name="T3" fmla="*/ 0 h 86"/>
                          <a:gd name="T4" fmla="*/ 79 w 81"/>
                          <a:gd name="T5" fmla="*/ 84 h 86"/>
                          <a:gd name="T6" fmla="*/ 29 w 81"/>
                          <a:gd name="T7" fmla="*/ 84 h 86"/>
                          <a:gd name="T8" fmla="*/ 0 w 81"/>
                          <a:gd name="T9" fmla="*/ 1 h 86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81"/>
                          <a:gd name="T16" fmla="*/ 0 h 86"/>
                          <a:gd name="T17" fmla="*/ 81 w 81"/>
                          <a:gd name="T18" fmla="*/ 86 h 8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81" h="86">
                            <a:moveTo>
                              <a:pt x="0" y="1"/>
                            </a:moveTo>
                            <a:lnTo>
                              <a:pt x="53" y="0"/>
                            </a:lnTo>
                            <a:lnTo>
                              <a:pt x="80" y="85"/>
                            </a:lnTo>
                            <a:lnTo>
                              <a:pt x="29" y="85"/>
                            </a:lnTo>
                            <a:lnTo>
                              <a:pt x="0" y="1"/>
                            </a:lnTo>
                          </a:path>
                        </a:pathLst>
                      </a:custGeom>
                      <a:solidFill>
                        <a:srgbClr val="00808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1670" name="Freeform 3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45" y="1221"/>
                        <a:ext cx="54" cy="175"/>
                      </a:xfrm>
                      <a:custGeom>
                        <a:avLst/>
                        <a:gdLst>
                          <a:gd name="T0" fmla="*/ 0 w 55"/>
                          <a:gd name="T1" fmla="*/ 174 h 176"/>
                          <a:gd name="T2" fmla="*/ 53 w 55"/>
                          <a:gd name="T3" fmla="*/ 166 h 176"/>
                          <a:gd name="T4" fmla="*/ 53 w 55"/>
                          <a:gd name="T5" fmla="*/ 0 h 176"/>
                          <a:gd name="T6" fmla="*/ 0 w 55"/>
                          <a:gd name="T7" fmla="*/ 11 h 176"/>
                          <a:gd name="T8" fmla="*/ 0 w 55"/>
                          <a:gd name="T9" fmla="*/ 174 h 176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55"/>
                          <a:gd name="T16" fmla="*/ 0 h 176"/>
                          <a:gd name="T17" fmla="*/ 55 w 55"/>
                          <a:gd name="T18" fmla="*/ 176 h 17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55" h="176">
                            <a:moveTo>
                              <a:pt x="0" y="175"/>
                            </a:moveTo>
                            <a:lnTo>
                              <a:pt x="54" y="167"/>
                            </a:lnTo>
                            <a:lnTo>
                              <a:pt x="54" y="0"/>
                            </a:lnTo>
                            <a:lnTo>
                              <a:pt x="0" y="11"/>
                            </a:lnTo>
                            <a:lnTo>
                              <a:pt x="0" y="175"/>
                            </a:lnTo>
                          </a:path>
                        </a:pathLst>
                      </a:custGeom>
                      <a:solidFill>
                        <a:srgbClr val="00E0C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1671" name="Freeform 3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98" y="1221"/>
                        <a:ext cx="28" cy="257"/>
                      </a:xfrm>
                      <a:custGeom>
                        <a:avLst/>
                        <a:gdLst>
                          <a:gd name="T0" fmla="*/ 0 w 29"/>
                          <a:gd name="T1" fmla="*/ 0 h 258"/>
                          <a:gd name="T2" fmla="*/ 0 w 29"/>
                          <a:gd name="T3" fmla="*/ 169 h 258"/>
                          <a:gd name="T4" fmla="*/ 27 w 29"/>
                          <a:gd name="T5" fmla="*/ 256 h 258"/>
                          <a:gd name="T6" fmla="*/ 27 w 29"/>
                          <a:gd name="T7" fmla="*/ 6 h 258"/>
                          <a:gd name="T8" fmla="*/ 0 w 29"/>
                          <a:gd name="T9" fmla="*/ 0 h 258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29"/>
                          <a:gd name="T16" fmla="*/ 0 h 258"/>
                          <a:gd name="T17" fmla="*/ 29 w 29"/>
                          <a:gd name="T18" fmla="*/ 258 h 258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29" h="258">
                            <a:moveTo>
                              <a:pt x="0" y="0"/>
                            </a:moveTo>
                            <a:lnTo>
                              <a:pt x="0" y="170"/>
                            </a:lnTo>
                            <a:lnTo>
                              <a:pt x="28" y="257"/>
                            </a:lnTo>
                            <a:lnTo>
                              <a:pt x="28" y="6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80FFE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  <p:grpSp>
                  <p:nvGrpSpPr>
                    <p:cNvPr id="11661" name="Group 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119" y="1268"/>
                      <a:ext cx="63" cy="218"/>
                      <a:chOff x="5119" y="1268"/>
                      <a:chExt cx="63" cy="218"/>
                    </a:xfrm>
                  </p:grpSpPr>
                  <p:sp>
                    <p:nvSpPr>
                      <p:cNvPr id="11666" name="Freeform 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119" y="1268"/>
                        <a:ext cx="33" cy="139"/>
                      </a:xfrm>
                      <a:custGeom>
                        <a:avLst/>
                        <a:gdLst>
                          <a:gd name="T0" fmla="*/ 0 w 34"/>
                          <a:gd name="T1" fmla="*/ 6 h 140"/>
                          <a:gd name="T2" fmla="*/ 32 w 34"/>
                          <a:gd name="T3" fmla="*/ 0 h 140"/>
                          <a:gd name="T4" fmla="*/ 32 w 34"/>
                          <a:gd name="T5" fmla="*/ 138 h 140"/>
                          <a:gd name="T6" fmla="*/ 0 w 34"/>
                          <a:gd name="T7" fmla="*/ 138 h 140"/>
                          <a:gd name="T8" fmla="*/ 0 w 34"/>
                          <a:gd name="T9" fmla="*/ 6 h 140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34"/>
                          <a:gd name="T16" fmla="*/ 0 h 140"/>
                          <a:gd name="T17" fmla="*/ 34 w 34"/>
                          <a:gd name="T18" fmla="*/ 140 h 140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34" h="140">
                            <a:moveTo>
                              <a:pt x="0" y="6"/>
                            </a:moveTo>
                            <a:lnTo>
                              <a:pt x="33" y="0"/>
                            </a:lnTo>
                            <a:lnTo>
                              <a:pt x="33" y="139"/>
                            </a:lnTo>
                            <a:lnTo>
                              <a:pt x="0" y="139"/>
                            </a:lnTo>
                            <a:lnTo>
                              <a:pt x="0" y="6"/>
                            </a:lnTo>
                          </a:path>
                        </a:pathLst>
                      </a:custGeom>
                      <a:solidFill>
                        <a:srgbClr val="00E0C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1667" name="Freeform 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119" y="1407"/>
                        <a:ext cx="61" cy="78"/>
                      </a:xfrm>
                      <a:custGeom>
                        <a:avLst/>
                        <a:gdLst>
                          <a:gd name="T0" fmla="*/ 0 w 62"/>
                          <a:gd name="T1" fmla="*/ 0 h 79"/>
                          <a:gd name="T2" fmla="*/ 32 w 62"/>
                          <a:gd name="T3" fmla="*/ 0 h 79"/>
                          <a:gd name="T4" fmla="*/ 60 w 62"/>
                          <a:gd name="T5" fmla="*/ 77 h 79"/>
                          <a:gd name="T6" fmla="*/ 30 w 62"/>
                          <a:gd name="T7" fmla="*/ 77 h 79"/>
                          <a:gd name="T8" fmla="*/ 0 w 62"/>
                          <a:gd name="T9" fmla="*/ 0 h 79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62"/>
                          <a:gd name="T16" fmla="*/ 0 h 79"/>
                          <a:gd name="T17" fmla="*/ 62 w 62"/>
                          <a:gd name="T18" fmla="*/ 79 h 79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62" h="79">
                            <a:moveTo>
                              <a:pt x="0" y="0"/>
                            </a:moveTo>
                            <a:lnTo>
                              <a:pt x="33" y="0"/>
                            </a:lnTo>
                            <a:lnTo>
                              <a:pt x="61" y="78"/>
                            </a:lnTo>
                            <a:lnTo>
                              <a:pt x="30" y="78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00808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1668" name="Freeform 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152" y="1268"/>
                        <a:ext cx="30" cy="218"/>
                      </a:xfrm>
                      <a:custGeom>
                        <a:avLst/>
                        <a:gdLst>
                          <a:gd name="T0" fmla="*/ 29 w 31"/>
                          <a:gd name="T1" fmla="*/ 217 h 219"/>
                          <a:gd name="T2" fmla="*/ 29 w 31"/>
                          <a:gd name="T3" fmla="*/ 10 h 219"/>
                          <a:gd name="T4" fmla="*/ 0 w 31"/>
                          <a:gd name="T5" fmla="*/ 0 h 219"/>
                          <a:gd name="T6" fmla="*/ 0 w 31"/>
                          <a:gd name="T7" fmla="*/ 142 h 219"/>
                          <a:gd name="T8" fmla="*/ 29 w 31"/>
                          <a:gd name="T9" fmla="*/ 217 h 219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31"/>
                          <a:gd name="T16" fmla="*/ 0 h 219"/>
                          <a:gd name="T17" fmla="*/ 31 w 31"/>
                          <a:gd name="T18" fmla="*/ 219 h 219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31" h="219">
                            <a:moveTo>
                              <a:pt x="30" y="218"/>
                            </a:moveTo>
                            <a:lnTo>
                              <a:pt x="30" y="10"/>
                            </a:lnTo>
                            <a:lnTo>
                              <a:pt x="0" y="0"/>
                            </a:lnTo>
                            <a:lnTo>
                              <a:pt x="0" y="143"/>
                            </a:lnTo>
                            <a:lnTo>
                              <a:pt x="30" y="218"/>
                            </a:lnTo>
                          </a:path>
                        </a:pathLst>
                      </a:custGeom>
                      <a:solidFill>
                        <a:srgbClr val="80FFE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  <p:grpSp>
                  <p:nvGrpSpPr>
                    <p:cNvPr id="11662" name="Group 4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96" y="1320"/>
                      <a:ext cx="58" cy="172"/>
                      <a:chOff x="4996" y="1320"/>
                      <a:chExt cx="58" cy="172"/>
                    </a:xfrm>
                  </p:grpSpPr>
                  <p:sp>
                    <p:nvSpPr>
                      <p:cNvPr id="11663" name="Freeform 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996" y="1417"/>
                        <a:ext cx="56" cy="72"/>
                      </a:xfrm>
                      <a:custGeom>
                        <a:avLst/>
                        <a:gdLst>
                          <a:gd name="T0" fmla="*/ 24 w 57"/>
                          <a:gd name="T1" fmla="*/ 71 h 73"/>
                          <a:gd name="T2" fmla="*/ 55 w 57"/>
                          <a:gd name="T3" fmla="*/ 71 h 73"/>
                          <a:gd name="T4" fmla="*/ 31 w 57"/>
                          <a:gd name="T5" fmla="*/ 0 h 73"/>
                          <a:gd name="T6" fmla="*/ 0 w 57"/>
                          <a:gd name="T7" fmla="*/ 0 h 73"/>
                          <a:gd name="T8" fmla="*/ 24 w 57"/>
                          <a:gd name="T9" fmla="*/ 71 h 73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57"/>
                          <a:gd name="T16" fmla="*/ 0 h 73"/>
                          <a:gd name="T17" fmla="*/ 57 w 57"/>
                          <a:gd name="T18" fmla="*/ 73 h 73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57" h="73">
                            <a:moveTo>
                              <a:pt x="24" y="72"/>
                            </a:moveTo>
                            <a:lnTo>
                              <a:pt x="56" y="72"/>
                            </a:lnTo>
                            <a:lnTo>
                              <a:pt x="32" y="0"/>
                            </a:lnTo>
                            <a:lnTo>
                              <a:pt x="0" y="0"/>
                            </a:lnTo>
                            <a:lnTo>
                              <a:pt x="24" y="72"/>
                            </a:lnTo>
                          </a:path>
                        </a:pathLst>
                      </a:custGeom>
                      <a:solidFill>
                        <a:srgbClr val="00808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1664" name="Freeform 4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996" y="1320"/>
                        <a:ext cx="34" cy="97"/>
                      </a:xfrm>
                      <a:custGeom>
                        <a:avLst/>
                        <a:gdLst>
                          <a:gd name="T0" fmla="*/ 0 w 35"/>
                          <a:gd name="T1" fmla="*/ 96 h 98"/>
                          <a:gd name="T2" fmla="*/ 31 w 35"/>
                          <a:gd name="T3" fmla="*/ 96 h 98"/>
                          <a:gd name="T4" fmla="*/ 33 w 35"/>
                          <a:gd name="T5" fmla="*/ 0 h 98"/>
                          <a:gd name="T6" fmla="*/ 0 w 35"/>
                          <a:gd name="T7" fmla="*/ 6 h 98"/>
                          <a:gd name="T8" fmla="*/ 0 w 35"/>
                          <a:gd name="T9" fmla="*/ 96 h 98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35"/>
                          <a:gd name="T16" fmla="*/ 0 h 98"/>
                          <a:gd name="T17" fmla="*/ 35 w 35"/>
                          <a:gd name="T18" fmla="*/ 98 h 98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35" h="98">
                            <a:moveTo>
                              <a:pt x="0" y="97"/>
                            </a:moveTo>
                            <a:lnTo>
                              <a:pt x="32" y="97"/>
                            </a:lnTo>
                            <a:lnTo>
                              <a:pt x="34" y="0"/>
                            </a:lnTo>
                            <a:lnTo>
                              <a:pt x="0" y="6"/>
                            </a:lnTo>
                            <a:lnTo>
                              <a:pt x="0" y="97"/>
                            </a:lnTo>
                          </a:path>
                        </a:pathLst>
                      </a:custGeom>
                      <a:solidFill>
                        <a:srgbClr val="00E0C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1665" name="Freeform 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028" y="1322"/>
                        <a:ext cx="26" cy="170"/>
                      </a:xfrm>
                      <a:custGeom>
                        <a:avLst/>
                        <a:gdLst>
                          <a:gd name="T0" fmla="*/ 0 w 27"/>
                          <a:gd name="T1" fmla="*/ 0 h 171"/>
                          <a:gd name="T2" fmla="*/ 0 w 27"/>
                          <a:gd name="T3" fmla="*/ 95 h 171"/>
                          <a:gd name="T4" fmla="*/ 25 w 27"/>
                          <a:gd name="T5" fmla="*/ 169 h 171"/>
                          <a:gd name="T6" fmla="*/ 23 w 27"/>
                          <a:gd name="T7" fmla="*/ 24 h 171"/>
                          <a:gd name="T8" fmla="*/ 0 w 27"/>
                          <a:gd name="T9" fmla="*/ 0 h 17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27"/>
                          <a:gd name="T16" fmla="*/ 0 h 171"/>
                          <a:gd name="T17" fmla="*/ 27 w 27"/>
                          <a:gd name="T18" fmla="*/ 171 h 17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27" h="171">
                            <a:moveTo>
                              <a:pt x="0" y="0"/>
                            </a:moveTo>
                            <a:lnTo>
                              <a:pt x="0" y="96"/>
                            </a:lnTo>
                            <a:lnTo>
                              <a:pt x="26" y="170"/>
                            </a:lnTo>
                            <a:lnTo>
                              <a:pt x="24" y="24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00FFFF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</p:grpSp>
            </p:grpSp>
            <p:grpSp>
              <p:nvGrpSpPr>
                <p:cNvPr id="11636" name="Group 46"/>
                <p:cNvGrpSpPr>
                  <a:grpSpLocks/>
                </p:cNvGrpSpPr>
                <p:nvPr/>
              </p:nvGrpSpPr>
              <p:grpSpPr bwMode="auto">
                <a:xfrm>
                  <a:off x="4494" y="1116"/>
                  <a:ext cx="486" cy="545"/>
                  <a:chOff x="4494" y="1116"/>
                  <a:chExt cx="486" cy="545"/>
                </a:xfrm>
              </p:grpSpPr>
              <p:grpSp>
                <p:nvGrpSpPr>
                  <p:cNvPr id="11648" name="Group 47"/>
                  <p:cNvGrpSpPr>
                    <a:grpSpLocks/>
                  </p:cNvGrpSpPr>
                  <p:nvPr/>
                </p:nvGrpSpPr>
                <p:grpSpPr bwMode="auto">
                  <a:xfrm>
                    <a:off x="4494" y="1116"/>
                    <a:ext cx="486" cy="545"/>
                    <a:chOff x="4494" y="1116"/>
                    <a:chExt cx="486" cy="545"/>
                  </a:xfrm>
                </p:grpSpPr>
                <p:sp>
                  <p:nvSpPr>
                    <p:cNvPr id="11650" name="Freeform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85" y="1263"/>
                      <a:ext cx="95" cy="388"/>
                    </a:xfrm>
                    <a:custGeom>
                      <a:avLst/>
                      <a:gdLst>
                        <a:gd name="T0" fmla="*/ 26 w 96"/>
                        <a:gd name="T1" fmla="*/ 0 h 389"/>
                        <a:gd name="T2" fmla="*/ 26 w 96"/>
                        <a:gd name="T3" fmla="*/ 45 h 389"/>
                        <a:gd name="T4" fmla="*/ 0 w 96"/>
                        <a:gd name="T5" fmla="*/ 38 h 389"/>
                        <a:gd name="T6" fmla="*/ 0 w 96"/>
                        <a:gd name="T7" fmla="*/ 387 h 389"/>
                        <a:gd name="T8" fmla="*/ 94 w 96"/>
                        <a:gd name="T9" fmla="*/ 383 h 389"/>
                        <a:gd name="T10" fmla="*/ 94 w 96"/>
                        <a:gd name="T11" fmla="*/ 45 h 389"/>
                        <a:gd name="T12" fmla="*/ 26 w 96"/>
                        <a:gd name="T13" fmla="*/ 0 h 389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96"/>
                        <a:gd name="T22" fmla="*/ 0 h 389"/>
                        <a:gd name="T23" fmla="*/ 96 w 96"/>
                        <a:gd name="T24" fmla="*/ 389 h 389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96" h="389">
                          <a:moveTo>
                            <a:pt x="26" y="0"/>
                          </a:moveTo>
                          <a:lnTo>
                            <a:pt x="26" y="45"/>
                          </a:lnTo>
                          <a:lnTo>
                            <a:pt x="0" y="38"/>
                          </a:lnTo>
                          <a:lnTo>
                            <a:pt x="0" y="388"/>
                          </a:lnTo>
                          <a:lnTo>
                            <a:pt x="95" y="384"/>
                          </a:lnTo>
                          <a:lnTo>
                            <a:pt x="95" y="45"/>
                          </a:lnTo>
                          <a:lnTo>
                            <a:pt x="26" y="0"/>
                          </a:lnTo>
                        </a:path>
                      </a:pathLst>
                    </a:custGeom>
                    <a:solidFill>
                      <a:srgbClr val="00FFFF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651" name="Freeform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69" y="1263"/>
                      <a:ext cx="42" cy="65"/>
                    </a:xfrm>
                    <a:custGeom>
                      <a:avLst/>
                      <a:gdLst>
                        <a:gd name="T0" fmla="*/ 41 w 43"/>
                        <a:gd name="T1" fmla="*/ 0 h 66"/>
                        <a:gd name="T2" fmla="*/ 0 w 43"/>
                        <a:gd name="T3" fmla="*/ 11 h 66"/>
                        <a:gd name="T4" fmla="*/ 0 w 43"/>
                        <a:gd name="T5" fmla="*/ 64 h 66"/>
                        <a:gd name="T6" fmla="*/ 41 w 43"/>
                        <a:gd name="T7" fmla="*/ 64 h 66"/>
                        <a:gd name="T8" fmla="*/ 41 w 43"/>
                        <a:gd name="T9" fmla="*/ 0 h 6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3"/>
                        <a:gd name="T16" fmla="*/ 0 h 66"/>
                        <a:gd name="T17" fmla="*/ 43 w 43"/>
                        <a:gd name="T18" fmla="*/ 66 h 6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3" h="66">
                          <a:moveTo>
                            <a:pt x="42" y="0"/>
                          </a:moveTo>
                          <a:lnTo>
                            <a:pt x="0" y="11"/>
                          </a:lnTo>
                          <a:lnTo>
                            <a:pt x="0" y="65"/>
                          </a:lnTo>
                          <a:lnTo>
                            <a:pt x="42" y="65"/>
                          </a:lnTo>
                          <a:lnTo>
                            <a:pt x="42" y="0"/>
                          </a:lnTo>
                        </a:path>
                      </a:pathLst>
                    </a:custGeom>
                    <a:solidFill>
                      <a:srgbClr val="00808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652" name="Freeform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94" y="1116"/>
                      <a:ext cx="261" cy="545"/>
                    </a:xfrm>
                    <a:custGeom>
                      <a:avLst/>
                      <a:gdLst>
                        <a:gd name="T0" fmla="*/ 0 w 262"/>
                        <a:gd name="T1" fmla="*/ 101 h 546"/>
                        <a:gd name="T2" fmla="*/ 260 w 262"/>
                        <a:gd name="T3" fmla="*/ 0 h 546"/>
                        <a:gd name="T4" fmla="*/ 260 w 262"/>
                        <a:gd name="T5" fmla="*/ 544 h 546"/>
                        <a:gd name="T6" fmla="*/ 0 w 262"/>
                        <a:gd name="T7" fmla="*/ 534 h 546"/>
                        <a:gd name="T8" fmla="*/ 0 w 262"/>
                        <a:gd name="T9" fmla="*/ 101 h 54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62"/>
                        <a:gd name="T16" fmla="*/ 0 h 546"/>
                        <a:gd name="T17" fmla="*/ 262 w 262"/>
                        <a:gd name="T18" fmla="*/ 546 h 54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62" h="546">
                          <a:moveTo>
                            <a:pt x="0" y="101"/>
                          </a:moveTo>
                          <a:lnTo>
                            <a:pt x="261" y="0"/>
                          </a:lnTo>
                          <a:lnTo>
                            <a:pt x="261" y="545"/>
                          </a:lnTo>
                          <a:lnTo>
                            <a:pt x="0" y="535"/>
                          </a:lnTo>
                          <a:lnTo>
                            <a:pt x="0" y="101"/>
                          </a:lnTo>
                        </a:path>
                      </a:pathLst>
                    </a:custGeom>
                    <a:solidFill>
                      <a:srgbClr val="00808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653" name="Freeform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55" y="1118"/>
                      <a:ext cx="132" cy="543"/>
                    </a:xfrm>
                    <a:custGeom>
                      <a:avLst/>
                      <a:gdLst>
                        <a:gd name="T0" fmla="*/ 0 w 133"/>
                        <a:gd name="T1" fmla="*/ 0 h 544"/>
                        <a:gd name="T2" fmla="*/ 21 w 133"/>
                        <a:gd name="T3" fmla="*/ 8 h 544"/>
                        <a:gd name="T4" fmla="*/ 51 w 133"/>
                        <a:gd name="T5" fmla="*/ 4 h 544"/>
                        <a:gd name="T6" fmla="*/ 80 w 133"/>
                        <a:gd name="T7" fmla="*/ 11 h 544"/>
                        <a:gd name="T8" fmla="*/ 80 w 133"/>
                        <a:gd name="T9" fmla="*/ 30 h 544"/>
                        <a:gd name="T10" fmla="*/ 131 w 133"/>
                        <a:gd name="T11" fmla="*/ 55 h 544"/>
                        <a:gd name="T12" fmla="*/ 131 w 133"/>
                        <a:gd name="T13" fmla="*/ 522 h 544"/>
                        <a:gd name="T14" fmla="*/ 0 w 133"/>
                        <a:gd name="T15" fmla="*/ 542 h 544"/>
                        <a:gd name="T16" fmla="*/ 0 w 133"/>
                        <a:gd name="T17" fmla="*/ 0 h 544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133"/>
                        <a:gd name="T28" fmla="*/ 0 h 544"/>
                        <a:gd name="T29" fmla="*/ 133 w 133"/>
                        <a:gd name="T30" fmla="*/ 544 h 544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133" h="544">
                          <a:moveTo>
                            <a:pt x="0" y="0"/>
                          </a:moveTo>
                          <a:lnTo>
                            <a:pt x="21" y="8"/>
                          </a:lnTo>
                          <a:lnTo>
                            <a:pt x="51" y="4"/>
                          </a:lnTo>
                          <a:lnTo>
                            <a:pt x="81" y="11"/>
                          </a:lnTo>
                          <a:lnTo>
                            <a:pt x="81" y="30"/>
                          </a:lnTo>
                          <a:lnTo>
                            <a:pt x="132" y="55"/>
                          </a:lnTo>
                          <a:lnTo>
                            <a:pt x="132" y="523"/>
                          </a:lnTo>
                          <a:lnTo>
                            <a:pt x="0" y="54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00FFFF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sp>
                <p:nvSpPr>
                  <p:cNvPr id="11649" name="Freeform 52"/>
                  <p:cNvSpPr>
                    <a:spLocks noChangeArrowheads="1"/>
                  </p:cNvSpPr>
                  <p:nvPr/>
                </p:nvSpPr>
                <p:spPr bwMode="auto">
                  <a:xfrm>
                    <a:off x="4924" y="1282"/>
                    <a:ext cx="47" cy="57"/>
                  </a:xfrm>
                  <a:custGeom>
                    <a:avLst/>
                    <a:gdLst>
                      <a:gd name="T0" fmla="*/ 0 w 48"/>
                      <a:gd name="T1" fmla="*/ 0 h 58"/>
                      <a:gd name="T2" fmla="*/ 0 w 48"/>
                      <a:gd name="T3" fmla="*/ 29 h 58"/>
                      <a:gd name="T4" fmla="*/ 46 w 48"/>
                      <a:gd name="T5" fmla="*/ 56 h 58"/>
                      <a:gd name="T6" fmla="*/ 46 w 48"/>
                      <a:gd name="T7" fmla="*/ 31 h 58"/>
                      <a:gd name="T8" fmla="*/ 0 w 48"/>
                      <a:gd name="T9" fmla="*/ 0 h 5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8"/>
                      <a:gd name="T16" fmla="*/ 0 h 58"/>
                      <a:gd name="T17" fmla="*/ 48 w 48"/>
                      <a:gd name="T18" fmla="*/ 58 h 5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8" h="58">
                        <a:moveTo>
                          <a:pt x="0" y="0"/>
                        </a:moveTo>
                        <a:lnTo>
                          <a:pt x="0" y="30"/>
                        </a:lnTo>
                        <a:lnTo>
                          <a:pt x="47" y="57"/>
                        </a:lnTo>
                        <a:lnTo>
                          <a:pt x="47" y="3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00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  <p:grpSp>
              <p:nvGrpSpPr>
                <p:cNvPr id="11637" name="Group 53"/>
                <p:cNvGrpSpPr>
                  <a:grpSpLocks/>
                </p:cNvGrpSpPr>
                <p:nvPr/>
              </p:nvGrpSpPr>
              <p:grpSpPr bwMode="auto">
                <a:xfrm>
                  <a:off x="4473" y="1295"/>
                  <a:ext cx="60" cy="358"/>
                  <a:chOff x="4473" y="1295"/>
                  <a:chExt cx="60" cy="358"/>
                </a:xfrm>
              </p:grpSpPr>
              <p:grpSp>
                <p:nvGrpSpPr>
                  <p:cNvPr id="11638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4473" y="1295"/>
                    <a:ext cx="60" cy="358"/>
                    <a:chOff x="4473" y="1295"/>
                    <a:chExt cx="60" cy="358"/>
                  </a:xfrm>
                </p:grpSpPr>
                <p:sp>
                  <p:nvSpPr>
                    <p:cNvPr id="11646" name="Freeform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73" y="1295"/>
                      <a:ext cx="33" cy="358"/>
                    </a:xfrm>
                    <a:custGeom>
                      <a:avLst/>
                      <a:gdLst>
                        <a:gd name="T0" fmla="*/ 0 w 34"/>
                        <a:gd name="T1" fmla="*/ 11 h 359"/>
                        <a:gd name="T2" fmla="*/ 32 w 34"/>
                        <a:gd name="T3" fmla="*/ 0 h 359"/>
                        <a:gd name="T4" fmla="*/ 32 w 34"/>
                        <a:gd name="T5" fmla="*/ 357 h 359"/>
                        <a:gd name="T6" fmla="*/ 0 w 34"/>
                        <a:gd name="T7" fmla="*/ 357 h 359"/>
                        <a:gd name="T8" fmla="*/ 0 w 34"/>
                        <a:gd name="T9" fmla="*/ 11 h 359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34"/>
                        <a:gd name="T16" fmla="*/ 0 h 359"/>
                        <a:gd name="T17" fmla="*/ 34 w 34"/>
                        <a:gd name="T18" fmla="*/ 359 h 359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34" h="359">
                          <a:moveTo>
                            <a:pt x="0" y="11"/>
                          </a:moveTo>
                          <a:lnTo>
                            <a:pt x="33" y="0"/>
                          </a:lnTo>
                          <a:lnTo>
                            <a:pt x="33" y="358"/>
                          </a:lnTo>
                          <a:lnTo>
                            <a:pt x="0" y="358"/>
                          </a:lnTo>
                          <a:lnTo>
                            <a:pt x="0" y="11"/>
                          </a:lnTo>
                        </a:path>
                      </a:pathLst>
                    </a:custGeom>
                    <a:solidFill>
                      <a:srgbClr val="00808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647" name="Freeform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06" y="1295"/>
                      <a:ext cx="27" cy="358"/>
                    </a:xfrm>
                    <a:custGeom>
                      <a:avLst/>
                      <a:gdLst>
                        <a:gd name="T0" fmla="*/ 0 w 28"/>
                        <a:gd name="T1" fmla="*/ 0 h 359"/>
                        <a:gd name="T2" fmla="*/ 26 w 28"/>
                        <a:gd name="T3" fmla="*/ 0 h 359"/>
                        <a:gd name="T4" fmla="*/ 26 w 28"/>
                        <a:gd name="T5" fmla="*/ 357 h 359"/>
                        <a:gd name="T6" fmla="*/ 0 w 28"/>
                        <a:gd name="T7" fmla="*/ 357 h 359"/>
                        <a:gd name="T8" fmla="*/ 0 w 28"/>
                        <a:gd name="T9" fmla="*/ 0 h 359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8"/>
                        <a:gd name="T16" fmla="*/ 0 h 359"/>
                        <a:gd name="T17" fmla="*/ 28 w 28"/>
                        <a:gd name="T18" fmla="*/ 359 h 359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8" h="359">
                          <a:moveTo>
                            <a:pt x="0" y="0"/>
                          </a:moveTo>
                          <a:lnTo>
                            <a:pt x="27" y="0"/>
                          </a:lnTo>
                          <a:lnTo>
                            <a:pt x="27" y="358"/>
                          </a:lnTo>
                          <a:lnTo>
                            <a:pt x="0" y="358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00E0C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1639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4517" y="1309"/>
                    <a:ext cx="16" cy="152"/>
                    <a:chOff x="4517" y="1309"/>
                    <a:chExt cx="16" cy="152"/>
                  </a:xfrm>
                </p:grpSpPr>
                <p:grpSp>
                  <p:nvGrpSpPr>
                    <p:cNvPr id="11640" name="Group 5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517" y="1309"/>
                      <a:ext cx="16" cy="68"/>
                      <a:chOff x="4517" y="1309"/>
                      <a:chExt cx="16" cy="68"/>
                    </a:xfrm>
                  </p:grpSpPr>
                  <p:sp>
                    <p:nvSpPr>
                      <p:cNvPr id="11644" name="Freeform 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517" y="1309"/>
                        <a:ext cx="16" cy="28"/>
                      </a:xfrm>
                      <a:custGeom>
                        <a:avLst/>
                        <a:gdLst>
                          <a:gd name="T0" fmla="*/ 0 w 17"/>
                          <a:gd name="T1" fmla="*/ 0 h 29"/>
                          <a:gd name="T2" fmla="*/ 15 w 17"/>
                          <a:gd name="T3" fmla="*/ 0 h 29"/>
                          <a:gd name="T4" fmla="*/ 15 w 17"/>
                          <a:gd name="T5" fmla="*/ 27 h 29"/>
                          <a:gd name="T6" fmla="*/ 0 w 17"/>
                          <a:gd name="T7" fmla="*/ 27 h 29"/>
                          <a:gd name="T8" fmla="*/ 0 w 17"/>
                          <a:gd name="T9" fmla="*/ 0 h 29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7"/>
                          <a:gd name="T16" fmla="*/ 0 h 29"/>
                          <a:gd name="T17" fmla="*/ 17 w 17"/>
                          <a:gd name="T18" fmla="*/ 29 h 29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7" h="29">
                            <a:moveTo>
                              <a:pt x="0" y="0"/>
                            </a:moveTo>
                            <a:lnTo>
                              <a:pt x="16" y="0"/>
                            </a:lnTo>
                            <a:lnTo>
                              <a:pt x="16" y="28"/>
                            </a:lnTo>
                            <a:lnTo>
                              <a:pt x="0" y="28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1645" name="Freeform 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517" y="1349"/>
                        <a:ext cx="16" cy="28"/>
                      </a:xfrm>
                      <a:custGeom>
                        <a:avLst/>
                        <a:gdLst>
                          <a:gd name="T0" fmla="*/ 0 w 17"/>
                          <a:gd name="T1" fmla="*/ 0 h 29"/>
                          <a:gd name="T2" fmla="*/ 15 w 17"/>
                          <a:gd name="T3" fmla="*/ 0 h 29"/>
                          <a:gd name="T4" fmla="*/ 15 w 17"/>
                          <a:gd name="T5" fmla="*/ 27 h 29"/>
                          <a:gd name="T6" fmla="*/ 0 w 17"/>
                          <a:gd name="T7" fmla="*/ 27 h 29"/>
                          <a:gd name="T8" fmla="*/ 0 w 17"/>
                          <a:gd name="T9" fmla="*/ 0 h 29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7"/>
                          <a:gd name="T16" fmla="*/ 0 h 29"/>
                          <a:gd name="T17" fmla="*/ 17 w 17"/>
                          <a:gd name="T18" fmla="*/ 29 h 29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7" h="29">
                            <a:moveTo>
                              <a:pt x="0" y="0"/>
                            </a:moveTo>
                            <a:lnTo>
                              <a:pt x="16" y="0"/>
                            </a:lnTo>
                            <a:lnTo>
                              <a:pt x="16" y="28"/>
                            </a:lnTo>
                            <a:lnTo>
                              <a:pt x="0" y="28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  <p:grpSp>
                  <p:nvGrpSpPr>
                    <p:cNvPr id="11641" name="Group 6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517" y="1393"/>
                      <a:ext cx="16" cy="68"/>
                      <a:chOff x="4517" y="1393"/>
                      <a:chExt cx="16" cy="68"/>
                    </a:xfrm>
                  </p:grpSpPr>
                  <p:sp>
                    <p:nvSpPr>
                      <p:cNvPr id="11642" name="Freeform 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517" y="1393"/>
                        <a:ext cx="16" cy="28"/>
                      </a:xfrm>
                      <a:custGeom>
                        <a:avLst/>
                        <a:gdLst>
                          <a:gd name="T0" fmla="*/ 0 w 17"/>
                          <a:gd name="T1" fmla="*/ 0 h 29"/>
                          <a:gd name="T2" fmla="*/ 15 w 17"/>
                          <a:gd name="T3" fmla="*/ 0 h 29"/>
                          <a:gd name="T4" fmla="*/ 15 w 17"/>
                          <a:gd name="T5" fmla="*/ 27 h 29"/>
                          <a:gd name="T6" fmla="*/ 0 w 17"/>
                          <a:gd name="T7" fmla="*/ 27 h 29"/>
                          <a:gd name="T8" fmla="*/ 0 w 17"/>
                          <a:gd name="T9" fmla="*/ 0 h 29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7"/>
                          <a:gd name="T16" fmla="*/ 0 h 29"/>
                          <a:gd name="T17" fmla="*/ 17 w 17"/>
                          <a:gd name="T18" fmla="*/ 29 h 29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7" h="29">
                            <a:moveTo>
                              <a:pt x="0" y="0"/>
                            </a:moveTo>
                            <a:lnTo>
                              <a:pt x="16" y="0"/>
                            </a:lnTo>
                            <a:lnTo>
                              <a:pt x="16" y="28"/>
                            </a:lnTo>
                            <a:lnTo>
                              <a:pt x="0" y="28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1643" name="Freeform 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517" y="1433"/>
                        <a:ext cx="16" cy="28"/>
                      </a:xfrm>
                      <a:custGeom>
                        <a:avLst/>
                        <a:gdLst>
                          <a:gd name="T0" fmla="*/ 0 w 17"/>
                          <a:gd name="T1" fmla="*/ 0 h 29"/>
                          <a:gd name="T2" fmla="*/ 15 w 17"/>
                          <a:gd name="T3" fmla="*/ 0 h 29"/>
                          <a:gd name="T4" fmla="*/ 15 w 17"/>
                          <a:gd name="T5" fmla="*/ 27 h 29"/>
                          <a:gd name="T6" fmla="*/ 0 w 17"/>
                          <a:gd name="T7" fmla="*/ 27 h 29"/>
                          <a:gd name="T8" fmla="*/ 0 w 17"/>
                          <a:gd name="T9" fmla="*/ 0 h 29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7"/>
                          <a:gd name="T16" fmla="*/ 0 h 29"/>
                          <a:gd name="T17" fmla="*/ 17 w 17"/>
                          <a:gd name="T18" fmla="*/ 29 h 29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7" h="29">
                            <a:moveTo>
                              <a:pt x="0" y="0"/>
                            </a:moveTo>
                            <a:lnTo>
                              <a:pt x="16" y="0"/>
                            </a:lnTo>
                            <a:lnTo>
                              <a:pt x="16" y="28"/>
                            </a:lnTo>
                            <a:lnTo>
                              <a:pt x="0" y="28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6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</p:grpSp>
            </p:grpSp>
          </p:grpSp>
          <p:grpSp>
            <p:nvGrpSpPr>
              <p:cNvPr id="11509" name="Group 64"/>
              <p:cNvGrpSpPr>
                <a:grpSpLocks/>
              </p:cNvGrpSpPr>
              <p:nvPr/>
            </p:nvGrpSpPr>
            <p:grpSpPr bwMode="auto">
              <a:xfrm>
                <a:off x="4545" y="1102"/>
                <a:ext cx="176" cy="95"/>
                <a:chOff x="4545" y="1102"/>
                <a:chExt cx="176" cy="95"/>
              </a:xfrm>
            </p:grpSpPr>
            <p:sp>
              <p:nvSpPr>
                <p:cNvPr id="11631" name="Freeform 65"/>
                <p:cNvSpPr>
                  <a:spLocks noChangeArrowheads="1"/>
                </p:cNvSpPr>
                <p:nvPr/>
              </p:nvSpPr>
              <p:spPr bwMode="auto">
                <a:xfrm>
                  <a:off x="4545" y="1163"/>
                  <a:ext cx="16" cy="34"/>
                </a:xfrm>
                <a:custGeom>
                  <a:avLst/>
                  <a:gdLst>
                    <a:gd name="T0" fmla="*/ 0 w 17"/>
                    <a:gd name="T1" fmla="*/ 0 h 35"/>
                    <a:gd name="T2" fmla="*/ 0 w 17"/>
                    <a:gd name="T3" fmla="*/ 33 h 35"/>
                    <a:gd name="T4" fmla="*/ 15 w 17"/>
                    <a:gd name="T5" fmla="*/ 28 h 35"/>
                    <a:gd name="T6" fmla="*/ 15 w 17"/>
                    <a:gd name="T7" fmla="*/ 0 h 35"/>
                    <a:gd name="T8" fmla="*/ 0 w 17"/>
                    <a:gd name="T9" fmla="*/ 0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5"/>
                    <a:gd name="T17" fmla="*/ 17 w 17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5">
                      <a:moveTo>
                        <a:pt x="0" y="0"/>
                      </a:moveTo>
                      <a:lnTo>
                        <a:pt x="0" y="34"/>
                      </a:lnTo>
                      <a:lnTo>
                        <a:pt x="16" y="29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8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1632" name="Freeform 66"/>
                <p:cNvSpPr>
                  <a:spLocks noChangeArrowheads="1"/>
                </p:cNvSpPr>
                <p:nvPr/>
              </p:nvSpPr>
              <p:spPr bwMode="auto">
                <a:xfrm>
                  <a:off x="4645" y="1124"/>
                  <a:ext cx="16" cy="35"/>
                </a:xfrm>
                <a:custGeom>
                  <a:avLst/>
                  <a:gdLst>
                    <a:gd name="T0" fmla="*/ 0 w 17"/>
                    <a:gd name="T1" fmla="*/ 0 h 36"/>
                    <a:gd name="T2" fmla="*/ 0 w 17"/>
                    <a:gd name="T3" fmla="*/ 34 h 36"/>
                    <a:gd name="T4" fmla="*/ 15 w 17"/>
                    <a:gd name="T5" fmla="*/ 28 h 36"/>
                    <a:gd name="T6" fmla="*/ 15 w 17"/>
                    <a:gd name="T7" fmla="*/ 0 h 36"/>
                    <a:gd name="T8" fmla="*/ 0 w 17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6"/>
                    <a:gd name="T17" fmla="*/ 17 w 17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6">
                      <a:moveTo>
                        <a:pt x="0" y="0"/>
                      </a:moveTo>
                      <a:lnTo>
                        <a:pt x="0" y="35"/>
                      </a:lnTo>
                      <a:lnTo>
                        <a:pt x="16" y="29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8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1633" name="Freeform 67"/>
                <p:cNvSpPr>
                  <a:spLocks noChangeArrowheads="1"/>
                </p:cNvSpPr>
                <p:nvPr/>
              </p:nvSpPr>
              <p:spPr bwMode="auto">
                <a:xfrm>
                  <a:off x="4597" y="1143"/>
                  <a:ext cx="16" cy="35"/>
                </a:xfrm>
                <a:custGeom>
                  <a:avLst/>
                  <a:gdLst>
                    <a:gd name="T0" fmla="*/ 0 w 17"/>
                    <a:gd name="T1" fmla="*/ 0 h 36"/>
                    <a:gd name="T2" fmla="*/ 0 w 17"/>
                    <a:gd name="T3" fmla="*/ 34 h 36"/>
                    <a:gd name="T4" fmla="*/ 15 w 17"/>
                    <a:gd name="T5" fmla="*/ 28 h 36"/>
                    <a:gd name="T6" fmla="*/ 15 w 17"/>
                    <a:gd name="T7" fmla="*/ 0 h 36"/>
                    <a:gd name="T8" fmla="*/ 0 w 17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6"/>
                    <a:gd name="T17" fmla="*/ 17 w 17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6">
                      <a:moveTo>
                        <a:pt x="0" y="0"/>
                      </a:moveTo>
                      <a:lnTo>
                        <a:pt x="0" y="35"/>
                      </a:lnTo>
                      <a:lnTo>
                        <a:pt x="16" y="29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8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1634" name="Freeform 68"/>
                <p:cNvSpPr>
                  <a:spLocks noChangeArrowheads="1"/>
                </p:cNvSpPr>
                <p:nvPr/>
              </p:nvSpPr>
              <p:spPr bwMode="auto">
                <a:xfrm>
                  <a:off x="4705" y="1102"/>
                  <a:ext cx="16" cy="35"/>
                </a:xfrm>
                <a:custGeom>
                  <a:avLst/>
                  <a:gdLst>
                    <a:gd name="T0" fmla="*/ 0 w 17"/>
                    <a:gd name="T1" fmla="*/ 0 h 36"/>
                    <a:gd name="T2" fmla="*/ 0 w 17"/>
                    <a:gd name="T3" fmla="*/ 34 h 36"/>
                    <a:gd name="T4" fmla="*/ 15 w 17"/>
                    <a:gd name="T5" fmla="*/ 28 h 36"/>
                    <a:gd name="T6" fmla="*/ 15 w 17"/>
                    <a:gd name="T7" fmla="*/ 0 h 36"/>
                    <a:gd name="T8" fmla="*/ 0 w 17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6"/>
                    <a:gd name="T17" fmla="*/ 17 w 17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6">
                      <a:moveTo>
                        <a:pt x="0" y="0"/>
                      </a:moveTo>
                      <a:lnTo>
                        <a:pt x="0" y="35"/>
                      </a:lnTo>
                      <a:lnTo>
                        <a:pt x="16" y="29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8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grpSp>
            <p:nvGrpSpPr>
              <p:cNvPr id="11510" name="Group 69"/>
              <p:cNvGrpSpPr>
                <a:grpSpLocks/>
              </p:cNvGrpSpPr>
              <p:nvPr/>
            </p:nvGrpSpPr>
            <p:grpSpPr bwMode="auto">
              <a:xfrm>
                <a:off x="4806" y="1276"/>
                <a:ext cx="101" cy="385"/>
                <a:chOff x="4806" y="1276"/>
                <a:chExt cx="101" cy="385"/>
              </a:xfrm>
            </p:grpSpPr>
            <p:grpSp>
              <p:nvGrpSpPr>
                <p:cNvPr id="11621" name="Group 70"/>
                <p:cNvGrpSpPr>
                  <a:grpSpLocks/>
                </p:cNvGrpSpPr>
                <p:nvPr/>
              </p:nvGrpSpPr>
              <p:grpSpPr bwMode="auto">
                <a:xfrm>
                  <a:off x="4806" y="1276"/>
                  <a:ext cx="101" cy="385"/>
                  <a:chOff x="4806" y="1276"/>
                  <a:chExt cx="101" cy="385"/>
                </a:xfrm>
              </p:grpSpPr>
              <p:sp>
                <p:nvSpPr>
                  <p:cNvPr id="11629" name="Freeform 71"/>
                  <p:cNvSpPr>
                    <a:spLocks noChangeArrowheads="1"/>
                  </p:cNvSpPr>
                  <p:nvPr/>
                </p:nvSpPr>
                <p:spPr bwMode="auto">
                  <a:xfrm>
                    <a:off x="4837" y="1276"/>
                    <a:ext cx="70" cy="385"/>
                  </a:xfrm>
                  <a:custGeom>
                    <a:avLst/>
                    <a:gdLst>
                      <a:gd name="T0" fmla="*/ 0 w 71"/>
                      <a:gd name="T1" fmla="*/ 0 h 386"/>
                      <a:gd name="T2" fmla="*/ 69 w 71"/>
                      <a:gd name="T3" fmla="*/ 19 h 386"/>
                      <a:gd name="T4" fmla="*/ 69 w 71"/>
                      <a:gd name="T5" fmla="*/ 375 h 386"/>
                      <a:gd name="T6" fmla="*/ 0 w 71"/>
                      <a:gd name="T7" fmla="*/ 384 h 386"/>
                      <a:gd name="T8" fmla="*/ 0 w 71"/>
                      <a:gd name="T9" fmla="*/ 0 h 38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1"/>
                      <a:gd name="T16" fmla="*/ 0 h 386"/>
                      <a:gd name="T17" fmla="*/ 71 w 71"/>
                      <a:gd name="T18" fmla="*/ 386 h 38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1" h="386">
                        <a:moveTo>
                          <a:pt x="0" y="0"/>
                        </a:moveTo>
                        <a:lnTo>
                          <a:pt x="70" y="19"/>
                        </a:lnTo>
                        <a:lnTo>
                          <a:pt x="70" y="376"/>
                        </a:lnTo>
                        <a:lnTo>
                          <a:pt x="0" y="385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FFFF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1630" name="Freeform 72"/>
                  <p:cNvSpPr>
                    <a:spLocks noChangeArrowheads="1"/>
                  </p:cNvSpPr>
                  <p:nvPr/>
                </p:nvSpPr>
                <p:spPr bwMode="auto">
                  <a:xfrm>
                    <a:off x="4806" y="1276"/>
                    <a:ext cx="31" cy="385"/>
                  </a:xfrm>
                  <a:custGeom>
                    <a:avLst/>
                    <a:gdLst>
                      <a:gd name="T0" fmla="*/ 30 w 32"/>
                      <a:gd name="T1" fmla="*/ 0 h 386"/>
                      <a:gd name="T2" fmla="*/ 30 w 32"/>
                      <a:gd name="T3" fmla="*/ 384 h 386"/>
                      <a:gd name="T4" fmla="*/ 0 w 32"/>
                      <a:gd name="T5" fmla="*/ 377 h 386"/>
                      <a:gd name="T6" fmla="*/ 0 w 32"/>
                      <a:gd name="T7" fmla="*/ 8 h 386"/>
                      <a:gd name="T8" fmla="*/ 30 w 32"/>
                      <a:gd name="T9" fmla="*/ 0 h 38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2"/>
                      <a:gd name="T16" fmla="*/ 0 h 386"/>
                      <a:gd name="T17" fmla="*/ 32 w 32"/>
                      <a:gd name="T18" fmla="*/ 386 h 38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2" h="386">
                        <a:moveTo>
                          <a:pt x="31" y="0"/>
                        </a:moveTo>
                        <a:lnTo>
                          <a:pt x="31" y="385"/>
                        </a:lnTo>
                        <a:lnTo>
                          <a:pt x="0" y="378"/>
                        </a:lnTo>
                        <a:lnTo>
                          <a:pt x="0" y="8"/>
                        </a:lnTo>
                        <a:lnTo>
                          <a:pt x="31" y="0"/>
                        </a:lnTo>
                      </a:path>
                    </a:pathLst>
                  </a:custGeom>
                  <a:solidFill>
                    <a:srgbClr val="008080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  <p:grpSp>
              <p:nvGrpSpPr>
                <p:cNvPr id="11622" name="Group 73"/>
                <p:cNvGrpSpPr>
                  <a:grpSpLocks/>
                </p:cNvGrpSpPr>
                <p:nvPr/>
              </p:nvGrpSpPr>
              <p:grpSpPr bwMode="auto">
                <a:xfrm>
                  <a:off x="4863" y="1330"/>
                  <a:ext cx="16" cy="152"/>
                  <a:chOff x="4863" y="1330"/>
                  <a:chExt cx="16" cy="152"/>
                </a:xfrm>
              </p:grpSpPr>
              <p:grpSp>
                <p:nvGrpSpPr>
                  <p:cNvPr id="11623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4863" y="1330"/>
                    <a:ext cx="16" cy="68"/>
                    <a:chOff x="4863" y="1330"/>
                    <a:chExt cx="16" cy="68"/>
                  </a:xfrm>
                </p:grpSpPr>
                <p:sp>
                  <p:nvSpPr>
                    <p:cNvPr id="11627" name="Freeform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63" y="1330"/>
                      <a:ext cx="16" cy="27"/>
                    </a:xfrm>
                    <a:custGeom>
                      <a:avLst/>
                      <a:gdLst>
                        <a:gd name="T0" fmla="*/ 0 w 17"/>
                        <a:gd name="T1" fmla="*/ 0 h 28"/>
                        <a:gd name="T2" fmla="*/ 15 w 17"/>
                        <a:gd name="T3" fmla="*/ 0 h 28"/>
                        <a:gd name="T4" fmla="*/ 15 w 17"/>
                        <a:gd name="T5" fmla="*/ 26 h 28"/>
                        <a:gd name="T6" fmla="*/ 0 w 17"/>
                        <a:gd name="T7" fmla="*/ 26 h 28"/>
                        <a:gd name="T8" fmla="*/ 0 w 17"/>
                        <a:gd name="T9" fmla="*/ 0 h 2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7"/>
                        <a:gd name="T16" fmla="*/ 0 h 28"/>
                        <a:gd name="T17" fmla="*/ 17 w 17"/>
                        <a:gd name="T18" fmla="*/ 28 h 2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7" h="28">
                          <a:moveTo>
                            <a:pt x="0" y="0"/>
                          </a:moveTo>
                          <a:lnTo>
                            <a:pt x="16" y="0"/>
                          </a:lnTo>
                          <a:lnTo>
                            <a:pt x="16" y="27"/>
                          </a:lnTo>
                          <a:lnTo>
                            <a:pt x="0" y="27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628" name="Freeform 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63" y="1371"/>
                      <a:ext cx="16" cy="27"/>
                    </a:xfrm>
                    <a:custGeom>
                      <a:avLst/>
                      <a:gdLst>
                        <a:gd name="T0" fmla="*/ 0 w 17"/>
                        <a:gd name="T1" fmla="*/ 0 h 28"/>
                        <a:gd name="T2" fmla="*/ 15 w 17"/>
                        <a:gd name="T3" fmla="*/ 0 h 28"/>
                        <a:gd name="T4" fmla="*/ 15 w 17"/>
                        <a:gd name="T5" fmla="*/ 26 h 28"/>
                        <a:gd name="T6" fmla="*/ 0 w 17"/>
                        <a:gd name="T7" fmla="*/ 26 h 28"/>
                        <a:gd name="T8" fmla="*/ 0 w 17"/>
                        <a:gd name="T9" fmla="*/ 0 h 2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7"/>
                        <a:gd name="T16" fmla="*/ 0 h 28"/>
                        <a:gd name="T17" fmla="*/ 17 w 17"/>
                        <a:gd name="T18" fmla="*/ 28 h 2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7" h="28">
                          <a:moveTo>
                            <a:pt x="0" y="0"/>
                          </a:moveTo>
                          <a:lnTo>
                            <a:pt x="16" y="0"/>
                          </a:lnTo>
                          <a:lnTo>
                            <a:pt x="16" y="27"/>
                          </a:lnTo>
                          <a:lnTo>
                            <a:pt x="0" y="27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1624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4863" y="1414"/>
                    <a:ext cx="16" cy="68"/>
                    <a:chOff x="4863" y="1414"/>
                    <a:chExt cx="16" cy="68"/>
                  </a:xfrm>
                </p:grpSpPr>
                <p:sp>
                  <p:nvSpPr>
                    <p:cNvPr id="11625" name="Freeform 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63" y="1414"/>
                      <a:ext cx="16" cy="28"/>
                    </a:xfrm>
                    <a:custGeom>
                      <a:avLst/>
                      <a:gdLst>
                        <a:gd name="T0" fmla="*/ 0 w 17"/>
                        <a:gd name="T1" fmla="*/ 0 h 29"/>
                        <a:gd name="T2" fmla="*/ 15 w 17"/>
                        <a:gd name="T3" fmla="*/ 0 h 29"/>
                        <a:gd name="T4" fmla="*/ 15 w 17"/>
                        <a:gd name="T5" fmla="*/ 27 h 29"/>
                        <a:gd name="T6" fmla="*/ 0 w 17"/>
                        <a:gd name="T7" fmla="*/ 27 h 29"/>
                        <a:gd name="T8" fmla="*/ 0 w 17"/>
                        <a:gd name="T9" fmla="*/ 0 h 29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7"/>
                        <a:gd name="T16" fmla="*/ 0 h 29"/>
                        <a:gd name="T17" fmla="*/ 17 w 17"/>
                        <a:gd name="T18" fmla="*/ 29 h 29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7" h="29">
                          <a:moveTo>
                            <a:pt x="0" y="0"/>
                          </a:moveTo>
                          <a:lnTo>
                            <a:pt x="16" y="0"/>
                          </a:lnTo>
                          <a:lnTo>
                            <a:pt x="16" y="28"/>
                          </a:lnTo>
                          <a:lnTo>
                            <a:pt x="0" y="28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626" name="Freeform 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63" y="1454"/>
                      <a:ext cx="16" cy="28"/>
                    </a:xfrm>
                    <a:custGeom>
                      <a:avLst/>
                      <a:gdLst>
                        <a:gd name="T0" fmla="*/ 0 w 17"/>
                        <a:gd name="T1" fmla="*/ 0 h 29"/>
                        <a:gd name="T2" fmla="*/ 15 w 17"/>
                        <a:gd name="T3" fmla="*/ 0 h 29"/>
                        <a:gd name="T4" fmla="*/ 15 w 17"/>
                        <a:gd name="T5" fmla="*/ 27 h 29"/>
                        <a:gd name="T6" fmla="*/ 0 w 17"/>
                        <a:gd name="T7" fmla="*/ 27 h 29"/>
                        <a:gd name="T8" fmla="*/ 0 w 17"/>
                        <a:gd name="T9" fmla="*/ 0 h 29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7"/>
                        <a:gd name="T16" fmla="*/ 0 h 29"/>
                        <a:gd name="T17" fmla="*/ 17 w 17"/>
                        <a:gd name="T18" fmla="*/ 29 h 29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7" h="29">
                          <a:moveTo>
                            <a:pt x="0" y="0"/>
                          </a:moveTo>
                          <a:lnTo>
                            <a:pt x="16" y="0"/>
                          </a:lnTo>
                          <a:lnTo>
                            <a:pt x="16" y="28"/>
                          </a:lnTo>
                          <a:lnTo>
                            <a:pt x="0" y="28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</p:grpSp>
          </p:grpSp>
          <p:sp>
            <p:nvSpPr>
              <p:cNvPr id="11511" name="Freeform 80"/>
              <p:cNvSpPr>
                <a:spLocks noChangeArrowheads="1"/>
              </p:cNvSpPr>
              <p:nvPr/>
            </p:nvSpPr>
            <p:spPr bwMode="auto">
              <a:xfrm>
                <a:off x="4885" y="1400"/>
                <a:ext cx="156" cy="251"/>
              </a:xfrm>
              <a:custGeom>
                <a:avLst/>
                <a:gdLst>
                  <a:gd name="T0" fmla="*/ 0 w 157"/>
                  <a:gd name="T1" fmla="*/ 250 h 252"/>
                  <a:gd name="T2" fmla="*/ 155 w 157"/>
                  <a:gd name="T3" fmla="*/ 250 h 252"/>
                  <a:gd name="T4" fmla="*/ 155 w 157"/>
                  <a:gd name="T5" fmla="*/ 0 h 252"/>
                  <a:gd name="T6" fmla="*/ 60 w 157"/>
                  <a:gd name="T7" fmla="*/ 7 h 252"/>
                  <a:gd name="T8" fmla="*/ 60 w 157"/>
                  <a:gd name="T9" fmla="*/ 186 h 252"/>
                  <a:gd name="T10" fmla="*/ 0 w 157"/>
                  <a:gd name="T11" fmla="*/ 201 h 252"/>
                  <a:gd name="T12" fmla="*/ 0 w 157"/>
                  <a:gd name="T13" fmla="*/ 250 h 2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7"/>
                  <a:gd name="T22" fmla="*/ 0 h 252"/>
                  <a:gd name="T23" fmla="*/ 157 w 157"/>
                  <a:gd name="T24" fmla="*/ 252 h 25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7" h="252">
                    <a:moveTo>
                      <a:pt x="0" y="251"/>
                    </a:moveTo>
                    <a:lnTo>
                      <a:pt x="156" y="251"/>
                    </a:lnTo>
                    <a:lnTo>
                      <a:pt x="156" y="0"/>
                    </a:lnTo>
                    <a:lnTo>
                      <a:pt x="60" y="7"/>
                    </a:lnTo>
                    <a:lnTo>
                      <a:pt x="60" y="187"/>
                    </a:lnTo>
                    <a:lnTo>
                      <a:pt x="0" y="202"/>
                    </a:lnTo>
                    <a:lnTo>
                      <a:pt x="0" y="251"/>
                    </a:lnTo>
                  </a:path>
                </a:pathLst>
              </a:custGeom>
              <a:solidFill>
                <a:srgbClr val="604020"/>
              </a:solidFill>
              <a:ln w="126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512" name="Freeform 81"/>
              <p:cNvSpPr>
                <a:spLocks noChangeArrowheads="1"/>
              </p:cNvSpPr>
              <p:nvPr/>
            </p:nvSpPr>
            <p:spPr bwMode="auto">
              <a:xfrm>
                <a:off x="5543" y="1494"/>
                <a:ext cx="28" cy="145"/>
              </a:xfrm>
              <a:custGeom>
                <a:avLst/>
                <a:gdLst>
                  <a:gd name="T0" fmla="*/ 0 w 29"/>
                  <a:gd name="T1" fmla="*/ 24 h 146"/>
                  <a:gd name="T2" fmla="*/ 0 w 29"/>
                  <a:gd name="T3" fmla="*/ 17 h 146"/>
                  <a:gd name="T4" fmla="*/ 2 w 29"/>
                  <a:gd name="T5" fmla="*/ 10 h 146"/>
                  <a:gd name="T6" fmla="*/ 6 w 29"/>
                  <a:gd name="T7" fmla="*/ 4 h 146"/>
                  <a:gd name="T8" fmla="*/ 11 w 29"/>
                  <a:gd name="T9" fmla="*/ 0 h 146"/>
                  <a:gd name="T10" fmla="*/ 16 w 29"/>
                  <a:gd name="T11" fmla="*/ 0 h 146"/>
                  <a:gd name="T12" fmla="*/ 19 w 29"/>
                  <a:gd name="T13" fmla="*/ 3 h 146"/>
                  <a:gd name="T14" fmla="*/ 23 w 29"/>
                  <a:gd name="T15" fmla="*/ 7 h 146"/>
                  <a:gd name="T16" fmla="*/ 25 w 29"/>
                  <a:gd name="T17" fmla="*/ 11 h 146"/>
                  <a:gd name="T18" fmla="*/ 27 w 29"/>
                  <a:gd name="T19" fmla="*/ 16 h 146"/>
                  <a:gd name="T20" fmla="*/ 27 w 29"/>
                  <a:gd name="T21" fmla="*/ 20 h 146"/>
                  <a:gd name="T22" fmla="*/ 27 w 29"/>
                  <a:gd name="T23" fmla="*/ 25 h 146"/>
                  <a:gd name="T24" fmla="*/ 22 w 29"/>
                  <a:gd name="T25" fmla="*/ 25 h 146"/>
                  <a:gd name="T26" fmla="*/ 22 w 29"/>
                  <a:gd name="T27" fmla="*/ 17 h 146"/>
                  <a:gd name="T28" fmla="*/ 20 w 29"/>
                  <a:gd name="T29" fmla="*/ 11 h 146"/>
                  <a:gd name="T30" fmla="*/ 17 w 29"/>
                  <a:gd name="T31" fmla="*/ 8 h 146"/>
                  <a:gd name="T32" fmla="*/ 13 w 29"/>
                  <a:gd name="T33" fmla="*/ 8 h 146"/>
                  <a:gd name="T34" fmla="*/ 10 w 29"/>
                  <a:gd name="T35" fmla="*/ 10 h 146"/>
                  <a:gd name="T36" fmla="*/ 7 w 29"/>
                  <a:gd name="T37" fmla="*/ 15 h 146"/>
                  <a:gd name="T38" fmla="*/ 6 w 29"/>
                  <a:gd name="T39" fmla="*/ 20 h 146"/>
                  <a:gd name="T40" fmla="*/ 6 w 29"/>
                  <a:gd name="T41" fmla="*/ 28 h 146"/>
                  <a:gd name="T42" fmla="*/ 6 w 29"/>
                  <a:gd name="T43" fmla="*/ 144 h 146"/>
                  <a:gd name="T44" fmla="*/ 0 w 29"/>
                  <a:gd name="T45" fmla="*/ 144 h 146"/>
                  <a:gd name="T46" fmla="*/ 0 w 29"/>
                  <a:gd name="T47" fmla="*/ 24 h 14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9"/>
                  <a:gd name="T73" fmla="*/ 0 h 146"/>
                  <a:gd name="T74" fmla="*/ 29 w 29"/>
                  <a:gd name="T75" fmla="*/ 146 h 14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9" h="146">
                    <a:moveTo>
                      <a:pt x="0" y="24"/>
                    </a:moveTo>
                    <a:lnTo>
                      <a:pt x="0" y="17"/>
                    </a:lnTo>
                    <a:lnTo>
                      <a:pt x="2" y="10"/>
                    </a:lnTo>
                    <a:lnTo>
                      <a:pt x="6" y="4"/>
                    </a:lnTo>
                    <a:lnTo>
                      <a:pt x="11" y="0"/>
                    </a:lnTo>
                    <a:lnTo>
                      <a:pt x="17" y="0"/>
                    </a:lnTo>
                    <a:lnTo>
                      <a:pt x="20" y="3"/>
                    </a:lnTo>
                    <a:lnTo>
                      <a:pt x="24" y="7"/>
                    </a:lnTo>
                    <a:lnTo>
                      <a:pt x="26" y="11"/>
                    </a:lnTo>
                    <a:lnTo>
                      <a:pt x="28" y="16"/>
                    </a:lnTo>
                    <a:lnTo>
                      <a:pt x="28" y="20"/>
                    </a:lnTo>
                    <a:lnTo>
                      <a:pt x="28" y="25"/>
                    </a:lnTo>
                    <a:lnTo>
                      <a:pt x="23" y="25"/>
                    </a:lnTo>
                    <a:lnTo>
                      <a:pt x="23" y="17"/>
                    </a:lnTo>
                    <a:lnTo>
                      <a:pt x="21" y="11"/>
                    </a:lnTo>
                    <a:lnTo>
                      <a:pt x="18" y="8"/>
                    </a:lnTo>
                    <a:lnTo>
                      <a:pt x="13" y="8"/>
                    </a:lnTo>
                    <a:lnTo>
                      <a:pt x="10" y="10"/>
                    </a:lnTo>
                    <a:lnTo>
                      <a:pt x="7" y="15"/>
                    </a:lnTo>
                    <a:lnTo>
                      <a:pt x="6" y="20"/>
                    </a:lnTo>
                    <a:lnTo>
                      <a:pt x="6" y="28"/>
                    </a:lnTo>
                    <a:lnTo>
                      <a:pt x="6" y="145"/>
                    </a:lnTo>
                    <a:lnTo>
                      <a:pt x="0" y="145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606080"/>
              </a:solidFill>
              <a:ln w="126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grpSp>
            <p:nvGrpSpPr>
              <p:cNvPr id="11513" name="Group 82"/>
              <p:cNvGrpSpPr>
                <a:grpSpLocks/>
              </p:cNvGrpSpPr>
              <p:nvPr/>
            </p:nvGrpSpPr>
            <p:grpSpPr bwMode="auto">
              <a:xfrm>
                <a:off x="4961" y="1606"/>
                <a:ext cx="355" cy="56"/>
                <a:chOff x="4961" y="1606"/>
                <a:chExt cx="355" cy="56"/>
              </a:xfrm>
            </p:grpSpPr>
            <p:grpSp>
              <p:nvGrpSpPr>
                <p:cNvPr id="11587" name="Group 83"/>
                <p:cNvGrpSpPr>
                  <a:grpSpLocks/>
                </p:cNvGrpSpPr>
                <p:nvPr/>
              </p:nvGrpSpPr>
              <p:grpSpPr bwMode="auto">
                <a:xfrm>
                  <a:off x="4961" y="1606"/>
                  <a:ext cx="177" cy="56"/>
                  <a:chOff x="4961" y="1606"/>
                  <a:chExt cx="177" cy="56"/>
                </a:xfrm>
              </p:grpSpPr>
              <p:grpSp>
                <p:nvGrpSpPr>
                  <p:cNvPr id="11609" name="Group 84"/>
                  <p:cNvGrpSpPr>
                    <a:grpSpLocks/>
                  </p:cNvGrpSpPr>
                  <p:nvPr/>
                </p:nvGrpSpPr>
                <p:grpSpPr bwMode="auto">
                  <a:xfrm>
                    <a:off x="4961" y="1606"/>
                    <a:ext cx="44" cy="56"/>
                    <a:chOff x="4961" y="1606"/>
                    <a:chExt cx="44" cy="56"/>
                  </a:xfrm>
                </p:grpSpPr>
                <p:sp>
                  <p:nvSpPr>
                    <p:cNvPr id="11619" name="Freeform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61" y="1606"/>
                      <a:ext cx="44" cy="56"/>
                    </a:xfrm>
                    <a:custGeom>
                      <a:avLst/>
                      <a:gdLst>
                        <a:gd name="T0" fmla="*/ 0 w 45"/>
                        <a:gd name="T1" fmla="*/ 0 h 57"/>
                        <a:gd name="T2" fmla="*/ 43 w 45"/>
                        <a:gd name="T3" fmla="*/ 0 h 57"/>
                        <a:gd name="T4" fmla="*/ 43 w 45"/>
                        <a:gd name="T5" fmla="*/ 55 h 57"/>
                        <a:gd name="T6" fmla="*/ 0 w 45"/>
                        <a:gd name="T7" fmla="*/ 55 h 57"/>
                        <a:gd name="T8" fmla="*/ 0 w 45"/>
                        <a:gd name="T9" fmla="*/ 0 h 5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5"/>
                        <a:gd name="T16" fmla="*/ 0 h 57"/>
                        <a:gd name="T17" fmla="*/ 45 w 45"/>
                        <a:gd name="T18" fmla="*/ 57 h 5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5" h="57">
                          <a:moveTo>
                            <a:pt x="0" y="0"/>
                          </a:moveTo>
                          <a:lnTo>
                            <a:pt x="44" y="0"/>
                          </a:lnTo>
                          <a:lnTo>
                            <a:pt x="44" y="56"/>
                          </a:lnTo>
                          <a:lnTo>
                            <a:pt x="0" y="56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620" name="Freeform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61" y="1606"/>
                      <a:ext cx="44" cy="56"/>
                    </a:xfrm>
                    <a:custGeom>
                      <a:avLst/>
                      <a:gdLst>
                        <a:gd name="T0" fmla="*/ 0 w 45"/>
                        <a:gd name="T1" fmla="*/ 0 h 57"/>
                        <a:gd name="T2" fmla="*/ 43 w 45"/>
                        <a:gd name="T3" fmla="*/ 55 h 57"/>
                        <a:gd name="T4" fmla="*/ 43 w 45"/>
                        <a:gd name="T5" fmla="*/ 0 h 57"/>
                        <a:gd name="T6" fmla="*/ 0 w 45"/>
                        <a:gd name="T7" fmla="*/ 55 h 5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5"/>
                        <a:gd name="T13" fmla="*/ 0 h 57"/>
                        <a:gd name="T14" fmla="*/ 45 w 45"/>
                        <a:gd name="T15" fmla="*/ 57 h 5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5" h="57">
                          <a:moveTo>
                            <a:pt x="0" y="0"/>
                          </a:moveTo>
                          <a:lnTo>
                            <a:pt x="44" y="56"/>
                          </a:lnTo>
                          <a:lnTo>
                            <a:pt x="44" y="0"/>
                          </a:lnTo>
                          <a:lnTo>
                            <a:pt x="0" y="56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1610" name="Group 87"/>
                  <p:cNvGrpSpPr>
                    <a:grpSpLocks/>
                  </p:cNvGrpSpPr>
                  <p:nvPr/>
                </p:nvGrpSpPr>
                <p:grpSpPr bwMode="auto">
                  <a:xfrm>
                    <a:off x="5005" y="1606"/>
                    <a:ext cx="44" cy="56"/>
                    <a:chOff x="5005" y="1606"/>
                    <a:chExt cx="44" cy="56"/>
                  </a:xfrm>
                </p:grpSpPr>
                <p:sp>
                  <p:nvSpPr>
                    <p:cNvPr id="11617" name="Freeform 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05" y="1606"/>
                      <a:ext cx="44" cy="56"/>
                    </a:xfrm>
                    <a:custGeom>
                      <a:avLst/>
                      <a:gdLst>
                        <a:gd name="T0" fmla="*/ 0 w 45"/>
                        <a:gd name="T1" fmla="*/ 0 h 57"/>
                        <a:gd name="T2" fmla="*/ 43 w 45"/>
                        <a:gd name="T3" fmla="*/ 0 h 57"/>
                        <a:gd name="T4" fmla="*/ 43 w 45"/>
                        <a:gd name="T5" fmla="*/ 55 h 57"/>
                        <a:gd name="T6" fmla="*/ 0 w 45"/>
                        <a:gd name="T7" fmla="*/ 55 h 57"/>
                        <a:gd name="T8" fmla="*/ 0 w 45"/>
                        <a:gd name="T9" fmla="*/ 0 h 5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5"/>
                        <a:gd name="T16" fmla="*/ 0 h 57"/>
                        <a:gd name="T17" fmla="*/ 45 w 45"/>
                        <a:gd name="T18" fmla="*/ 57 h 5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5" h="57">
                          <a:moveTo>
                            <a:pt x="0" y="0"/>
                          </a:moveTo>
                          <a:lnTo>
                            <a:pt x="44" y="0"/>
                          </a:lnTo>
                          <a:lnTo>
                            <a:pt x="44" y="56"/>
                          </a:lnTo>
                          <a:lnTo>
                            <a:pt x="0" y="56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618" name="Freeform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05" y="1606"/>
                      <a:ext cx="44" cy="56"/>
                    </a:xfrm>
                    <a:custGeom>
                      <a:avLst/>
                      <a:gdLst>
                        <a:gd name="T0" fmla="*/ 0 w 45"/>
                        <a:gd name="T1" fmla="*/ 0 h 57"/>
                        <a:gd name="T2" fmla="*/ 43 w 45"/>
                        <a:gd name="T3" fmla="*/ 55 h 57"/>
                        <a:gd name="T4" fmla="*/ 43 w 45"/>
                        <a:gd name="T5" fmla="*/ 0 h 57"/>
                        <a:gd name="T6" fmla="*/ 0 w 45"/>
                        <a:gd name="T7" fmla="*/ 55 h 5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5"/>
                        <a:gd name="T13" fmla="*/ 0 h 57"/>
                        <a:gd name="T14" fmla="*/ 45 w 45"/>
                        <a:gd name="T15" fmla="*/ 57 h 5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5" h="57">
                          <a:moveTo>
                            <a:pt x="0" y="0"/>
                          </a:moveTo>
                          <a:lnTo>
                            <a:pt x="44" y="56"/>
                          </a:lnTo>
                          <a:lnTo>
                            <a:pt x="44" y="0"/>
                          </a:lnTo>
                          <a:lnTo>
                            <a:pt x="0" y="56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1611" name="Group 90"/>
                  <p:cNvGrpSpPr>
                    <a:grpSpLocks/>
                  </p:cNvGrpSpPr>
                  <p:nvPr/>
                </p:nvGrpSpPr>
                <p:grpSpPr bwMode="auto">
                  <a:xfrm>
                    <a:off x="5049" y="1606"/>
                    <a:ext cx="45" cy="56"/>
                    <a:chOff x="5049" y="1606"/>
                    <a:chExt cx="45" cy="56"/>
                  </a:xfrm>
                </p:grpSpPr>
                <p:sp>
                  <p:nvSpPr>
                    <p:cNvPr id="11615" name="Freeform 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49" y="1606"/>
                      <a:ext cx="45" cy="56"/>
                    </a:xfrm>
                    <a:custGeom>
                      <a:avLst/>
                      <a:gdLst>
                        <a:gd name="T0" fmla="*/ 0 w 46"/>
                        <a:gd name="T1" fmla="*/ 0 h 57"/>
                        <a:gd name="T2" fmla="*/ 44 w 46"/>
                        <a:gd name="T3" fmla="*/ 0 h 57"/>
                        <a:gd name="T4" fmla="*/ 44 w 46"/>
                        <a:gd name="T5" fmla="*/ 55 h 57"/>
                        <a:gd name="T6" fmla="*/ 0 w 46"/>
                        <a:gd name="T7" fmla="*/ 55 h 57"/>
                        <a:gd name="T8" fmla="*/ 0 w 46"/>
                        <a:gd name="T9" fmla="*/ 0 h 5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6"/>
                        <a:gd name="T16" fmla="*/ 0 h 57"/>
                        <a:gd name="T17" fmla="*/ 46 w 46"/>
                        <a:gd name="T18" fmla="*/ 57 h 5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6" h="57">
                          <a:moveTo>
                            <a:pt x="0" y="0"/>
                          </a:moveTo>
                          <a:lnTo>
                            <a:pt x="45" y="0"/>
                          </a:lnTo>
                          <a:lnTo>
                            <a:pt x="45" y="56"/>
                          </a:lnTo>
                          <a:lnTo>
                            <a:pt x="0" y="56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616" name="Freeform 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49" y="1606"/>
                      <a:ext cx="45" cy="56"/>
                    </a:xfrm>
                    <a:custGeom>
                      <a:avLst/>
                      <a:gdLst>
                        <a:gd name="T0" fmla="*/ 0 w 46"/>
                        <a:gd name="T1" fmla="*/ 0 h 57"/>
                        <a:gd name="T2" fmla="*/ 44 w 46"/>
                        <a:gd name="T3" fmla="*/ 55 h 57"/>
                        <a:gd name="T4" fmla="*/ 44 w 46"/>
                        <a:gd name="T5" fmla="*/ 0 h 57"/>
                        <a:gd name="T6" fmla="*/ 0 w 46"/>
                        <a:gd name="T7" fmla="*/ 55 h 5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6"/>
                        <a:gd name="T13" fmla="*/ 0 h 57"/>
                        <a:gd name="T14" fmla="*/ 46 w 46"/>
                        <a:gd name="T15" fmla="*/ 57 h 5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6" h="57">
                          <a:moveTo>
                            <a:pt x="0" y="0"/>
                          </a:moveTo>
                          <a:lnTo>
                            <a:pt x="45" y="56"/>
                          </a:lnTo>
                          <a:lnTo>
                            <a:pt x="45" y="0"/>
                          </a:lnTo>
                          <a:lnTo>
                            <a:pt x="0" y="56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1612" name="Group 93"/>
                  <p:cNvGrpSpPr>
                    <a:grpSpLocks/>
                  </p:cNvGrpSpPr>
                  <p:nvPr/>
                </p:nvGrpSpPr>
                <p:grpSpPr bwMode="auto">
                  <a:xfrm>
                    <a:off x="5094" y="1606"/>
                    <a:ext cx="44" cy="56"/>
                    <a:chOff x="5094" y="1606"/>
                    <a:chExt cx="44" cy="56"/>
                  </a:xfrm>
                </p:grpSpPr>
                <p:sp>
                  <p:nvSpPr>
                    <p:cNvPr id="11613" name="Freeform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94" y="1606"/>
                      <a:ext cx="44" cy="56"/>
                    </a:xfrm>
                    <a:custGeom>
                      <a:avLst/>
                      <a:gdLst>
                        <a:gd name="T0" fmla="*/ 0 w 45"/>
                        <a:gd name="T1" fmla="*/ 0 h 57"/>
                        <a:gd name="T2" fmla="*/ 43 w 45"/>
                        <a:gd name="T3" fmla="*/ 0 h 57"/>
                        <a:gd name="T4" fmla="*/ 43 w 45"/>
                        <a:gd name="T5" fmla="*/ 55 h 57"/>
                        <a:gd name="T6" fmla="*/ 0 w 45"/>
                        <a:gd name="T7" fmla="*/ 55 h 57"/>
                        <a:gd name="T8" fmla="*/ 0 w 45"/>
                        <a:gd name="T9" fmla="*/ 0 h 5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5"/>
                        <a:gd name="T16" fmla="*/ 0 h 57"/>
                        <a:gd name="T17" fmla="*/ 45 w 45"/>
                        <a:gd name="T18" fmla="*/ 57 h 5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5" h="57">
                          <a:moveTo>
                            <a:pt x="0" y="0"/>
                          </a:moveTo>
                          <a:lnTo>
                            <a:pt x="44" y="0"/>
                          </a:lnTo>
                          <a:lnTo>
                            <a:pt x="44" y="56"/>
                          </a:lnTo>
                          <a:lnTo>
                            <a:pt x="0" y="56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614" name="Freeform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94" y="1606"/>
                      <a:ext cx="44" cy="56"/>
                    </a:xfrm>
                    <a:custGeom>
                      <a:avLst/>
                      <a:gdLst>
                        <a:gd name="T0" fmla="*/ 0 w 45"/>
                        <a:gd name="T1" fmla="*/ 0 h 57"/>
                        <a:gd name="T2" fmla="*/ 43 w 45"/>
                        <a:gd name="T3" fmla="*/ 55 h 57"/>
                        <a:gd name="T4" fmla="*/ 43 w 45"/>
                        <a:gd name="T5" fmla="*/ 0 h 57"/>
                        <a:gd name="T6" fmla="*/ 0 w 45"/>
                        <a:gd name="T7" fmla="*/ 55 h 5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5"/>
                        <a:gd name="T13" fmla="*/ 0 h 57"/>
                        <a:gd name="T14" fmla="*/ 45 w 45"/>
                        <a:gd name="T15" fmla="*/ 57 h 5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5" h="57">
                          <a:moveTo>
                            <a:pt x="0" y="0"/>
                          </a:moveTo>
                          <a:lnTo>
                            <a:pt x="44" y="56"/>
                          </a:lnTo>
                          <a:lnTo>
                            <a:pt x="44" y="0"/>
                          </a:lnTo>
                          <a:lnTo>
                            <a:pt x="0" y="56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</p:grpSp>
            <p:grpSp>
              <p:nvGrpSpPr>
                <p:cNvPr id="11588" name="Group 96"/>
                <p:cNvGrpSpPr>
                  <a:grpSpLocks/>
                </p:cNvGrpSpPr>
                <p:nvPr/>
              </p:nvGrpSpPr>
              <p:grpSpPr bwMode="auto">
                <a:xfrm>
                  <a:off x="5138" y="1606"/>
                  <a:ext cx="178" cy="56"/>
                  <a:chOff x="5138" y="1606"/>
                  <a:chExt cx="178" cy="56"/>
                </a:xfrm>
              </p:grpSpPr>
              <p:grpSp>
                <p:nvGrpSpPr>
                  <p:cNvPr id="11597" name="Group 97"/>
                  <p:cNvGrpSpPr>
                    <a:grpSpLocks/>
                  </p:cNvGrpSpPr>
                  <p:nvPr/>
                </p:nvGrpSpPr>
                <p:grpSpPr bwMode="auto">
                  <a:xfrm>
                    <a:off x="5138" y="1606"/>
                    <a:ext cx="45" cy="56"/>
                    <a:chOff x="5138" y="1606"/>
                    <a:chExt cx="45" cy="56"/>
                  </a:xfrm>
                </p:grpSpPr>
                <p:sp>
                  <p:nvSpPr>
                    <p:cNvPr id="11607" name="Freeform 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8" y="1606"/>
                      <a:ext cx="45" cy="56"/>
                    </a:xfrm>
                    <a:custGeom>
                      <a:avLst/>
                      <a:gdLst>
                        <a:gd name="T0" fmla="*/ 0 w 46"/>
                        <a:gd name="T1" fmla="*/ 0 h 57"/>
                        <a:gd name="T2" fmla="*/ 44 w 46"/>
                        <a:gd name="T3" fmla="*/ 0 h 57"/>
                        <a:gd name="T4" fmla="*/ 44 w 46"/>
                        <a:gd name="T5" fmla="*/ 55 h 57"/>
                        <a:gd name="T6" fmla="*/ 0 w 46"/>
                        <a:gd name="T7" fmla="*/ 55 h 57"/>
                        <a:gd name="T8" fmla="*/ 0 w 46"/>
                        <a:gd name="T9" fmla="*/ 0 h 5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6"/>
                        <a:gd name="T16" fmla="*/ 0 h 57"/>
                        <a:gd name="T17" fmla="*/ 46 w 46"/>
                        <a:gd name="T18" fmla="*/ 57 h 5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6" h="57">
                          <a:moveTo>
                            <a:pt x="0" y="0"/>
                          </a:moveTo>
                          <a:lnTo>
                            <a:pt x="45" y="0"/>
                          </a:lnTo>
                          <a:lnTo>
                            <a:pt x="45" y="56"/>
                          </a:lnTo>
                          <a:lnTo>
                            <a:pt x="0" y="56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608" name="Freeform 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8" y="1606"/>
                      <a:ext cx="45" cy="56"/>
                    </a:xfrm>
                    <a:custGeom>
                      <a:avLst/>
                      <a:gdLst>
                        <a:gd name="T0" fmla="*/ 0 w 46"/>
                        <a:gd name="T1" fmla="*/ 0 h 57"/>
                        <a:gd name="T2" fmla="*/ 44 w 46"/>
                        <a:gd name="T3" fmla="*/ 55 h 57"/>
                        <a:gd name="T4" fmla="*/ 44 w 46"/>
                        <a:gd name="T5" fmla="*/ 0 h 57"/>
                        <a:gd name="T6" fmla="*/ 0 w 46"/>
                        <a:gd name="T7" fmla="*/ 55 h 5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6"/>
                        <a:gd name="T13" fmla="*/ 0 h 57"/>
                        <a:gd name="T14" fmla="*/ 46 w 46"/>
                        <a:gd name="T15" fmla="*/ 57 h 5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6" h="57">
                          <a:moveTo>
                            <a:pt x="0" y="0"/>
                          </a:moveTo>
                          <a:lnTo>
                            <a:pt x="45" y="56"/>
                          </a:lnTo>
                          <a:lnTo>
                            <a:pt x="45" y="0"/>
                          </a:lnTo>
                          <a:lnTo>
                            <a:pt x="0" y="56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1598" name="Group 100"/>
                  <p:cNvGrpSpPr>
                    <a:grpSpLocks/>
                  </p:cNvGrpSpPr>
                  <p:nvPr/>
                </p:nvGrpSpPr>
                <p:grpSpPr bwMode="auto">
                  <a:xfrm>
                    <a:off x="5183" y="1606"/>
                    <a:ext cx="44" cy="56"/>
                    <a:chOff x="5183" y="1606"/>
                    <a:chExt cx="44" cy="56"/>
                  </a:xfrm>
                </p:grpSpPr>
                <p:sp>
                  <p:nvSpPr>
                    <p:cNvPr id="11605" name="Freeform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83" y="1606"/>
                      <a:ext cx="44" cy="56"/>
                    </a:xfrm>
                    <a:custGeom>
                      <a:avLst/>
                      <a:gdLst>
                        <a:gd name="T0" fmla="*/ 0 w 45"/>
                        <a:gd name="T1" fmla="*/ 0 h 57"/>
                        <a:gd name="T2" fmla="*/ 43 w 45"/>
                        <a:gd name="T3" fmla="*/ 0 h 57"/>
                        <a:gd name="T4" fmla="*/ 43 w 45"/>
                        <a:gd name="T5" fmla="*/ 55 h 57"/>
                        <a:gd name="T6" fmla="*/ 0 w 45"/>
                        <a:gd name="T7" fmla="*/ 55 h 57"/>
                        <a:gd name="T8" fmla="*/ 0 w 45"/>
                        <a:gd name="T9" fmla="*/ 0 h 5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5"/>
                        <a:gd name="T16" fmla="*/ 0 h 57"/>
                        <a:gd name="T17" fmla="*/ 45 w 45"/>
                        <a:gd name="T18" fmla="*/ 57 h 5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5" h="57">
                          <a:moveTo>
                            <a:pt x="0" y="0"/>
                          </a:moveTo>
                          <a:lnTo>
                            <a:pt x="44" y="0"/>
                          </a:lnTo>
                          <a:lnTo>
                            <a:pt x="44" y="56"/>
                          </a:lnTo>
                          <a:lnTo>
                            <a:pt x="0" y="56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606" name="Freeform 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83" y="1606"/>
                      <a:ext cx="44" cy="56"/>
                    </a:xfrm>
                    <a:custGeom>
                      <a:avLst/>
                      <a:gdLst>
                        <a:gd name="T0" fmla="*/ 0 w 45"/>
                        <a:gd name="T1" fmla="*/ 0 h 57"/>
                        <a:gd name="T2" fmla="*/ 43 w 45"/>
                        <a:gd name="T3" fmla="*/ 55 h 57"/>
                        <a:gd name="T4" fmla="*/ 43 w 45"/>
                        <a:gd name="T5" fmla="*/ 0 h 57"/>
                        <a:gd name="T6" fmla="*/ 0 w 45"/>
                        <a:gd name="T7" fmla="*/ 55 h 5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5"/>
                        <a:gd name="T13" fmla="*/ 0 h 57"/>
                        <a:gd name="T14" fmla="*/ 45 w 45"/>
                        <a:gd name="T15" fmla="*/ 57 h 5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5" h="57">
                          <a:moveTo>
                            <a:pt x="0" y="0"/>
                          </a:moveTo>
                          <a:lnTo>
                            <a:pt x="44" y="56"/>
                          </a:lnTo>
                          <a:lnTo>
                            <a:pt x="44" y="0"/>
                          </a:lnTo>
                          <a:lnTo>
                            <a:pt x="0" y="56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1599" name="Group 103"/>
                  <p:cNvGrpSpPr>
                    <a:grpSpLocks/>
                  </p:cNvGrpSpPr>
                  <p:nvPr/>
                </p:nvGrpSpPr>
                <p:grpSpPr bwMode="auto">
                  <a:xfrm>
                    <a:off x="5227" y="1606"/>
                    <a:ext cx="45" cy="56"/>
                    <a:chOff x="5227" y="1606"/>
                    <a:chExt cx="45" cy="56"/>
                  </a:xfrm>
                </p:grpSpPr>
                <p:sp>
                  <p:nvSpPr>
                    <p:cNvPr id="11603" name="Freeform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27" y="1606"/>
                      <a:ext cx="45" cy="56"/>
                    </a:xfrm>
                    <a:custGeom>
                      <a:avLst/>
                      <a:gdLst>
                        <a:gd name="T0" fmla="*/ 0 w 46"/>
                        <a:gd name="T1" fmla="*/ 0 h 57"/>
                        <a:gd name="T2" fmla="*/ 44 w 46"/>
                        <a:gd name="T3" fmla="*/ 0 h 57"/>
                        <a:gd name="T4" fmla="*/ 44 w 46"/>
                        <a:gd name="T5" fmla="*/ 55 h 57"/>
                        <a:gd name="T6" fmla="*/ 0 w 46"/>
                        <a:gd name="T7" fmla="*/ 55 h 57"/>
                        <a:gd name="T8" fmla="*/ 0 w 46"/>
                        <a:gd name="T9" fmla="*/ 0 h 5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6"/>
                        <a:gd name="T16" fmla="*/ 0 h 57"/>
                        <a:gd name="T17" fmla="*/ 46 w 46"/>
                        <a:gd name="T18" fmla="*/ 57 h 5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6" h="57">
                          <a:moveTo>
                            <a:pt x="0" y="0"/>
                          </a:moveTo>
                          <a:lnTo>
                            <a:pt x="45" y="0"/>
                          </a:lnTo>
                          <a:lnTo>
                            <a:pt x="45" y="56"/>
                          </a:lnTo>
                          <a:lnTo>
                            <a:pt x="0" y="56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604" name="Freeform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27" y="1606"/>
                      <a:ext cx="45" cy="56"/>
                    </a:xfrm>
                    <a:custGeom>
                      <a:avLst/>
                      <a:gdLst>
                        <a:gd name="T0" fmla="*/ 0 w 46"/>
                        <a:gd name="T1" fmla="*/ 0 h 57"/>
                        <a:gd name="T2" fmla="*/ 44 w 46"/>
                        <a:gd name="T3" fmla="*/ 55 h 57"/>
                        <a:gd name="T4" fmla="*/ 44 w 46"/>
                        <a:gd name="T5" fmla="*/ 0 h 57"/>
                        <a:gd name="T6" fmla="*/ 0 w 46"/>
                        <a:gd name="T7" fmla="*/ 55 h 5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6"/>
                        <a:gd name="T13" fmla="*/ 0 h 57"/>
                        <a:gd name="T14" fmla="*/ 46 w 46"/>
                        <a:gd name="T15" fmla="*/ 57 h 5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6" h="57">
                          <a:moveTo>
                            <a:pt x="0" y="0"/>
                          </a:moveTo>
                          <a:lnTo>
                            <a:pt x="45" y="56"/>
                          </a:lnTo>
                          <a:lnTo>
                            <a:pt x="45" y="0"/>
                          </a:lnTo>
                          <a:lnTo>
                            <a:pt x="0" y="56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1600" name="Group 106"/>
                  <p:cNvGrpSpPr>
                    <a:grpSpLocks/>
                  </p:cNvGrpSpPr>
                  <p:nvPr/>
                </p:nvGrpSpPr>
                <p:grpSpPr bwMode="auto">
                  <a:xfrm>
                    <a:off x="5272" y="1606"/>
                    <a:ext cx="44" cy="56"/>
                    <a:chOff x="5272" y="1606"/>
                    <a:chExt cx="44" cy="56"/>
                  </a:xfrm>
                </p:grpSpPr>
                <p:sp>
                  <p:nvSpPr>
                    <p:cNvPr id="11601" name="Freeform 1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72" y="1606"/>
                      <a:ext cx="44" cy="56"/>
                    </a:xfrm>
                    <a:custGeom>
                      <a:avLst/>
                      <a:gdLst>
                        <a:gd name="T0" fmla="*/ 0 w 45"/>
                        <a:gd name="T1" fmla="*/ 0 h 57"/>
                        <a:gd name="T2" fmla="*/ 43 w 45"/>
                        <a:gd name="T3" fmla="*/ 0 h 57"/>
                        <a:gd name="T4" fmla="*/ 43 w 45"/>
                        <a:gd name="T5" fmla="*/ 55 h 57"/>
                        <a:gd name="T6" fmla="*/ 0 w 45"/>
                        <a:gd name="T7" fmla="*/ 55 h 57"/>
                        <a:gd name="T8" fmla="*/ 0 w 45"/>
                        <a:gd name="T9" fmla="*/ 0 h 5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5"/>
                        <a:gd name="T16" fmla="*/ 0 h 57"/>
                        <a:gd name="T17" fmla="*/ 45 w 45"/>
                        <a:gd name="T18" fmla="*/ 57 h 5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5" h="57">
                          <a:moveTo>
                            <a:pt x="0" y="0"/>
                          </a:moveTo>
                          <a:lnTo>
                            <a:pt x="44" y="0"/>
                          </a:lnTo>
                          <a:lnTo>
                            <a:pt x="44" y="56"/>
                          </a:lnTo>
                          <a:lnTo>
                            <a:pt x="0" y="56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602" name="Freeform 1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72" y="1606"/>
                      <a:ext cx="44" cy="56"/>
                    </a:xfrm>
                    <a:custGeom>
                      <a:avLst/>
                      <a:gdLst>
                        <a:gd name="T0" fmla="*/ 0 w 45"/>
                        <a:gd name="T1" fmla="*/ 0 h 57"/>
                        <a:gd name="T2" fmla="*/ 43 w 45"/>
                        <a:gd name="T3" fmla="*/ 55 h 57"/>
                        <a:gd name="T4" fmla="*/ 43 w 45"/>
                        <a:gd name="T5" fmla="*/ 0 h 57"/>
                        <a:gd name="T6" fmla="*/ 0 w 45"/>
                        <a:gd name="T7" fmla="*/ 55 h 5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5"/>
                        <a:gd name="T13" fmla="*/ 0 h 57"/>
                        <a:gd name="T14" fmla="*/ 45 w 45"/>
                        <a:gd name="T15" fmla="*/ 57 h 5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5" h="57">
                          <a:moveTo>
                            <a:pt x="0" y="0"/>
                          </a:moveTo>
                          <a:lnTo>
                            <a:pt x="44" y="56"/>
                          </a:lnTo>
                          <a:lnTo>
                            <a:pt x="44" y="0"/>
                          </a:lnTo>
                          <a:lnTo>
                            <a:pt x="0" y="56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</p:grpSp>
            <p:sp>
              <p:nvSpPr>
                <p:cNvPr id="11589" name="Line 109"/>
                <p:cNvSpPr>
                  <a:spLocks noChangeShapeType="1"/>
                </p:cNvSpPr>
                <p:nvPr/>
              </p:nvSpPr>
              <p:spPr bwMode="auto">
                <a:xfrm>
                  <a:off x="5071" y="1606"/>
                  <a:ext cx="0" cy="55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590" name="Line 110"/>
                <p:cNvSpPr>
                  <a:spLocks noChangeShapeType="1"/>
                </p:cNvSpPr>
                <p:nvPr/>
              </p:nvSpPr>
              <p:spPr bwMode="auto">
                <a:xfrm>
                  <a:off x="5205" y="1606"/>
                  <a:ext cx="0" cy="55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591" name="Line 111"/>
                <p:cNvSpPr>
                  <a:spLocks noChangeShapeType="1"/>
                </p:cNvSpPr>
                <p:nvPr/>
              </p:nvSpPr>
              <p:spPr bwMode="auto">
                <a:xfrm>
                  <a:off x="5116" y="1606"/>
                  <a:ext cx="0" cy="55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592" name="Line 112"/>
                <p:cNvSpPr>
                  <a:spLocks noChangeShapeType="1"/>
                </p:cNvSpPr>
                <p:nvPr/>
              </p:nvSpPr>
              <p:spPr bwMode="auto">
                <a:xfrm>
                  <a:off x="5160" y="1606"/>
                  <a:ext cx="0" cy="55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593" name="Line 113"/>
                <p:cNvSpPr>
                  <a:spLocks noChangeShapeType="1"/>
                </p:cNvSpPr>
                <p:nvPr/>
              </p:nvSpPr>
              <p:spPr bwMode="auto">
                <a:xfrm>
                  <a:off x="5027" y="1606"/>
                  <a:ext cx="0" cy="55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594" name="Line 114"/>
                <p:cNvSpPr>
                  <a:spLocks noChangeShapeType="1"/>
                </p:cNvSpPr>
                <p:nvPr/>
              </p:nvSpPr>
              <p:spPr bwMode="auto">
                <a:xfrm>
                  <a:off x="4982" y="1606"/>
                  <a:ext cx="0" cy="55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595" name="Line 115"/>
                <p:cNvSpPr>
                  <a:spLocks noChangeShapeType="1"/>
                </p:cNvSpPr>
                <p:nvPr/>
              </p:nvSpPr>
              <p:spPr bwMode="auto">
                <a:xfrm>
                  <a:off x="5250" y="1606"/>
                  <a:ext cx="0" cy="55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596" name="Line 116"/>
                <p:cNvSpPr>
                  <a:spLocks noChangeShapeType="1"/>
                </p:cNvSpPr>
                <p:nvPr/>
              </p:nvSpPr>
              <p:spPr bwMode="auto">
                <a:xfrm>
                  <a:off x="5294" y="1606"/>
                  <a:ext cx="0" cy="55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11514" name="Freeform 117"/>
              <p:cNvSpPr>
                <a:spLocks noChangeArrowheads="1"/>
              </p:cNvSpPr>
              <p:nvPr/>
            </p:nvSpPr>
            <p:spPr bwMode="auto">
              <a:xfrm>
                <a:off x="4892" y="1578"/>
                <a:ext cx="390" cy="27"/>
              </a:xfrm>
              <a:custGeom>
                <a:avLst/>
                <a:gdLst>
                  <a:gd name="T0" fmla="*/ 0 w 391"/>
                  <a:gd name="T1" fmla="*/ 22 h 28"/>
                  <a:gd name="T2" fmla="*/ 24 w 391"/>
                  <a:gd name="T3" fmla="*/ 0 h 28"/>
                  <a:gd name="T4" fmla="*/ 387 w 391"/>
                  <a:gd name="T5" fmla="*/ 0 h 28"/>
                  <a:gd name="T6" fmla="*/ 389 w 391"/>
                  <a:gd name="T7" fmla="*/ 26 h 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91"/>
                  <a:gd name="T13" fmla="*/ 0 h 28"/>
                  <a:gd name="T14" fmla="*/ 391 w 391"/>
                  <a:gd name="T15" fmla="*/ 28 h 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91" h="28">
                    <a:moveTo>
                      <a:pt x="0" y="23"/>
                    </a:moveTo>
                    <a:lnTo>
                      <a:pt x="24" y="0"/>
                    </a:lnTo>
                    <a:lnTo>
                      <a:pt x="388" y="0"/>
                    </a:lnTo>
                    <a:lnTo>
                      <a:pt x="390" y="27"/>
                    </a:lnTo>
                  </a:path>
                </a:pathLst>
              </a:custGeom>
              <a:noFill/>
              <a:ln w="126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515" name="Freeform 118"/>
              <p:cNvSpPr>
                <a:spLocks noChangeArrowheads="1"/>
              </p:cNvSpPr>
              <p:nvPr/>
            </p:nvSpPr>
            <p:spPr bwMode="auto">
              <a:xfrm>
                <a:off x="5460" y="1472"/>
                <a:ext cx="38" cy="190"/>
              </a:xfrm>
              <a:custGeom>
                <a:avLst/>
                <a:gdLst>
                  <a:gd name="T0" fmla="*/ 0 w 39"/>
                  <a:gd name="T1" fmla="*/ 31 h 191"/>
                  <a:gd name="T2" fmla="*/ 1 w 39"/>
                  <a:gd name="T3" fmla="*/ 21 h 191"/>
                  <a:gd name="T4" fmla="*/ 3 w 39"/>
                  <a:gd name="T5" fmla="*/ 12 h 191"/>
                  <a:gd name="T6" fmla="*/ 8 w 39"/>
                  <a:gd name="T7" fmla="*/ 4 h 191"/>
                  <a:gd name="T8" fmla="*/ 15 w 39"/>
                  <a:gd name="T9" fmla="*/ 0 h 191"/>
                  <a:gd name="T10" fmla="*/ 22 w 39"/>
                  <a:gd name="T11" fmla="*/ 0 h 191"/>
                  <a:gd name="T12" fmla="*/ 26 w 39"/>
                  <a:gd name="T13" fmla="*/ 2 h 191"/>
                  <a:gd name="T14" fmla="*/ 32 w 39"/>
                  <a:gd name="T15" fmla="*/ 7 h 191"/>
                  <a:gd name="T16" fmla="*/ 34 w 39"/>
                  <a:gd name="T17" fmla="*/ 14 h 191"/>
                  <a:gd name="T18" fmla="*/ 36 w 39"/>
                  <a:gd name="T19" fmla="*/ 20 h 191"/>
                  <a:gd name="T20" fmla="*/ 36 w 39"/>
                  <a:gd name="T21" fmla="*/ 25 h 191"/>
                  <a:gd name="T22" fmla="*/ 37 w 39"/>
                  <a:gd name="T23" fmla="*/ 32 h 191"/>
                  <a:gd name="T24" fmla="*/ 30 w 39"/>
                  <a:gd name="T25" fmla="*/ 32 h 191"/>
                  <a:gd name="T26" fmla="*/ 30 w 39"/>
                  <a:gd name="T27" fmla="*/ 21 h 191"/>
                  <a:gd name="T28" fmla="*/ 27 w 39"/>
                  <a:gd name="T29" fmla="*/ 14 h 191"/>
                  <a:gd name="T30" fmla="*/ 22 w 39"/>
                  <a:gd name="T31" fmla="*/ 10 h 191"/>
                  <a:gd name="T32" fmla="*/ 18 w 39"/>
                  <a:gd name="T33" fmla="*/ 10 h 191"/>
                  <a:gd name="T34" fmla="*/ 13 w 39"/>
                  <a:gd name="T35" fmla="*/ 12 h 191"/>
                  <a:gd name="T36" fmla="*/ 9 w 39"/>
                  <a:gd name="T37" fmla="*/ 19 h 191"/>
                  <a:gd name="T38" fmla="*/ 8 w 39"/>
                  <a:gd name="T39" fmla="*/ 26 h 191"/>
                  <a:gd name="T40" fmla="*/ 8 w 39"/>
                  <a:gd name="T41" fmla="*/ 35 h 191"/>
                  <a:gd name="T42" fmla="*/ 8 w 39"/>
                  <a:gd name="T43" fmla="*/ 189 h 191"/>
                  <a:gd name="T44" fmla="*/ 0 w 39"/>
                  <a:gd name="T45" fmla="*/ 189 h 191"/>
                  <a:gd name="T46" fmla="*/ 0 w 39"/>
                  <a:gd name="T47" fmla="*/ 31 h 19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9"/>
                  <a:gd name="T73" fmla="*/ 0 h 191"/>
                  <a:gd name="T74" fmla="*/ 39 w 39"/>
                  <a:gd name="T75" fmla="*/ 191 h 191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9" h="191">
                    <a:moveTo>
                      <a:pt x="0" y="31"/>
                    </a:moveTo>
                    <a:lnTo>
                      <a:pt x="1" y="21"/>
                    </a:lnTo>
                    <a:lnTo>
                      <a:pt x="3" y="12"/>
                    </a:lnTo>
                    <a:lnTo>
                      <a:pt x="8" y="4"/>
                    </a:lnTo>
                    <a:lnTo>
                      <a:pt x="15" y="0"/>
                    </a:lnTo>
                    <a:lnTo>
                      <a:pt x="23" y="0"/>
                    </a:lnTo>
                    <a:lnTo>
                      <a:pt x="27" y="2"/>
                    </a:lnTo>
                    <a:lnTo>
                      <a:pt x="33" y="7"/>
                    </a:lnTo>
                    <a:lnTo>
                      <a:pt x="35" y="14"/>
                    </a:lnTo>
                    <a:lnTo>
                      <a:pt x="37" y="20"/>
                    </a:lnTo>
                    <a:lnTo>
                      <a:pt x="37" y="25"/>
                    </a:lnTo>
                    <a:lnTo>
                      <a:pt x="38" y="32"/>
                    </a:lnTo>
                    <a:lnTo>
                      <a:pt x="31" y="32"/>
                    </a:lnTo>
                    <a:lnTo>
                      <a:pt x="31" y="21"/>
                    </a:lnTo>
                    <a:lnTo>
                      <a:pt x="28" y="14"/>
                    </a:lnTo>
                    <a:lnTo>
                      <a:pt x="23" y="10"/>
                    </a:lnTo>
                    <a:lnTo>
                      <a:pt x="18" y="10"/>
                    </a:lnTo>
                    <a:lnTo>
                      <a:pt x="13" y="12"/>
                    </a:lnTo>
                    <a:lnTo>
                      <a:pt x="9" y="19"/>
                    </a:lnTo>
                    <a:lnTo>
                      <a:pt x="8" y="26"/>
                    </a:lnTo>
                    <a:lnTo>
                      <a:pt x="8" y="35"/>
                    </a:lnTo>
                    <a:lnTo>
                      <a:pt x="8" y="190"/>
                    </a:lnTo>
                    <a:lnTo>
                      <a:pt x="0" y="190"/>
                    </a:lnTo>
                    <a:lnTo>
                      <a:pt x="0" y="31"/>
                    </a:lnTo>
                  </a:path>
                </a:pathLst>
              </a:custGeom>
              <a:solidFill>
                <a:srgbClr val="606080"/>
              </a:solidFill>
              <a:ln w="126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grpSp>
            <p:nvGrpSpPr>
              <p:cNvPr id="11516" name="Group 119"/>
              <p:cNvGrpSpPr>
                <a:grpSpLocks/>
              </p:cNvGrpSpPr>
              <p:nvPr/>
            </p:nvGrpSpPr>
            <p:grpSpPr bwMode="auto">
              <a:xfrm>
                <a:off x="5379" y="1615"/>
                <a:ext cx="71" cy="48"/>
                <a:chOff x="5379" y="1615"/>
                <a:chExt cx="71" cy="48"/>
              </a:xfrm>
            </p:grpSpPr>
            <p:sp>
              <p:nvSpPr>
                <p:cNvPr id="11585" name="Freeform 120"/>
                <p:cNvSpPr>
                  <a:spLocks noChangeArrowheads="1"/>
                </p:cNvSpPr>
                <p:nvPr/>
              </p:nvSpPr>
              <p:spPr bwMode="auto">
                <a:xfrm>
                  <a:off x="5379" y="1615"/>
                  <a:ext cx="54" cy="48"/>
                </a:xfrm>
                <a:custGeom>
                  <a:avLst/>
                  <a:gdLst>
                    <a:gd name="T0" fmla="*/ 0 w 55"/>
                    <a:gd name="T1" fmla="*/ 47 h 49"/>
                    <a:gd name="T2" fmla="*/ 53 w 55"/>
                    <a:gd name="T3" fmla="*/ 47 h 49"/>
                    <a:gd name="T4" fmla="*/ 53 w 55"/>
                    <a:gd name="T5" fmla="*/ 0 h 49"/>
                    <a:gd name="T6" fmla="*/ 0 w 55"/>
                    <a:gd name="T7" fmla="*/ 0 h 49"/>
                    <a:gd name="T8" fmla="*/ 0 w 55"/>
                    <a:gd name="T9" fmla="*/ 47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5"/>
                    <a:gd name="T16" fmla="*/ 0 h 49"/>
                    <a:gd name="T17" fmla="*/ 55 w 55"/>
                    <a:gd name="T18" fmla="*/ 49 h 4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5" h="49">
                      <a:moveTo>
                        <a:pt x="0" y="48"/>
                      </a:moveTo>
                      <a:lnTo>
                        <a:pt x="54" y="48"/>
                      </a:lnTo>
                      <a:lnTo>
                        <a:pt x="54" y="0"/>
                      </a:lnTo>
                      <a:lnTo>
                        <a:pt x="0" y="0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rgbClr val="00A0A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1586" name="Freeform 121"/>
                <p:cNvSpPr>
                  <a:spLocks noChangeArrowheads="1"/>
                </p:cNvSpPr>
                <p:nvPr/>
              </p:nvSpPr>
              <p:spPr bwMode="auto">
                <a:xfrm>
                  <a:off x="5433" y="1616"/>
                  <a:ext cx="17" cy="47"/>
                </a:xfrm>
                <a:custGeom>
                  <a:avLst/>
                  <a:gdLst>
                    <a:gd name="T0" fmla="*/ 0 w 18"/>
                    <a:gd name="T1" fmla="*/ 0 h 48"/>
                    <a:gd name="T2" fmla="*/ 0 w 18"/>
                    <a:gd name="T3" fmla="*/ 46 h 48"/>
                    <a:gd name="T4" fmla="*/ 16 w 18"/>
                    <a:gd name="T5" fmla="*/ 44 h 48"/>
                    <a:gd name="T6" fmla="*/ 16 w 18"/>
                    <a:gd name="T7" fmla="*/ 3 h 48"/>
                    <a:gd name="T8" fmla="*/ 0 w 18"/>
                    <a:gd name="T9" fmla="*/ 0 h 4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48"/>
                    <a:gd name="T17" fmla="*/ 18 w 18"/>
                    <a:gd name="T18" fmla="*/ 48 h 4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48">
                      <a:moveTo>
                        <a:pt x="0" y="0"/>
                      </a:moveTo>
                      <a:lnTo>
                        <a:pt x="0" y="47"/>
                      </a:lnTo>
                      <a:lnTo>
                        <a:pt x="17" y="45"/>
                      </a:lnTo>
                      <a:lnTo>
                        <a:pt x="17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FFFF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sp>
            <p:nvSpPr>
              <p:cNvPr id="11517" name="Freeform 122"/>
              <p:cNvSpPr>
                <a:spLocks noChangeArrowheads="1"/>
              </p:cNvSpPr>
              <p:nvPr/>
            </p:nvSpPr>
            <p:spPr bwMode="auto">
              <a:xfrm>
                <a:off x="5617" y="1521"/>
                <a:ext cx="19" cy="98"/>
              </a:xfrm>
              <a:custGeom>
                <a:avLst/>
                <a:gdLst>
                  <a:gd name="T0" fmla="*/ 0 w 20"/>
                  <a:gd name="T1" fmla="*/ 17 h 99"/>
                  <a:gd name="T2" fmla="*/ 0 w 20"/>
                  <a:gd name="T3" fmla="*/ 11 h 99"/>
                  <a:gd name="T4" fmla="*/ 1 w 20"/>
                  <a:gd name="T5" fmla="*/ 6 h 99"/>
                  <a:gd name="T6" fmla="*/ 4 w 20"/>
                  <a:gd name="T7" fmla="*/ 2 h 99"/>
                  <a:gd name="T8" fmla="*/ 7 w 20"/>
                  <a:gd name="T9" fmla="*/ 0 h 99"/>
                  <a:gd name="T10" fmla="*/ 10 w 20"/>
                  <a:gd name="T11" fmla="*/ 0 h 99"/>
                  <a:gd name="T12" fmla="*/ 12 w 20"/>
                  <a:gd name="T13" fmla="*/ 2 h 99"/>
                  <a:gd name="T14" fmla="*/ 15 w 20"/>
                  <a:gd name="T15" fmla="*/ 4 h 99"/>
                  <a:gd name="T16" fmla="*/ 16 w 20"/>
                  <a:gd name="T17" fmla="*/ 7 h 99"/>
                  <a:gd name="T18" fmla="*/ 17 w 20"/>
                  <a:gd name="T19" fmla="*/ 11 h 99"/>
                  <a:gd name="T20" fmla="*/ 17 w 20"/>
                  <a:gd name="T21" fmla="*/ 13 h 99"/>
                  <a:gd name="T22" fmla="*/ 18 w 20"/>
                  <a:gd name="T23" fmla="*/ 17 h 99"/>
                  <a:gd name="T24" fmla="*/ 14 w 20"/>
                  <a:gd name="T25" fmla="*/ 17 h 99"/>
                  <a:gd name="T26" fmla="*/ 14 w 20"/>
                  <a:gd name="T27" fmla="*/ 11 h 99"/>
                  <a:gd name="T28" fmla="*/ 13 w 20"/>
                  <a:gd name="T29" fmla="*/ 7 h 99"/>
                  <a:gd name="T30" fmla="*/ 10 w 20"/>
                  <a:gd name="T31" fmla="*/ 6 h 99"/>
                  <a:gd name="T32" fmla="*/ 8 w 20"/>
                  <a:gd name="T33" fmla="*/ 6 h 99"/>
                  <a:gd name="T34" fmla="*/ 6 w 20"/>
                  <a:gd name="T35" fmla="*/ 7 h 99"/>
                  <a:gd name="T36" fmla="*/ 4 w 20"/>
                  <a:gd name="T37" fmla="*/ 10 h 99"/>
                  <a:gd name="T38" fmla="*/ 4 w 20"/>
                  <a:gd name="T39" fmla="*/ 14 h 99"/>
                  <a:gd name="T40" fmla="*/ 4 w 20"/>
                  <a:gd name="T41" fmla="*/ 19 h 99"/>
                  <a:gd name="T42" fmla="*/ 4 w 20"/>
                  <a:gd name="T43" fmla="*/ 97 h 99"/>
                  <a:gd name="T44" fmla="*/ 0 w 20"/>
                  <a:gd name="T45" fmla="*/ 97 h 99"/>
                  <a:gd name="T46" fmla="*/ 0 w 20"/>
                  <a:gd name="T47" fmla="*/ 17 h 99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0"/>
                  <a:gd name="T73" fmla="*/ 0 h 99"/>
                  <a:gd name="T74" fmla="*/ 20 w 20"/>
                  <a:gd name="T75" fmla="*/ 99 h 99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0" h="99">
                    <a:moveTo>
                      <a:pt x="0" y="17"/>
                    </a:moveTo>
                    <a:lnTo>
                      <a:pt x="0" y="11"/>
                    </a:lnTo>
                    <a:lnTo>
                      <a:pt x="1" y="6"/>
                    </a:lnTo>
                    <a:lnTo>
                      <a:pt x="4" y="2"/>
                    </a:lnTo>
                    <a:lnTo>
                      <a:pt x="7" y="0"/>
                    </a:lnTo>
                    <a:lnTo>
                      <a:pt x="11" y="0"/>
                    </a:lnTo>
                    <a:lnTo>
                      <a:pt x="13" y="2"/>
                    </a:lnTo>
                    <a:lnTo>
                      <a:pt x="16" y="4"/>
                    </a:lnTo>
                    <a:lnTo>
                      <a:pt x="17" y="7"/>
                    </a:lnTo>
                    <a:lnTo>
                      <a:pt x="18" y="11"/>
                    </a:lnTo>
                    <a:lnTo>
                      <a:pt x="18" y="13"/>
                    </a:lnTo>
                    <a:lnTo>
                      <a:pt x="19" y="17"/>
                    </a:lnTo>
                    <a:lnTo>
                      <a:pt x="15" y="17"/>
                    </a:lnTo>
                    <a:lnTo>
                      <a:pt x="15" y="11"/>
                    </a:lnTo>
                    <a:lnTo>
                      <a:pt x="14" y="7"/>
                    </a:lnTo>
                    <a:lnTo>
                      <a:pt x="11" y="6"/>
                    </a:lnTo>
                    <a:lnTo>
                      <a:pt x="8" y="6"/>
                    </a:lnTo>
                    <a:lnTo>
                      <a:pt x="6" y="7"/>
                    </a:lnTo>
                    <a:lnTo>
                      <a:pt x="4" y="10"/>
                    </a:lnTo>
                    <a:lnTo>
                      <a:pt x="4" y="14"/>
                    </a:lnTo>
                    <a:lnTo>
                      <a:pt x="4" y="19"/>
                    </a:lnTo>
                    <a:lnTo>
                      <a:pt x="4" y="98"/>
                    </a:lnTo>
                    <a:lnTo>
                      <a:pt x="0" y="98"/>
                    </a:lnTo>
                    <a:lnTo>
                      <a:pt x="0" y="17"/>
                    </a:lnTo>
                  </a:path>
                </a:pathLst>
              </a:custGeom>
              <a:solidFill>
                <a:srgbClr val="606080"/>
              </a:solidFill>
              <a:ln w="126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grpSp>
            <p:nvGrpSpPr>
              <p:cNvPr id="11518" name="Group 123"/>
              <p:cNvGrpSpPr>
                <a:grpSpLocks/>
              </p:cNvGrpSpPr>
              <p:nvPr/>
            </p:nvGrpSpPr>
            <p:grpSpPr bwMode="auto">
              <a:xfrm>
                <a:off x="5373" y="1477"/>
                <a:ext cx="24" cy="182"/>
                <a:chOff x="5373" y="1477"/>
                <a:chExt cx="24" cy="182"/>
              </a:xfrm>
            </p:grpSpPr>
            <p:grpSp>
              <p:nvGrpSpPr>
                <p:cNvPr id="11570" name="Group 124"/>
                <p:cNvGrpSpPr>
                  <a:grpSpLocks/>
                </p:cNvGrpSpPr>
                <p:nvPr/>
              </p:nvGrpSpPr>
              <p:grpSpPr bwMode="auto">
                <a:xfrm>
                  <a:off x="5373" y="1599"/>
                  <a:ext cx="24" cy="60"/>
                  <a:chOff x="5373" y="1599"/>
                  <a:chExt cx="24" cy="60"/>
                </a:xfrm>
              </p:grpSpPr>
              <p:sp>
                <p:nvSpPr>
                  <p:cNvPr id="11581" name="Rectangle 125"/>
                  <p:cNvSpPr>
                    <a:spLocks noChangeArrowheads="1"/>
                  </p:cNvSpPr>
                  <p:nvPr/>
                </p:nvSpPr>
                <p:spPr bwMode="auto">
                  <a:xfrm>
                    <a:off x="5376" y="1631"/>
                    <a:ext cx="11" cy="20"/>
                  </a:xfrm>
                  <a:prstGeom prst="rect">
                    <a:avLst/>
                  </a:prstGeom>
                  <a:noFill/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1582" name="Freeform 126"/>
                  <p:cNvSpPr>
                    <a:spLocks noChangeArrowheads="1"/>
                  </p:cNvSpPr>
                  <p:nvPr/>
                </p:nvSpPr>
                <p:spPr bwMode="auto">
                  <a:xfrm>
                    <a:off x="5373" y="1629"/>
                    <a:ext cx="24" cy="30"/>
                  </a:xfrm>
                  <a:custGeom>
                    <a:avLst/>
                    <a:gdLst>
                      <a:gd name="T0" fmla="*/ 0 w 25"/>
                      <a:gd name="T1" fmla="*/ 0 h 31"/>
                      <a:gd name="T2" fmla="*/ 23 w 25"/>
                      <a:gd name="T3" fmla="*/ 29 h 31"/>
                      <a:gd name="T4" fmla="*/ 23 w 25"/>
                      <a:gd name="T5" fmla="*/ 0 h 31"/>
                      <a:gd name="T6" fmla="*/ 0 w 25"/>
                      <a:gd name="T7" fmla="*/ 29 h 3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5"/>
                      <a:gd name="T13" fmla="*/ 0 h 31"/>
                      <a:gd name="T14" fmla="*/ 25 w 25"/>
                      <a:gd name="T15" fmla="*/ 31 h 31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5" h="31">
                        <a:moveTo>
                          <a:pt x="0" y="0"/>
                        </a:moveTo>
                        <a:lnTo>
                          <a:pt x="24" y="30"/>
                        </a:lnTo>
                        <a:lnTo>
                          <a:pt x="24" y="0"/>
                        </a:lnTo>
                        <a:lnTo>
                          <a:pt x="0" y="30"/>
                        </a:lnTo>
                      </a:path>
                    </a:pathLst>
                  </a:custGeom>
                  <a:noFill/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1583" name="Freeform 127"/>
                  <p:cNvSpPr>
                    <a:spLocks noChangeArrowheads="1"/>
                  </p:cNvSpPr>
                  <p:nvPr/>
                </p:nvSpPr>
                <p:spPr bwMode="auto">
                  <a:xfrm>
                    <a:off x="5373" y="1599"/>
                    <a:ext cx="24" cy="30"/>
                  </a:xfrm>
                  <a:custGeom>
                    <a:avLst/>
                    <a:gdLst>
                      <a:gd name="T0" fmla="*/ 0 w 25"/>
                      <a:gd name="T1" fmla="*/ 29 h 31"/>
                      <a:gd name="T2" fmla="*/ 23 w 25"/>
                      <a:gd name="T3" fmla="*/ 29 h 31"/>
                      <a:gd name="T4" fmla="*/ 23 w 25"/>
                      <a:gd name="T5" fmla="*/ 0 h 31"/>
                      <a:gd name="T6" fmla="*/ 0 w 25"/>
                      <a:gd name="T7" fmla="*/ 0 h 31"/>
                      <a:gd name="T8" fmla="*/ 0 w 25"/>
                      <a:gd name="T9" fmla="*/ 29 h 3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5"/>
                      <a:gd name="T16" fmla="*/ 0 h 31"/>
                      <a:gd name="T17" fmla="*/ 25 w 25"/>
                      <a:gd name="T18" fmla="*/ 31 h 31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5" h="31">
                        <a:moveTo>
                          <a:pt x="0" y="30"/>
                        </a:moveTo>
                        <a:lnTo>
                          <a:pt x="24" y="30"/>
                        </a:lnTo>
                        <a:lnTo>
                          <a:pt x="24" y="0"/>
                        </a:lnTo>
                        <a:lnTo>
                          <a:pt x="0" y="0"/>
                        </a:lnTo>
                        <a:lnTo>
                          <a:pt x="0" y="30"/>
                        </a:lnTo>
                      </a:path>
                    </a:pathLst>
                  </a:custGeom>
                  <a:noFill/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1584" name="Freeform 128"/>
                  <p:cNvSpPr>
                    <a:spLocks noChangeArrowheads="1"/>
                  </p:cNvSpPr>
                  <p:nvPr/>
                </p:nvSpPr>
                <p:spPr bwMode="auto">
                  <a:xfrm>
                    <a:off x="5373" y="1599"/>
                    <a:ext cx="24" cy="30"/>
                  </a:xfrm>
                  <a:custGeom>
                    <a:avLst/>
                    <a:gdLst>
                      <a:gd name="T0" fmla="*/ 0 w 25"/>
                      <a:gd name="T1" fmla="*/ 0 h 31"/>
                      <a:gd name="T2" fmla="*/ 23 w 25"/>
                      <a:gd name="T3" fmla="*/ 29 h 31"/>
                      <a:gd name="T4" fmla="*/ 23 w 25"/>
                      <a:gd name="T5" fmla="*/ 0 h 31"/>
                      <a:gd name="T6" fmla="*/ 0 w 25"/>
                      <a:gd name="T7" fmla="*/ 29 h 3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5"/>
                      <a:gd name="T13" fmla="*/ 0 h 31"/>
                      <a:gd name="T14" fmla="*/ 25 w 25"/>
                      <a:gd name="T15" fmla="*/ 31 h 31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5" h="31">
                        <a:moveTo>
                          <a:pt x="0" y="0"/>
                        </a:moveTo>
                        <a:lnTo>
                          <a:pt x="24" y="30"/>
                        </a:lnTo>
                        <a:lnTo>
                          <a:pt x="24" y="0"/>
                        </a:lnTo>
                        <a:lnTo>
                          <a:pt x="0" y="30"/>
                        </a:lnTo>
                      </a:path>
                    </a:pathLst>
                  </a:custGeom>
                  <a:noFill/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  <p:grpSp>
              <p:nvGrpSpPr>
                <p:cNvPr id="11571" name="Group 129"/>
                <p:cNvGrpSpPr>
                  <a:grpSpLocks/>
                </p:cNvGrpSpPr>
                <p:nvPr/>
              </p:nvGrpSpPr>
              <p:grpSpPr bwMode="auto">
                <a:xfrm>
                  <a:off x="5373" y="1538"/>
                  <a:ext cx="24" cy="61"/>
                  <a:chOff x="5373" y="1538"/>
                  <a:chExt cx="24" cy="61"/>
                </a:xfrm>
              </p:grpSpPr>
              <p:sp>
                <p:nvSpPr>
                  <p:cNvPr id="11577" name="Rectangle 130"/>
                  <p:cNvSpPr>
                    <a:spLocks noChangeArrowheads="1"/>
                  </p:cNvSpPr>
                  <p:nvPr/>
                </p:nvSpPr>
                <p:spPr bwMode="auto">
                  <a:xfrm>
                    <a:off x="5375" y="1570"/>
                    <a:ext cx="12" cy="20"/>
                  </a:xfrm>
                  <a:prstGeom prst="rect">
                    <a:avLst/>
                  </a:prstGeom>
                  <a:noFill/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1578" name="Freeform 131"/>
                  <p:cNvSpPr>
                    <a:spLocks noChangeArrowheads="1"/>
                  </p:cNvSpPr>
                  <p:nvPr/>
                </p:nvSpPr>
                <p:spPr bwMode="auto">
                  <a:xfrm>
                    <a:off x="5373" y="1568"/>
                    <a:ext cx="24" cy="31"/>
                  </a:xfrm>
                  <a:custGeom>
                    <a:avLst/>
                    <a:gdLst>
                      <a:gd name="T0" fmla="*/ 0 w 25"/>
                      <a:gd name="T1" fmla="*/ 0 h 32"/>
                      <a:gd name="T2" fmla="*/ 23 w 25"/>
                      <a:gd name="T3" fmla="*/ 30 h 32"/>
                      <a:gd name="T4" fmla="*/ 23 w 25"/>
                      <a:gd name="T5" fmla="*/ 0 h 32"/>
                      <a:gd name="T6" fmla="*/ 0 w 25"/>
                      <a:gd name="T7" fmla="*/ 3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5"/>
                      <a:gd name="T13" fmla="*/ 0 h 32"/>
                      <a:gd name="T14" fmla="*/ 25 w 25"/>
                      <a:gd name="T15" fmla="*/ 32 h 32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5" h="32">
                        <a:moveTo>
                          <a:pt x="0" y="0"/>
                        </a:moveTo>
                        <a:lnTo>
                          <a:pt x="24" y="31"/>
                        </a:lnTo>
                        <a:lnTo>
                          <a:pt x="24" y="0"/>
                        </a:lnTo>
                        <a:lnTo>
                          <a:pt x="0" y="31"/>
                        </a:lnTo>
                      </a:path>
                    </a:pathLst>
                  </a:custGeom>
                  <a:noFill/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1579" name="Freeform 132"/>
                  <p:cNvSpPr>
                    <a:spLocks noChangeArrowheads="1"/>
                  </p:cNvSpPr>
                  <p:nvPr/>
                </p:nvSpPr>
                <p:spPr bwMode="auto">
                  <a:xfrm>
                    <a:off x="5373" y="1538"/>
                    <a:ext cx="24" cy="30"/>
                  </a:xfrm>
                  <a:custGeom>
                    <a:avLst/>
                    <a:gdLst>
                      <a:gd name="T0" fmla="*/ 0 w 25"/>
                      <a:gd name="T1" fmla="*/ 29 h 31"/>
                      <a:gd name="T2" fmla="*/ 23 w 25"/>
                      <a:gd name="T3" fmla="*/ 29 h 31"/>
                      <a:gd name="T4" fmla="*/ 23 w 25"/>
                      <a:gd name="T5" fmla="*/ 0 h 31"/>
                      <a:gd name="T6" fmla="*/ 0 w 25"/>
                      <a:gd name="T7" fmla="*/ 0 h 31"/>
                      <a:gd name="T8" fmla="*/ 0 w 25"/>
                      <a:gd name="T9" fmla="*/ 29 h 3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5"/>
                      <a:gd name="T16" fmla="*/ 0 h 31"/>
                      <a:gd name="T17" fmla="*/ 25 w 25"/>
                      <a:gd name="T18" fmla="*/ 31 h 31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5" h="31">
                        <a:moveTo>
                          <a:pt x="0" y="30"/>
                        </a:moveTo>
                        <a:lnTo>
                          <a:pt x="24" y="30"/>
                        </a:lnTo>
                        <a:lnTo>
                          <a:pt x="24" y="0"/>
                        </a:lnTo>
                        <a:lnTo>
                          <a:pt x="0" y="0"/>
                        </a:lnTo>
                        <a:lnTo>
                          <a:pt x="0" y="30"/>
                        </a:lnTo>
                      </a:path>
                    </a:pathLst>
                  </a:custGeom>
                  <a:noFill/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1580" name="Freeform 133"/>
                  <p:cNvSpPr>
                    <a:spLocks noChangeArrowheads="1"/>
                  </p:cNvSpPr>
                  <p:nvPr/>
                </p:nvSpPr>
                <p:spPr bwMode="auto">
                  <a:xfrm>
                    <a:off x="5373" y="1538"/>
                    <a:ext cx="24" cy="30"/>
                  </a:xfrm>
                  <a:custGeom>
                    <a:avLst/>
                    <a:gdLst>
                      <a:gd name="T0" fmla="*/ 0 w 25"/>
                      <a:gd name="T1" fmla="*/ 0 h 31"/>
                      <a:gd name="T2" fmla="*/ 23 w 25"/>
                      <a:gd name="T3" fmla="*/ 29 h 31"/>
                      <a:gd name="T4" fmla="*/ 23 w 25"/>
                      <a:gd name="T5" fmla="*/ 0 h 31"/>
                      <a:gd name="T6" fmla="*/ 0 w 25"/>
                      <a:gd name="T7" fmla="*/ 29 h 3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5"/>
                      <a:gd name="T13" fmla="*/ 0 h 31"/>
                      <a:gd name="T14" fmla="*/ 25 w 25"/>
                      <a:gd name="T15" fmla="*/ 31 h 31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5" h="31">
                        <a:moveTo>
                          <a:pt x="0" y="0"/>
                        </a:moveTo>
                        <a:lnTo>
                          <a:pt x="24" y="30"/>
                        </a:lnTo>
                        <a:lnTo>
                          <a:pt x="24" y="0"/>
                        </a:lnTo>
                        <a:lnTo>
                          <a:pt x="0" y="30"/>
                        </a:lnTo>
                      </a:path>
                    </a:pathLst>
                  </a:custGeom>
                  <a:noFill/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  <p:grpSp>
              <p:nvGrpSpPr>
                <p:cNvPr id="11572" name="Group 134"/>
                <p:cNvGrpSpPr>
                  <a:grpSpLocks/>
                </p:cNvGrpSpPr>
                <p:nvPr/>
              </p:nvGrpSpPr>
              <p:grpSpPr bwMode="auto">
                <a:xfrm>
                  <a:off x="5373" y="1477"/>
                  <a:ext cx="24" cy="61"/>
                  <a:chOff x="5373" y="1477"/>
                  <a:chExt cx="24" cy="61"/>
                </a:xfrm>
              </p:grpSpPr>
              <p:sp>
                <p:nvSpPr>
                  <p:cNvPr id="11573" name="Rectangle 135"/>
                  <p:cNvSpPr>
                    <a:spLocks noChangeArrowheads="1"/>
                  </p:cNvSpPr>
                  <p:nvPr/>
                </p:nvSpPr>
                <p:spPr bwMode="auto">
                  <a:xfrm>
                    <a:off x="5375" y="1509"/>
                    <a:ext cx="12" cy="20"/>
                  </a:xfrm>
                  <a:prstGeom prst="rect">
                    <a:avLst/>
                  </a:prstGeom>
                  <a:noFill/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1574" name="Freeform 136"/>
                  <p:cNvSpPr>
                    <a:spLocks noChangeArrowheads="1"/>
                  </p:cNvSpPr>
                  <p:nvPr/>
                </p:nvSpPr>
                <p:spPr bwMode="auto">
                  <a:xfrm>
                    <a:off x="5373" y="1507"/>
                    <a:ext cx="24" cy="31"/>
                  </a:xfrm>
                  <a:custGeom>
                    <a:avLst/>
                    <a:gdLst>
                      <a:gd name="T0" fmla="*/ 0 w 25"/>
                      <a:gd name="T1" fmla="*/ 0 h 32"/>
                      <a:gd name="T2" fmla="*/ 23 w 25"/>
                      <a:gd name="T3" fmla="*/ 30 h 32"/>
                      <a:gd name="T4" fmla="*/ 23 w 25"/>
                      <a:gd name="T5" fmla="*/ 0 h 32"/>
                      <a:gd name="T6" fmla="*/ 0 w 25"/>
                      <a:gd name="T7" fmla="*/ 3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5"/>
                      <a:gd name="T13" fmla="*/ 0 h 32"/>
                      <a:gd name="T14" fmla="*/ 25 w 25"/>
                      <a:gd name="T15" fmla="*/ 32 h 32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5" h="32">
                        <a:moveTo>
                          <a:pt x="0" y="0"/>
                        </a:moveTo>
                        <a:lnTo>
                          <a:pt x="24" y="31"/>
                        </a:lnTo>
                        <a:lnTo>
                          <a:pt x="24" y="0"/>
                        </a:lnTo>
                        <a:lnTo>
                          <a:pt x="0" y="31"/>
                        </a:lnTo>
                      </a:path>
                    </a:pathLst>
                  </a:custGeom>
                  <a:noFill/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1575" name="Freeform 137"/>
                  <p:cNvSpPr>
                    <a:spLocks noChangeArrowheads="1"/>
                  </p:cNvSpPr>
                  <p:nvPr/>
                </p:nvSpPr>
                <p:spPr bwMode="auto">
                  <a:xfrm>
                    <a:off x="5373" y="1477"/>
                    <a:ext cx="24" cy="30"/>
                  </a:xfrm>
                  <a:custGeom>
                    <a:avLst/>
                    <a:gdLst>
                      <a:gd name="T0" fmla="*/ 0 w 25"/>
                      <a:gd name="T1" fmla="*/ 29 h 31"/>
                      <a:gd name="T2" fmla="*/ 23 w 25"/>
                      <a:gd name="T3" fmla="*/ 29 h 31"/>
                      <a:gd name="T4" fmla="*/ 23 w 25"/>
                      <a:gd name="T5" fmla="*/ 0 h 31"/>
                      <a:gd name="T6" fmla="*/ 0 w 25"/>
                      <a:gd name="T7" fmla="*/ 0 h 31"/>
                      <a:gd name="T8" fmla="*/ 0 w 25"/>
                      <a:gd name="T9" fmla="*/ 29 h 3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5"/>
                      <a:gd name="T16" fmla="*/ 0 h 31"/>
                      <a:gd name="T17" fmla="*/ 25 w 25"/>
                      <a:gd name="T18" fmla="*/ 31 h 31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5" h="31">
                        <a:moveTo>
                          <a:pt x="0" y="30"/>
                        </a:moveTo>
                        <a:lnTo>
                          <a:pt x="24" y="30"/>
                        </a:lnTo>
                        <a:lnTo>
                          <a:pt x="24" y="0"/>
                        </a:lnTo>
                        <a:lnTo>
                          <a:pt x="0" y="0"/>
                        </a:lnTo>
                        <a:lnTo>
                          <a:pt x="0" y="30"/>
                        </a:lnTo>
                      </a:path>
                    </a:pathLst>
                  </a:custGeom>
                  <a:noFill/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1576" name="Freeform 138"/>
                  <p:cNvSpPr>
                    <a:spLocks noChangeArrowheads="1"/>
                  </p:cNvSpPr>
                  <p:nvPr/>
                </p:nvSpPr>
                <p:spPr bwMode="auto">
                  <a:xfrm>
                    <a:off x="5373" y="1477"/>
                    <a:ext cx="24" cy="30"/>
                  </a:xfrm>
                  <a:custGeom>
                    <a:avLst/>
                    <a:gdLst>
                      <a:gd name="T0" fmla="*/ 0 w 25"/>
                      <a:gd name="T1" fmla="*/ 0 h 31"/>
                      <a:gd name="T2" fmla="*/ 23 w 25"/>
                      <a:gd name="T3" fmla="*/ 29 h 31"/>
                      <a:gd name="T4" fmla="*/ 23 w 25"/>
                      <a:gd name="T5" fmla="*/ 0 h 31"/>
                      <a:gd name="T6" fmla="*/ 0 w 25"/>
                      <a:gd name="T7" fmla="*/ 29 h 3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5"/>
                      <a:gd name="T13" fmla="*/ 0 h 31"/>
                      <a:gd name="T14" fmla="*/ 25 w 25"/>
                      <a:gd name="T15" fmla="*/ 31 h 31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5" h="31">
                        <a:moveTo>
                          <a:pt x="0" y="0"/>
                        </a:moveTo>
                        <a:lnTo>
                          <a:pt x="24" y="30"/>
                        </a:lnTo>
                        <a:lnTo>
                          <a:pt x="24" y="0"/>
                        </a:lnTo>
                        <a:lnTo>
                          <a:pt x="0" y="30"/>
                        </a:lnTo>
                      </a:path>
                    </a:pathLst>
                  </a:custGeom>
                  <a:noFill/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</p:grpSp>
          <p:sp>
            <p:nvSpPr>
              <p:cNvPr id="11519" name="Freeform 139"/>
              <p:cNvSpPr>
                <a:spLocks noChangeArrowheads="1"/>
              </p:cNvSpPr>
              <p:nvPr/>
            </p:nvSpPr>
            <p:spPr bwMode="auto">
              <a:xfrm>
                <a:off x="4461" y="1342"/>
                <a:ext cx="823" cy="225"/>
              </a:xfrm>
              <a:custGeom>
                <a:avLst/>
                <a:gdLst>
                  <a:gd name="T0" fmla="*/ 822 w 824"/>
                  <a:gd name="T1" fmla="*/ 0 h 226"/>
                  <a:gd name="T2" fmla="*/ 822 w 824"/>
                  <a:gd name="T3" fmla="*/ 42 h 226"/>
                  <a:gd name="T4" fmla="*/ 501 w 824"/>
                  <a:gd name="T5" fmla="*/ 76 h 226"/>
                  <a:gd name="T6" fmla="*/ 425 w 824"/>
                  <a:gd name="T7" fmla="*/ 213 h 226"/>
                  <a:gd name="T8" fmla="*/ 0 w 824"/>
                  <a:gd name="T9" fmla="*/ 224 h 226"/>
                  <a:gd name="T10" fmla="*/ 0 w 824"/>
                  <a:gd name="T11" fmla="*/ 198 h 226"/>
                  <a:gd name="T12" fmla="*/ 399 w 824"/>
                  <a:gd name="T13" fmla="*/ 178 h 226"/>
                  <a:gd name="T14" fmla="*/ 483 w 824"/>
                  <a:gd name="T15" fmla="*/ 39 h 226"/>
                  <a:gd name="T16" fmla="*/ 822 w 824"/>
                  <a:gd name="T17" fmla="*/ 0 h 2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24"/>
                  <a:gd name="T28" fmla="*/ 0 h 226"/>
                  <a:gd name="T29" fmla="*/ 824 w 824"/>
                  <a:gd name="T30" fmla="*/ 226 h 22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24" h="226">
                    <a:moveTo>
                      <a:pt x="823" y="0"/>
                    </a:moveTo>
                    <a:lnTo>
                      <a:pt x="823" y="42"/>
                    </a:lnTo>
                    <a:lnTo>
                      <a:pt x="502" y="76"/>
                    </a:lnTo>
                    <a:lnTo>
                      <a:pt x="426" y="214"/>
                    </a:lnTo>
                    <a:lnTo>
                      <a:pt x="0" y="225"/>
                    </a:lnTo>
                    <a:lnTo>
                      <a:pt x="0" y="199"/>
                    </a:lnTo>
                    <a:lnTo>
                      <a:pt x="399" y="179"/>
                    </a:lnTo>
                    <a:lnTo>
                      <a:pt x="484" y="39"/>
                    </a:lnTo>
                    <a:lnTo>
                      <a:pt x="823" y="0"/>
                    </a:lnTo>
                  </a:path>
                </a:pathLst>
              </a:custGeom>
              <a:solidFill>
                <a:srgbClr val="A08060"/>
              </a:solidFill>
              <a:ln w="126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grpSp>
            <p:nvGrpSpPr>
              <p:cNvPr id="11520" name="Group 140"/>
              <p:cNvGrpSpPr>
                <a:grpSpLocks/>
              </p:cNvGrpSpPr>
              <p:nvPr/>
            </p:nvGrpSpPr>
            <p:grpSpPr bwMode="auto">
              <a:xfrm>
                <a:off x="5054" y="1266"/>
                <a:ext cx="93" cy="126"/>
                <a:chOff x="5054" y="1266"/>
                <a:chExt cx="93" cy="126"/>
              </a:xfrm>
            </p:grpSpPr>
            <p:sp>
              <p:nvSpPr>
                <p:cNvPr id="11568" name="Freeform 141"/>
                <p:cNvSpPr>
                  <a:spLocks noChangeArrowheads="1"/>
                </p:cNvSpPr>
                <p:nvPr/>
              </p:nvSpPr>
              <p:spPr bwMode="auto">
                <a:xfrm>
                  <a:off x="5084" y="1268"/>
                  <a:ext cx="63" cy="124"/>
                </a:xfrm>
                <a:custGeom>
                  <a:avLst/>
                  <a:gdLst>
                    <a:gd name="T0" fmla="*/ 32 w 64"/>
                    <a:gd name="T1" fmla="*/ 0 h 125"/>
                    <a:gd name="T2" fmla="*/ 62 w 64"/>
                    <a:gd name="T3" fmla="*/ 18 h 125"/>
                    <a:gd name="T4" fmla="*/ 62 w 64"/>
                    <a:gd name="T5" fmla="*/ 54 h 125"/>
                    <a:gd name="T6" fmla="*/ 35 w 64"/>
                    <a:gd name="T7" fmla="*/ 56 h 125"/>
                    <a:gd name="T8" fmla="*/ 21 w 64"/>
                    <a:gd name="T9" fmla="*/ 115 h 125"/>
                    <a:gd name="T10" fmla="*/ 0 w 64"/>
                    <a:gd name="T11" fmla="*/ 123 h 125"/>
                    <a:gd name="T12" fmla="*/ 32 w 64"/>
                    <a:gd name="T13" fmla="*/ 0 h 12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4"/>
                    <a:gd name="T22" fmla="*/ 0 h 125"/>
                    <a:gd name="T23" fmla="*/ 64 w 64"/>
                    <a:gd name="T24" fmla="*/ 125 h 12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4" h="125">
                      <a:moveTo>
                        <a:pt x="32" y="0"/>
                      </a:moveTo>
                      <a:lnTo>
                        <a:pt x="63" y="18"/>
                      </a:lnTo>
                      <a:lnTo>
                        <a:pt x="63" y="54"/>
                      </a:lnTo>
                      <a:lnTo>
                        <a:pt x="36" y="56"/>
                      </a:lnTo>
                      <a:lnTo>
                        <a:pt x="21" y="116"/>
                      </a:lnTo>
                      <a:lnTo>
                        <a:pt x="0" y="124"/>
                      </a:lnTo>
                      <a:lnTo>
                        <a:pt x="32" y="0"/>
                      </a:lnTo>
                    </a:path>
                  </a:pathLst>
                </a:custGeom>
                <a:solidFill>
                  <a:srgbClr val="80FFE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1569" name="Freeform 142"/>
                <p:cNvSpPr>
                  <a:spLocks noChangeArrowheads="1"/>
                </p:cNvSpPr>
                <p:nvPr/>
              </p:nvSpPr>
              <p:spPr bwMode="auto">
                <a:xfrm>
                  <a:off x="5054" y="1266"/>
                  <a:ext cx="63" cy="126"/>
                </a:xfrm>
                <a:custGeom>
                  <a:avLst/>
                  <a:gdLst>
                    <a:gd name="T0" fmla="*/ 32 w 64"/>
                    <a:gd name="T1" fmla="*/ 11 h 127"/>
                    <a:gd name="T2" fmla="*/ 62 w 64"/>
                    <a:gd name="T3" fmla="*/ 0 h 127"/>
                    <a:gd name="T4" fmla="*/ 30 w 64"/>
                    <a:gd name="T5" fmla="*/ 122 h 127"/>
                    <a:gd name="T6" fmla="*/ 0 w 64"/>
                    <a:gd name="T7" fmla="*/ 125 h 127"/>
                    <a:gd name="T8" fmla="*/ 32 w 64"/>
                    <a:gd name="T9" fmla="*/ 11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4"/>
                    <a:gd name="T16" fmla="*/ 0 h 127"/>
                    <a:gd name="T17" fmla="*/ 64 w 64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4" h="127">
                      <a:moveTo>
                        <a:pt x="33" y="11"/>
                      </a:moveTo>
                      <a:lnTo>
                        <a:pt x="63" y="0"/>
                      </a:lnTo>
                      <a:lnTo>
                        <a:pt x="30" y="123"/>
                      </a:lnTo>
                      <a:lnTo>
                        <a:pt x="0" y="126"/>
                      </a:lnTo>
                      <a:lnTo>
                        <a:pt x="33" y="11"/>
                      </a:lnTo>
                    </a:path>
                  </a:pathLst>
                </a:custGeom>
                <a:solidFill>
                  <a:srgbClr val="00FFFF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grpSp>
            <p:nvGrpSpPr>
              <p:cNvPr id="11521" name="Group 143"/>
              <p:cNvGrpSpPr>
                <a:grpSpLocks/>
              </p:cNvGrpSpPr>
              <p:nvPr/>
            </p:nvGrpSpPr>
            <p:grpSpPr bwMode="auto">
              <a:xfrm>
                <a:off x="5187" y="1230"/>
                <a:ext cx="106" cy="146"/>
                <a:chOff x="5187" y="1230"/>
                <a:chExt cx="106" cy="146"/>
              </a:xfrm>
            </p:grpSpPr>
            <p:sp>
              <p:nvSpPr>
                <p:cNvPr id="11566" name="Freeform 144"/>
                <p:cNvSpPr>
                  <a:spLocks noChangeArrowheads="1"/>
                </p:cNvSpPr>
                <p:nvPr/>
              </p:nvSpPr>
              <p:spPr bwMode="auto">
                <a:xfrm>
                  <a:off x="5187" y="1230"/>
                  <a:ext cx="75" cy="146"/>
                </a:xfrm>
                <a:custGeom>
                  <a:avLst/>
                  <a:gdLst>
                    <a:gd name="T0" fmla="*/ 39 w 76"/>
                    <a:gd name="T1" fmla="*/ 8 h 147"/>
                    <a:gd name="T2" fmla="*/ 74 w 76"/>
                    <a:gd name="T3" fmla="*/ 0 h 147"/>
                    <a:gd name="T4" fmla="*/ 38 w 76"/>
                    <a:gd name="T5" fmla="*/ 141 h 147"/>
                    <a:gd name="T6" fmla="*/ 0 w 76"/>
                    <a:gd name="T7" fmla="*/ 145 h 147"/>
                    <a:gd name="T8" fmla="*/ 39 w 76"/>
                    <a:gd name="T9" fmla="*/ 8 h 1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6"/>
                    <a:gd name="T16" fmla="*/ 0 h 147"/>
                    <a:gd name="T17" fmla="*/ 76 w 76"/>
                    <a:gd name="T18" fmla="*/ 147 h 1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6" h="147">
                      <a:moveTo>
                        <a:pt x="40" y="8"/>
                      </a:moveTo>
                      <a:lnTo>
                        <a:pt x="75" y="0"/>
                      </a:lnTo>
                      <a:lnTo>
                        <a:pt x="38" y="142"/>
                      </a:lnTo>
                      <a:lnTo>
                        <a:pt x="0" y="146"/>
                      </a:lnTo>
                      <a:lnTo>
                        <a:pt x="40" y="8"/>
                      </a:lnTo>
                    </a:path>
                  </a:pathLst>
                </a:custGeom>
                <a:solidFill>
                  <a:srgbClr val="00FFFF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1567" name="Freeform 145"/>
                <p:cNvSpPr>
                  <a:spLocks noChangeArrowheads="1"/>
                </p:cNvSpPr>
                <p:nvPr/>
              </p:nvSpPr>
              <p:spPr bwMode="auto">
                <a:xfrm>
                  <a:off x="5225" y="1231"/>
                  <a:ext cx="68" cy="140"/>
                </a:xfrm>
                <a:custGeom>
                  <a:avLst/>
                  <a:gdLst>
                    <a:gd name="T0" fmla="*/ 36 w 69"/>
                    <a:gd name="T1" fmla="*/ 0 h 141"/>
                    <a:gd name="T2" fmla="*/ 0 w 69"/>
                    <a:gd name="T3" fmla="*/ 139 h 141"/>
                    <a:gd name="T4" fmla="*/ 23 w 69"/>
                    <a:gd name="T5" fmla="*/ 126 h 141"/>
                    <a:gd name="T6" fmla="*/ 37 w 69"/>
                    <a:gd name="T7" fmla="*/ 66 h 141"/>
                    <a:gd name="T8" fmla="*/ 67 w 69"/>
                    <a:gd name="T9" fmla="*/ 62 h 141"/>
                    <a:gd name="T10" fmla="*/ 67 w 69"/>
                    <a:gd name="T11" fmla="*/ 24 h 141"/>
                    <a:gd name="T12" fmla="*/ 36 w 69"/>
                    <a:gd name="T13" fmla="*/ 0 h 14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69"/>
                    <a:gd name="T22" fmla="*/ 0 h 141"/>
                    <a:gd name="T23" fmla="*/ 69 w 69"/>
                    <a:gd name="T24" fmla="*/ 141 h 14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69" h="141">
                      <a:moveTo>
                        <a:pt x="37" y="0"/>
                      </a:moveTo>
                      <a:lnTo>
                        <a:pt x="0" y="140"/>
                      </a:lnTo>
                      <a:lnTo>
                        <a:pt x="23" y="127"/>
                      </a:lnTo>
                      <a:lnTo>
                        <a:pt x="38" y="66"/>
                      </a:lnTo>
                      <a:lnTo>
                        <a:pt x="68" y="62"/>
                      </a:lnTo>
                      <a:lnTo>
                        <a:pt x="68" y="24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80FFE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grpSp>
            <p:nvGrpSpPr>
              <p:cNvPr id="11522" name="Group 146"/>
              <p:cNvGrpSpPr>
                <a:grpSpLocks/>
              </p:cNvGrpSpPr>
              <p:nvPr/>
            </p:nvGrpSpPr>
            <p:grpSpPr bwMode="auto">
              <a:xfrm>
                <a:off x="5286" y="1609"/>
                <a:ext cx="101" cy="68"/>
                <a:chOff x="5286" y="1609"/>
                <a:chExt cx="101" cy="68"/>
              </a:xfrm>
            </p:grpSpPr>
            <p:sp>
              <p:nvSpPr>
                <p:cNvPr id="11564" name="Freeform 147"/>
                <p:cNvSpPr>
                  <a:spLocks noChangeArrowheads="1"/>
                </p:cNvSpPr>
                <p:nvPr/>
              </p:nvSpPr>
              <p:spPr bwMode="auto">
                <a:xfrm>
                  <a:off x="5286" y="1609"/>
                  <a:ext cx="76" cy="68"/>
                </a:xfrm>
                <a:custGeom>
                  <a:avLst/>
                  <a:gdLst>
                    <a:gd name="T0" fmla="*/ 0 w 77"/>
                    <a:gd name="T1" fmla="*/ 67 h 69"/>
                    <a:gd name="T2" fmla="*/ 75 w 77"/>
                    <a:gd name="T3" fmla="*/ 67 h 69"/>
                    <a:gd name="T4" fmla="*/ 75 w 77"/>
                    <a:gd name="T5" fmla="*/ 0 h 69"/>
                    <a:gd name="T6" fmla="*/ 0 w 77"/>
                    <a:gd name="T7" fmla="*/ 0 h 69"/>
                    <a:gd name="T8" fmla="*/ 0 w 77"/>
                    <a:gd name="T9" fmla="*/ 67 h 6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7"/>
                    <a:gd name="T16" fmla="*/ 0 h 69"/>
                    <a:gd name="T17" fmla="*/ 77 w 77"/>
                    <a:gd name="T18" fmla="*/ 69 h 6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7" h="69">
                      <a:moveTo>
                        <a:pt x="0" y="68"/>
                      </a:moveTo>
                      <a:lnTo>
                        <a:pt x="76" y="68"/>
                      </a:lnTo>
                      <a:lnTo>
                        <a:pt x="76" y="0"/>
                      </a:lnTo>
                      <a:lnTo>
                        <a:pt x="0" y="0"/>
                      </a:lnTo>
                      <a:lnTo>
                        <a:pt x="0" y="68"/>
                      </a:lnTo>
                    </a:path>
                  </a:pathLst>
                </a:custGeom>
                <a:solidFill>
                  <a:srgbClr val="00A0A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1565" name="Freeform 148"/>
                <p:cNvSpPr>
                  <a:spLocks noChangeArrowheads="1"/>
                </p:cNvSpPr>
                <p:nvPr/>
              </p:nvSpPr>
              <p:spPr bwMode="auto">
                <a:xfrm>
                  <a:off x="5362" y="1609"/>
                  <a:ext cx="25" cy="68"/>
                </a:xfrm>
                <a:custGeom>
                  <a:avLst/>
                  <a:gdLst>
                    <a:gd name="T0" fmla="*/ 0 w 26"/>
                    <a:gd name="T1" fmla="*/ 0 h 69"/>
                    <a:gd name="T2" fmla="*/ 0 w 26"/>
                    <a:gd name="T3" fmla="*/ 67 h 69"/>
                    <a:gd name="T4" fmla="*/ 24 w 26"/>
                    <a:gd name="T5" fmla="*/ 64 h 69"/>
                    <a:gd name="T6" fmla="*/ 24 w 26"/>
                    <a:gd name="T7" fmla="*/ 6 h 69"/>
                    <a:gd name="T8" fmla="*/ 0 w 26"/>
                    <a:gd name="T9" fmla="*/ 0 h 6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69"/>
                    <a:gd name="T17" fmla="*/ 26 w 26"/>
                    <a:gd name="T18" fmla="*/ 69 h 6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69">
                      <a:moveTo>
                        <a:pt x="0" y="0"/>
                      </a:moveTo>
                      <a:lnTo>
                        <a:pt x="0" y="68"/>
                      </a:lnTo>
                      <a:lnTo>
                        <a:pt x="25" y="65"/>
                      </a:lnTo>
                      <a:lnTo>
                        <a:pt x="25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FFFF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grpSp>
            <p:nvGrpSpPr>
              <p:cNvPr id="11523" name="Group 149"/>
              <p:cNvGrpSpPr>
                <a:grpSpLocks/>
              </p:cNvGrpSpPr>
              <p:nvPr/>
            </p:nvGrpSpPr>
            <p:grpSpPr bwMode="auto">
              <a:xfrm>
                <a:off x="4959" y="1424"/>
                <a:ext cx="259" cy="246"/>
                <a:chOff x="4959" y="1424"/>
                <a:chExt cx="259" cy="246"/>
              </a:xfrm>
            </p:grpSpPr>
            <p:sp>
              <p:nvSpPr>
                <p:cNvPr id="11559" name="Freeform 150"/>
                <p:cNvSpPr>
                  <a:spLocks noChangeArrowheads="1"/>
                </p:cNvSpPr>
                <p:nvPr/>
              </p:nvSpPr>
              <p:spPr bwMode="auto">
                <a:xfrm>
                  <a:off x="4961" y="1433"/>
                  <a:ext cx="120" cy="17"/>
                </a:xfrm>
                <a:custGeom>
                  <a:avLst/>
                  <a:gdLst>
                    <a:gd name="T0" fmla="*/ 0 w 121"/>
                    <a:gd name="T1" fmla="*/ 8 h 18"/>
                    <a:gd name="T2" fmla="*/ 107 w 121"/>
                    <a:gd name="T3" fmla="*/ 0 h 18"/>
                    <a:gd name="T4" fmla="*/ 119 w 121"/>
                    <a:gd name="T5" fmla="*/ 12 h 18"/>
                    <a:gd name="T6" fmla="*/ 10 w 121"/>
                    <a:gd name="T7" fmla="*/ 16 h 18"/>
                    <a:gd name="T8" fmla="*/ 0 w 121"/>
                    <a:gd name="T9" fmla="*/ 8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1"/>
                    <a:gd name="T16" fmla="*/ 0 h 18"/>
                    <a:gd name="T17" fmla="*/ 121 w 121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1" h="18">
                      <a:moveTo>
                        <a:pt x="0" y="8"/>
                      </a:moveTo>
                      <a:lnTo>
                        <a:pt x="108" y="0"/>
                      </a:lnTo>
                      <a:lnTo>
                        <a:pt x="120" y="13"/>
                      </a:lnTo>
                      <a:lnTo>
                        <a:pt x="10" y="17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00808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1560" name="Freeform 151"/>
                <p:cNvSpPr>
                  <a:spLocks noChangeArrowheads="1"/>
                </p:cNvSpPr>
                <p:nvPr/>
              </p:nvSpPr>
              <p:spPr bwMode="auto">
                <a:xfrm>
                  <a:off x="4959" y="1440"/>
                  <a:ext cx="16" cy="224"/>
                </a:xfrm>
                <a:custGeom>
                  <a:avLst/>
                  <a:gdLst>
                    <a:gd name="T0" fmla="*/ 0 w 17"/>
                    <a:gd name="T1" fmla="*/ 223 h 225"/>
                    <a:gd name="T2" fmla="*/ 0 w 17"/>
                    <a:gd name="T3" fmla="*/ 0 h 225"/>
                    <a:gd name="T4" fmla="*/ 15 w 17"/>
                    <a:gd name="T5" fmla="*/ 11 h 225"/>
                    <a:gd name="T6" fmla="*/ 15 w 17"/>
                    <a:gd name="T7" fmla="*/ 223 h 225"/>
                    <a:gd name="T8" fmla="*/ 0 w 17"/>
                    <a:gd name="T9" fmla="*/ 223 h 2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225"/>
                    <a:gd name="T17" fmla="*/ 17 w 17"/>
                    <a:gd name="T18" fmla="*/ 225 h 22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225">
                      <a:moveTo>
                        <a:pt x="0" y="224"/>
                      </a:moveTo>
                      <a:lnTo>
                        <a:pt x="0" y="0"/>
                      </a:lnTo>
                      <a:lnTo>
                        <a:pt x="16" y="11"/>
                      </a:lnTo>
                      <a:lnTo>
                        <a:pt x="16" y="224"/>
                      </a:lnTo>
                      <a:lnTo>
                        <a:pt x="0" y="224"/>
                      </a:lnTo>
                    </a:path>
                  </a:pathLst>
                </a:custGeom>
                <a:solidFill>
                  <a:srgbClr val="00C0A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1561" name="Freeform 152"/>
                <p:cNvSpPr>
                  <a:spLocks noChangeArrowheads="1"/>
                </p:cNvSpPr>
                <p:nvPr/>
              </p:nvSpPr>
              <p:spPr bwMode="auto">
                <a:xfrm>
                  <a:off x="5067" y="1432"/>
                  <a:ext cx="16" cy="236"/>
                </a:xfrm>
                <a:custGeom>
                  <a:avLst/>
                  <a:gdLst>
                    <a:gd name="T0" fmla="*/ 0 w 17"/>
                    <a:gd name="T1" fmla="*/ 235 h 237"/>
                    <a:gd name="T2" fmla="*/ 0 w 17"/>
                    <a:gd name="T3" fmla="*/ 0 h 237"/>
                    <a:gd name="T4" fmla="*/ 15 w 17"/>
                    <a:gd name="T5" fmla="*/ 13 h 237"/>
                    <a:gd name="T6" fmla="*/ 15 w 17"/>
                    <a:gd name="T7" fmla="*/ 235 h 237"/>
                    <a:gd name="T8" fmla="*/ 0 w 17"/>
                    <a:gd name="T9" fmla="*/ 235 h 2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237"/>
                    <a:gd name="T17" fmla="*/ 17 w 17"/>
                    <a:gd name="T18" fmla="*/ 237 h 2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237">
                      <a:moveTo>
                        <a:pt x="0" y="236"/>
                      </a:moveTo>
                      <a:lnTo>
                        <a:pt x="0" y="0"/>
                      </a:lnTo>
                      <a:lnTo>
                        <a:pt x="16" y="13"/>
                      </a:lnTo>
                      <a:lnTo>
                        <a:pt x="16" y="236"/>
                      </a:lnTo>
                      <a:lnTo>
                        <a:pt x="0" y="236"/>
                      </a:lnTo>
                    </a:path>
                  </a:pathLst>
                </a:custGeom>
                <a:solidFill>
                  <a:srgbClr val="00C0A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1562" name="Freeform 153"/>
                <p:cNvSpPr>
                  <a:spLocks noChangeArrowheads="1"/>
                </p:cNvSpPr>
                <p:nvPr/>
              </p:nvSpPr>
              <p:spPr bwMode="auto">
                <a:xfrm>
                  <a:off x="5068" y="1425"/>
                  <a:ext cx="150" cy="21"/>
                </a:xfrm>
                <a:custGeom>
                  <a:avLst/>
                  <a:gdLst>
                    <a:gd name="T0" fmla="*/ 0 w 151"/>
                    <a:gd name="T1" fmla="*/ 8 h 22"/>
                    <a:gd name="T2" fmla="*/ 129 w 151"/>
                    <a:gd name="T3" fmla="*/ 0 h 22"/>
                    <a:gd name="T4" fmla="*/ 149 w 151"/>
                    <a:gd name="T5" fmla="*/ 12 h 22"/>
                    <a:gd name="T6" fmla="*/ 13 w 151"/>
                    <a:gd name="T7" fmla="*/ 20 h 22"/>
                    <a:gd name="T8" fmla="*/ 0 w 151"/>
                    <a:gd name="T9" fmla="*/ 8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51"/>
                    <a:gd name="T16" fmla="*/ 0 h 22"/>
                    <a:gd name="T17" fmla="*/ 151 w 151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51" h="22">
                      <a:moveTo>
                        <a:pt x="0" y="8"/>
                      </a:moveTo>
                      <a:lnTo>
                        <a:pt x="130" y="0"/>
                      </a:lnTo>
                      <a:lnTo>
                        <a:pt x="150" y="13"/>
                      </a:lnTo>
                      <a:lnTo>
                        <a:pt x="13" y="21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00808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1563" name="Freeform 154"/>
                <p:cNvSpPr>
                  <a:spLocks noChangeArrowheads="1"/>
                </p:cNvSpPr>
                <p:nvPr/>
              </p:nvSpPr>
              <p:spPr bwMode="auto">
                <a:xfrm>
                  <a:off x="5202" y="1424"/>
                  <a:ext cx="16" cy="246"/>
                </a:xfrm>
                <a:custGeom>
                  <a:avLst/>
                  <a:gdLst>
                    <a:gd name="T0" fmla="*/ 0 w 17"/>
                    <a:gd name="T1" fmla="*/ 245 h 247"/>
                    <a:gd name="T2" fmla="*/ 0 w 17"/>
                    <a:gd name="T3" fmla="*/ 0 h 247"/>
                    <a:gd name="T4" fmla="*/ 15 w 17"/>
                    <a:gd name="T5" fmla="*/ 14 h 247"/>
                    <a:gd name="T6" fmla="*/ 15 w 17"/>
                    <a:gd name="T7" fmla="*/ 245 h 247"/>
                    <a:gd name="T8" fmla="*/ 0 w 17"/>
                    <a:gd name="T9" fmla="*/ 245 h 2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247"/>
                    <a:gd name="T17" fmla="*/ 17 w 17"/>
                    <a:gd name="T18" fmla="*/ 247 h 2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247">
                      <a:moveTo>
                        <a:pt x="0" y="246"/>
                      </a:moveTo>
                      <a:lnTo>
                        <a:pt x="0" y="0"/>
                      </a:lnTo>
                      <a:lnTo>
                        <a:pt x="16" y="14"/>
                      </a:lnTo>
                      <a:lnTo>
                        <a:pt x="16" y="246"/>
                      </a:lnTo>
                      <a:lnTo>
                        <a:pt x="0" y="246"/>
                      </a:lnTo>
                    </a:path>
                  </a:pathLst>
                </a:custGeom>
                <a:solidFill>
                  <a:srgbClr val="00C0A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grpSp>
            <p:nvGrpSpPr>
              <p:cNvPr id="11524" name="Group 155"/>
              <p:cNvGrpSpPr>
                <a:grpSpLocks/>
              </p:cNvGrpSpPr>
              <p:nvPr/>
            </p:nvGrpSpPr>
            <p:grpSpPr bwMode="auto">
              <a:xfrm>
                <a:off x="4476" y="1604"/>
                <a:ext cx="336" cy="54"/>
                <a:chOff x="4476" y="1604"/>
                <a:chExt cx="336" cy="54"/>
              </a:xfrm>
            </p:grpSpPr>
            <p:grpSp>
              <p:nvGrpSpPr>
                <p:cNvPr id="11525" name="Group 156"/>
                <p:cNvGrpSpPr>
                  <a:grpSpLocks/>
                </p:cNvGrpSpPr>
                <p:nvPr/>
              </p:nvGrpSpPr>
              <p:grpSpPr bwMode="auto">
                <a:xfrm>
                  <a:off x="4476" y="1605"/>
                  <a:ext cx="168" cy="53"/>
                  <a:chOff x="4476" y="1605"/>
                  <a:chExt cx="168" cy="53"/>
                </a:xfrm>
              </p:grpSpPr>
              <p:grpSp>
                <p:nvGrpSpPr>
                  <p:cNvPr id="11547" name="Group 157"/>
                  <p:cNvGrpSpPr>
                    <a:grpSpLocks/>
                  </p:cNvGrpSpPr>
                  <p:nvPr/>
                </p:nvGrpSpPr>
                <p:grpSpPr bwMode="auto">
                  <a:xfrm>
                    <a:off x="4476" y="1605"/>
                    <a:ext cx="42" cy="53"/>
                    <a:chOff x="4476" y="1605"/>
                    <a:chExt cx="42" cy="53"/>
                  </a:xfrm>
                </p:grpSpPr>
                <p:sp>
                  <p:nvSpPr>
                    <p:cNvPr id="11557" name="Freeform 1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76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0 h 54"/>
                        <a:gd name="T4" fmla="*/ 41 w 43"/>
                        <a:gd name="T5" fmla="*/ 52 h 54"/>
                        <a:gd name="T6" fmla="*/ 0 w 43"/>
                        <a:gd name="T7" fmla="*/ 52 h 54"/>
                        <a:gd name="T8" fmla="*/ 0 w 43"/>
                        <a:gd name="T9" fmla="*/ 0 h 5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3"/>
                        <a:gd name="T16" fmla="*/ 0 h 54"/>
                        <a:gd name="T17" fmla="*/ 43 w 43"/>
                        <a:gd name="T18" fmla="*/ 54 h 5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0"/>
                          </a:lnTo>
                          <a:lnTo>
                            <a:pt x="42" y="53"/>
                          </a:lnTo>
                          <a:lnTo>
                            <a:pt x="0" y="5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558" name="Freeform 1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76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52 h 54"/>
                        <a:gd name="T4" fmla="*/ 41 w 43"/>
                        <a:gd name="T5" fmla="*/ 0 h 54"/>
                        <a:gd name="T6" fmla="*/ 0 w 43"/>
                        <a:gd name="T7" fmla="*/ 52 h 54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3"/>
                        <a:gd name="T13" fmla="*/ 0 h 54"/>
                        <a:gd name="T14" fmla="*/ 43 w 43"/>
                        <a:gd name="T15" fmla="*/ 54 h 54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53"/>
                          </a:lnTo>
                          <a:lnTo>
                            <a:pt x="42" y="0"/>
                          </a:lnTo>
                          <a:lnTo>
                            <a:pt x="0" y="53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1548" name="Group 160"/>
                  <p:cNvGrpSpPr>
                    <a:grpSpLocks/>
                  </p:cNvGrpSpPr>
                  <p:nvPr/>
                </p:nvGrpSpPr>
                <p:grpSpPr bwMode="auto">
                  <a:xfrm>
                    <a:off x="4518" y="1605"/>
                    <a:ext cx="42" cy="53"/>
                    <a:chOff x="4518" y="1605"/>
                    <a:chExt cx="42" cy="53"/>
                  </a:xfrm>
                </p:grpSpPr>
                <p:sp>
                  <p:nvSpPr>
                    <p:cNvPr id="11555" name="Freeform 1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18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0 h 54"/>
                        <a:gd name="T4" fmla="*/ 41 w 43"/>
                        <a:gd name="T5" fmla="*/ 52 h 54"/>
                        <a:gd name="T6" fmla="*/ 0 w 43"/>
                        <a:gd name="T7" fmla="*/ 52 h 54"/>
                        <a:gd name="T8" fmla="*/ 0 w 43"/>
                        <a:gd name="T9" fmla="*/ 0 h 5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3"/>
                        <a:gd name="T16" fmla="*/ 0 h 54"/>
                        <a:gd name="T17" fmla="*/ 43 w 43"/>
                        <a:gd name="T18" fmla="*/ 54 h 5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0"/>
                          </a:lnTo>
                          <a:lnTo>
                            <a:pt x="42" y="53"/>
                          </a:lnTo>
                          <a:lnTo>
                            <a:pt x="0" y="5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556" name="Freeform 1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18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52 h 54"/>
                        <a:gd name="T4" fmla="*/ 41 w 43"/>
                        <a:gd name="T5" fmla="*/ 0 h 54"/>
                        <a:gd name="T6" fmla="*/ 0 w 43"/>
                        <a:gd name="T7" fmla="*/ 52 h 54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3"/>
                        <a:gd name="T13" fmla="*/ 0 h 54"/>
                        <a:gd name="T14" fmla="*/ 43 w 43"/>
                        <a:gd name="T15" fmla="*/ 54 h 54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53"/>
                          </a:lnTo>
                          <a:lnTo>
                            <a:pt x="42" y="0"/>
                          </a:lnTo>
                          <a:lnTo>
                            <a:pt x="0" y="53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1549" name="Group 163"/>
                  <p:cNvGrpSpPr>
                    <a:grpSpLocks/>
                  </p:cNvGrpSpPr>
                  <p:nvPr/>
                </p:nvGrpSpPr>
                <p:grpSpPr bwMode="auto">
                  <a:xfrm>
                    <a:off x="4560" y="1605"/>
                    <a:ext cx="42" cy="53"/>
                    <a:chOff x="4560" y="1605"/>
                    <a:chExt cx="42" cy="53"/>
                  </a:xfrm>
                </p:grpSpPr>
                <p:sp>
                  <p:nvSpPr>
                    <p:cNvPr id="11553" name="Freeform 1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60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0 h 54"/>
                        <a:gd name="T4" fmla="*/ 41 w 43"/>
                        <a:gd name="T5" fmla="*/ 52 h 54"/>
                        <a:gd name="T6" fmla="*/ 0 w 43"/>
                        <a:gd name="T7" fmla="*/ 52 h 54"/>
                        <a:gd name="T8" fmla="*/ 0 w 43"/>
                        <a:gd name="T9" fmla="*/ 0 h 5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3"/>
                        <a:gd name="T16" fmla="*/ 0 h 54"/>
                        <a:gd name="T17" fmla="*/ 43 w 43"/>
                        <a:gd name="T18" fmla="*/ 54 h 5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0"/>
                          </a:lnTo>
                          <a:lnTo>
                            <a:pt x="42" y="53"/>
                          </a:lnTo>
                          <a:lnTo>
                            <a:pt x="0" y="5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554" name="Freeform 1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60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52 h 54"/>
                        <a:gd name="T4" fmla="*/ 41 w 43"/>
                        <a:gd name="T5" fmla="*/ 0 h 54"/>
                        <a:gd name="T6" fmla="*/ 0 w 43"/>
                        <a:gd name="T7" fmla="*/ 52 h 54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3"/>
                        <a:gd name="T13" fmla="*/ 0 h 54"/>
                        <a:gd name="T14" fmla="*/ 43 w 43"/>
                        <a:gd name="T15" fmla="*/ 54 h 54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53"/>
                          </a:lnTo>
                          <a:lnTo>
                            <a:pt x="42" y="0"/>
                          </a:lnTo>
                          <a:lnTo>
                            <a:pt x="0" y="53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1550" name="Group 166"/>
                  <p:cNvGrpSpPr>
                    <a:grpSpLocks/>
                  </p:cNvGrpSpPr>
                  <p:nvPr/>
                </p:nvGrpSpPr>
                <p:grpSpPr bwMode="auto">
                  <a:xfrm>
                    <a:off x="4602" y="1605"/>
                    <a:ext cx="42" cy="53"/>
                    <a:chOff x="4602" y="1605"/>
                    <a:chExt cx="42" cy="53"/>
                  </a:xfrm>
                </p:grpSpPr>
                <p:sp>
                  <p:nvSpPr>
                    <p:cNvPr id="11551" name="Freeform 1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02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0 h 54"/>
                        <a:gd name="T4" fmla="*/ 41 w 43"/>
                        <a:gd name="T5" fmla="*/ 52 h 54"/>
                        <a:gd name="T6" fmla="*/ 0 w 43"/>
                        <a:gd name="T7" fmla="*/ 52 h 54"/>
                        <a:gd name="T8" fmla="*/ 0 w 43"/>
                        <a:gd name="T9" fmla="*/ 0 h 5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3"/>
                        <a:gd name="T16" fmla="*/ 0 h 54"/>
                        <a:gd name="T17" fmla="*/ 43 w 43"/>
                        <a:gd name="T18" fmla="*/ 54 h 5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0"/>
                          </a:lnTo>
                          <a:lnTo>
                            <a:pt x="42" y="53"/>
                          </a:lnTo>
                          <a:lnTo>
                            <a:pt x="0" y="5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552" name="Freeform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02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52 h 54"/>
                        <a:gd name="T4" fmla="*/ 41 w 43"/>
                        <a:gd name="T5" fmla="*/ 0 h 54"/>
                        <a:gd name="T6" fmla="*/ 0 w 43"/>
                        <a:gd name="T7" fmla="*/ 52 h 54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3"/>
                        <a:gd name="T13" fmla="*/ 0 h 54"/>
                        <a:gd name="T14" fmla="*/ 43 w 43"/>
                        <a:gd name="T15" fmla="*/ 54 h 54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53"/>
                          </a:lnTo>
                          <a:lnTo>
                            <a:pt x="42" y="0"/>
                          </a:lnTo>
                          <a:lnTo>
                            <a:pt x="0" y="53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</p:grpSp>
            <p:grpSp>
              <p:nvGrpSpPr>
                <p:cNvPr id="11526" name="Group 169"/>
                <p:cNvGrpSpPr>
                  <a:grpSpLocks/>
                </p:cNvGrpSpPr>
                <p:nvPr/>
              </p:nvGrpSpPr>
              <p:grpSpPr bwMode="auto">
                <a:xfrm>
                  <a:off x="4644" y="1605"/>
                  <a:ext cx="168" cy="53"/>
                  <a:chOff x="4644" y="1605"/>
                  <a:chExt cx="168" cy="53"/>
                </a:xfrm>
              </p:grpSpPr>
              <p:grpSp>
                <p:nvGrpSpPr>
                  <p:cNvPr id="11535" name="Group 170"/>
                  <p:cNvGrpSpPr>
                    <a:grpSpLocks/>
                  </p:cNvGrpSpPr>
                  <p:nvPr/>
                </p:nvGrpSpPr>
                <p:grpSpPr bwMode="auto">
                  <a:xfrm>
                    <a:off x="4644" y="1605"/>
                    <a:ext cx="42" cy="53"/>
                    <a:chOff x="4644" y="1605"/>
                    <a:chExt cx="42" cy="53"/>
                  </a:xfrm>
                </p:grpSpPr>
                <p:sp>
                  <p:nvSpPr>
                    <p:cNvPr id="11545" name="Freeform 1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44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0 h 54"/>
                        <a:gd name="T4" fmla="*/ 41 w 43"/>
                        <a:gd name="T5" fmla="*/ 52 h 54"/>
                        <a:gd name="T6" fmla="*/ 0 w 43"/>
                        <a:gd name="T7" fmla="*/ 52 h 54"/>
                        <a:gd name="T8" fmla="*/ 0 w 43"/>
                        <a:gd name="T9" fmla="*/ 0 h 5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3"/>
                        <a:gd name="T16" fmla="*/ 0 h 54"/>
                        <a:gd name="T17" fmla="*/ 43 w 43"/>
                        <a:gd name="T18" fmla="*/ 54 h 5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0"/>
                          </a:lnTo>
                          <a:lnTo>
                            <a:pt x="42" y="53"/>
                          </a:lnTo>
                          <a:lnTo>
                            <a:pt x="0" y="5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546" name="Freeform 1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44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52 h 54"/>
                        <a:gd name="T4" fmla="*/ 41 w 43"/>
                        <a:gd name="T5" fmla="*/ 0 h 54"/>
                        <a:gd name="T6" fmla="*/ 0 w 43"/>
                        <a:gd name="T7" fmla="*/ 52 h 54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3"/>
                        <a:gd name="T13" fmla="*/ 0 h 54"/>
                        <a:gd name="T14" fmla="*/ 43 w 43"/>
                        <a:gd name="T15" fmla="*/ 54 h 54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53"/>
                          </a:lnTo>
                          <a:lnTo>
                            <a:pt x="42" y="0"/>
                          </a:lnTo>
                          <a:lnTo>
                            <a:pt x="0" y="53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1536" name="Group 173"/>
                  <p:cNvGrpSpPr>
                    <a:grpSpLocks/>
                  </p:cNvGrpSpPr>
                  <p:nvPr/>
                </p:nvGrpSpPr>
                <p:grpSpPr bwMode="auto">
                  <a:xfrm>
                    <a:off x="4686" y="1605"/>
                    <a:ext cx="42" cy="53"/>
                    <a:chOff x="4686" y="1605"/>
                    <a:chExt cx="42" cy="53"/>
                  </a:xfrm>
                </p:grpSpPr>
                <p:sp>
                  <p:nvSpPr>
                    <p:cNvPr id="11543" name="Freeform 1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86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0 h 54"/>
                        <a:gd name="T4" fmla="*/ 41 w 43"/>
                        <a:gd name="T5" fmla="*/ 52 h 54"/>
                        <a:gd name="T6" fmla="*/ 0 w 43"/>
                        <a:gd name="T7" fmla="*/ 52 h 54"/>
                        <a:gd name="T8" fmla="*/ 0 w 43"/>
                        <a:gd name="T9" fmla="*/ 0 h 5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3"/>
                        <a:gd name="T16" fmla="*/ 0 h 54"/>
                        <a:gd name="T17" fmla="*/ 43 w 43"/>
                        <a:gd name="T18" fmla="*/ 54 h 5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0"/>
                          </a:lnTo>
                          <a:lnTo>
                            <a:pt x="42" y="53"/>
                          </a:lnTo>
                          <a:lnTo>
                            <a:pt x="0" y="5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544" name="Freeform 1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86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52 h 54"/>
                        <a:gd name="T4" fmla="*/ 41 w 43"/>
                        <a:gd name="T5" fmla="*/ 0 h 54"/>
                        <a:gd name="T6" fmla="*/ 0 w 43"/>
                        <a:gd name="T7" fmla="*/ 52 h 54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3"/>
                        <a:gd name="T13" fmla="*/ 0 h 54"/>
                        <a:gd name="T14" fmla="*/ 43 w 43"/>
                        <a:gd name="T15" fmla="*/ 54 h 54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53"/>
                          </a:lnTo>
                          <a:lnTo>
                            <a:pt x="42" y="0"/>
                          </a:lnTo>
                          <a:lnTo>
                            <a:pt x="0" y="53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1537" name="Group 176"/>
                  <p:cNvGrpSpPr>
                    <a:grpSpLocks/>
                  </p:cNvGrpSpPr>
                  <p:nvPr/>
                </p:nvGrpSpPr>
                <p:grpSpPr bwMode="auto">
                  <a:xfrm>
                    <a:off x="4728" y="1605"/>
                    <a:ext cx="42" cy="53"/>
                    <a:chOff x="4728" y="1605"/>
                    <a:chExt cx="42" cy="53"/>
                  </a:xfrm>
                </p:grpSpPr>
                <p:sp>
                  <p:nvSpPr>
                    <p:cNvPr id="11541" name="Freeform 1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28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0 h 54"/>
                        <a:gd name="T4" fmla="*/ 41 w 43"/>
                        <a:gd name="T5" fmla="*/ 52 h 54"/>
                        <a:gd name="T6" fmla="*/ 0 w 43"/>
                        <a:gd name="T7" fmla="*/ 52 h 54"/>
                        <a:gd name="T8" fmla="*/ 0 w 43"/>
                        <a:gd name="T9" fmla="*/ 0 h 5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3"/>
                        <a:gd name="T16" fmla="*/ 0 h 54"/>
                        <a:gd name="T17" fmla="*/ 43 w 43"/>
                        <a:gd name="T18" fmla="*/ 54 h 5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0"/>
                          </a:lnTo>
                          <a:lnTo>
                            <a:pt x="42" y="53"/>
                          </a:lnTo>
                          <a:lnTo>
                            <a:pt x="0" y="5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542" name="Freeform 1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28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52 h 54"/>
                        <a:gd name="T4" fmla="*/ 41 w 43"/>
                        <a:gd name="T5" fmla="*/ 0 h 54"/>
                        <a:gd name="T6" fmla="*/ 0 w 43"/>
                        <a:gd name="T7" fmla="*/ 52 h 54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3"/>
                        <a:gd name="T13" fmla="*/ 0 h 54"/>
                        <a:gd name="T14" fmla="*/ 43 w 43"/>
                        <a:gd name="T15" fmla="*/ 54 h 54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53"/>
                          </a:lnTo>
                          <a:lnTo>
                            <a:pt x="42" y="0"/>
                          </a:lnTo>
                          <a:lnTo>
                            <a:pt x="0" y="53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1538" name="Group 179"/>
                  <p:cNvGrpSpPr>
                    <a:grpSpLocks/>
                  </p:cNvGrpSpPr>
                  <p:nvPr/>
                </p:nvGrpSpPr>
                <p:grpSpPr bwMode="auto">
                  <a:xfrm>
                    <a:off x="4770" y="1605"/>
                    <a:ext cx="42" cy="53"/>
                    <a:chOff x="4770" y="1605"/>
                    <a:chExt cx="42" cy="53"/>
                  </a:xfrm>
                </p:grpSpPr>
                <p:sp>
                  <p:nvSpPr>
                    <p:cNvPr id="11539" name="Freeform 1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70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0 h 54"/>
                        <a:gd name="T4" fmla="*/ 41 w 43"/>
                        <a:gd name="T5" fmla="*/ 52 h 54"/>
                        <a:gd name="T6" fmla="*/ 0 w 43"/>
                        <a:gd name="T7" fmla="*/ 52 h 54"/>
                        <a:gd name="T8" fmla="*/ 0 w 43"/>
                        <a:gd name="T9" fmla="*/ 0 h 5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3"/>
                        <a:gd name="T16" fmla="*/ 0 h 54"/>
                        <a:gd name="T17" fmla="*/ 43 w 43"/>
                        <a:gd name="T18" fmla="*/ 54 h 5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0"/>
                          </a:lnTo>
                          <a:lnTo>
                            <a:pt x="42" y="53"/>
                          </a:lnTo>
                          <a:lnTo>
                            <a:pt x="0" y="5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540" name="Freeform 1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70" y="1605"/>
                      <a:ext cx="42" cy="53"/>
                    </a:xfrm>
                    <a:custGeom>
                      <a:avLst/>
                      <a:gdLst>
                        <a:gd name="T0" fmla="*/ 0 w 43"/>
                        <a:gd name="T1" fmla="*/ 0 h 54"/>
                        <a:gd name="T2" fmla="*/ 41 w 43"/>
                        <a:gd name="T3" fmla="*/ 52 h 54"/>
                        <a:gd name="T4" fmla="*/ 41 w 43"/>
                        <a:gd name="T5" fmla="*/ 0 h 54"/>
                        <a:gd name="T6" fmla="*/ 0 w 43"/>
                        <a:gd name="T7" fmla="*/ 52 h 54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3"/>
                        <a:gd name="T13" fmla="*/ 0 h 54"/>
                        <a:gd name="T14" fmla="*/ 43 w 43"/>
                        <a:gd name="T15" fmla="*/ 54 h 54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3" h="54">
                          <a:moveTo>
                            <a:pt x="0" y="0"/>
                          </a:moveTo>
                          <a:lnTo>
                            <a:pt x="42" y="53"/>
                          </a:lnTo>
                          <a:lnTo>
                            <a:pt x="42" y="0"/>
                          </a:lnTo>
                          <a:lnTo>
                            <a:pt x="0" y="53"/>
                          </a:lnTo>
                        </a:path>
                      </a:pathLst>
                    </a:custGeom>
                    <a:noFill/>
                    <a:ln w="126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</p:grpSp>
            <p:sp>
              <p:nvSpPr>
                <p:cNvPr id="11527" name="Line 182"/>
                <p:cNvSpPr>
                  <a:spLocks noChangeShapeType="1"/>
                </p:cNvSpPr>
                <p:nvPr/>
              </p:nvSpPr>
              <p:spPr bwMode="auto">
                <a:xfrm>
                  <a:off x="4580" y="1604"/>
                  <a:ext cx="0" cy="53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528" name="Line 183"/>
                <p:cNvSpPr>
                  <a:spLocks noChangeShapeType="1"/>
                </p:cNvSpPr>
                <p:nvPr/>
              </p:nvSpPr>
              <p:spPr bwMode="auto">
                <a:xfrm>
                  <a:off x="4707" y="1604"/>
                  <a:ext cx="0" cy="53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529" name="Line 184"/>
                <p:cNvSpPr>
                  <a:spLocks noChangeShapeType="1"/>
                </p:cNvSpPr>
                <p:nvPr/>
              </p:nvSpPr>
              <p:spPr bwMode="auto">
                <a:xfrm>
                  <a:off x="4623" y="1604"/>
                  <a:ext cx="0" cy="53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530" name="Line 185"/>
                <p:cNvSpPr>
                  <a:spLocks noChangeShapeType="1"/>
                </p:cNvSpPr>
                <p:nvPr/>
              </p:nvSpPr>
              <p:spPr bwMode="auto">
                <a:xfrm>
                  <a:off x="4665" y="1604"/>
                  <a:ext cx="0" cy="53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531" name="Line 186"/>
                <p:cNvSpPr>
                  <a:spLocks noChangeShapeType="1"/>
                </p:cNvSpPr>
                <p:nvPr/>
              </p:nvSpPr>
              <p:spPr bwMode="auto">
                <a:xfrm>
                  <a:off x="4539" y="1604"/>
                  <a:ext cx="0" cy="53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532" name="Line 187"/>
                <p:cNvSpPr>
                  <a:spLocks noChangeShapeType="1"/>
                </p:cNvSpPr>
                <p:nvPr/>
              </p:nvSpPr>
              <p:spPr bwMode="auto">
                <a:xfrm>
                  <a:off x="4497" y="1604"/>
                  <a:ext cx="0" cy="53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533" name="Line 188"/>
                <p:cNvSpPr>
                  <a:spLocks noChangeShapeType="1"/>
                </p:cNvSpPr>
                <p:nvPr/>
              </p:nvSpPr>
              <p:spPr bwMode="auto">
                <a:xfrm>
                  <a:off x="4749" y="1604"/>
                  <a:ext cx="0" cy="53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534" name="Line 189"/>
                <p:cNvSpPr>
                  <a:spLocks noChangeShapeType="1"/>
                </p:cNvSpPr>
                <p:nvPr/>
              </p:nvSpPr>
              <p:spPr bwMode="auto">
                <a:xfrm>
                  <a:off x="4791" y="1604"/>
                  <a:ext cx="0" cy="53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grpSp>
        <p:nvGrpSpPr>
          <p:cNvPr id="11269" name="Group 190"/>
          <p:cNvGrpSpPr>
            <a:grpSpLocks/>
          </p:cNvGrpSpPr>
          <p:nvPr/>
        </p:nvGrpSpPr>
        <p:grpSpPr bwMode="auto">
          <a:xfrm>
            <a:off x="7239000" y="2520950"/>
            <a:ext cx="1516063" cy="506413"/>
            <a:chOff x="4560" y="1588"/>
            <a:chExt cx="955" cy="319"/>
          </a:xfrm>
        </p:grpSpPr>
        <p:sp>
          <p:nvSpPr>
            <p:cNvPr id="11427" name="Freeform 191"/>
            <p:cNvSpPr>
              <a:spLocks noChangeArrowheads="1"/>
            </p:cNvSpPr>
            <p:nvPr/>
          </p:nvSpPr>
          <p:spPr bwMode="auto">
            <a:xfrm>
              <a:off x="4745" y="1614"/>
              <a:ext cx="734" cy="242"/>
            </a:xfrm>
            <a:custGeom>
              <a:avLst/>
              <a:gdLst>
                <a:gd name="T0" fmla="*/ 132 w 735"/>
                <a:gd name="T1" fmla="*/ 0 h 243"/>
                <a:gd name="T2" fmla="*/ 711 w 735"/>
                <a:gd name="T3" fmla="*/ 0 h 243"/>
                <a:gd name="T4" fmla="*/ 716 w 735"/>
                <a:gd name="T5" fmla="*/ 9 h 243"/>
                <a:gd name="T6" fmla="*/ 720 w 735"/>
                <a:gd name="T7" fmla="*/ 19 h 243"/>
                <a:gd name="T8" fmla="*/ 724 w 735"/>
                <a:gd name="T9" fmla="*/ 33 h 243"/>
                <a:gd name="T10" fmla="*/ 727 w 735"/>
                <a:gd name="T11" fmla="*/ 47 h 243"/>
                <a:gd name="T12" fmla="*/ 730 w 735"/>
                <a:gd name="T13" fmla="*/ 62 h 243"/>
                <a:gd name="T14" fmla="*/ 731 w 735"/>
                <a:gd name="T15" fmla="*/ 76 h 243"/>
                <a:gd name="T16" fmla="*/ 732 w 735"/>
                <a:gd name="T17" fmla="*/ 93 h 243"/>
                <a:gd name="T18" fmla="*/ 730 w 735"/>
                <a:gd name="T19" fmla="*/ 107 h 243"/>
                <a:gd name="T20" fmla="*/ 728 w 735"/>
                <a:gd name="T21" fmla="*/ 119 h 243"/>
                <a:gd name="T22" fmla="*/ 726 w 735"/>
                <a:gd name="T23" fmla="*/ 129 h 243"/>
                <a:gd name="T24" fmla="*/ 722 w 735"/>
                <a:gd name="T25" fmla="*/ 139 h 243"/>
                <a:gd name="T26" fmla="*/ 719 w 735"/>
                <a:gd name="T27" fmla="*/ 148 h 243"/>
                <a:gd name="T28" fmla="*/ 715 w 735"/>
                <a:gd name="T29" fmla="*/ 157 h 243"/>
                <a:gd name="T30" fmla="*/ 733 w 735"/>
                <a:gd name="T31" fmla="*/ 174 h 243"/>
                <a:gd name="T32" fmla="*/ 733 w 735"/>
                <a:gd name="T33" fmla="*/ 239 h 243"/>
                <a:gd name="T34" fmla="*/ 548 w 735"/>
                <a:gd name="T35" fmla="*/ 239 h 243"/>
                <a:gd name="T36" fmla="*/ 548 w 735"/>
                <a:gd name="T37" fmla="*/ 172 h 243"/>
                <a:gd name="T38" fmla="*/ 184 w 735"/>
                <a:gd name="T39" fmla="*/ 172 h 243"/>
                <a:gd name="T40" fmla="*/ 242 w 735"/>
                <a:gd name="T41" fmla="*/ 186 h 243"/>
                <a:gd name="T42" fmla="*/ 242 w 735"/>
                <a:gd name="T43" fmla="*/ 216 h 243"/>
                <a:gd name="T44" fmla="*/ 83 w 735"/>
                <a:gd name="T45" fmla="*/ 216 h 243"/>
                <a:gd name="T46" fmla="*/ 163 w 735"/>
                <a:gd name="T47" fmla="*/ 227 h 243"/>
                <a:gd name="T48" fmla="*/ 163 w 735"/>
                <a:gd name="T49" fmla="*/ 241 h 243"/>
                <a:gd name="T50" fmla="*/ 22 w 735"/>
                <a:gd name="T51" fmla="*/ 227 h 243"/>
                <a:gd name="T52" fmla="*/ 22 w 735"/>
                <a:gd name="T53" fmla="*/ 190 h 243"/>
                <a:gd name="T54" fmla="*/ 0 w 735"/>
                <a:gd name="T55" fmla="*/ 190 h 243"/>
                <a:gd name="T56" fmla="*/ 0 w 735"/>
                <a:gd name="T57" fmla="*/ 168 h 243"/>
                <a:gd name="T58" fmla="*/ 24 w 735"/>
                <a:gd name="T59" fmla="*/ 168 h 243"/>
                <a:gd name="T60" fmla="*/ 24 w 735"/>
                <a:gd name="T61" fmla="*/ 184 h 243"/>
                <a:gd name="T62" fmla="*/ 151 w 735"/>
                <a:gd name="T63" fmla="*/ 184 h 243"/>
                <a:gd name="T64" fmla="*/ 143 w 735"/>
                <a:gd name="T65" fmla="*/ 177 h 243"/>
                <a:gd name="T66" fmla="*/ 138 w 735"/>
                <a:gd name="T67" fmla="*/ 172 h 243"/>
                <a:gd name="T68" fmla="*/ 132 w 735"/>
                <a:gd name="T69" fmla="*/ 166 h 243"/>
                <a:gd name="T70" fmla="*/ 140 w 735"/>
                <a:gd name="T71" fmla="*/ 179 h 243"/>
                <a:gd name="T72" fmla="*/ 112 w 735"/>
                <a:gd name="T73" fmla="*/ 179 h 243"/>
                <a:gd name="T74" fmla="*/ 108 w 735"/>
                <a:gd name="T75" fmla="*/ 162 h 243"/>
                <a:gd name="T76" fmla="*/ 127 w 735"/>
                <a:gd name="T77" fmla="*/ 161 h 243"/>
                <a:gd name="T78" fmla="*/ 121 w 735"/>
                <a:gd name="T79" fmla="*/ 152 h 243"/>
                <a:gd name="T80" fmla="*/ 116 w 735"/>
                <a:gd name="T81" fmla="*/ 141 h 243"/>
                <a:gd name="T82" fmla="*/ 113 w 735"/>
                <a:gd name="T83" fmla="*/ 130 h 243"/>
                <a:gd name="T84" fmla="*/ 110 w 735"/>
                <a:gd name="T85" fmla="*/ 120 h 243"/>
                <a:gd name="T86" fmla="*/ 108 w 735"/>
                <a:gd name="T87" fmla="*/ 105 h 243"/>
                <a:gd name="T88" fmla="*/ 107 w 735"/>
                <a:gd name="T89" fmla="*/ 87 h 243"/>
                <a:gd name="T90" fmla="*/ 107 w 735"/>
                <a:gd name="T91" fmla="*/ 74 h 243"/>
                <a:gd name="T92" fmla="*/ 110 w 735"/>
                <a:gd name="T93" fmla="*/ 58 h 243"/>
                <a:gd name="T94" fmla="*/ 112 w 735"/>
                <a:gd name="T95" fmla="*/ 47 h 243"/>
                <a:gd name="T96" fmla="*/ 114 w 735"/>
                <a:gd name="T97" fmla="*/ 39 h 243"/>
                <a:gd name="T98" fmla="*/ 117 w 735"/>
                <a:gd name="T99" fmla="*/ 28 h 243"/>
                <a:gd name="T100" fmla="*/ 122 w 735"/>
                <a:gd name="T101" fmla="*/ 17 h 243"/>
                <a:gd name="T102" fmla="*/ 127 w 735"/>
                <a:gd name="T103" fmla="*/ 9 h 243"/>
                <a:gd name="T104" fmla="*/ 132 w 735"/>
                <a:gd name="T105" fmla="*/ 0 h 24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35"/>
                <a:gd name="T160" fmla="*/ 0 h 243"/>
                <a:gd name="T161" fmla="*/ 735 w 735"/>
                <a:gd name="T162" fmla="*/ 243 h 243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35" h="243">
                  <a:moveTo>
                    <a:pt x="132" y="0"/>
                  </a:moveTo>
                  <a:lnTo>
                    <a:pt x="712" y="0"/>
                  </a:lnTo>
                  <a:lnTo>
                    <a:pt x="717" y="9"/>
                  </a:lnTo>
                  <a:lnTo>
                    <a:pt x="721" y="19"/>
                  </a:lnTo>
                  <a:lnTo>
                    <a:pt x="725" y="33"/>
                  </a:lnTo>
                  <a:lnTo>
                    <a:pt x="728" y="47"/>
                  </a:lnTo>
                  <a:lnTo>
                    <a:pt x="731" y="62"/>
                  </a:lnTo>
                  <a:lnTo>
                    <a:pt x="732" y="76"/>
                  </a:lnTo>
                  <a:lnTo>
                    <a:pt x="733" y="93"/>
                  </a:lnTo>
                  <a:lnTo>
                    <a:pt x="731" y="107"/>
                  </a:lnTo>
                  <a:lnTo>
                    <a:pt x="729" y="119"/>
                  </a:lnTo>
                  <a:lnTo>
                    <a:pt x="727" y="130"/>
                  </a:lnTo>
                  <a:lnTo>
                    <a:pt x="723" y="140"/>
                  </a:lnTo>
                  <a:lnTo>
                    <a:pt x="720" y="149"/>
                  </a:lnTo>
                  <a:lnTo>
                    <a:pt x="716" y="158"/>
                  </a:lnTo>
                  <a:lnTo>
                    <a:pt x="734" y="175"/>
                  </a:lnTo>
                  <a:lnTo>
                    <a:pt x="734" y="240"/>
                  </a:lnTo>
                  <a:lnTo>
                    <a:pt x="549" y="240"/>
                  </a:lnTo>
                  <a:lnTo>
                    <a:pt x="549" y="173"/>
                  </a:lnTo>
                  <a:lnTo>
                    <a:pt x="184" y="173"/>
                  </a:lnTo>
                  <a:lnTo>
                    <a:pt x="242" y="187"/>
                  </a:lnTo>
                  <a:lnTo>
                    <a:pt x="242" y="217"/>
                  </a:lnTo>
                  <a:lnTo>
                    <a:pt x="83" y="217"/>
                  </a:lnTo>
                  <a:lnTo>
                    <a:pt x="163" y="228"/>
                  </a:lnTo>
                  <a:lnTo>
                    <a:pt x="163" y="242"/>
                  </a:lnTo>
                  <a:lnTo>
                    <a:pt x="22" y="228"/>
                  </a:lnTo>
                  <a:lnTo>
                    <a:pt x="22" y="191"/>
                  </a:lnTo>
                  <a:lnTo>
                    <a:pt x="0" y="191"/>
                  </a:lnTo>
                  <a:lnTo>
                    <a:pt x="0" y="169"/>
                  </a:lnTo>
                  <a:lnTo>
                    <a:pt x="24" y="169"/>
                  </a:lnTo>
                  <a:lnTo>
                    <a:pt x="24" y="185"/>
                  </a:lnTo>
                  <a:lnTo>
                    <a:pt x="151" y="185"/>
                  </a:lnTo>
                  <a:lnTo>
                    <a:pt x="143" y="178"/>
                  </a:lnTo>
                  <a:lnTo>
                    <a:pt x="138" y="173"/>
                  </a:lnTo>
                  <a:lnTo>
                    <a:pt x="132" y="167"/>
                  </a:lnTo>
                  <a:lnTo>
                    <a:pt x="140" y="180"/>
                  </a:lnTo>
                  <a:lnTo>
                    <a:pt x="112" y="180"/>
                  </a:lnTo>
                  <a:lnTo>
                    <a:pt x="108" y="163"/>
                  </a:lnTo>
                  <a:lnTo>
                    <a:pt x="127" y="162"/>
                  </a:lnTo>
                  <a:lnTo>
                    <a:pt x="121" y="153"/>
                  </a:lnTo>
                  <a:lnTo>
                    <a:pt x="116" y="142"/>
                  </a:lnTo>
                  <a:lnTo>
                    <a:pt x="113" y="131"/>
                  </a:lnTo>
                  <a:lnTo>
                    <a:pt x="110" y="120"/>
                  </a:lnTo>
                  <a:lnTo>
                    <a:pt x="108" y="105"/>
                  </a:lnTo>
                  <a:lnTo>
                    <a:pt x="107" y="87"/>
                  </a:lnTo>
                  <a:lnTo>
                    <a:pt x="107" y="74"/>
                  </a:lnTo>
                  <a:lnTo>
                    <a:pt x="110" y="58"/>
                  </a:lnTo>
                  <a:lnTo>
                    <a:pt x="112" y="47"/>
                  </a:lnTo>
                  <a:lnTo>
                    <a:pt x="114" y="39"/>
                  </a:lnTo>
                  <a:lnTo>
                    <a:pt x="117" y="28"/>
                  </a:lnTo>
                  <a:lnTo>
                    <a:pt x="122" y="17"/>
                  </a:lnTo>
                  <a:lnTo>
                    <a:pt x="127" y="9"/>
                  </a:lnTo>
                  <a:lnTo>
                    <a:pt x="132" y="0"/>
                  </a:lnTo>
                </a:path>
              </a:pathLst>
            </a:custGeom>
            <a:solidFill>
              <a:srgbClr val="C0C0C0"/>
            </a:solidFill>
            <a:ln w="126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grpSp>
          <p:nvGrpSpPr>
            <p:cNvPr id="11428" name="Group 192"/>
            <p:cNvGrpSpPr>
              <a:grpSpLocks/>
            </p:cNvGrpSpPr>
            <p:nvPr/>
          </p:nvGrpSpPr>
          <p:grpSpPr bwMode="auto">
            <a:xfrm>
              <a:off x="4560" y="1588"/>
              <a:ext cx="215" cy="294"/>
              <a:chOff x="4560" y="1588"/>
              <a:chExt cx="215" cy="294"/>
            </a:xfrm>
          </p:grpSpPr>
          <p:grpSp>
            <p:nvGrpSpPr>
              <p:cNvPr id="11488" name="Group 193"/>
              <p:cNvGrpSpPr>
                <a:grpSpLocks/>
              </p:cNvGrpSpPr>
              <p:nvPr/>
            </p:nvGrpSpPr>
            <p:grpSpPr bwMode="auto">
              <a:xfrm>
                <a:off x="4753" y="1588"/>
                <a:ext cx="22" cy="192"/>
                <a:chOff x="4753" y="1588"/>
                <a:chExt cx="22" cy="192"/>
              </a:xfrm>
            </p:grpSpPr>
            <p:sp>
              <p:nvSpPr>
                <p:cNvPr id="11501" name="Rectangle 194"/>
                <p:cNvSpPr>
                  <a:spLocks noChangeArrowheads="1"/>
                </p:cNvSpPr>
                <p:nvPr/>
              </p:nvSpPr>
              <p:spPr bwMode="auto">
                <a:xfrm>
                  <a:off x="4753" y="1777"/>
                  <a:ext cx="22" cy="3"/>
                </a:xfrm>
                <a:prstGeom prst="rect">
                  <a:avLst/>
                </a:prstGeom>
                <a:solidFill>
                  <a:srgbClr val="808080"/>
                </a:solidFill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grpSp>
              <p:nvGrpSpPr>
                <p:cNvPr id="11502" name="Group 195"/>
                <p:cNvGrpSpPr>
                  <a:grpSpLocks/>
                </p:cNvGrpSpPr>
                <p:nvPr/>
              </p:nvGrpSpPr>
              <p:grpSpPr bwMode="auto">
                <a:xfrm>
                  <a:off x="4755" y="1588"/>
                  <a:ext cx="14" cy="181"/>
                  <a:chOff x="4755" y="1588"/>
                  <a:chExt cx="14" cy="181"/>
                </a:xfrm>
              </p:grpSpPr>
              <p:sp>
                <p:nvSpPr>
                  <p:cNvPr id="11503" name="Rectangle 196"/>
                  <p:cNvSpPr>
                    <a:spLocks noChangeArrowheads="1"/>
                  </p:cNvSpPr>
                  <p:nvPr/>
                </p:nvSpPr>
                <p:spPr bwMode="auto">
                  <a:xfrm>
                    <a:off x="4759" y="1588"/>
                    <a:ext cx="7" cy="88"/>
                  </a:xfrm>
                  <a:prstGeom prst="rect">
                    <a:avLst/>
                  </a:prstGeom>
                  <a:solidFill>
                    <a:srgbClr val="C0C0C0"/>
                  </a:solidFill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1504" name="Rectangle 197"/>
                  <p:cNvSpPr>
                    <a:spLocks noChangeArrowheads="1"/>
                  </p:cNvSpPr>
                  <p:nvPr/>
                </p:nvSpPr>
                <p:spPr bwMode="auto">
                  <a:xfrm>
                    <a:off x="4755" y="1683"/>
                    <a:ext cx="14" cy="86"/>
                  </a:xfrm>
                  <a:prstGeom prst="rect">
                    <a:avLst/>
                  </a:prstGeom>
                  <a:solidFill>
                    <a:srgbClr val="A0A0A0"/>
                  </a:solidFill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</p:grpSp>
          <p:grpSp>
            <p:nvGrpSpPr>
              <p:cNvPr id="11489" name="Group 198"/>
              <p:cNvGrpSpPr>
                <a:grpSpLocks/>
              </p:cNvGrpSpPr>
              <p:nvPr/>
            </p:nvGrpSpPr>
            <p:grpSpPr bwMode="auto">
              <a:xfrm>
                <a:off x="4560" y="1666"/>
                <a:ext cx="206" cy="216"/>
                <a:chOff x="4560" y="1666"/>
                <a:chExt cx="206" cy="216"/>
              </a:xfrm>
            </p:grpSpPr>
            <p:grpSp>
              <p:nvGrpSpPr>
                <p:cNvPr id="11490" name="Group 199"/>
                <p:cNvGrpSpPr>
                  <a:grpSpLocks/>
                </p:cNvGrpSpPr>
                <p:nvPr/>
              </p:nvGrpSpPr>
              <p:grpSpPr bwMode="auto">
                <a:xfrm>
                  <a:off x="4570" y="1666"/>
                  <a:ext cx="188" cy="142"/>
                  <a:chOff x="4570" y="1666"/>
                  <a:chExt cx="188" cy="142"/>
                </a:xfrm>
              </p:grpSpPr>
              <p:sp>
                <p:nvSpPr>
                  <p:cNvPr id="11497" name="Freeform 200"/>
                  <p:cNvSpPr>
                    <a:spLocks noChangeArrowheads="1"/>
                  </p:cNvSpPr>
                  <p:nvPr/>
                </p:nvSpPr>
                <p:spPr bwMode="auto">
                  <a:xfrm>
                    <a:off x="4570" y="1666"/>
                    <a:ext cx="188" cy="142"/>
                  </a:xfrm>
                  <a:custGeom>
                    <a:avLst/>
                    <a:gdLst>
                      <a:gd name="T0" fmla="*/ 99 w 189"/>
                      <a:gd name="T1" fmla="*/ 0 h 143"/>
                      <a:gd name="T2" fmla="*/ 171 w 189"/>
                      <a:gd name="T3" fmla="*/ 0 h 143"/>
                      <a:gd name="T4" fmla="*/ 174 w 189"/>
                      <a:gd name="T5" fmla="*/ 1 h 143"/>
                      <a:gd name="T6" fmla="*/ 176 w 189"/>
                      <a:gd name="T7" fmla="*/ 3 h 143"/>
                      <a:gd name="T8" fmla="*/ 177 w 189"/>
                      <a:gd name="T9" fmla="*/ 6 h 143"/>
                      <a:gd name="T10" fmla="*/ 177 w 189"/>
                      <a:gd name="T11" fmla="*/ 8 h 143"/>
                      <a:gd name="T12" fmla="*/ 187 w 189"/>
                      <a:gd name="T13" fmla="*/ 120 h 143"/>
                      <a:gd name="T14" fmla="*/ 187 w 189"/>
                      <a:gd name="T15" fmla="*/ 125 h 143"/>
                      <a:gd name="T16" fmla="*/ 186 w 189"/>
                      <a:gd name="T17" fmla="*/ 131 h 143"/>
                      <a:gd name="T18" fmla="*/ 182 w 189"/>
                      <a:gd name="T19" fmla="*/ 137 h 143"/>
                      <a:gd name="T20" fmla="*/ 178 w 189"/>
                      <a:gd name="T21" fmla="*/ 141 h 143"/>
                      <a:gd name="T22" fmla="*/ 174 w 189"/>
                      <a:gd name="T23" fmla="*/ 141 h 143"/>
                      <a:gd name="T24" fmla="*/ 0 w 189"/>
                      <a:gd name="T25" fmla="*/ 141 h 143"/>
                      <a:gd name="T26" fmla="*/ 4 w 189"/>
                      <a:gd name="T27" fmla="*/ 83 h 143"/>
                      <a:gd name="T28" fmla="*/ 6 w 189"/>
                      <a:gd name="T29" fmla="*/ 79 h 143"/>
                      <a:gd name="T30" fmla="*/ 10 w 189"/>
                      <a:gd name="T31" fmla="*/ 75 h 143"/>
                      <a:gd name="T32" fmla="*/ 15 w 189"/>
                      <a:gd name="T33" fmla="*/ 74 h 143"/>
                      <a:gd name="T34" fmla="*/ 83 w 189"/>
                      <a:gd name="T35" fmla="*/ 60 h 143"/>
                      <a:gd name="T36" fmla="*/ 115 w 189"/>
                      <a:gd name="T37" fmla="*/ 60 h 143"/>
                      <a:gd name="T38" fmla="*/ 162 w 189"/>
                      <a:gd name="T39" fmla="*/ 60 h 143"/>
                      <a:gd name="T40" fmla="*/ 162 w 189"/>
                      <a:gd name="T41" fmla="*/ 8 h 143"/>
                      <a:gd name="T42" fmla="*/ 124 w 189"/>
                      <a:gd name="T43" fmla="*/ 8 h 143"/>
                      <a:gd name="T44" fmla="*/ 114 w 189"/>
                      <a:gd name="T45" fmla="*/ 60 h 143"/>
                      <a:gd name="T46" fmla="*/ 107 w 189"/>
                      <a:gd name="T47" fmla="*/ 60 h 143"/>
                      <a:gd name="T48" fmla="*/ 117 w 189"/>
                      <a:gd name="T49" fmla="*/ 8 h 143"/>
                      <a:gd name="T50" fmla="*/ 99 w 189"/>
                      <a:gd name="T51" fmla="*/ 8 h 143"/>
                      <a:gd name="T52" fmla="*/ 90 w 189"/>
                      <a:gd name="T53" fmla="*/ 60 h 143"/>
                      <a:gd name="T54" fmla="*/ 83 w 189"/>
                      <a:gd name="T55" fmla="*/ 61 h 143"/>
                      <a:gd name="T56" fmla="*/ 94 w 189"/>
                      <a:gd name="T57" fmla="*/ 7 h 143"/>
                      <a:gd name="T58" fmla="*/ 94 w 189"/>
                      <a:gd name="T59" fmla="*/ 5 h 143"/>
                      <a:gd name="T60" fmla="*/ 95 w 189"/>
                      <a:gd name="T61" fmla="*/ 2 h 143"/>
                      <a:gd name="T62" fmla="*/ 97 w 189"/>
                      <a:gd name="T63" fmla="*/ 0 h 143"/>
                      <a:gd name="T64" fmla="*/ 99 w 189"/>
                      <a:gd name="T65" fmla="*/ 0 h 143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89"/>
                      <a:gd name="T100" fmla="*/ 0 h 143"/>
                      <a:gd name="T101" fmla="*/ 189 w 189"/>
                      <a:gd name="T102" fmla="*/ 143 h 143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89" h="143">
                        <a:moveTo>
                          <a:pt x="100" y="0"/>
                        </a:moveTo>
                        <a:lnTo>
                          <a:pt x="172" y="0"/>
                        </a:lnTo>
                        <a:lnTo>
                          <a:pt x="175" y="1"/>
                        </a:lnTo>
                        <a:lnTo>
                          <a:pt x="177" y="3"/>
                        </a:lnTo>
                        <a:lnTo>
                          <a:pt x="178" y="6"/>
                        </a:lnTo>
                        <a:lnTo>
                          <a:pt x="178" y="8"/>
                        </a:lnTo>
                        <a:lnTo>
                          <a:pt x="188" y="121"/>
                        </a:lnTo>
                        <a:lnTo>
                          <a:pt x="188" y="126"/>
                        </a:lnTo>
                        <a:lnTo>
                          <a:pt x="187" y="132"/>
                        </a:lnTo>
                        <a:lnTo>
                          <a:pt x="183" y="138"/>
                        </a:lnTo>
                        <a:lnTo>
                          <a:pt x="179" y="142"/>
                        </a:lnTo>
                        <a:lnTo>
                          <a:pt x="175" y="142"/>
                        </a:lnTo>
                        <a:lnTo>
                          <a:pt x="0" y="142"/>
                        </a:lnTo>
                        <a:lnTo>
                          <a:pt x="4" y="84"/>
                        </a:lnTo>
                        <a:lnTo>
                          <a:pt x="6" y="80"/>
                        </a:lnTo>
                        <a:lnTo>
                          <a:pt x="10" y="76"/>
                        </a:lnTo>
                        <a:lnTo>
                          <a:pt x="15" y="75"/>
                        </a:lnTo>
                        <a:lnTo>
                          <a:pt x="83" y="60"/>
                        </a:lnTo>
                        <a:lnTo>
                          <a:pt x="116" y="60"/>
                        </a:lnTo>
                        <a:lnTo>
                          <a:pt x="163" y="60"/>
                        </a:lnTo>
                        <a:lnTo>
                          <a:pt x="163" y="8"/>
                        </a:lnTo>
                        <a:lnTo>
                          <a:pt x="125" y="8"/>
                        </a:lnTo>
                        <a:lnTo>
                          <a:pt x="115" y="60"/>
                        </a:lnTo>
                        <a:lnTo>
                          <a:pt x="108" y="60"/>
                        </a:lnTo>
                        <a:lnTo>
                          <a:pt x="118" y="8"/>
                        </a:lnTo>
                        <a:lnTo>
                          <a:pt x="100" y="8"/>
                        </a:lnTo>
                        <a:lnTo>
                          <a:pt x="90" y="60"/>
                        </a:lnTo>
                        <a:lnTo>
                          <a:pt x="83" y="61"/>
                        </a:lnTo>
                        <a:lnTo>
                          <a:pt x="94" y="7"/>
                        </a:lnTo>
                        <a:lnTo>
                          <a:pt x="94" y="5"/>
                        </a:lnTo>
                        <a:lnTo>
                          <a:pt x="96" y="2"/>
                        </a:lnTo>
                        <a:lnTo>
                          <a:pt x="98" y="0"/>
                        </a:lnTo>
                        <a:lnTo>
                          <a:pt x="100" y="0"/>
                        </a:lnTo>
                      </a:path>
                    </a:pathLst>
                  </a:custGeom>
                  <a:solidFill>
                    <a:srgbClr val="C0C0C0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grpSp>
                <p:nvGrpSpPr>
                  <p:cNvPr id="11498" name="Group 201"/>
                  <p:cNvGrpSpPr>
                    <a:grpSpLocks/>
                  </p:cNvGrpSpPr>
                  <p:nvPr/>
                </p:nvGrpSpPr>
                <p:grpSpPr bwMode="auto">
                  <a:xfrm>
                    <a:off x="4653" y="1722"/>
                    <a:ext cx="41" cy="16"/>
                    <a:chOff x="4653" y="1722"/>
                    <a:chExt cx="41" cy="16"/>
                  </a:xfrm>
                </p:grpSpPr>
                <p:sp>
                  <p:nvSpPr>
                    <p:cNvPr id="11499" name="Freeform 2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78" y="1722"/>
                      <a:ext cx="16" cy="16"/>
                    </a:xfrm>
                    <a:custGeom>
                      <a:avLst/>
                      <a:gdLst>
                        <a:gd name="T0" fmla="*/ 3 w 17"/>
                        <a:gd name="T1" fmla="*/ 2 h 17"/>
                        <a:gd name="T2" fmla="*/ 0 w 17"/>
                        <a:gd name="T3" fmla="*/ 15 h 17"/>
                        <a:gd name="T4" fmla="*/ 11 w 17"/>
                        <a:gd name="T5" fmla="*/ 15 h 17"/>
                        <a:gd name="T6" fmla="*/ 15 w 17"/>
                        <a:gd name="T7" fmla="*/ 0 h 17"/>
                        <a:gd name="T8" fmla="*/ 3 w 17"/>
                        <a:gd name="T9" fmla="*/ 2 h 1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7"/>
                        <a:gd name="T16" fmla="*/ 0 h 17"/>
                        <a:gd name="T17" fmla="*/ 17 w 17"/>
                        <a:gd name="T18" fmla="*/ 17 h 1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7" h="17">
                          <a:moveTo>
                            <a:pt x="3" y="2"/>
                          </a:moveTo>
                          <a:lnTo>
                            <a:pt x="0" y="16"/>
                          </a:lnTo>
                          <a:lnTo>
                            <a:pt x="12" y="16"/>
                          </a:lnTo>
                          <a:lnTo>
                            <a:pt x="16" y="0"/>
                          </a:lnTo>
                          <a:lnTo>
                            <a:pt x="3" y="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500" name="Freeform 2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3" y="1722"/>
                      <a:ext cx="16" cy="16"/>
                    </a:xfrm>
                    <a:custGeom>
                      <a:avLst/>
                      <a:gdLst>
                        <a:gd name="T0" fmla="*/ 4 w 17"/>
                        <a:gd name="T1" fmla="*/ 3 h 17"/>
                        <a:gd name="T2" fmla="*/ 0 w 17"/>
                        <a:gd name="T3" fmla="*/ 15 h 17"/>
                        <a:gd name="T4" fmla="*/ 11 w 17"/>
                        <a:gd name="T5" fmla="*/ 15 h 17"/>
                        <a:gd name="T6" fmla="*/ 15 w 17"/>
                        <a:gd name="T7" fmla="*/ 0 h 17"/>
                        <a:gd name="T8" fmla="*/ 4 w 17"/>
                        <a:gd name="T9" fmla="*/ 3 h 1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7"/>
                        <a:gd name="T16" fmla="*/ 0 h 17"/>
                        <a:gd name="T17" fmla="*/ 17 w 17"/>
                        <a:gd name="T18" fmla="*/ 17 h 1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7" h="17">
                          <a:moveTo>
                            <a:pt x="4" y="3"/>
                          </a:moveTo>
                          <a:lnTo>
                            <a:pt x="0" y="16"/>
                          </a:lnTo>
                          <a:lnTo>
                            <a:pt x="12" y="16"/>
                          </a:lnTo>
                          <a:lnTo>
                            <a:pt x="16" y="0"/>
                          </a:lnTo>
                          <a:lnTo>
                            <a:pt x="4" y="3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</p:grpSp>
            <p:sp>
              <p:nvSpPr>
                <p:cNvPr id="11491" name="Freeform 204"/>
                <p:cNvSpPr>
                  <a:spLocks noChangeArrowheads="1"/>
                </p:cNvSpPr>
                <p:nvPr/>
              </p:nvSpPr>
              <p:spPr bwMode="auto">
                <a:xfrm>
                  <a:off x="4560" y="1781"/>
                  <a:ext cx="130" cy="87"/>
                </a:xfrm>
                <a:custGeom>
                  <a:avLst/>
                  <a:gdLst>
                    <a:gd name="T0" fmla="*/ 18 w 131"/>
                    <a:gd name="T1" fmla="*/ 44 h 88"/>
                    <a:gd name="T2" fmla="*/ 0 w 131"/>
                    <a:gd name="T3" fmla="*/ 44 h 88"/>
                    <a:gd name="T4" fmla="*/ 0 w 131"/>
                    <a:gd name="T5" fmla="*/ 86 h 88"/>
                    <a:gd name="T6" fmla="*/ 23 w 131"/>
                    <a:gd name="T7" fmla="*/ 86 h 88"/>
                    <a:gd name="T8" fmla="*/ 109 w 131"/>
                    <a:gd name="T9" fmla="*/ 86 h 88"/>
                    <a:gd name="T10" fmla="*/ 109 w 131"/>
                    <a:gd name="T11" fmla="*/ 64 h 88"/>
                    <a:gd name="T12" fmla="*/ 129 w 131"/>
                    <a:gd name="T13" fmla="*/ 64 h 88"/>
                    <a:gd name="T14" fmla="*/ 129 w 131"/>
                    <a:gd name="T15" fmla="*/ 28 h 88"/>
                    <a:gd name="T16" fmla="*/ 107 w 131"/>
                    <a:gd name="T17" fmla="*/ 28 h 88"/>
                    <a:gd name="T18" fmla="*/ 95 w 131"/>
                    <a:gd name="T19" fmla="*/ 0 h 88"/>
                    <a:gd name="T20" fmla="*/ 18 w 131"/>
                    <a:gd name="T21" fmla="*/ 0 h 88"/>
                    <a:gd name="T22" fmla="*/ 18 w 131"/>
                    <a:gd name="T23" fmla="*/ 44 h 8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31"/>
                    <a:gd name="T37" fmla="*/ 0 h 88"/>
                    <a:gd name="T38" fmla="*/ 131 w 131"/>
                    <a:gd name="T39" fmla="*/ 88 h 88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31" h="88">
                      <a:moveTo>
                        <a:pt x="18" y="44"/>
                      </a:moveTo>
                      <a:lnTo>
                        <a:pt x="0" y="44"/>
                      </a:lnTo>
                      <a:lnTo>
                        <a:pt x="0" y="87"/>
                      </a:lnTo>
                      <a:lnTo>
                        <a:pt x="23" y="87"/>
                      </a:lnTo>
                      <a:lnTo>
                        <a:pt x="110" y="87"/>
                      </a:lnTo>
                      <a:lnTo>
                        <a:pt x="110" y="65"/>
                      </a:lnTo>
                      <a:lnTo>
                        <a:pt x="130" y="65"/>
                      </a:lnTo>
                      <a:lnTo>
                        <a:pt x="130" y="28"/>
                      </a:lnTo>
                      <a:lnTo>
                        <a:pt x="108" y="28"/>
                      </a:lnTo>
                      <a:lnTo>
                        <a:pt x="96" y="0"/>
                      </a:lnTo>
                      <a:lnTo>
                        <a:pt x="18" y="0"/>
                      </a:lnTo>
                      <a:lnTo>
                        <a:pt x="18" y="44"/>
                      </a:lnTo>
                    </a:path>
                  </a:pathLst>
                </a:custGeom>
                <a:solidFill>
                  <a:srgbClr val="60606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1492" name="Freeform 205"/>
                <p:cNvSpPr>
                  <a:spLocks noChangeArrowheads="1"/>
                </p:cNvSpPr>
                <p:nvPr/>
              </p:nvSpPr>
              <p:spPr bwMode="auto">
                <a:xfrm>
                  <a:off x="4562" y="1772"/>
                  <a:ext cx="110" cy="54"/>
                </a:xfrm>
                <a:custGeom>
                  <a:avLst/>
                  <a:gdLst>
                    <a:gd name="T0" fmla="*/ 9 w 111"/>
                    <a:gd name="T1" fmla="*/ 0 h 55"/>
                    <a:gd name="T2" fmla="*/ 91 w 111"/>
                    <a:gd name="T3" fmla="*/ 0 h 55"/>
                    <a:gd name="T4" fmla="*/ 109 w 111"/>
                    <a:gd name="T5" fmla="*/ 53 h 55"/>
                    <a:gd name="T6" fmla="*/ 96 w 111"/>
                    <a:gd name="T7" fmla="*/ 53 h 55"/>
                    <a:gd name="T8" fmla="*/ 93 w 111"/>
                    <a:gd name="T9" fmla="*/ 52 h 55"/>
                    <a:gd name="T10" fmla="*/ 91 w 111"/>
                    <a:gd name="T11" fmla="*/ 51 h 55"/>
                    <a:gd name="T12" fmla="*/ 89 w 111"/>
                    <a:gd name="T13" fmla="*/ 50 h 55"/>
                    <a:gd name="T14" fmla="*/ 87 w 111"/>
                    <a:gd name="T15" fmla="*/ 47 h 55"/>
                    <a:gd name="T16" fmla="*/ 87 w 111"/>
                    <a:gd name="T17" fmla="*/ 44 h 55"/>
                    <a:gd name="T18" fmla="*/ 78 w 111"/>
                    <a:gd name="T19" fmla="*/ 23 h 55"/>
                    <a:gd name="T20" fmla="*/ 76 w 111"/>
                    <a:gd name="T21" fmla="*/ 20 h 55"/>
                    <a:gd name="T22" fmla="*/ 74 w 111"/>
                    <a:gd name="T23" fmla="*/ 19 h 55"/>
                    <a:gd name="T24" fmla="*/ 70 w 111"/>
                    <a:gd name="T25" fmla="*/ 18 h 55"/>
                    <a:gd name="T26" fmla="*/ 31 w 111"/>
                    <a:gd name="T27" fmla="*/ 18 h 55"/>
                    <a:gd name="T28" fmla="*/ 28 w 111"/>
                    <a:gd name="T29" fmla="*/ 19 h 55"/>
                    <a:gd name="T30" fmla="*/ 26 w 111"/>
                    <a:gd name="T31" fmla="*/ 20 h 55"/>
                    <a:gd name="T32" fmla="*/ 24 w 111"/>
                    <a:gd name="T33" fmla="*/ 23 h 55"/>
                    <a:gd name="T34" fmla="*/ 23 w 111"/>
                    <a:gd name="T35" fmla="*/ 26 h 55"/>
                    <a:gd name="T36" fmla="*/ 16 w 111"/>
                    <a:gd name="T37" fmla="*/ 52 h 55"/>
                    <a:gd name="T38" fmla="*/ 0 w 111"/>
                    <a:gd name="T39" fmla="*/ 52 h 55"/>
                    <a:gd name="T40" fmla="*/ 0 w 111"/>
                    <a:gd name="T41" fmla="*/ 12 h 55"/>
                    <a:gd name="T42" fmla="*/ 0 w 111"/>
                    <a:gd name="T43" fmla="*/ 8 h 55"/>
                    <a:gd name="T44" fmla="*/ 1 w 111"/>
                    <a:gd name="T45" fmla="*/ 5 h 55"/>
                    <a:gd name="T46" fmla="*/ 2 w 111"/>
                    <a:gd name="T47" fmla="*/ 2 h 55"/>
                    <a:gd name="T48" fmla="*/ 5 w 111"/>
                    <a:gd name="T49" fmla="*/ 0 h 55"/>
                    <a:gd name="T50" fmla="*/ 9 w 111"/>
                    <a:gd name="T51" fmla="*/ 0 h 55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11"/>
                    <a:gd name="T79" fmla="*/ 0 h 55"/>
                    <a:gd name="T80" fmla="*/ 111 w 111"/>
                    <a:gd name="T81" fmla="*/ 55 h 55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11" h="55">
                      <a:moveTo>
                        <a:pt x="9" y="0"/>
                      </a:moveTo>
                      <a:lnTo>
                        <a:pt x="92" y="0"/>
                      </a:lnTo>
                      <a:lnTo>
                        <a:pt x="110" y="54"/>
                      </a:lnTo>
                      <a:lnTo>
                        <a:pt x="97" y="54"/>
                      </a:lnTo>
                      <a:lnTo>
                        <a:pt x="94" y="53"/>
                      </a:lnTo>
                      <a:lnTo>
                        <a:pt x="92" y="52"/>
                      </a:lnTo>
                      <a:lnTo>
                        <a:pt x="90" y="51"/>
                      </a:lnTo>
                      <a:lnTo>
                        <a:pt x="88" y="48"/>
                      </a:lnTo>
                      <a:lnTo>
                        <a:pt x="88" y="45"/>
                      </a:lnTo>
                      <a:lnTo>
                        <a:pt x="79" y="23"/>
                      </a:lnTo>
                      <a:lnTo>
                        <a:pt x="77" y="20"/>
                      </a:lnTo>
                      <a:lnTo>
                        <a:pt x="75" y="19"/>
                      </a:lnTo>
                      <a:lnTo>
                        <a:pt x="71" y="18"/>
                      </a:lnTo>
                      <a:lnTo>
                        <a:pt x="31" y="18"/>
                      </a:lnTo>
                      <a:lnTo>
                        <a:pt x="28" y="19"/>
                      </a:lnTo>
                      <a:lnTo>
                        <a:pt x="26" y="20"/>
                      </a:lnTo>
                      <a:lnTo>
                        <a:pt x="24" y="23"/>
                      </a:lnTo>
                      <a:lnTo>
                        <a:pt x="23" y="26"/>
                      </a:lnTo>
                      <a:lnTo>
                        <a:pt x="16" y="53"/>
                      </a:lnTo>
                      <a:lnTo>
                        <a:pt x="0" y="53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5" y="0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C0C0C0"/>
                </a:solidFill>
                <a:ln w="126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grpSp>
              <p:nvGrpSpPr>
                <p:cNvPr id="11493" name="Group 206"/>
                <p:cNvGrpSpPr>
                  <a:grpSpLocks/>
                </p:cNvGrpSpPr>
                <p:nvPr/>
              </p:nvGrpSpPr>
              <p:grpSpPr bwMode="auto">
                <a:xfrm>
                  <a:off x="4682" y="1811"/>
                  <a:ext cx="84" cy="71"/>
                  <a:chOff x="4682" y="1811"/>
                  <a:chExt cx="84" cy="71"/>
                </a:xfrm>
              </p:grpSpPr>
              <p:sp>
                <p:nvSpPr>
                  <p:cNvPr id="11494" name="Rectangle 207"/>
                  <p:cNvSpPr>
                    <a:spLocks noChangeArrowheads="1"/>
                  </p:cNvSpPr>
                  <p:nvPr/>
                </p:nvSpPr>
                <p:spPr bwMode="auto">
                  <a:xfrm>
                    <a:off x="4749" y="1855"/>
                    <a:ext cx="15" cy="12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1495" name="Rectangle 208"/>
                  <p:cNvSpPr>
                    <a:spLocks noChangeArrowheads="1"/>
                  </p:cNvSpPr>
                  <p:nvPr/>
                </p:nvSpPr>
                <p:spPr bwMode="auto">
                  <a:xfrm>
                    <a:off x="4686" y="1811"/>
                    <a:ext cx="80" cy="39"/>
                  </a:xfrm>
                  <a:prstGeom prst="rect">
                    <a:avLst/>
                  </a:prstGeom>
                  <a:solidFill>
                    <a:srgbClr val="C0C0C0"/>
                  </a:solidFill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1496" name="Freeform 209"/>
                  <p:cNvSpPr>
                    <a:spLocks noChangeArrowheads="1"/>
                  </p:cNvSpPr>
                  <p:nvPr/>
                </p:nvSpPr>
                <p:spPr bwMode="auto">
                  <a:xfrm>
                    <a:off x="4682" y="1856"/>
                    <a:ext cx="69" cy="26"/>
                  </a:xfrm>
                  <a:custGeom>
                    <a:avLst/>
                    <a:gdLst>
                      <a:gd name="T0" fmla="*/ 0 w 70"/>
                      <a:gd name="T1" fmla="*/ 0 h 27"/>
                      <a:gd name="T2" fmla="*/ 68 w 70"/>
                      <a:gd name="T3" fmla="*/ 0 h 27"/>
                      <a:gd name="T4" fmla="*/ 68 w 70"/>
                      <a:gd name="T5" fmla="*/ 15 h 27"/>
                      <a:gd name="T6" fmla="*/ 13 w 70"/>
                      <a:gd name="T7" fmla="*/ 15 h 27"/>
                      <a:gd name="T8" fmla="*/ 13 w 70"/>
                      <a:gd name="T9" fmla="*/ 25 h 27"/>
                      <a:gd name="T10" fmla="*/ 0 w 70"/>
                      <a:gd name="T11" fmla="*/ 25 h 27"/>
                      <a:gd name="T12" fmla="*/ 0 w 70"/>
                      <a:gd name="T13" fmla="*/ 0 h 27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70"/>
                      <a:gd name="T22" fmla="*/ 0 h 27"/>
                      <a:gd name="T23" fmla="*/ 70 w 70"/>
                      <a:gd name="T24" fmla="*/ 27 h 27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70" h="27">
                        <a:moveTo>
                          <a:pt x="0" y="0"/>
                        </a:moveTo>
                        <a:lnTo>
                          <a:pt x="69" y="0"/>
                        </a:lnTo>
                        <a:lnTo>
                          <a:pt x="69" y="16"/>
                        </a:lnTo>
                        <a:lnTo>
                          <a:pt x="13" y="16"/>
                        </a:lnTo>
                        <a:lnTo>
                          <a:pt x="13" y="26"/>
                        </a:lnTo>
                        <a:lnTo>
                          <a:pt x="0" y="2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A0A0A0"/>
                  </a:solidFill>
                  <a:ln w="126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</p:grpSp>
        </p:grpSp>
        <p:sp>
          <p:nvSpPr>
            <p:cNvPr id="11429" name="Freeform 210"/>
            <p:cNvSpPr>
              <a:spLocks noChangeArrowheads="1"/>
            </p:cNvSpPr>
            <p:nvPr/>
          </p:nvSpPr>
          <p:spPr bwMode="auto">
            <a:xfrm>
              <a:off x="5302" y="1772"/>
              <a:ext cx="176" cy="32"/>
            </a:xfrm>
            <a:custGeom>
              <a:avLst/>
              <a:gdLst>
                <a:gd name="T0" fmla="*/ 20 w 177"/>
                <a:gd name="T1" fmla="*/ 1 h 33"/>
                <a:gd name="T2" fmla="*/ 0 w 177"/>
                <a:gd name="T3" fmla="*/ 24 h 33"/>
                <a:gd name="T4" fmla="*/ 6 w 177"/>
                <a:gd name="T5" fmla="*/ 31 h 33"/>
                <a:gd name="T6" fmla="*/ 24 w 177"/>
                <a:gd name="T7" fmla="*/ 11 h 33"/>
                <a:gd name="T8" fmla="*/ 154 w 177"/>
                <a:gd name="T9" fmla="*/ 11 h 33"/>
                <a:gd name="T10" fmla="*/ 170 w 177"/>
                <a:gd name="T11" fmla="*/ 25 h 33"/>
                <a:gd name="T12" fmla="*/ 175 w 177"/>
                <a:gd name="T13" fmla="*/ 16 h 33"/>
                <a:gd name="T14" fmla="*/ 158 w 177"/>
                <a:gd name="T15" fmla="*/ 0 h 3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77"/>
                <a:gd name="T25" fmla="*/ 0 h 33"/>
                <a:gd name="T26" fmla="*/ 177 w 177"/>
                <a:gd name="T27" fmla="*/ 33 h 3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77" h="33">
                  <a:moveTo>
                    <a:pt x="20" y="1"/>
                  </a:moveTo>
                  <a:lnTo>
                    <a:pt x="0" y="25"/>
                  </a:lnTo>
                  <a:lnTo>
                    <a:pt x="6" y="32"/>
                  </a:lnTo>
                  <a:lnTo>
                    <a:pt x="24" y="11"/>
                  </a:lnTo>
                  <a:lnTo>
                    <a:pt x="155" y="11"/>
                  </a:lnTo>
                  <a:lnTo>
                    <a:pt x="171" y="26"/>
                  </a:lnTo>
                  <a:lnTo>
                    <a:pt x="176" y="17"/>
                  </a:lnTo>
                  <a:lnTo>
                    <a:pt x="159" y="0"/>
                  </a:lnTo>
                </a:path>
              </a:pathLst>
            </a:custGeom>
            <a:noFill/>
            <a:ln w="126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1430" name="Rectangle 211"/>
            <p:cNvSpPr>
              <a:spLocks noChangeArrowheads="1"/>
            </p:cNvSpPr>
            <p:nvPr/>
          </p:nvSpPr>
          <p:spPr bwMode="auto">
            <a:xfrm>
              <a:off x="5482" y="1790"/>
              <a:ext cx="1" cy="69"/>
            </a:xfrm>
            <a:prstGeom prst="rect">
              <a:avLst/>
            </a:prstGeom>
            <a:solidFill>
              <a:srgbClr val="C0C0C0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1431" name="Rectangle 212"/>
            <p:cNvSpPr>
              <a:spLocks noChangeArrowheads="1"/>
            </p:cNvSpPr>
            <p:nvPr/>
          </p:nvSpPr>
          <p:spPr bwMode="auto">
            <a:xfrm>
              <a:off x="5492" y="1801"/>
              <a:ext cx="10" cy="14"/>
            </a:xfrm>
            <a:prstGeom prst="rect">
              <a:avLst/>
            </a:prstGeom>
            <a:solidFill>
              <a:srgbClr val="C0C0C0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grpSp>
          <p:nvGrpSpPr>
            <p:cNvPr id="11432" name="Group 213"/>
            <p:cNvGrpSpPr>
              <a:grpSpLocks/>
            </p:cNvGrpSpPr>
            <p:nvPr/>
          </p:nvGrpSpPr>
          <p:grpSpPr bwMode="auto">
            <a:xfrm>
              <a:off x="4574" y="1796"/>
              <a:ext cx="899" cy="111"/>
              <a:chOff x="4574" y="1796"/>
              <a:chExt cx="899" cy="111"/>
            </a:xfrm>
          </p:grpSpPr>
          <p:grpSp>
            <p:nvGrpSpPr>
              <p:cNvPr id="11434" name="Group 214"/>
              <p:cNvGrpSpPr>
                <a:grpSpLocks/>
              </p:cNvGrpSpPr>
              <p:nvPr/>
            </p:nvGrpSpPr>
            <p:grpSpPr bwMode="auto">
              <a:xfrm>
                <a:off x="4866" y="1801"/>
                <a:ext cx="83" cy="106"/>
                <a:chOff x="4866" y="1801"/>
                <a:chExt cx="83" cy="106"/>
              </a:xfrm>
            </p:grpSpPr>
            <p:sp>
              <p:nvSpPr>
                <p:cNvPr id="11476" name="Oval 215"/>
                <p:cNvSpPr>
                  <a:spLocks noChangeArrowheads="1"/>
                </p:cNvSpPr>
                <p:nvPr/>
              </p:nvSpPr>
              <p:spPr bwMode="auto">
                <a:xfrm>
                  <a:off x="4866" y="1801"/>
                  <a:ext cx="83" cy="106"/>
                </a:xfrm>
                <a:prstGeom prst="ellipse">
                  <a:avLst/>
                </a:pr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grpSp>
              <p:nvGrpSpPr>
                <p:cNvPr id="11477" name="Group 216"/>
                <p:cNvGrpSpPr>
                  <a:grpSpLocks/>
                </p:cNvGrpSpPr>
                <p:nvPr/>
              </p:nvGrpSpPr>
              <p:grpSpPr bwMode="auto">
                <a:xfrm>
                  <a:off x="4886" y="1826"/>
                  <a:ext cx="47" cy="56"/>
                  <a:chOff x="4886" y="1826"/>
                  <a:chExt cx="47" cy="56"/>
                </a:xfrm>
              </p:grpSpPr>
              <p:grpSp>
                <p:nvGrpSpPr>
                  <p:cNvPr id="11478" name="Group 217"/>
                  <p:cNvGrpSpPr>
                    <a:grpSpLocks/>
                  </p:cNvGrpSpPr>
                  <p:nvPr/>
                </p:nvGrpSpPr>
                <p:grpSpPr bwMode="auto">
                  <a:xfrm>
                    <a:off x="4886" y="1826"/>
                    <a:ext cx="43" cy="56"/>
                    <a:chOff x="4886" y="1826"/>
                    <a:chExt cx="43" cy="56"/>
                  </a:xfrm>
                </p:grpSpPr>
                <p:sp>
                  <p:nvSpPr>
                    <p:cNvPr id="11486" name="Oval 2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86" y="1826"/>
                      <a:ext cx="43" cy="56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12600" cap="sq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487" name="Oval 2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91" y="1832"/>
                      <a:ext cx="33" cy="42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12600" cap="sq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1479" name="Group 220"/>
                  <p:cNvGrpSpPr>
                    <a:grpSpLocks/>
                  </p:cNvGrpSpPr>
                  <p:nvPr/>
                </p:nvGrpSpPr>
                <p:grpSpPr bwMode="auto">
                  <a:xfrm>
                    <a:off x="4889" y="1830"/>
                    <a:ext cx="44" cy="52"/>
                    <a:chOff x="4889" y="1830"/>
                    <a:chExt cx="44" cy="52"/>
                  </a:xfrm>
                </p:grpSpPr>
                <p:sp>
                  <p:nvSpPr>
                    <p:cNvPr id="11481" name="Freeform 2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00" y="1830"/>
                      <a:ext cx="16" cy="16"/>
                    </a:xfrm>
                    <a:custGeom>
                      <a:avLst/>
                      <a:gdLst>
                        <a:gd name="T0" fmla="*/ 0 w 17"/>
                        <a:gd name="T1" fmla="*/ 2 h 17"/>
                        <a:gd name="T2" fmla="*/ 1 w 17"/>
                        <a:gd name="T3" fmla="*/ 7 h 17"/>
                        <a:gd name="T4" fmla="*/ 1 w 17"/>
                        <a:gd name="T5" fmla="*/ 9 h 17"/>
                        <a:gd name="T6" fmla="*/ 2 w 17"/>
                        <a:gd name="T7" fmla="*/ 10 h 17"/>
                        <a:gd name="T8" fmla="*/ 2 w 17"/>
                        <a:gd name="T9" fmla="*/ 13 h 17"/>
                        <a:gd name="T10" fmla="*/ 4 w 17"/>
                        <a:gd name="T11" fmla="*/ 15 h 17"/>
                        <a:gd name="T12" fmla="*/ 8 w 17"/>
                        <a:gd name="T13" fmla="*/ 15 h 17"/>
                        <a:gd name="T14" fmla="*/ 8 w 17"/>
                        <a:gd name="T15" fmla="*/ 15 h 17"/>
                        <a:gd name="T16" fmla="*/ 11 w 17"/>
                        <a:gd name="T17" fmla="*/ 13 h 17"/>
                        <a:gd name="T18" fmla="*/ 13 w 17"/>
                        <a:gd name="T19" fmla="*/ 10 h 17"/>
                        <a:gd name="T20" fmla="*/ 15 w 17"/>
                        <a:gd name="T21" fmla="*/ 8 h 17"/>
                        <a:gd name="T22" fmla="*/ 15 w 17"/>
                        <a:gd name="T23" fmla="*/ 4 h 17"/>
                        <a:gd name="T24" fmla="*/ 15 w 17"/>
                        <a:gd name="T25" fmla="*/ 1 h 17"/>
                        <a:gd name="T26" fmla="*/ 11 w 17"/>
                        <a:gd name="T27" fmla="*/ 0 h 17"/>
                        <a:gd name="T28" fmla="*/ 8 w 17"/>
                        <a:gd name="T29" fmla="*/ 0 h 17"/>
                        <a:gd name="T30" fmla="*/ 6 w 17"/>
                        <a:gd name="T31" fmla="*/ 0 h 17"/>
                        <a:gd name="T32" fmla="*/ 3 w 17"/>
                        <a:gd name="T33" fmla="*/ 1 h 17"/>
                        <a:gd name="T34" fmla="*/ 0 w 17"/>
                        <a:gd name="T35" fmla="*/ 2 h 17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w 17"/>
                        <a:gd name="T55" fmla="*/ 0 h 17"/>
                        <a:gd name="T56" fmla="*/ 17 w 17"/>
                        <a:gd name="T57" fmla="*/ 17 h 17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T54" t="T55" r="T56" b="T57"/>
                      <a:pathLst>
                        <a:path w="17" h="17">
                          <a:moveTo>
                            <a:pt x="0" y="2"/>
                          </a:moveTo>
                          <a:lnTo>
                            <a:pt x="1" y="7"/>
                          </a:lnTo>
                          <a:lnTo>
                            <a:pt x="1" y="10"/>
                          </a:lnTo>
                          <a:lnTo>
                            <a:pt x="2" y="11"/>
                          </a:lnTo>
                          <a:lnTo>
                            <a:pt x="2" y="14"/>
                          </a:lnTo>
                          <a:lnTo>
                            <a:pt x="4" y="16"/>
                          </a:lnTo>
                          <a:lnTo>
                            <a:pt x="8" y="16"/>
                          </a:lnTo>
                          <a:lnTo>
                            <a:pt x="9" y="16"/>
                          </a:lnTo>
                          <a:lnTo>
                            <a:pt x="12" y="14"/>
                          </a:lnTo>
                          <a:lnTo>
                            <a:pt x="14" y="11"/>
                          </a:lnTo>
                          <a:lnTo>
                            <a:pt x="16" y="8"/>
                          </a:lnTo>
                          <a:lnTo>
                            <a:pt x="16" y="4"/>
                          </a:lnTo>
                          <a:lnTo>
                            <a:pt x="16" y="1"/>
                          </a:lnTo>
                          <a:lnTo>
                            <a:pt x="12" y="0"/>
                          </a:lnTo>
                          <a:lnTo>
                            <a:pt x="8" y="0"/>
                          </a:lnTo>
                          <a:lnTo>
                            <a:pt x="6" y="0"/>
                          </a:lnTo>
                          <a:lnTo>
                            <a:pt x="3" y="1"/>
                          </a:lnTo>
                          <a:lnTo>
                            <a:pt x="0" y="2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482" name="Freeform 2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89" y="1844"/>
                      <a:ext cx="16" cy="16"/>
                    </a:xfrm>
                    <a:custGeom>
                      <a:avLst/>
                      <a:gdLst>
                        <a:gd name="T0" fmla="*/ 3 w 17"/>
                        <a:gd name="T1" fmla="*/ 0 h 17"/>
                        <a:gd name="T2" fmla="*/ 7 w 17"/>
                        <a:gd name="T3" fmla="*/ 0 h 17"/>
                        <a:gd name="T4" fmla="*/ 9 w 17"/>
                        <a:gd name="T5" fmla="*/ 1 h 17"/>
                        <a:gd name="T6" fmla="*/ 11 w 17"/>
                        <a:gd name="T7" fmla="*/ 2 h 17"/>
                        <a:gd name="T8" fmla="*/ 13 w 17"/>
                        <a:gd name="T9" fmla="*/ 4 h 17"/>
                        <a:gd name="T10" fmla="*/ 15 w 17"/>
                        <a:gd name="T11" fmla="*/ 6 h 17"/>
                        <a:gd name="T12" fmla="*/ 15 w 17"/>
                        <a:gd name="T13" fmla="*/ 9 h 17"/>
                        <a:gd name="T14" fmla="*/ 13 w 17"/>
                        <a:gd name="T15" fmla="*/ 12 h 17"/>
                        <a:gd name="T16" fmla="*/ 8 w 17"/>
                        <a:gd name="T17" fmla="*/ 13 h 17"/>
                        <a:gd name="T18" fmla="*/ 5 w 17"/>
                        <a:gd name="T19" fmla="*/ 15 h 17"/>
                        <a:gd name="T20" fmla="*/ 1 w 17"/>
                        <a:gd name="T21" fmla="*/ 15 h 17"/>
                        <a:gd name="T22" fmla="*/ 0 w 17"/>
                        <a:gd name="T23" fmla="*/ 11 h 17"/>
                        <a:gd name="T24" fmla="*/ 0 w 17"/>
                        <a:gd name="T25" fmla="*/ 8 h 17"/>
                        <a:gd name="T26" fmla="*/ 1 w 17"/>
                        <a:gd name="T27" fmla="*/ 6 h 17"/>
                        <a:gd name="T28" fmla="*/ 1 w 17"/>
                        <a:gd name="T29" fmla="*/ 3 h 17"/>
                        <a:gd name="T30" fmla="*/ 3 w 17"/>
                        <a:gd name="T31" fmla="*/ 0 h 17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17"/>
                        <a:gd name="T49" fmla="*/ 0 h 17"/>
                        <a:gd name="T50" fmla="*/ 17 w 17"/>
                        <a:gd name="T51" fmla="*/ 17 h 17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17" h="17">
                          <a:moveTo>
                            <a:pt x="3" y="0"/>
                          </a:moveTo>
                          <a:lnTo>
                            <a:pt x="7" y="0"/>
                          </a:lnTo>
                          <a:lnTo>
                            <a:pt x="10" y="1"/>
                          </a:lnTo>
                          <a:lnTo>
                            <a:pt x="12" y="2"/>
                          </a:lnTo>
                          <a:lnTo>
                            <a:pt x="14" y="4"/>
                          </a:lnTo>
                          <a:lnTo>
                            <a:pt x="16" y="6"/>
                          </a:lnTo>
                          <a:lnTo>
                            <a:pt x="16" y="10"/>
                          </a:lnTo>
                          <a:lnTo>
                            <a:pt x="14" y="13"/>
                          </a:lnTo>
                          <a:lnTo>
                            <a:pt x="8" y="14"/>
                          </a:lnTo>
                          <a:lnTo>
                            <a:pt x="5" y="16"/>
                          </a:lnTo>
                          <a:lnTo>
                            <a:pt x="1" y="16"/>
                          </a:lnTo>
                          <a:lnTo>
                            <a:pt x="0" y="12"/>
                          </a:lnTo>
                          <a:lnTo>
                            <a:pt x="0" y="9"/>
                          </a:lnTo>
                          <a:lnTo>
                            <a:pt x="1" y="6"/>
                          </a:lnTo>
                          <a:lnTo>
                            <a:pt x="1" y="3"/>
                          </a:lnTo>
                          <a:lnTo>
                            <a:pt x="3" y="0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483" name="Freeform 2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17" y="1838"/>
                      <a:ext cx="16" cy="16"/>
                    </a:xfrm>
                    <a:custGeom>
                      <a:avLst/>
                      <a:gdLst>
                        <a:gd name="T0" fmla="*/ 8 w 17"/>
                        <a:gd name="T1" fmla="*/ 0 h 17"/>
                        <a:gd name="T2" fmla="*/ 5 w 17"/>
                        <a:gd name="T3" fmla="*/ 1 h 17"/>
                        <a:gd name="T4" fmla="*/ 1 w 17"/>
                        <a:gd name="T5" fmla="*/ 3 h 17"/>
                        <a:gd name="T6" fmla="*/ 0 w 17"/>
                        <a:gd name="T7" fmla="*/ 5 h 17"/>
                        <a:gd name="T8" fmla="*/ 0 w 17"/>
                        <a:gd name="T9" fmla="*/ 6 h 17"/>
                        <a:gd name="T10" fmla="*/ 0 w 17"/>
                        <a:gd name="T11" fmla="*/ 8 h 17"/>
                        <a:gd name="T12" fmla="*/ 0 w 17"/>
                        <a:gd name="T13" fmla="*/ 10 h 17"/>
                        <a:gd name="T14" fmla="*/ 1 w 17"/>
                        <a:gd name="T15" fmla="*/ 12 h 17"/>
                        <a:gd name="T16" fmla="*/ 3 w 17"/>
                        <a:gd name="T17" fmla="*/ 13 h 17"/>
                        <a:gd name="T18" fmla="*/ 7 w 17"/>
                        <a:gd name="T19" fmla="*/ 14 h 17"/>
                        <a:gd name="T20" fmla="*/ 9 w 17"/>
                        <a:gd name="T21" fmla="*/ 15 h 17"/>
                        <a:gd name="T22" fmla="*/ 13 w 17"/>
                        <a:gd name="T23" fmla="*/ 15 h 17"/>
                        <a:gd name="T24" fmla="*/ 15 w 17"/>
                        <a:gd name="T25" fmla="*/ 14 h 17"/>
                        <a:gd name="T26" fmla="*/ 13 w 17"/>
                        <a:gd name="T27" fmla="*/ 9 h 17"/>
                        <a:gd name="T28" fmla="*/ 13 w 17"/>
                        <a:gd name="T29" fmla="*/ 7 h 17"/>
                        <a:gd name="T30" fmla="*/ 9 w 17"/>
                        <a:gd name="T31" fmla="*/ 3 h 17"/>
                        <a:gd name="T32" fmla="*/ 8 w 17"/>
                        <a:gd name="T33" fmla="*/ 0 h 17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w 17"/>
                        <a:gd name="T52" fmla="*/ 0 h 17"/>
                        <a:gd name="T53" fmla="*/ 17 w 17"/>
                        <a:gd name="T54" fmla="*/ 17 h 17"/>
                      </a:gdLst>
                      <a:ahLst/>
                      <a:cxnLst>
                        <a:cxn ang="T34">
                          <a:pos x="T0" y="T1"/>
                        </a:cxn>
                        <a:cxn ang="T35">
                          <a:pos x="T2" y="T3"/>
                        </a:cxn>
                        <a:cxn ang="T36">
                          <a:pos x="T4" y="T5"/>
                        </a:cxn>
                        <a:cxn ang="T37">
                          <a:pos x="T6" y="T7"/>
                        </a:cxn>
                        <a:cxn ang="T38">
                          <a:pos x="T8" y="T9"/>
                        </a:cxn>
                        <a:cxn ang="T39">
                          <a:pos x="T10" y="T11"/>
                        </a:cxn>
                        <a:cxn ang="T40">
                          <a:pos x="T12" y="T13"/>
                        </a:cxn>
                        <a:cxn ang="T41">
                          <a:pos x="T14" y="T15"/>
                        </a:cxn>
                        <a:cxn ang="T42">
                          <a:pos x="T16" y="T17"/>
                        </a:cxn>
                        <a:cxn ang="T43">
                          <a:pos x="T18" y="T19"/>
                        </a:cxn>
                        <a:cxn ang="T44">
                          <a:pos x="T20" y="T21"/>
                        </a:cxn>
                        <a:cxn ang="T45">
                          <a:pos x="T22" y="T23"/>
                        </a:cxn>
                        <a:cxn ang="T46">
                          <a:pos x="T24" y="T25"/>
                        </a:cxn>
                        <a:cxn ang="T47">
                          <a:pos x="T26" y="T27"/>
                        </a:cxn>
                        <a:cxn ang="T48">
                          <a:pos x="T28" y="T29"/>
                        </a:cxn>
                        <a:cxn ang="T49">
                          <a:pos x="T30" y="T31"/>
                        </a:cxn>
                        <a:cxn ang="T50">
                          <a:pos x="T32" y="T33"/>
                        </a:cxn>
                      </a:cxnLst>
                      <a:rect l="T51" t="T52" r="T53" b="T54"/>
                      <a:pathLst>
                        <a:path w="17" h="17">
                          <a:moveTo>
                            <a:pt x="8" y="0"/>
                          </a:moveTo>
                          <a:lnTo>
                            <a:pt x="5" y="1"/>
                          </a:lnTo>
                          <a:lnTo>
                            <a:pt x="1" y="3"/>
                          </a:lnTo>
                          <a:lnTo>
                            <a:pt x="0" y="5"/>
                          </a:lnTo>
                          <a:lnTo>
                            <a:pt x="0" y="6"/>
                          </a:lnTo>
                          <a:lnTo>
                            <a:pt x="0" y="8"/>
                          </a:lnTo>
                          <a:lnTo>
                            <a:pt x="0" y="11"/>
                          </a:lnTo>
                          <a:lnTo>
                            <a:pt x="1" y="13"/>
                          </a:lnTo>
                          <a:lnTo>
                            <a:pt x="3" y="14"/>
                          </a:lnTo>
                          <a:lnTo>
                            <a:pt x="7" y="15"/>
                          </a:lnTo>
                          <a:lnTo>
                            <a:pt x="10" y="16"/>
                          </a:lnTo>
                          <a:lnTo>
                            <a:pt x="14" y="16"/>
                          </a:lnTo>
                          <a:lnTo>
                            <a:pt x="16" y="15"/>
                          </a:lnTo>
                          <a:lnTo>
                            <a:pt x="14" y="10"/>
                          </a:lnTo>
                          <a:lnTo>
                            <a:pt x="14" y="7"/>
                          </a:lnTo>
                          <a:lnTo>
                            <a:pt x="10" y="3"/>
                          </a:lnTo>
                          <a:lnTo>
                            <a:pt x="8" y="0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484" name="Freeform 2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94" y="1866"/>
                      <a:ext cx="16" cy="16"/>
                    </a:xfrm>
                    <a:custGeom>
                      <a:avLst/>
                      <a:gdLst>
                        <a:gd name="T0" fmla="*/ 0 w 17"/>
                        <a:gd name="T1" fmla="*/ 5 h 17"/>
                        <a:gd name="T2" fmla="*/ 1 w 17"/>
                        <a:gd name="T3" fmla="*/ 4 h 17"/>
                        <a:gd name="T4" fmla="*/ 2 w 17"/>
                        <a:gd name="T5" fmla="*/ 2 h 17"/>
                        <a:gd name="T6" fmla="*/ 4 w 17"/>
                        <a:gd name="T7" fmla="*/ 1 h 17"/>
                        <a:gd name="T8" fmla="*/ 7 w 17"/>
                        <a:gd name="T9" fmla="*/ 0 h 17"/>
                        <a:gd name="T10" fmla="*/ 9 w 17"/>
                        <a:gd name="T11" fmla="*/ 0 h 17"/>
                        <a:gd name="T12" fmla="*/ 12 w 17"/>
                        <a:gd name="T13" fmla="*/ 1 h 17"/>
                        <a:gd name="T14" fmla="*/ 13 w 17"/>
                        <a:gd name="T15" fmla="*/ 2 h 17"/>
                        <a:gd name="T16" fmla="*/ 15 w 17"/>
                        <a:gd name="T17" fmla="*/ 4 h 17"/>
                        <a:gd name="T18" fmla="*/ 15 w 17"/>
                        <a:gd name="T19" fmla="*/ 8 h 17"/>
                        <a:gd name="T20" fmla="*/ 15 w 17"/>
                        <a:gd name="T21" fmla="*/ 10 h 17"/>
                        <a:gd name="T22" fmla="*/ 13 w 17"/>
                        <a:gd name="T23" fmla="*/ 15 h 17"/>
                        <a:gd name="T24" fmla="*/ 9 w 17"/>
                        <a:gd name="T25" fmla="*/ 13 h 17"/>
                        <a:gd name="T26" fmla="*/ 5 w 17"/>
                        <a:gd name="T27" fmla="*/ 12 h 17"/>
                        <a:gd name="T28" fmla="*/ 1 w 17"/>
                        <a:gd name="T29" fmla="*/ 9 h 17"/>
                        <a:gd name="T30" fmla="*/ 0 w 17"/>
                        <a:gd name="T31" fmla="*/ 5 h 17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17"/>
                        <a:gd name="T49" fmla="*/ 0 h 17"/>
                        <a:gd name="T50" fmla="*/ 17 w 17"/>
                        <a:gd name="T51" fmla="*/ 17 h 17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17" h="17">
                          <a:moveTo>
                            <a:pt x="0" y="5"/>
                          </a:moveTo>
                          <a:lnTo>
                            <a:pt x="1" y="4"/>
                          </a:lnTo>
                          <a:lnTo>
                            <a:pt x="2" y="2"/>
                          </a:lnTo>
                          <a:lnTo>
                            <a:pt x="4" y="1"/>
                          </a:lnTo>
                          <a:lnTo>
                            <a:pt x="7" y="0"/>
                          </a:lnTo>
                          <a:lnTo>
                            <a:pt x="10" y="0"/>
                          </a:lnTo>
                          <a:lnTo>
                            <a:pt x="13" y="1"/>
                          </a:lnTo>
                          <a:lnTo>
                            <a:pt x="14" y="2"/>
                          </a:lnTo>
                          <a:lnTo>
                            <a:pt x="16" y="4"/>
                          </a:lnTo>
                          <a:lnTo>
                            <a:pt x="16" y="8"/>
                          </a:lnTo>
                          <a:lnTo>
                            <a:pt x="16" y="11"/>
                          </a:lnTo>
                          <a:lnTo>
                            <a:pt x="14" y="16"/>
                          </a:lnTo>
                          <a:lnTo>
                            <a:pt x="10" y="14"/>
                          </a:lnTo>
                          <a:lnTo>
                            <a:pt x="5" y="13"/>
                          </a:lnTo>
                          <a:lnTo>
                            <a:pt x="1" y="10"/>
                          </a:lnTo>
                          <a:lnTo>
                            <a:pt x="0" y="5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485" name="Freeform 2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14" y="1862"/>
                      <a:ext cx="16" cy="16"/>
                    </a:xfrm>
                    <a:custGeom>
                      <a:avLst/>
                      <a:gdLst>
                        <a:gd name="T0" fmla="*/ 15 w 17"/>
                        <a:gd name="T1" fmla="*/ 3 h 17"/>
                        <a:gd name="T2" fmla="*/ 13 w 17"/>
                        <a:gd name="T3" fmla="*/ 2 h 17"/>
                        <a:gd name="T4" fmla="*/ 12 w 17"/>
                        <a:gd name="T5" fmla="*/ 1 h 17"/>
                        <a:gd name="T6" fmla="*/ 10 w 17"/>
                        <a:gd name="T7" fmla="*/ 1 h 17"/>
                        <a:gd name="T8" fmla="*/ 8 w 17"/>
                        <a:gd name="T9" fmla="*/ 0 h 17"/>
                        <a:gd name="T10" fmla="*/ 4 w 17"/>
                        <a:gd name="T11" fmla="*/ 1 h 17"/>
                        <a:gd name="T12" fmla="*/ 2 w 17"/>
                        <a:gd name="T13" fmla="*/ 2 h 17"/>
                        <a:gd name="T14" fmla="*/ 1 w 17"/>
                        <a:gd name="T15" fmla="*/ 3 h 17"/>
                        <a:gd name="T16" fmla="*/ 0 w 17"/>
                        <a:gd name="T17" fmla="*/ 5 h 17"/>
                        <a:gd name="T18" fmla="*/ 0 w 17"/>
                        <a:gd name="T19" fmla="*/ 8 h 17"/>
                        <a:gd name="T20" fmla="*/ 0 w 17"/>
                        <a:gd name="T21" fmla="*/ 9 h 17"/>
                        <a:gd name="T22" fmla="*/ 1 w 17"/>
                        <a:gd name="T23" fmla="*/ 12 h 17"/>
                        <a:gd name="T24" fmla="*/ 2 w 17"/>
                        <a:gd name="T25" fmla="*/ 15 h 17"/>
                        <a:gd name="T26" fmla="*/ 8 w 17"/>
                        <a:gd name="T27" fmla="*/ 11 h 17"/>
                        <a:gd name="T28" fmla="*/ 10 w 17"/>
                        <a:gd name="T29" fmla="*/ 9 h 17"/>
                        <a:gd name="T30" fmla="*/ 13 w 17"/>
                        <a:gd name="T31" fmla="*/ 8 h 17"/>
                        <a:gd name="T32" fmla="*/ 15 w 17"/>
                        <a:gd name="T33" fmla="*/ 3 h 17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w 17"/>
                        <a:gd name="T52" fmla="*/ 0 h 17"/>
                        <a:gd name="T53" fmla="*/ 17 w 17"/>
                        <a:gd name="T54" fmla="*/ 17 h 17"/>
                      </a:gdLst>
                      <a:ahLst/>
                      <a:cxnLst>
                        <a:cxn ang="T34">
                          <a:pos x="T0" y="T1"/>
                        </a:cxn>
                        <a:cxn ang="T35">
                          <a:pos x="T2" y="T3"/>
                        </a:cxn>
                        <a:cxn ang="T36">
                          <a:pos x="T4" y="T5"/>
                        </a:cxn>
                        <a:cxn ang="T37">
                          <a:pos x="T6" y="T7"/>
                        </a:cxn>
                        <a:cxn ang="T38">
                          <a:pos x="T8" y="T9"/>
                        </a:cxn>
                        <a:cxn ang="T39">
                          <a:pos x="T10" y="T11"/>
                        </a:cxn>
                        <a:cxn ang="T40">
                          <a:pos x="T12" y="T13"/>
                        </a:cxn>
                        <a:cxn ang="T41">
                          <a:pos x="T14" y="T15"/>
                        </a:cxn>
                        <a:cxn ang="T42">
                          <a:pos x="T16" y="T17"/>
                        </a:cxn>
                        <a:cxn ang="T43">
                          <a:pos x="T18" y="T19"/>
                        </a:cxn>
                        <a:cxn ang="T44">
                          <a:pos x="T20" y="T21"/>
                        </a:cxn>
                        <a:cxn ang="T45">
                          <a:pos x="T22" y="T23"/>
                        </a:cxn>
                        <a:cxn ang="T46">
                          <a:pos x="T24" y="T25"/>
                        </a:cxn>
                        <a:cxn ang="T47">
                          <a:pos x="T26" y="T27"/>
                        </a:cxn>
                        <a:cxn ang="T48">
                          <a:pos x="T28" y="T29"/>
                        </a:cxn>
                        <a:cxn ang="T49">
                          <a:pos x="T30" y="T31"/>
                        </a:cxn>
                        <a:cxn ang="T50">
                          <a:pos x="T32" y="T33"/>
                        </a:cxn>
                      </a:cxnLst>
                      <a:rect l="T51" t="T52" r="T53" b="T54"/>
                      <a:pathLst>
                        <a:path w="17" h="17">
                          <a:moveTo>
                            <a:pt x="16" y="3"/>
                          </a:moveTo>
                          <a:lnTo>
                            <a:pt x="14" y="2"/>
                          </a:lnTo>
                          <a:lnTo>
                            <a:pt x="13" y="1"/>
                          </a:lnTo>
                          <a:lnTo>
                            <a:pt x="11" y="1"/>
                          </a:lnTo>
                          <a:lnTo>
                            <a:pt x="8" y="0"/>
                          </a:lnTo>
                          <a:lnTo>
                            <a:pt x="4" y="1"/>
                          </a:lnTo>
                          <a:lnTo>
                            <a:pt x="2" y="2"/>
                          </a:lnTo>
                          <a:lnTo>
                            <a:pt x="1" y="3"/>
                          </a:lnTo>
                          <a:lnTo>
                            <a:pt x="0" y="5"/>
                          </a:lnTo>
                          <a:lnTo>
                            <a:pt x="0" y="8"/>
                          </a:lnTo>
                          <a:lnTo>
                            <a:pt x="0" y="10"/>
                          </a:lnTo>
                          <a:lnTo>
                            <a:pt x="1" y="13"/>
                          </a:lnTo>
                          <a:lnTo>
                            <a:pt x="2" y="16"/>
                          </a:lnTo>
                          <a:lnTo>
                            <a:pt x="8" y="12"/>
                          </a:lnTo>
                          <a:lnTo>
                            <a:pt x="11" y="10"/>
                          </a:lnTo>
                          <a:lnTo>
                            <a:pt x="14" y="8"/>
                          </a:lnTo>
                          <a:lnTo>
                            <a:pt x="16" y="3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sp>
                <p:nvSpPr>
                  <p:cNvPr id="11480" name="Oval 226"/>
                  <p:cNvSpPr>
                    <a:spLocks noChangeArrowheads="1"/>
                  </p:cNvSpPr>
                  <p:nvPr/>
                </p:nvSpPr>
                <p:spPr bwMode="auto">
                  <a:xfrm>
                    <a:off x="4906" y="1850"/>
                    <a:ext cx="4" cy="8"/>
                  </a:xfrm>
                  <a:prstGeom prst="ellipse">
                    <a:avLst/>
                  </a:prstGeom>
                  <a:solidFill>
                    <a:srgbClr val="808080"/>
                  </a:solidFill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</p:grpSp>
          <p:grpSp>
            <p:nvGrpSpPr>
              <p:cNvPr id="11435" name="Group 227"/>
              <p:cNvGrpSpPr>
                <a:grpSpLocks/>
              </p:cNvGrpSpPr>
              <p:nvPr/>
            </p:nvGrpSpPr>
            <p:grpSpPr bwMode="auto">
              <a:xfrm>
                <a:off x="5302" y="1796"/>
                <a:ext cx="83" cy="106"/>
                <a:chOff x="5302" y="1796"/>
                <a:chExt cx="83" cy="106"/>
              </a:xfrm>
            </p:grpSpPr>
            <p:sp>
              <p:nvSpPr>
                <p:cNvPr id="11463" name="Oval 228"/>
                <p:cNvSpPr>
                  <a:spLocks noChangeArrowheads="1"/>
                </p:cNvSpPr>
                <p:nvPr/>
              </p:nvSpPr>
              <p:spPr bwMode="auto">
                <a:xfrm>
                  <a:off x="5302" y="1796"/>
                  <a:ext cx="83" cy="106"/>
                </a:xfrm>
                <a:prstGeom prst="ellipse">
                  <a:avLst/>
                </a:pr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grpSp>
              <p:nvGrpSpPr>
                <p:cNvPr id="11464" name="Group 229"/>
                <p:cNvGrpSpPr>
                  <a:grpSpLocks/>
                </p:cNvGrpSpPr>
                <p:nvPr/>
              </p:nvGrpSpPr>
              <p:grpSpPr bwMode="auto">
                <a:xfrm>
                  <a:off x="5322" y="1821"/>
                  <a:ext cx="45" cy="56"/>
                  <a:chOff x="5322" y="1821"/>
                  <a:chExt cx="45" cy="56"/>
                </a:xfrm>
              </p:grpSpPr>
              <p:grpSp>
                <p:nvGrpSpPr>
                  <p:cNvPr id="11465" name="Group 230"/>
                  <p:cNvGrpSpPr>
                    <a:grpSpLocks/>
                  </p:cNvGrpSpPr>
                  <p:nvPr/>
                </p:nvGrpSpPr>
                <p:grpSpPr bwMode="auto">
                  <a:xfrm>
                    <a:off x="5322" y="1821"/>
                    <a:ext cx="45" cy="56"/>
                    <a:chOff x="5322" y="1821"/>
                    <a:chExt cx="45" cy="56"/>
                  </a:xfrm>
                </p:grpSpPr>
                <p:grpSp>
                  <p:nvGrpSpPr>
                    <p:cNvPr id="11467" name="Group 23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322" y="1821"/>
                      <a:ext cx="43" cy="56"/>
                      <a:chOff x="5322" y="1821"/>
                      <a:chExt cx="43" cy="56"/>
                    </a:xfrm>
                  </p:grpSpPr>
                  <p:sp>
                    <p:nvSpPr>
                      <p:cNvPr id="11474" name="Oval 2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22" y="1821"/>
                        <a:ext cx="43" cy="56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600" cap="sq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1475" name="Oval 2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28" y="1828"/>
                        <a:ext cx="32" cy="42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600" cap="sq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  <p:grpSp>
                  <p:nvGrpSpPr>
                    <p:cNvPr id="11468" name="Group 23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325" y="1826"/>
                      <a:ext cx="42" cy="49"/>
                      <a:chOff x="5325" y="1826"/>
                      <a:chExt cx="42" cy="49"/>
                    </a:xfrm>
                  </p:grpSpPr>
                  <p:sp>
                    <p:nvSpPr>
                      <p:cNvPr id="11469" name="Freeform 2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27" y="1828"/>
                        <a:ext cx="16" cy="17"/>
                      </a:xfrm>
                      <a:custGeom>
                        <a:avLst/>
                        <a:gdLst>
                          <a:gd name="T0" fmla="*/ 8 w 17"/>
                          <a:gd name="T1" fmla="*/ 0 h 18"/>
                          <a:gd name="T2" fmla="*/ 15 w 17"/>
                          <a:gd name="T3" fmla="*/ 13 h 18"/>
                          <a:gd name="T4" fmla="*/ 12 w 17"/>
                          <a:gd name="T5" fmla="*/ 16 h 18"/>
                          <a:gd name="T6" fmla="*/ 0 w 17"/>
                          <a:gd name="T7" fmla="*/ 8 h 18"/>
                          <a:gd name="T8" fmla="*/ 2 w 17"/>
                          <a:gd name="T9" fmla="*/ 5 h 18"/>
                          <a:gd name="T10" fmla="*/ 4 w 17"/>
                          <a:gd name="T11" fmla="*/ 2 h 18"/>
                          <a:gd name="T12" fmla="*/ 8 w 17"/>
                          <a:gd name="T13" fmla="*/ 0 h 18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17"/>
                          <a:gd name="T22" fmla="*/ 0 h 18"/>
                          <a:gd name="T23" fmla="*/ 17 w 17"/>
                          <a:gd name="T24" fmla="*/ 18 h 18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17" h="18">
                            <a:moveTo>
                              <a:pt x="8" y="0"/>
                            </a:moveTo>
                            <a:lnTo>
                              <a:pt x="16" y="14"/>
                            </a:lnTo>
                            <a:lnTo>
                              <a:pt x="13" y="17"/>
                            </a:lnTo>
                            <a:lnTo>
                              <a:pt x="0" y="8"/>
                            </a:lnTo>
                            <a:lnTo>
                              <a:pt x="2" y="5"/>
                            </a:lnTo>
                            <a:lnTo>
                              <a:pt x="4" y="2"/>
                            </a:lnTo>
                            <a:lnTo>
                              <a:pt x="8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1470" name="Freeform 23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46" y="1826"/>
                        <a:ext cx="16" cy="16"/>
                      </a:xfrm>
                      <a:custGeom>
                        <a:avLst/>
                        <a:gdLst>
                          <a:gd name="T0" fmla="*/ 5 w 17"/>
                          <a:gd name="T1" fmla="*/ 0 h 17"/>
                          <a:gd name="T2" fmla="*/ 0 w 17"/>
                          <a:gd name="T3" fmla="*/ 13 h 17"/>
                          <a:gd name="T4" fmla="*/ 4 w 17"/>
                          <a:gd name="T5" fmla="*/ 15 h 17"/>
                          <a:gd name="T6" fmla="*/ 15 w 17"/>
                          <a:gd name="T7" fmla="*/ 6 h 17"/>
                          <a:gd name="T8" fmla="*/ 12 w 17"/>
                          <a:gd name="T9" fmla="*/ 3 h 17"/>
                          <a:gd name="T10" fmla="*/ 9 w 17"/>
                          <a:gd name="T11" fmla="*/ 2 h 17"/>
                          <a:gd name="T12" fmla="*/ 5 w 17"/>
                          <a:gd name="T13" fmla="*/ 0 h 17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17"/>
                          <a:gd name="T22" fmla="*/ 0 h 17"/>
                          <a:gd name="T23" fmla="*/ 17 w 17"/>
                          <a:gd name="T24" fmla="*/ 17 h 17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17" h="17">
                            <a:moveTo>
                              <a:pt x="5" y="0"/>
                            </a:moveTo>
                            <a:lnTo>
                              <a:pt x="0" y="14"/>
                            </a:lnTo>
                            <a:lnTo>
                              <a:pt x="4" y="16"/>
                            </a:lnTo>
                            <a:lnTo>
                              <a:pt x="16" y="6"/>
                            </a:lnTo>
                            <a:lnTo>
                              <a:pt x="13" y="3"/>
                            </a:lnTo>
                            <a:lnTo>
                              <a:pt x="10" y="2"/>
                            </a:lnTo>
                            <a:lnTo>
                              <a:pt x="5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1471" name="Freeform 23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25" y="1852"/>
                        <a:ext cx="16" cy="16"/>
                      </a:xfrm>
                      <a:custGeom>
                        <a:avLst/>
                        <a:gdLst>
                          <a:gd name="T0" fmla="*/ 12 w 17"/>
                          <a:gd name="T1" fmla="*/ 0 h 17"/>
                          <a:gd name="T2" fmla="*/ 0 w 17"/>
                          <a:gd name="T3" fmla="*/ 4 h 17"/>
                          <a:gd name="T4" fmla="*/ 0 w 17"/>
                          <a:gd name="T5" fmla="*/ 8 h 17"/>
                          <a:gd name="T6" fmla="*/ 1 w 17"/>
                          <a:gd name="T7" fmla="*/ 11 h 17"/>
                          <a:gd name="T8" fmla="*/ 3 w 17"/>
                          <a:gd name="T9" fmla="*/ 15 h 17"/>
                          <a:gd name="T10" fmla="*/ 15 w 17"/>
                          <a:gd name="T11" fmla="*/ 5 h 17"/>
                          <a:gd name="T12" fmla="*/ 12 w 17"/>
                          <a:gd name="T13" fmla="*/ 0 h 17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17"/>
                          <a:gd name="T22" fmla="*/ 0 h 17"/>
                          <a:gd name="T23" fmla="*/ 17 w 17"/>
                          <a:gd name="T24" fmla="*/ 17 h 17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17" h="17">
                            <a:moveTo>
                              <a:pt x="13" y="0"/>
                            </a:moveTo>
                            <a:lnTo>
                              <a:pt x="0" y="4"/>
                            </a:lnTo>
                            <a:lnTo>
                              <a:pt x="0" y="8"/>
                            </a:lnTo>
                            <a:lnTo>
                              <a:pt x="1" y="12"/>
                            </a:lnTo>
                            <a:lnTo>
                              <a:pt x="3" y="16"/>
                            </a:lnTo>
                            <a:lnTo>
                              <a:pt x="16" y="5"/>
                            </a:lnTo>
                            <a:lnTo>
                              <a:pt x="13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1472" name="Freeform 2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42" y="1859"/>
                        <a:ext cx="16" cy="16"/>
                      </a:xfrm>
                      <a:custGeom>
                        <a:avLst/>
                        <a:gdLst>
                          <a:gd name="T0" fmla="*/ 3 w 17"/>
                          <a:gd name="T1" fmla="*/ 0 h 17"/>
                          <a:gd name="T2" fmla="*/ 0 w 17"/>
                          <a:gd name="T3" fmla="*/ 15 h 17"/>
                          <a:gd name="T4" fmla="*/ 5 w 17"/>
                          <a:gd name="T5" fmla="*/ 15 h 17"/>
                          <a:gd name="T6" fmla="*/ 9 w 17"/>
                          <a:gd name="T7" fmla="*/ 13 h 17"/>
                          <a:gd name="T8" fmla="*/ 15 w 17"/>
                          <a:gd name="T9" fmla="*/ 12 h 17"/>
                          <a:gd name="T10" fmla="*/ 7 w 17"/>
                          <a:gd name="T11" fmla="*/ 0 h 17"/>
                          <a:gd name="T12" fmla="*/ 3 w 17"/>
                          <a:gd name="T13" fmla="*/ 0 h 17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17"/>
                          <a:gd name="T22" fmla="*/ 0 h 17"/>
                          <a:gd name="T23" fmla="*/ 17 w 17"/>
                          <a:gd name="T24" fmla="*/ 17 h 17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17" h="17">
                            <a:moveTo>
                              <a:pt x="3" y="0"/>
                            </a:moveTo>
                            <a:lnTo>
                              <a:pt x="0" y="16"/>
                            </a:lnTo>
                            <a:lnTo>
                              <a:pt x="5" y="16"/>
                            </a:lnTo>
                            <a:lnTo>
                              <a:pt x="10" y="14"/>
                            </a:lnTo>
                            <a:lnTo>
                              <a:pt x="16" y="13"/>
                            </a:lnTo>
                            <a:lnTo>
                              <a:pt x="7" y="0"/>
                            </a:lnTo>
                            <a:lnTo>
                              <a:pt x="3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1473" name="Freeform 2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51" y="1849"/>
                        <a:ext cx="16" cy="16"/>
                      </a:xfrm>
                      <a:custGeom>
                        <a:avLst/>
                        <a:gdLst>
                          <a:gd name="T0" fmla="*/ 0 w 17"/>
                          <a:gd name="T1" fmla="*/ 8 h 17"/>
                          <a:gd name="T2" fmla="*/ 12 w 17"/>
                          <a:gd name="T3" fmla="*/ 15 h 17"/>
                          <a:gd name="T4" fmla="*/ 13 w 17"/>
                          <a:gd name="T5" fmla="*/ 10 h 17"/>
                          <a:gd name="T6" fmla="*/ 15 w 17"/>
                          <a:gd name="T7" fmla="*/ 6 h 17"/>
                          <a:gd name="T8" fmla="*/ 15 w 17"/>
                          <a:gd name="T9" fmla="*/ 0 h 17"/>
                          <a:gd name="T10" fmla="*/ 1 w 17"/>
                          <a:gd name="T11" fmla="*/ 0 h 17"/>
                          <a:gd name="T12" fmla="*/ 0 w 17"/>
                          <a:gd name="T13" fmla="*/ 8 h 17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17"/>
                          <a:gd name="T22" fmla="*/ 0 h 17"/>
                          <a:gd name="T23" fmla="*/ 17 w 17"/>
                          <a:gd name="T24" fmla="*/ 17 h 17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17" h="17">
                            <a:moveTo>
                              <a:pt x="0" y="8"/>
                            </a:moveTo>
                            <a:lnTo>
                              <a:pt x="13" y="16"/>
                            </a:lnTo>
                            <a:lnTo>
                              <a:pt x="14" y="11"/>
                            </a:lnTo>
                            <a:lnTo>
                              <a:pt x="16" y="6"/>
                            </a:lnTo>
                            <a:lnTo>
                              <a:pt x="16" y="0"/>
                            </a:lnTo>
                            <a:lnTo>
                              <a:pt x="1" y="0"/>
                            </a:lnTo>
                            <a:lnTo>
                              <a:pt x="0" y="8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</p:grpSp>
              <p:sp>
                <p:nvSpPr>
                  <p:cNvPr id="11466" name="Oval 240"/>
                  <p:cNvSpPr>
                    <a:spLocks noChangeArrowheads="1"/>
                  </p:cNvSpPr>
                  <p:nvPr/>
                </p:nvSpPr>
                <p:spPr bwMode="auto">
                  <a:xfrm>
                    <a:off x="5341" y="1846"/>
                    <a:ext cx="5" cy="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</p:grpSp>
          <p:grpSp>
            <p:nvGrpSpPr>
              <p:cNvPr id="11436" name="Group 241"/>
              <p:cNvGrpSpPr>
                <a:grpSpLocks/>
              </p:cNvGrpSpPr>
              <p:nvPr/>
            </p:nvGrpSpPr>
            <p:grpSpPr bwMode="auto">
              <a:xfrm>
                <a:off x="5390" y="1796"/>
                <a:ext cx="83" cy="106"/>
                <a:chOff x="5390" y="1796"/>
                <a:chExt cx="83" cy="106"/>
              </a:xfrm>
            </p:grpSpPr>
            <p:sp>
              <p:nvSpPr>
                <p:cNvPr id="11450" name="Oval 242"/>
                <p:cNvSpPr>
                  <a:spLocks noChangeArrowheads="1"/>
                </p:cNvSpPr>
                <p:nvPr/>
              </p:nvSpPr>
              <p:spPr bwMode="auto">
                <a:xfrm>
                  <a:off x="5390" y="1796"/>
                  <a:ext cx="83" cy="106"/>
                </a:xfrm>
                <a:prstGeom prst="ellipse">
                  <a:avLst/>
                </a:pr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grpSp>
              <p:nvGrpSpPr>
                <p:cNvPr id="11451" name="Group 243"/>
                <p:cNvGrpSpPr>
                  <a:grpSpLocks/>
                </p:cNvGrpSpPr>
                <p:nvPr/>
              </p:nvGrpSpPr>
              <p:grpSpPr bwMode="auto">
                <a:xfrm>
                  <a:off x="5410" y="1820"/>
                  <a:ext cx="44" cy="57"/>
                  <a:chOff x="5410" y="1820"/>
                  <a:chExt cx="44" cy="57"/>
                </a:xfrm>
              </p:grpSpPr>
              <p:grpSp>
                <p:nvGrpSpPr>
                  <p:cNvPr id="11452" name="Group 244"/>
                  <p:cNvGrpSpPr>
                    <a:grpSpLocks/>
                  </p:cNvGrpSpPr>
                  <p:nvPr/>
                </p:nvGrpSpPr>
                <p:grpSpPr bwMode="auto">
                  <a:xfrm>
                    <a:off x="5410" y="1820"/>
                    <a:ext cx="44" cy="57"/>
                    <a:chOff x="5410" y="1820"/>
                    <a:chExt cx="44" cy="57"/>
                  </a:xfrm>
                </p:grpSpPr>
                <p:grpSp>
                  <p:nvGrpSpPr>
                    <p:cNvPr id="11454" name="Group 24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410" y="1820"/>
                      <a:ext cx="43" cy="57"/>
                      <a:chOff x="5410" y="1820"/>
                      <a:chExt cx="43" cy="57"/>
                    </a:xfrm>
                  </p:grpSpPr>
                  <p:sp>
                    <p:nvSpPr>
                      <p:cNvPr id="11461" name="Oval 2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10" y="1820"/>
                        <a:ext cx="43" cy="57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600" cap="sq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1462" name="Oval 24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16" y="1827"/>
                        <a:ext cx="32" cy="43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600" cap="sq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  <p:grpSp>
                  <p:nvGrpSpPr>
                    <p:cNvPr id="11455" name="Group 24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414" y="1825"/>
                      <a:ext cx="40" cy="49"/>
                      <a:chOff x="5414" y="1825"/>
                      <a:chExt cx="40" cy="49"/>
                    </a:xfrm>
                  </p:grpSpPr>
                  <p:sp>
                    <p:nvSpPr>
                      <p:cNvPr id="11456" name="Freeform 24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15" y="1827"/>
                        <a:ext cx="16" cy="17"/>
                      </a:xfrm>
                      <a:custGeom>
                        <a:avLst/>
                        <a:gdLst>
                          <a:gd name="T0" fmla="*/ 8 w 17"/>
                          <a:gd name="T1" fmla="*/ 0 h 18"/>
                          <a:gd name="T2" fmla="*/ 15 w 17"/>
                          <a:gd name="T3" fmla="*/ 13 h 18"/>
                          <a:gd name="T4" fmla="*/ 12 w 17"/>
                          <a:gd name="T5" fmla="*/ 16 h 18"/>
                          <a:gd name="T6" fmla="*/ 0 w 17"/>
                          <a:gd name="T7" fmla="*/ 8 h 18"/>
                          <a:gd name="T8" fmla="*/ 2 w 17"/>
                          <a:gd name="T9" fmla="*/ 5 h 18"/>
                          <a:gd name="T10" fmla="*/ 5 w 17"/>
                          <a:gd name="T11" fmla="*/ 2 h 18"/>
                          <a:gd name="T12" fmla="*/ 8 w 17"/>
                          <a:gd name="T13" fmla="*/ 0 h 18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17"/>
                          <a:gd name="T22" fmla="*/ 0 h 18"/>
                          <a:gd name="T23" fmla="*/ 17 w 17"/>
                          <a:gd name="T24" fmla="*/ 18 h 18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17" h="18">
                            <a:moveTo>
                              <a:pt x="9" y="0"/>
                            </a:moveTo>
                            <a:lnTo>
                              <a:pt x="16" y="14"/>
                            </a:lnTo>
                            <a:lnTo>
                              <a:pt x="13" y="17"/>
                            </a:lnTo>
                            <a:lnTo>
                              <a:pt x="0" y="8"/>
                            </a:lnTo>
                            <a:lnTo>
                              <a:pt x="2" y="5"/>
                            </a:lnTo>
                            <a:lnTo>
                              <a:pt x="5" y="2"/>
                            </a:lnTo>
                            <a:lnTo>
                              <a:pt x="9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1457" name="Freeform 25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34" y="1825"/>
                        <a:ext cx="16" cy="17"/>
                      </a:xfrm>
                      <a:custGeom>
                        <a:avLst/>
                        <a:gdLst>
                          <a:gd name="T0" fmla="*/ 4 w 17"/>
                          <a:gd name="T1" fmla="*/ 0 h 18"/>
                          <a:gd name="T2" fmla="*/ 0 w 17"/>
                          <a:gd name="T3" fmla="*/ 14 h 18"/>
                          <a:gd name="T4" fmla="*/ 4 w 17"/>
                          <a:gd name="T5" fmla="*/ 16 h 18"/>
                          <a:gd name="T6" fmla="*/ 15 w 17"/>
                          <a:gd name="T7" fmla="*/ 6 h 18"/>
                          <a:gd name="T8" fmla="*/ 12 w 17"/>
                          <a:gd name="T9" fmla="*/ 3 h 18"/>
                          <a:gd name="T10" fmla="*/ 10 w 17"/>
                          <a:gd name="T11" fmla="*/ 2 h 18"/>
                          <a:gd name="T12" fmla="*/ 4 w 17"/>
                          <a:gd name="T13" fmla="*/ 0 h 18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17"/>
                          <a:gd name="T22" fmla="*/ 0 h 18"/>
                          <a:gd name="T23" fmla="*/ 17 w 17"/>
                          <a:gd name="T24" fmla="*/ 18 h 18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17" h="18">
                            <a:moveTo>
                              <a:pt x="4" y="0"/>
                            </a:moveTo>
                            <a:lnTo>
                              <a:pt x="0" y="15"/>
                            </a:lnTo>
                            <a:lnTo>
                              <a:pt x="4" y="17"/>
                            </a:lnTo>
                            <a:lnTo>
                              <a:pt x="16" y="6"/>
                            </a:lnTo>
                            <a:lnTo>
                              <a:pt x="13" y="3"/>
                            </a:lnTo>
                            <a:lnTo>
                              <a:pt x="11" y="2"/>
                            </a:lnTo>
                            <a:lnTo>
                              <a:pt x="4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1458" name="Freeform 2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14" y="1851"/>
                        <a:ext cx="16" cy="16"/>
                      </a:xfrm>
                      <a:custGeom>
                        <a:avLst/>
                        <a:gdLst>
                          <a:gd name="T0" fmla="*/ 12 w 17"/>
                          <a:gd name="T1" fmla="*/ 0 h 17"/>
                          <a:gd name="T2" fmla="*/ 0 w 17"/>
                          <a:gd name="T3" fmla="*/ 4 h 17"/>
                          <a:gd name="T4" fmla="*/ 0 w 17"/>
                          <a:gd name="T5" fmla="*/ 8 h 17"/>
                          <a:gd name="T6" fmla="*/ 1 w 17"/>
                          <a:gd name="T7" fmla="*/ 11 h 17"/>
                          <a:gd name="T8" fmla="*/ 4 w 17"/>
                          <a:gd name="T9" fmla="*/ 15 h 17"/>
                          <a:gd name="T10" fmla="*/ 15 w 17"/>
                          <a:gd name="T11" fmla="*/ 5 h 17"/>
                          <a:gd name="T12" fmla="*/ 12 w 17"/>
                          <a:gd name="T13" fmla="*/ 0 h 17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17"/>
                          <a:gd name="T22" fmla="*/ 0 h 17"/>
                          <a:gd name="T23" fmla="*/ 17 w 17"/>
                          <a:gd name="T24" fmla="*/ 17 h 17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17" h="17">
                            <a:moveTo>
                              <a:pt x="13" y="0"/>
                            </a:moveTo>
                            <a:lnTo>
                              <a:pt x="0" y="4"/>
                            </a:lnTo>
                            <a:lnTo>
                              <a:pt x="0" y="8"/>
                            </a:lnTo>
                            <a:lnTo>
                              <a:pt x="1" y="12"/>
                            </a:lnTo>
                            <a:lnTo>
                              <a:pt x="4" y="16"/>
                            </a:lnTo>
                            <a:lnTo>
                              <a:pt x="16" y="5"/>
                            </a:lnTo>
                            <a:lnTo>
                              <a:pt x="13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1459" name="Freeform 25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30" y="1858"/>
                        <a:ext cx="16" cy="16"/>
                      </a:xfrm>
                      <a:custGeom>
                        <a:avLst/>
                        <a:gdLst>
                          <a:gd name="T0" fmla="*/ 2 w 17"/>
                          <a:gd name="T1" fmla="*/ 0 h 17"/>
                          <a:gd name="T2" fmla="*/ 0 w 17"/>
                          <a:gd name="T3" fmla="*/ 15 h 17"/>
                          <a:gd name="T4" fmla="*/ 6 w 17"/>
                          <a:gd name="T5" fmla="*/ 15 h 17"/>
                          <a:gd name="T6" fmla="*/ 9 w 17"/>
                          <a:gd name="T7" fmla="*/ 13 h 17"/>
                          <a:gd name="T8" fmla="*/ 15 w 17"/>
                          <a:gd name="T9" fmla="*/ 12 h 17"/>
                          <a:gd name="T10" fmla="*/ 8 w 17"/>
                          <a:gd name="T11" fmla="*/ 0 h 17"/>
                          <a:gd name="T12" fmla="*/ 2 w 17"/>
                          <a:gd name="T13" fmla="*/ 0 h 17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17"/>
                          <a:gd name="T22" fmla="*/ 0 h 17"/>
                          <a:gd name="T23" fmla="*/ 17 w 17"/>
                          <a:gd name="T24" fmla="*/ 17 h 17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17" h="17">
                            <a:moveTo>
                              <a:pt x="2" y="0"/>
                            </a:moveTo>
                            <a:lnTo>
                              <a:pt x="0" y="16"/>
                            </a:lnTo>
                            <a:lnTo>
                              <a:pt x="6" y="16"/>
                            </a:lnTo>
                            <a:lnTo>
                              <a:pt x="10" y="14"/>
                            </a:lnTo>
                            <a:lnTo>
                              <a:pt x="16" y="13"/>
                            </a:lnTo>
                            <a:lnTo>
                              <a:pt x="8" y="0"/>
                            </a:lnTo>
                            <a:lnTo>
                              <a:pt x="2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  <p:sp>
                    <p:nvSpPr>
                      <p:cNvPr id="11460" name="Freeform 2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38" y="1849"/>
                        <a:ext cx="16" cy="16"/>
                      </a:xfrm>
                      <a:custGeom>
                        <a:avLst/>
                        <a:gdLst>
                          <a:gd name="T0" fmla="*/ 0 w 17"/>
                          <a:gd name="T1" fmla="*/ 8 h 17"/>
                          <a:gd name="T2" fmla="*/ 12 w 17"/>
                          <a:gd name="T3" fmla="*/ 15 h 17"/>
                          <a:gd name="T4" fmla="*/ 13 w 17"/>
                          <a:gd name="T5" fmla="*/ 10 h 17"/>
                          <a:gd name="T6" fmla="*/ 15 w 17"/>
                          <a:gd name="T7" fmla="*/ 6 h 17"/>
                          <a:gd name="T8" fmla="*/ 15 w 17"/>
                          <a:gd name="T9" fmla="*/ 0 h 17"/>
                          <a:gd name="T10" fmla="*/ 1 w 17"/>
                          <a:gd name="T11" fmla="*/ 0 h 17"/>
                          <a:gd name="T12" fmla="*/ 0 w 17"/>
                          <a:gd name="T13" fmla="*/ 8 h 17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17"/>
                          <a:gd name="T22" fmla="*/ 0 h 17"/>
                          <a:gd name="T23" fmla="*/ 17 w 17"/>
                          <a:gd name="T24" fmla="*/ 17 h 17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17" h="17">
                            <a:moveTo>
                              <a:pt x="0" y="8"/>
                            </a:moveTo>
                            <a:lnTo>
                              <a:pt x="13" y="16"/>
                            </a:lnTo>
                            <a:lnTo>
                              <a:pt x="14" y="11"/>
                            </a:lnTo>
                            <a:lnTo>
                              <a:pt x="16" y="6"/>
                            </a:lnTo>
                            <a:lnTo>
                              <a:pt x="16" y="0"/>
                            </a:lnTo>
                            <a:lnTo>
                              <a:pt x="1" y="0"/>
                            </a:lnTo>
                            <a:lnTo>
                              <a:pt x="0" y="8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endParaRPr lang="cs-CZ" altLang="cs-CZ"/>
                      </a:p>
                    </p:txBody>
                  </p:sp>
                </p:grpSp>
              </p:grpSp>
              <p:sp>
                <p:nvSpPr>
                  <p:cNvPr id="11453" name="Oval 254"/>
                  <p:cNvSpPr>
                    <a:spLocks noChangeArrowheads="1"/>
                  </p:cNvSpPr>
                  <p:nvPr/>
                </p:nvSpPr>
                <p:spPr bwMode="auto">
                  <a:xfrm>
                    <a:off x="5429" y="1845"/>
                    <a:ext cx="4" cy="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</p:grpSp>
          <p:grpSp>
            <p:nvGrpSpPr>
              <p:cNvPr id="11437" name="Group 255"/>
              <p:cNvGrpSpPr>
                <a:grpSpLocks/>
              </p:cNvGrpSpPr>
              <p:nvPr/>
            </p:nvGrpSpPr>
            <p:grpSpPr bwMode="auto">
              <a:xfrm>
                <a:off x="4574" y="1801"/>
                <a:ext cx="82" cy="106"/>
                <a:chOff x="4574" y="1801"/>
                <a:chExt cx="82" cy="106"/>
              </a:xfrm>
            </p:grpSpPr>
            <p:sp>
              <p:nvSpPr>
                <p:cNvPr id="11438" name="Oval 256"/>
                <p:cNvSpPr>
                  <a:spLocks noChangeArrowheads="1"/>
                </p:cNvSpPr>
                <p:nvPr/>
              </p:nvSpPr>
              <p:spPr bwMode="auto">
                <a:xfrm>
                  <a:off x="4574" y="1801"/>
                  <a:ext cx="82" cy="106"/>
                </a:xfrm>
                <a:prstGeom prst="ellipse">
                  <a:avLst/>
                </a:pr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grpSp>
              <p:nvGrpSpPr>
                <p:cNvPr id="11439" name="Group 257"/>
                <p:cNvGrpSpPr>
                  <a:grpSpLocks/>
                </p:cNvGrpSpPr>
                <p:nvPr/>
              </p:nvGrpSpPr>
              <p:grpSpPr bwMode="auto">
                <a:xfrm>
                  <a:off x="4593" y="1826"/>
                  <a:ext cx="48" cy="56"/>
                  <a:chOff x="4593" y="1826"/>
                  <a:chExt cx="48" cy="56"/>
                </a:xfrm>
              </p:grpSpPr>
              <p:grpSp>
                <p:nvGrpSpPr>
                  <p:cNvPr id="11440" name="Group 258"/>
                  <p:cNvGrpSpPr>
                    <a:grpSpLocks/>
                  </p:cNvGrpSpPr>
                  <p:nvPr/>
                </p:nvGrpSpPr>
                <p:grpSpPr bwMode="auto">
                  <a:xfrm>
                    <a:off x="4593" y="1826"/>
                    <a:ext cx="44" cy="56"/>
                    <a:chOff x="4593" y="1826"/>
                    <a:chExt cx="44" cy="56"/>
                  </a:xfrm>
                </p:grpSpPr>
                <p:sp>
                  <p:nvSpPr>
                    <p:cNvPr id="11448" name="Oval 2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93" y="1826"/>
                      <a:ext cx="44" cy="56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12600" cap="sq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449" name="Oval 2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99" y="1832"/>
                      <a:ext cx="31" cy="42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12600" cap="sq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grpSp>
                <p:nvGrpSpPr>
                  <p:cNvPr id="11441" name="Group 261"/>
                  <p:cNvGrpSpPr>
                    <a:grpSpLocks/>
                  </p:cNvGrpSpPr>
                  <p:nvPr/>
                </p:nvGrpSpPr>
                <p:grpSpPr bwMode="auto">
                  <a:xfrm>
                    <a:off x="4596" y="1830"/>
                    <a:ext cx="45" cy="52"/>
                    <a:chOff x="4596" y="1830"/>
                    <a:chExt cx="45" cy="52"/>
                  </a:xfrm>
                </p:grpSpPr>
                <p:sp>
                  <p:nvSpPr>
                    <p:cNvPr id="11443" name="Freeform 2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07" y="1830"/>
                      <a:ext cx="16" cy="16"/>
                    </a:xfrm>
                    <a:custGeom>
                      <a:avLst/>
                      <a:gdLst>
                        <a:gd name="T0" fmla="*/ 0 w 17"/>
                        <a:gd name="T1" fmla="*/ 2 h 17"/>
                        <a:gd name="T2" fmla="*/ 1 w 17"/>
                        <a:gd name="T3" fmla="*/ 7 h 17"/>
                        <a:gd name="T4" fmla="*/ 1 w 17"/>
                        <a:gd name="T5" fmla="*/ 9 h 17"/>
                        <a:gd name="T6" fmla="*/ 2 w 17"/>
                        <a:gd name="T7" fmla="*/ 10 h 17"/>
                        <a:gd name="T8" fmla="*/ 2 w 17"/>
                        <a:gd name="T9" fmla="*/ 13 h 17"/>
                        <a:gd name="T10" fmla="*/ 4 w 17"/>
                        <a:gd name="T11" fmla="*/ 15 h 17"/>
                        <a:gd name="T12" fmla="*/ 8 w 17"/>
                        <a:gd name="T13" fmla="*/ 15 h 17"/>
                        <a:gd name="T14" fmla="*/ 8 w 17"/>
                        <a:gd name="T15" fmla="*/ 15 h 17"/>
                        <a:gd name="T16" fmla="*/ 11 w 17"/>
                        <a:gd name="T17" fmla="*/ 13 h 17"/>
                        <a:gd name="T18" fmla="*/ 13 w 17"/>
                        <a:gd name="T19" fmla="*/ 10 h 17"/>
                        <a:gd name="T20" fmla="*/ 15 w 17"/>
                        <a:gd name="T21" fmla="*/ 8 h 17"/>
                        <a:gd name="T22" fmla="*/ 15 w 17"/>
                        <a:gd name="T23" fmla="*/ 4 h 17"/>
                        <a:gd name="T24" fmla="*/ 15 w 17"/>
                        <a:gd name="T25" fmla="*/ 1 h 17"/>
                        <a:gd name="T26" fmla="*/ 11 w 17"/>
                        <a:gd name="T27" fmla="*/ 0 h 17"/>
                        <a:gd name="T28" fmla="*/ 8 w 17"/>
                        <a:gd name="T29" fmla="*/ 0 h 17"/>
                        <a:gd name="T30" fmla="*/ 6 w 17"/>
                        <a:gd name="T31" fmla="*/ 0 h 17"/>
                        <a:gd name="T32" fmla="*/ 3 w 17"/>
                        <a:gd name="T33" fmla="*/ 1 h 17"/>
                        <a:gd name="T34" fmla="*/ 0 w 17"/>
                        <a:gd name="T35" fmla="*/ 2 h 17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w 17"/>
                        <a:gd name="T55" fmla="*/ 0 h 17"/>
                        <a:gd name="T56" fmla="*/ 17 w 17"/>
                        <a:gd name="T57" fmla="*/ 17 h 17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T54" t="T55" r="T56" b="T57"/>
                      <a:pathLst>
                        <a:path w="17" h="17">
                          <a:moveTo>
                            <a:pt x="0" y="2"/>
                          </a:moveTo>
                          <a:lnTo>
                            <a:pt x="1" y="7"/>
                          </a:lnTo>
                          <a:lnTo>
                            <a:pt x="1" y="10"/>
                          </a:lnTo>
                          <a:lnTo>
                            <a:pt x="2" y="11"/>
                          </a:lnTo>
                          <a:lnTo>
                            <a:pt x="2" y="14"/>
                          </a:lnTo>
                          <a:lnTo>
                            <a:pt x="4" y="16"/>
                          </a:lnTo>
                          <a:lnTo>
                            <a:pt x="8" y="16"/>
                          </a:lnTo>
                          <a:lnTo>
                            <a:pt x="9" y="16"/>
                          </a:lnTo>
                          <a:lnTo>
                            <a:pt x="12" y="14"/>
                          </a:lnTo>
                          <a:lnTo>
                            <a:pt x="14" y="11"/>
                          </a:lnTo>
                          <a:lnTo>
                            <a:pt x="16" y="8"/>
                          </a:lnTo>
                          <a:lnTo>
                            <a:pt x="16" y="4"/>
                          </a:lnTo>
                          <a:lnTo>
                            <a:pt x="16" y="1"/>
                          </a:lnTo>
                          <a:lnTo>
                            <a:pt x="12" y="0"/>
                          </a:lnTo>
                          <a:lnTo>
                            <a:pt x="8" y="0"/>
                          </a:lnTo>
                          <a:lnTo>
                            <a:pt x="6" y="0"/>
                          </a:lnTo>
                          <a:lnTo>
                            <a:pt x="3" y="1"/>
                          </a:lnTo>
                          <a:lnTo>
                            <a:pt x="0" y="2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444" name="Freeform 2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96" y="1844"/>
                      <a:ext cx="16" cy="16"/>
                    </a:xfrm>
                    <a:custGeom>
                      <a:avLst/>
                      <a:gdLst>
                        <a:gd name="T0" fmla="*/ 3 w 17"/>
                        <a:gd name="T1" fmla="*/ 0 h 17"/>
                        <a:gd name="T2" fmla="*/ 7 w 17"/>
                        <a:gd name="T3" fmla="*/ 0 h 17"/>
                        <a:gd name="T4" fmla="*/ 9 w 17"/>
                        <a:gd name="T5" fmla="*/ 1 h 17"/>
                        <a:gd name="T6" fmla="*/ 11 w 17"/>
                        <a:gd name="T7" fmla="*/ 2 h 17"/>
                        <a:gd name="T8" fmla="*/ 13 w 17"/>
                        <a:gd name="T9" fmla="*/ 4 h 17"/>
                        <a:gd name="T10" fmla="*/ 15 w 17"/>
                        <a:gd name="T11" fmla="*/ 6 h 17"/>
                        <a:gd name="T12" fmla="*/ 15 w 17"/>
                        <a:gd name="T13" fmla="*/ 9 h 17"/>
                        <a:gd name="T14" fmla="*/ 13 w 17"/>
                        <a:gd name="T15" fmla="*/ 12 h 17"/>
                        <a:gd name="T16" fmla="*/ 8 w 17"/>
                        <a:gd name="T17" fmla="*/ 13 h 17"/>
                        <a:gd name="T18" fmla="*/ 5 w 17"/>
                        <a:gd name="T19" fmla="*/ 15 h 17"/>
                        <a:gd name="T20" fmla="*/ 1 w 17"/>
                        <a:gd name="T21" fmla="*/ 15 h 17"/>
                        <a:gd name="T22" fmla="*/ 0 w 17"/>
                        <a:gd name="T23" fmla="*/ 11 h 17"/>
                        <a:gd name="T24" fmla="*/ 0 w 17"/>
                        <a:gd name="T25" fmla="*/ 8 h 17"/>
                        <a:gd name="T26" fmla="*/ 1 w 17"/>
                        <a:gd name="T27" fmla="*/ 6 h 17"/>
                        <a:gd name="T28" fmla="*/ 1 w 17"/>
                        <a:gd name="T29" fmla="*/ 3 h 17"/>
                        <a:gd name="T30" fmla="*/ 3 w 17"/>
                        <a:gd name="T31" fmla="*/ 0 h 17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17"/>
                        <a:gd name="T49" fmla="*/ 0 h 17"/>
                        <a:gd name="T50" fmla="*/ 17 w 17"/>
                        <a:gd name="T51" fmla="*/ 17 h 17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17" h="17">
                          <a:moveTo>
                            <a:pt x="3" y="0"/>
                          </a:moveTo>
                          <a:lnTo>
                            <a:pt x="7" y="0"/>
                          </a:lnTo>
                          <a:lnTo>
                            <a:pt x="10" y="1"/>
                          </a:lnTo>
                          <a:lnTo>
                            <a:pt x="12" y="2"/>
                          </a:lnTo>
                          <a:lnTo>
                            <a:pt x="14" y="4"/>
                          </a:lnTo>
                          <a:lnTo>
                            <a:pt x="16" y="6"/>
                          </a:lnTo>
                          <a:lnTo>
                            <a:pt x="16" y="10"/>
                          </a:lnTo>
                          <a:lnTo>
                            <a:pt x="14" y="13"/>
                          </a:lnTo>
                          <a:lnTo>
                            <a:pt x="8" y="14"/>
                          </a:lnTo>
                          <a:lnTo>
                            <a:pt x="5" y="16"/>
                          </a:lnTo>
                          <a:lnTo>
                            <a:pt x="1" y="16"/>
                          </a:lnTo>
                          <a:lnTo>
                            <a:pt x="0" y="12"/>
                          </a:lnTo>
                          <a:lnTo>
                            <a:pt x="0" y="9"/>
                          </a:lnTo>
                          <a:lnTo>
                            <a:pt x="1" y="6"/>
                          </a:lnTo>
                          <a:lnTo>
                            <a:pt x="1" y="3"/>
                          </a:lnTo>
                          <a:lnTo>
                            <a:pt x="3" y="0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445" name="Freeform 2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25" y="1838"/>
                      <a:ext cx="16" cy="16"/>
                    </a:xfrm>
                    <a:custGeom>
                      <a:avLst/>
                      <a:gdLst>
                        <a:gd name="T0" fmla="*/ 8 w 17"/>
                        <a:gd name="T1" fmla="*/ 0 h 17"/>
                        <a:gd name="T2" fmla="*/ 5 w 17"/>
                        <a:gd name="T3" fmla="*/ 1 h 17"/>
                        <a:gd name="T4" fmla="*/ 1 w 17"/>
                        <a:gd name="T5" fmla="*/ 3 h 17"/>
                        <a:gd name="T6" fmla="*/ 0 w 17"/>
                        <a:gd name="T7" fmla="*/ 5 h 17"/>
                        <a:gd name="T8" fmla="*/ 0 w 17"/>
                        <a:gd name="T9" fmla="*/ 6 h 17"/>
                        <a:gd name="T10" fmla="*/ 0 w 17"/>
                        <a:gd name="T11" fmla="*/ 8 h 17"/>
                        <a:gd name="T12" fmla="*/ 0 w 17"/>
                        <a:gd name="T13" fmla="*/ 10 h 17"/>
                        <a:gd name="T14" fmla="*/ 1 w 17"/>
                        <a:gd name="T15" fmla="*/ 12 h 17"/>
                        <a:gd name="T16" fmla="*/ 3 w 17"/>
                        <a:gd name="T17" fmla="*/ 13 h 17"/>
                        <a:gd name="T18" fmla="*/ 7 w 17"/>
                        <a:gd name="T19" fmla="*/ 14 h 17"/>
                        <a:gd name="T20" fmla="*/ 9 w 17"/>
                        <a:gd name="T21" fmla="*/ 15 h 17"/>
                        <a:gd name="T22" fmla="*/ 13 w 17"/>
                        <a:gd name="T23" fmla="*/ 15 h 17"/>
                        <a:gd name="T24" fmla="*/ 15 w 17"/>
                        <a:gd name="T25" fmla="*/ 14 h 17"/>
                        <a:gd name="T26" fmla="*/ 13 w 17"/>
                        <a:gd name="T27" fmla="*/ 9 h 17"/>
                        <a:gd name="T28" fmla="*/ 13 w 17"/>
                        <a:gd name="T29" fmla="*/ 7 h 17"/>
                        <a:gd name="T30" fmla="*/ 9 w 17"/>
                        <a:gd name="T31" fmla="*/ 3 h 17"/>
                        <a:gd name="T32" fmla="*/ 8 w 17"/>
                        <a:gd name="T33" fmla="*/ 0 h 17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w 17"/>
                        <a:gd name="T52" fmla="*/ 0 h 17"/>
                        <a:gd name="T53" fmla="*/ 17 w 17"/>
                        <a:gd name="T54" fmla="*/ 17 h 17"/>
                      </a:gdLst>
                      <a:ahLst/>
                      <a:cxnLst>
                        <a:cxn ang="T34">
                          <a:pos x="T0" y="T1"/>
                        </a:cxn>
                        <a:cxn ang="T35">
                          <a:pos x="T2" y="T3"/>
                        </a:cxn>
                        <a:cxn ang="T36">
                          <a:pos x="T4" y="T5"/>
                        </a:cxn>
                        <a:cxn ang="T37">
                          <a:pos x="T6" y="T7"/>
                        </a:cxn>
                        <a:cxn ang="T38">
                          <a:pos x="T8" y="T9"/>
                        </a:cxn>
                        <a:cxn ang="T39">
                          <a:pos x="T10" y="T11"/>
                        </a:cxn>
                        <a:cxn ang="T40">
                          <a:pos x="T12" y="T13"/>
                        </a:cxn>
                        <a:cxn ang="T41">
                          <a:pos x="T14" y="T15"/>
                        </a:cxn>
                        <a:cxn ang="T42">
                          <a:pos x="T16" y="T17"/>
                        </a:cxn>
                        <a:cxn ang="T43">
                          <a:pos x="T18" y="T19"/>
                        </a:cxn>
                        <a:cxn ang="T44">
                          <a:pos x="T20" y="T21"/>
                        </a:cxn>
                        <a:cxn ang="T45">
                          <a:pos x="T22" y="T23"/>
                        </a:cxn>
                        <a:cxn ang="T46">
                          <a:pos x="T24" y="T25"/>
                        </a:cxn>
                        <a:cxn ang="T47">
                          <a:pos x="T26" y="T27"/>
                        </a:cxn>
                        <a:cxn ang="T48">
                          <a:pos x="T28" y="T29"/>
                        </a:cxn>
                        <a:cxn ang="T49">
                          <a:pos x="T30" y="T31"/>
                        </a:cxn>
                        <a:cxn ang="T50">
                          <a:pos x="T32" y="T33"/>
                        </a:cxn>
                      </a:cxnLst>
                      <a:rect l="T51" t="T52" r="T53" b="T54"/>
                      <a:pathLst>
                        <a:path w="17" h="17">
                          <a:moveTo>
                            <a:pt x="8" y="0"/>
                          </a:moveTo>
                          <a:lnTo>
                            <a:pt x="5" y="1"/>
                          </a:lnTo>
                          <a:lnTo>
                            <a:pt x="1" y="3"/>
                          </a:lnTo>
                          <a:lnTo>
                            <a:pt x="0" y="5"/>
                          </a:lnTo>
                          <a:lnTo>
                            <a:pt x="0" y="6"/>
                          </a:lnTo>
                          <a:lnTo>
                            <a:pt x="0" y="8"/>
                          </a:lnTo>
                          <a:lnTo>
                            <a:pt x="0" y="11"/>
                          </a:lnTo>
                          <a:lnTo>
                            <a:pt x="1" y="13"/>
                          </a:lnTo>
                          <a:lnTo>
                            <a:pt x="3" y="14"/>
                          </a:lnTo>
                          <a:lnTo>
                            <a:pt x="7" y="15"/>
                          </a:lnTo>
                          <a:lnTo>
                            <a:pt x="10" y="16"/>
                          </a:lnTo>
                          <a:lnTo>
                            <a:pt x="14" y="16"/>
                          </a:lnTo>
                          <a:lnTo>
                            <a:pt x="16" y="15"/>
                          </a:lnTo>
                          <a:lnTo>
                            <a:pt x="14" y="10"/>
                          </a:lnTo>
                          <a:lnTo>
                            <a:pt x="14" y="7"/>
                          </a:lnTo>
                          <a:lnTo>
                            <a:pt x="10" y="3"/>
                          </a:lnTo>
                          <a:lnTo>
                            <a:pt x="8" y="0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446" name="Freeform 2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01" y="1866"/>
                      <a:ext cx="16" cy="16"/>
                    </a:xfrm>
                    <a:custGeom>
                      <a:avLst/>
                      <a:gdLst>
                        <a:gd name="T0" fmla="*/ 0 w 17"/>
                        <a:gd name="T1" fmla="*/ 5 h 17"/>
                        <a:gd name="T2" fmla="*/ 1 w 17"/>
                        <a:gd name="T3" fmla="*/ 4 h 17"/>
                        <a:gd name="T4" fmla="*/ 2 w 17"/>
                        <a:gd name="T5" fmla="*/ 2 h 17"/>
                        <a:gd name="T6" fmla="*/ 4 w 17"/>
                        <a:gd name="T7" fmla="*/ 1 h 17"/>
                        <a:gd name="T8" fmla="*/ 8 w 17"/>
                        <a:gd name="T9" fmla="*/ 0 h 17"/>
                        <a:gd name="T10" fmla="*/ 8 w 17"/>
                        <a:gd name="T11" fmla="*/ 0 h 17"/>
                        <a:gd name="T12" fmla="*/ 11 w 17"/>
                        <a:gd name="T13" fmla="*/ 1 h 17"/>
                        <a:gd name="T14" fmla="*/ 13 w 17"/>
                        <a:gd name="T15" fmla="*/ 2 h 17"/>
                        <a:gd name="T16" fmla="*/ 15 w 17"/>
                        <a:gd name="T17" fmla="*/ 4 h 17"/>
                        <a:gd name="T18" fmla="*/ 15 w 17"/>
                        <a:gd name="T19" fmla="*/ 8 h 17"/>
                        <a:gd name="T20" fmla="*/ 15 w 17"/>
                        <a:gd name="T21" fmla="*/ 10 h 17"/>
                        <a:gd name="T22" fmla="*/ 13 w 17"/>
                        <a:gd name="T23" fmla="*/ 15 h 17"/>
                        <a:gd name="T24" fmla="*/ 9 w 17"/>
                        <a:gd name="T25" fmla="*/ 13 h 17"/>
                        <a:gd name="T26" fmla="*/ 5 w 17"/>
                        <a:gd name="T27" fmla="*/ 12 h 17"/>
                        <a:gd name="T28" fmla="*/ 2 w 17"/>
                        <a:gd name="T29" fmla="*/ 9 h 17"/>
                        <a:gd name="T30" fmla="*/ 0 w 17"/>
                        <a:gd name="T31" fmla="*/ 5 h 17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17"/>
                        <a:gd name="T49" fmla="*/ 0 h 17"/>
                        <a:gd name="T50" fmla="*/ 17 w 17"/>
                        <a:gd name="T51" fmla="*/ 17 h 17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17" h="17">
                          <a:moveTo>
                            <a:pt x="0" y="5"/>
                          </a:moveTo>
                          <a:lnTo>
                            <a:pt x="1" y="4"/>
                          </a:lnTo>
                          <a:lnTo>
                            <a:pt x="2" y="2"/>
                          </a:lnTo>
                          <a:lnTo>
                            <a:pt x="4" y="1"/>
                          </a:lnTo>
                          <a:lnTo>
                            <a:pt x="8" y="0"/>
                          </a:lnTo>
                          <a:lnTo>
                            <a:pt x="9" y="0"/>
                          </a:lnTo>
                          <a:lnTo>
                            <a:pt x="12" y="1"/>
                          </a:lnTo>
                          <a:lnTo>
                            <a:pt x="14" y="2"/>
                          </a:lnTo>
                          <a:lnTo>
                            <a:pt x="16" y="4"/>
                          </a:lnTo>
                          <a:lnTo>
                            <a:pt x="16" y="8"/>
                          </a:lnTo>
                          <a:lnTo>
                            <a:pt x="16" y="11"/>
                          </a:lnTo>
                          <a:lnTo>
                            <a:pt x="14" y="16"/>
                          </a:lnTo>
                          <a:lnTo>
                            <a:pt x="10" y="14"/>
                          </a:lnTo>
                          <a:lnTo>
                            <a:pt x="5" y="13"/>
                          </a:lnTo>
                          <a:lnTo>
                            <a:pt x="2" y="10"/>
                          </a:lnTo>
                          <a:lnTo>
                            <a:pt x="0" y="5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  <p:sp>
                  <p:nvSpPr>
                    <p:cNvPr id="11447" name="Freeform 2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22" y="1862"/>
                      <a:ext cx="16" cy="16"/>
                    </a:xfrm>
                    <a:custGeom>
                      <a:avLst/>
                      <a:gdLst>
                        <a:gd name="T0" fmla="*/ 15 w 17"/>
                        <a:gd name="T1" fmla="*/ 3 h 17"/>
                        <a:gd name="T2" fmla="*/ 13 w 17"/>
                        <a:gd name="T3" fmla="*/ 2 h 17"/>
                        <a:gd name="T4" fmla="*/ 11 w 17"/>
                        <a:gd name="T5" fmla="*/ 1 h 17"/>
                        <a:gd name="T6" fmla="*/ 10 w 17"/>
                        <a:gd name="T7" fmla="*/ 1 h 17"/>
                        <a:gd name="T8" fmla="*/ 8 w 17"/>
                        <a:gd name="T9" fmla="*/ 0 h 17"/>
                        <a:gd name="T10" fmla="*/ 4 w 17"/>
                        <a:gd name="T11" fmla="*/ 1 h 17"/>
                        <a:gd name="T12" fmla="*/ 3 w 17"/>
                        <a:gd name="T13" fmla="*/ 2 h 17"/>
                        <a:gd name="T14" fmla="*/ 1 w 17"/>
                        <a:gd name="T15" fmla="*/ 3 h 17"/>
                        <a:gd name="T16" fmla="*/ 0 w 17"/>
                        <a:gd name="T17" fmla="*/ 5 h 17"/>
                        <a:gd name="T18" fmla="*/ 0 w 17"/>
                        <a:gd name="T19" fmla="*/ 8 h 17"/>
                        <a:gd name="T20" fmla="*/ 0 w 17"/>
                        <a:gd name="T21" fmla="*/ 9 h 17"/>
                        <a:gd name="T22" fmla="*/ 1 w 17"/>
                        <a:gd name="T23" fmla="*/ 12 h 17"/>
                        <a:gd name="T24" fmla="*/ 3 w 17"/>
                        <a:gd name="T25" fmla="*/ 15 h 17"/>
                        <a:gd name="T26" fmla="*/ 8 w 17"/>
                        <a:gd name="T27" fmla="*/ 11 h 17"/>
                        <a:gd name="T28" fmla="*/ 10 w 17"/>
                        <a:gd name="T29" fmla="*/ 9 h 17"/>
                        <a:gd name="T30" fmla="*/ 13 w 17"/>
                        <a:gd name="T31" fmla="*/ 8 h 17"/>
                        <a:gd name="T32" fmla="*/ 15 w 17"/>
                        <a:gd name="T33" fmla="*/ 3 h 17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w 17"/>
                        <a:gd name="T52" fmla="*/ 0 h 17"/>
                        <a:gd name="T53" fmla="*/ 17 w 17"/>
                        <a:gd name="T54" fmla="*/ 17 h 17"/>
                      </a:gdLst>
                      <a:ahLst/>
                      <a:cxnLst>
                        <a:cxn ang="T34">
                          <a:pos x="T0" y="T1"/>
                        </a:cxn>
                        <a:cxn ang="T35">
                          <a:pos x="T2" y="T3"/>
                        </a:cxn>
                        <a:cxn ang="T36">
                          <a:pos x="T4" y="T5"/>
                        </a:cxn>
                        <a:cxn ang="T37">
                          <a:pos x="T6" y="T7"/>
                        </a:cxn>
                        <a:cxn ang="T38">
                          <a:pos x="T8" y="T9"/>
                        </a:cxn>
                        <a:cxn ang="T39">
                          <a:pos x="T10" y="T11"/>
                        </a:cxn>
                        <a:cxn ang="T40">
                          <a:pos x="T12" y="T13"/>
                        </a:cxn>
                        <a:cxn ang="T41">
                          <a:pos x="T14" y="T15"/>
                        </a:cxn>
                        <a:cxn ang="T42">
                          <a:pos x="T16" y="T17"/>
                        </a:cxn>
                        <a:cxn ang="T43">
                          <a:pos x="T18" y="T19"/>
                        </a:cxn>
                        <a:cxn ang="T44">
                          <a:pos x="T20" y="T21"/>
                        </a:cxn>
                        <a:cxn ang="T45">
                          <a:pos x="T22" y="T23"/>
                        </a:cxn>
                        <a:cxn ang="T46">
                          <a:pos x="T24" y="T25"/>
                        </a:cxn>
                        <a:cxn ang="T47">
                          <a:pos x="T26" y="T27"/>
                        </a:cxn>
                        <a:cxn ang="T48">
                          <a:pos x="T28" y="T29"/>
                        </a:cxn>
                        <a:cxn ang="T49">
                          <a:pos x="T30" y="T31"/>
                        </a:cxn>
                        <a:cxn ang="T50">
                          <a:pos x="T32" y="T33"/>
                        </a:cxn>
                      </a:cxnLst>
                      <a:rect l="T51" t="T52" r="T53" b="T54"/>
                      <a:pathLst>
                        <a:path w="17" h="17">
                          <a:moveTo>
                            <a:pt x="16" y="3"/>
                          </a:moveTo>
                          <a:lnTo>
                            <a:pt x="14" y="2"/>
                          </a:lnTo>
                          <a:lnTo>
                            <a:pt x="12" y="1"/>
                          </a:lnTo>
                          <a:lnTo>
                            <a:pt x="11" y="1"/>
                          </a:lnTo>
                          <a:lnTo>
                            <a:pt x="8" y="0"/>
                          </a:lnTo>
                          <a:lnTo>
                            <a:pt x="4" y="1"/>
                          </a:lnTo>
                          <a:lnTo>
                            <a:pt x="3" y="2"/>
                          </a:lnTo>
                          <a:lnTo>
                            <a:pt x="1" y="3"/>
                          </a:lnTo>
                          <a:lnTo>
                            <a:pt x="0" y="5"/>
                          </a:lnTo>
                          <a:lnTo>
                            <a:pt x="0" y="8"/>
                          </a:lnTo>
                          <a:lnTo>
                            <a:pt x="0" y="10"/>
                          </a:lnTo>
                          <a:lnTo>
                            <a:pt x="1" y="13"/>
                          </a:lnTo>
                          <a:lnTo>
                            <a:pt x="3" y="16"/>
                          </a:lnTo>
                          <a:lnTo>
                            <a:pt x="8" y="12"/>
                          </a:lnTo>
                          <a:lnTo>
                            <a:pt x="11" y="10"/>
                          </a:lnTo>
                          <a:lnTo>
                            <a:pt x="14" y="8"/>
                          </a:lnTo>
                          <a:lnTo>
                            <a:pt x="16" y="3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endParaRPr lang="cs-CZ" altLang="cs-CZ"/>
                    </a:p>
                  </p:txBody>
                </p:sp>
              </p:grpSp>
              <p:sp>
                <p:nvSpPr>
                  <p:cNvPr id="11442" name="Oval 267"/>
                  <p:cNvSpPr>
                    <a:spLocks noChangeArrowheads="1"/>
                  </p:cNvSpPr>
                  <p:nvPr/>
                </p:nvSpPr>
                <p:spPr bwMode="auto">
                  <a:xfrm>
                    <a:off x="4612" y="1850"/>
                    <a:ext cx="5" cy="8"/>
                  </a:xfrm>
                  <a:prstGeom prst="ellipse">
                    <a:avLst/>
                  </a:prstGeom>
                  <a:solidFill>
                    <a:srgbClr val="808080"/>
                  </a:solidFill>
                  <a:ln w="1260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</p:grpSp>
        </p:grpSp>
        <p:sp>
          <p:nvSpPr>
            <p:cNvPr id="11433" name="Rectangle 268"/>
            <p:cNvSpPr>
              <a:spLocks noChangeArrowheads="1"/>
            </p:cNvSpPr>
            <p:nvPr/>
          </p:nvSpPr>
          <p:spPr bwMode="auto">
            <a:xfrm>
              <a:off x="4818" y="1603"/>
              <a:ext cx="697" cy="19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</p:grpSp>
      <p:sp>
        <p:nvSpPr>
          <p:cNvPr id="14605" name="Rectangle 269"/>
          <p:cNvSpPr>
            <a:spLocks noChangeArrowheads="1"/>
          </p:cNvSpPr>
          <p:nvPr/>
        </p:nvSpPr>
        <p:spPr bwMode="auto">
          <a:xfrm>
            <a:off x="4016375" y="4465638"/>
            <a:ext cx="1219200" cy="641350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00"/>
            </a:solidFill>
            <a:miter lim="800000"/>
            <a:headEnd/>
            <a:tailEnd/>
          </a:ln>
          <a:effectLst>
            <a:outerShdw dist="107933" dir="2700000" algn="ctr" rotWithShape="0">
              <a:srgbClr val="919191"/>
            </a:outerShdw>
          </a:effectLst>
        </p:spPr>
        <p:txBody>
          <a:bodyPr wrap="none" lIns="92160" tIns="46080" rIns="92160" bIns="4608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>
                <a:solidFill>
                  <a:srgbClr val="000000"/>
                </a:solidFill>
                <a:latin typeface="+mn-lt"/>
                <a:ea typeface="Microsoft YaHei" charset="0"/>
                <a:cs typeface="Microsoft YaHei" charset="0"/>
              </a:rPr>
              <a:t>Accounts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>
                <a:solidFill>
                  <a:srgbClr val="000000"/>
                </a:solidFill>
                <a:latin typeface="+mn-lt"/>
                <a:ea typeface="Microsoft YaHei" charset="0"/>
                <a:cs typeface="Microsoft YaHei" charset="0"/>
              </a:rPr>
              <a:t>Payable</a:t>
            </a:r>
          </a:p>
        </p:txBody>
      </p:sp>
      <p:sp>
        <p:nvSpPr>
          <p:cNvPr id="14606" name="Rectangle 270"/>
          <p:cNvSpPr>
            <a:spLocks noChangeArrowheads="1"/>
          </p:cNvSpPr>
          <p:nvPr/>
        </p:nvSpPr>
        <p:spPr bwMode="auto">
          <a:xfrm>
            <a:off x="7369175" y="884238"/>
            <a:ext cx="960438" cy="366712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00"/>
            </a:solidFill>
            <a:miter lim="800000"/>
            <a:headEnd/>
            <a:tailEnd/>
          </a:ln>
          <a:effectLst>
            <a:outerShdw dist="107933" dir="2700000" algn="ctr" rotWithShape="0">
              <a:srgbClr val="919191"/>
            </a:outerShdw>
          </a:effectLst>
        </p:spPr>
        <p:txBody>
          <a:bodyPr wrap="none" lIns="92160" tIns="46080" rIns="92160" bIns="4608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>
                <a:solidFill>
                  <a:srgbClr val="000000"/>
                </a:solidFill>
                <a:latin typeface="+mn-lt"/>
                <a:ea typeface="Microsoft YaHei" charset="0"/>
                <a:cs typeface="Microsoft YaHei" charset="0"/>
              </a:rPr>
              <a:t>Vendor</a:t>
            </a:r>
          </a:p>
        </p:txBody>
      </p:sp>
      <p:sp>
        <p:nvSpPr>
          <p:cNvPr id="11272" name="AutoShape 271"/>
          <p:cNvSpPr>
            <a:spLocks noChangeArrowheads="1"/>
          </p:cNvSpPr>
          <p:nvPr/>
        </p:nvSpPr>
        <p:spPr bwMode="auto">
          <a:xfrm>
            <a:off x="3054350" y="2444750"/>
            <a:ext cx="444500" cy="368300"/>
          </a:xfrm>
          <a:prstGeom prst="cube">
            <a:avLst>
              <a:gd name="adj" fmla="val 24995"/>
            </a:avLst>
          </a:prstGeom>
          <a:solidFill>
            <a:srgbClr val="00AE00"/>
          </a:solidFill>
          <a:ln w="1260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1273" name="AutoShape 272"/>
          <p:cNvSpPr>
            <a:spLocks noChangeArrowheads="1"/>
          </p:cNvSpPr>
          <p:nvPr/>
        </p:nvSpPr>
        <p:spPr bwMode="auto">
          <a:xfrm>
            <a:off x="3054350" y="2216150"/>
            <a:ext cx="444500" cy="368300"/>
          </a:xfrm>
          <a:prstGeom prst="cube">
            <a:avLst>
              <a:gd name="adj" fmla="val 24995"/>
            </a:avLst>
          </a:prstGeom>
          <a:solidFill>
            <a:srgbClr val="00AE00"/>
          </a:solidFill>
          <a:ln w="1260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1274" name="AutoShape 273"/>
          <p:cNvSpPr>
            <a:spLocks noChangeArrowheads="1"/>
          </p:cNvSpPr>
          <p:nvPr/>
        </p:nvSpPr>
        <p:spPr bwMode="auto">
          <a:xfrm>
            <a:off x="3054350" y="1987550"/>
            <a:ext cx="444500" cy="368300"/>
          </a:xfrm>
          <a:prstGeom prst="cube">
            <a:avLst>
              <a:gd name="adj" fmla="val 24995"/>
            </a:avLst>
          </a:prstGeom>
          <a:solidFill>
            <a:srgbClr val="00AE00"/>
          </a:solidFill>
          <a:ln w="1260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pic>
        <p:nvPicPr>
          <p:cNvPr id="11275" name="Picture 27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188" y="2195513"/>
            <a:ext cx="1243012" cy="115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276" name="Line 275"/>
          <p:cNvSpPr>
            <a:spLocks noChangeShapeType="1"/>
          </p:cNvSpPr>
          <p:nvPr/>
        </p:nvSpPr>
        <p:spPr bwMode="auto">
          <a:xfrm flipH="1">
            <a:off x="5180013" y="2514600"/>
            <a:ext cx="1755775" cy="1588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7" name="Rectangle 276"/>
          <p:cNvSpPr>
            <a:spLocks noChangeArrowheads="1"/>
          </p:cNvSpPr>
          <p:nvPr/>
        </p:nvSpPr>
        <p:spPr bwMode="auto">
          <a:xfrm>
            <a:off x="5699125" y="2033588"/>
            <a:ext cx="911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160" tIns="46080" rIns="92160" bIns="460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cs-CZ">
                <a:solidFill>
                  <a:srgbClr val="000000"/>
                </a:solidFill>
                <a:ea typeface="Microsoft YaHei" charset="-122"/>
              </a:rPr>
              <a:t>Goods</a:t>
            </a:r>
          </a:p>
        </p:txBody>
      </p:sp>
      <p:sp>
        <p:nvSpPr>
          <p:cNvPr id="14613" name="Rectangle 277"/>
          <p:cNvSpPr>
            <a:spLocks noChangeArrowheads="1"/>
          </p:cNvSpPr>
          <p:nvPr/>
        </p:nvSpPr>
        <p:spPr bwMode="auto">
          <a:xfrm>
            <a:off x="3787775" y="2027238"/>
            <a:ext cx="1258888" cy="366712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00"/>
            </a:solidFill>
            <a:miter lim="800000"/>
            <a:headEnd/>
            <a:tailEnd/>
          </a:ln>
          <a:effectLst>
            <a:outerShdw dist="107933" dir="2700000" algn="ctr" rotWithShape="0">
              <a:srgbClr val="919191"/>
            </a:outerShdw>
          </a:effectLst>
        </p:spPr>
        <p:txBody>
          <a:bodyPr wrap="none" lIns="92160" tIns="46080" rIns="92160" bIns="4608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>
                <a:solidFill>
                  <a:srgbClr val="000000"/>
                </a:solidFill>
                <a:latin typeface="+mn-lt"/>
                <a:ea typeface="Microsoft YaHei" charset="0"/>
                <a:cs typeface="Microsoft YaHei" charset="0"/>
              </a:rPr>
              <a:t>Receiving</a:t>
            </a:r>
          </a:p>
        </p:txBody>
      </p:sp>
      <p:sp>
        <p:nvSpPr>
          <p:cNvPr id="11279" name="Line 278"/>
          <p:cNvSpPr>
            <a:spLocks noChangeShapeType="1"/>
          </p:cNvSpPr>
          <p:nvPr/>
        </p:nvSpPr>
        <p:spPr bwMode="auto">
          <a:xfrm>
            <a:off x="4438650" y="5715000"/>
            <a:ext cx="4095750" cy="1588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0" name="Line 279"/>
          <p:cNvSpPr>
            <a:spLocks noChangeShapeType="1"/>
          </p:cNvSpPr>
          <p:nvPr/>
        </p:nvSpPr>
        <p:spPr bwMode="auto">
          <a:xfrm flipV="1">
            <a:off x="8534400" y="3198813"/>
            <a:ext cx="1588" cy="2517775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1" name="Rectangle 280"/>
          <p:cNvSpPr>
            <a:spLocks noChangeArrowheads="1"/>
          </p:cNvSpPr>
          <p:nvPr/>
        </p:nvSpPr>
        <p:spPr bwMode="auto">
          <a:xfrm>
            <a:off x="6156325" y="5843588"/>
            <a:ext cx="11350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160" tIns="46080" rIns="92160" bIns="460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cs-CZ">
                <a:solidFill>
                  <a:srgbClr val="000000"/>
                </a:solidFill>
                <a:ea typeface="Microsoft YaHei" charset="-122"/>
              </a:rPr>
              <a:t>Payment</a:t>
            </a:r>
          </a:p>
        </p:txBody>
      </p:sp>
      <p:sp>
        <p:nvSpPr>
          <p:cNvPr id="11282" name="Rectangle 281"/>
          <p:cNvSpPr>
            <a:spLocks noChangeArrowheads="1"/>
          </p:cNvSpPr>
          <p:nvPr/>
        </p:nvSpPr>
        <p:spPr bwMode="auto">
          <a:xfrm>
            <a:off x="2670175" y="3328988"/>
            <a:ext cx="1104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160" tIns="46080" rIns="92160" bIns="460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cs-CZ">
                <a:solidFill>
                  <a:srgbClr val="000000"/>
                </a:solidFill>
                <a:ea typeface="Microsoft YaHei" charset="-122"/>
              </a:rPr>
              <a:t>Goods </a:t>
            </a:r>
          </a:p>
          <a:p>
            <a:r>
              <a:rPr lang="en-US" altLang="cs-CZ">
                <a:solidFill>
                  <a:srgbClr val="000000"/>
                </a:solidFill>
                <a:ea typeface="Microsoft YaHei" charset="-122"/>
              </a:rPr>
              <a:t>received</a:t>
            </a:r>
          </a:p>
        </p:txBody>
      </p:sp>
      <p:sp>
        <p:nvSpPr>
          <p:cNvPr id="14618" name="Rectangle 282"/>
          <p:cNvSpPr>
            <a:spLocks noChangeArrowheads="1"/>
          </p:cNvSpPr>
          <p:nvPr/>
        </p:nvSpPr>
        <p:spPr bwMode="auto">
          <a:xfrm>
            <a:off x="130175" y="731838"/>
            <a:ext cx="1430338" cy="366712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00"/>
            </a:solidFill>
            <a:miter lim="800000"/>
            <a:headEnd/>
            <a:tailEnd/>
          </a:ln>
          <a:effectLst>
            <a:outerShdw dist="107933" dir="2700000" algn="ctr" rotWithShape="0">
              <a:srgbClr val="919191"/>
            </a:outerShdw>
          </a:effectLst>
        </p:spPr>
        <p:txBody>
          <a:bodyPr wrap="none" lIns="92160" tIns="46080" rIns="92160" bIns="4608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>
                <a:solidFill>
                  <a:srgbClr val="000000"/>
                </a:solidFill>
                <a:latin typeface="+mn-lt"/>
                <a:ea typeface="Microsoft YaHei" charset="0"/>
                <a:cs typeface="Microsoft YaHei" charset="0"/>
              </a:rPr>
              <a:t>Purchasing</a:t>
            </a:r>
          </a:p>
        </p:txBody>
      </p:sp>
      <p:sp>
        <p:nvSpPr>
          <p:cNvPr id="11284" name="Line 283"/>
          <p:cNvSpPr>
            <a:spLocks noChangeShapeType="1"/>
          </p:cNvSpPr>
          <p:nvPr/>
        </p:nvSpPr>
        <p:spPr bwMode="auto">
          <a:xfrm>
            <a:off x="1828800" y="1447800"/>
            <a:ext cx="5486400" cy="1588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5" name="Rectangle 284"/>
          <p:cNvSpPr>
            <a:spLocks noChangeArrowheads="1"/>
          </p:cNvSpPr>
          <p:nvPr/>
        </p:nvSpPr>
        <p:spPr bwMode="auto">
          <a:xfrm>
            <a:off x="2422525" y="1042988"/>
            <a:ext cx="186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160" tIns="46080" rIns="92160" bIns="460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cs-CZ">
                <a:solidFill>
                  <a:srgbClr val="000000"/>
                </a:solidFill>
                <a:ea typeface="Microsoft YaHei" charset="-122"/>
              </a:rPr>
              <a:t>Purchase order</a:t>
            </a:r>
          </a:p>
        </p:txBody>
      </p:sp>
      <p:sp>
        <p:nvSpPr>
          <p:cNvPr id="11286" name="Rectangle 285"/>
          <p:cNvSpPr>
            <a:spLocks noChangeArrowheads="1"/>
          </p:cNvSpPr>
          <p:nvPr/>
        </p:nvSpPr>
        <p:spPr bwMode="auto">
          <a:xfrm>
            <a:off x="1031875" y="2547938"/>
            <a:ext cx="1276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160" tIns="46080" rIns="92160" bIns="460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cs-CZ">
                <a:solidFill>
                  <a:srgbClr val="000000"/>
                </a:solidFill>
                <a:ea typeface="Microsoft YaHei" charset="-122"/>
              </a:rPr>
              <a:t>Purchase </a:t>
            </a:r>
          </a:p>
          <a:p>
            <a:r>
              <a:rPr lang="en-US" altLang="cs-CZ">
                <a:solidFill>
                  <a:srgbClr val="000000"/>
                </a:solidFill>
                <a:ea typeface="Microsoft YaHei" charset="-122"/>
              </a:rPr>
              <a:t>order</a:t>
            </a:r>
          </a:p>
        </p:txBody>
      </p:sp>
      <p:pic>
        <p:nvPicPr>
          <p:cNvPr id="11287" name="Picture 28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" y="3616325"/>
            <a:ext cx="496888" cy="93345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88" name="Picture 28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3" y="3606800"/>
            <a:ext cx="496887" cy="93345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89" name="Rectangle 288"/>
          <p:cNvSpPr>
            <a:spLocks noChangeArrowheads="1"/>
          </p:cNvSpPr>
          <p:nvPr/>
        </p:nvSpPr>
        <p:spPr bwMode="auto">
          <a:xfrm>
            <a:off x="250825" y="4624388"/>
            <a:ext cx="12620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160" tIns="46080" rIns="92160" bIns="460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cs-CZ">
                <a:solidFill>
                  <a:srgbClr val="000000"/>
                </a:solidFill>
                <a:ea typeface="Microsoft YaHei" charset="-122"/>
              </a:rPr>
              <a:t>Data base</a:t>
            </a:r>
          </a:p>
        </p:txBody>
      </p:sp>
      <p:sp>
        <p:nvSpPr>
          <p:cNvPr id="11290" name="Line 289"/>
          <p:cNvSpPr>
            <a:spLocks noChangeShapeType="1"/>
          </p:cNvSpPr>
          <p:nvPr/>
        </p:nvSpPr>
        <p:spPr bwMode="auto">
          <a:xfrm flipH="1">
            <a:off x="608013" y="2152650"/>
            <a:ext cx="365125" cy="723900"/>
          </a:xfrm>
          <a:prstGeom prst="line">
            <a:avLst/>
          </a:prstGeom>
          <a:noFill/>
          <a:ln w="25560" cap="sq">
            <a:solidFill>
              <a:srgbClr val="000000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91" name="Line 290"/>
          <p:cNvSpPr>
            <a:spLocks noChangeShapeType="1"/>
          </p:cNvSpPr>
          <p:nvPr/>
        </p:nvSpPr>
        <p:spPr bwMode="auto">
          <a:xfrm flipV="1">
            <a:off x="609600" y="2855913"/>
            <a:ext cx="419100" cy="22225"/>
          </a:xfrm>
          <a:prstGeom prst="line">
            <a:avLst/>
          </a:prstGeom>
          <a:noFill/>
          <a:ln w="255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92" name="Line 291"/>
          <p:cNvSpPr>
            <a:spLocks noChangeShapeType="1"/>
          </p:cNvSpPr>
          <p:nvPr/>
        </p:nvSpPr>
        <p:spPr bwMode="auto">
          <a:xfrm flipH="1">
            <a:off x="627063" y="2857500"/>
            <a:ext cx="422275" cy="723900"/>
          </a:xfrm>
          <a:prstGeom prst="line">
            <a:avLst/>
          </a:prstGeom>
          <a:noFill/>
          <a:ln w="255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93" name="Line 292"/>
          <p:cNvSpPr>
            <a:spLocks noChangeShapeType="1"/>
          </p:cNvSpPr>
          <p:nvPr/>
        </p:nvSpPr>
        <p:spPr bwMode="auto">
          <a:xfrm flipH="1">
            <a:off x="2284413" y="3143250"/>
            <a:ext cx="803275" cy="381000"/>
          </a:xfrm>
          <a:prstGeom prst="line">
            <a:avLst/>
          </a:prstGeom>
          <a:noFill/>
          <a:ln w="25560" cap="sq">
            <a:solidFill>
              <a:srgbClr val="000000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94" name="Line 293"/>
          <p:cNvSpPr>
            <a:spLocks noChangeShapeType="1"/>
          </p:cNvSpPr>
          <p:nvPr/>
        </p:nvSpPr>
        <p:spPr bwMode="auto">
          <a:xfrm>
            <a:off x="2286000" y="3524250"/>
            <a:ext cx="381000" cy="19050"/>
          </a:xfrm>
          <a:prstGeom prst="line">
            <a:avLst/>
          </a:prstGeom>
          <a:noFill/>
          <a:ln w="255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95" name="Line 294"/>
          <p:cNvSpPr>
            <a:spLocks noChangeShapeType="1"/>
          </p:cNvSpPr>
          <p:nvPr/>
        </p:nvSpPr>
        <p:spPr bwMode="auto">
          <a:xfrm flipH="1">
            <a:off x="1617663" y="3562350"/>
            <a:ext cx="1012825" cy="514350"/>
          </a:xfrm>
          <a:prstGeom prst="line">
            <a:avLst/>
          </a:prstGeom>
          <a:noFill/>
          <a:ln w="255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1296" name="Picture 29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913" y="4895850"/>
            <a:ext cx="17716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pSp>
        <p:nvGrpSpPr>
          <p:cNvPr id="11297" name="Group 296"/>
          <p:cNvGrpSpPr>
            <a:grpSpLocks/>
          </p:cNvGrpSpPr>
          <p:nvPr/>
        </p:nvGrpSpPr>
        <p:grpSpPr bwMode="auto">
          <a:xfrm>
            <a:off x="474663" y="2030413"/>
            <a:ext cx="1463675" cy="112712"/>
            <a:chOff x="299" y="1279"/>
            <a:chExt cx="922" cy="71"/>
          </a:xfrm>
        </p:grpSpPr>
        <p:sp>
          <p:nvSpPr>
            <p:cNvPr id="11424" name="Freeform 297"/>
            <p:cNvSpPr>
              <a:spLocks noChangeArrowheads="1"/>
            </p:cNvSpPr>
            <p:nvPr/>
          </p:nvSpPr>
          <p:spPr bwMode="auto">
            <a:xfrm>
              <a:off x="299" y="1279"/>
              <a:ext cx="922" cy="71"/>
            </a:xfrm>
            <a:custGeom>
              <a:avLst/>
              <a:gdLst>
                <a:gd name="T0" fmla="*/ 50 w 923"/>
                <a:gd name="T1" fmla="*/ 0 h 72"/>
                <a:gd name="T2" fmla="*/ 897 w 923"/>
                <a:gd name="T3" fmla="*/ 0 h 72"/>
                <a:gd name="T4" fmla="*/ 921 w 923"/>
                <a:gd name="T5" fmla="*/ 70 h 72"/>
                <a:gd name="T6" fmla="*/ 0 w 923"/>
                <a:gd name="T7" fmla="*/ 70 h 72"/>
                <a:gd name="T8" fmla="*/ 50 w 923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23"/>
                <a:gd name="T16" fmla="*/ 0 h 72"/>
                <a:gd name="T17" fmla="*/ 923 w 923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23" h="72">
                  <a:moveTo>
                    <a:pt x="50" y="0"/>
                  </a:moveTo>
                  <a:lnTo>
                    <a:pt x="898" y="0"/>
                  </a:lnTo>
                  <a:lnTo>
                    <a:pt x="922" y="71"/>
                  </a:lnTo>
                  <a:lnTo>
                    <a:pt x="0" y="71"/>
                  </a:lnTo>
                  <a:lnTo>
                    <a:pt x="50" y="0"/>
                  </a:lnTo>
                </a:path>
              </a:pathLst>
            </a:custGeom>
            <a:solidFill>
              <a:srgbClr val="604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1425" name="Freeform 298"/>
            <p:cNvSpPr>
              <a:spLocks noChangeArrowheads="1"/>
            </p:cNvSpPr>
            <p:nvPr/>
          </p:nvSpPr>
          <p:spPr bwMode="auto">
            <a:xfrm>
              <a:off x="894" y="1279"/>
              <a:ext cx="94" cy="39"/>
            </a:xfrm>
            <a:custGeom>
              <a:avLst/>
              <a:gdLst>
                <a:gd name="T0" fmla="*/ 0 w 95"/>
                <a:gd name="T1" fmla="*/ 38 h 40"/>
                <a:gd name="T2" fmla="*/ 8 w 95"/>
                <a:gd name="T3" fmla="*/ 36 h 40"/>
                <a:gd name="T4" fmla="*/ 16 w 95"/>
                <a:gd name="T5" fmla="*/ 34 h 40"/>
                <a:gd name="T6" fmla="*/ 24 w 95"/>
                <a:gd name="T7" fmla="*/ 31 h 40"/>
                <a:gd name="T8" fmla="*/ 35 w 95"/>
                <a:gd name="T9" fmla="*/ 30 h 40"/>
                <a:gd name="T10" fmla="*/ 47 w 95"/>
                <a:gd name="T11" fmla="*/ 28 h 40"/>
                <a:gd name="T12" fmla="*/ 55 w 95"/>
                <a:gd name="T13" fmla="*/ 23 h 40"/>
                <a:gd name="T14" fmla="*/ 64 w 95"/>
                <a:gd name="T15" fmla="*/ 20 h 40"/>
                <a:gd name="T16" fmla="*/ 79 w 95"/>
                <a:gd name="T17" fmla="*/ 10 h 40"/>
                <a:gd name="T18" fmla="*/ 93 w 95"/>
                <a:gd name="T19" fmla="*/ 0 h 40"/>
                <a:gd name="T20" fmla="*/ 0 w 95"/>
                <a:gd name="T21" fmla="*/ 0 h 40"/>
                <a:gd name="T22" fmla="*/ 0 w 95"/>
                <a:gd name="T23" fmla="*/ 38 h 4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5"/>
                <a:gd name="T37" fmla="*/ 0 h 40"/>
                <a:gd name="T38" fmla="*/ 95 w 95"/>
                <a:gd name="T39" fmla="*/ 40 h 4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5" h="40">
                  <a:moveTo>
                    <a:pt x="0" y="39"/>
                  </a:moveTo>
                  <a:lnTo>
                    <a:pt x="8" y="37"/>
                  </a:lnTo>
                  <a:lnTo>
                    <a:pt x="16" y="35"/>
                  </a:lnTo>
                  <a:lnTo>
                    <a:pt x="24" y="32"/>
                  </a:lnTo>
                  <a:lnTo>
                    <a:pt x="35" y="31"/>
                  </a:lnTo>
                  <a:lnTo>
                    <a:pt x="47" y="29"/>
                  </a:lnTo>
                  <a:lnTo>
                    <a:pt x="56" y="24"/>
                  </a:lnTo>
                  <a:lnTo>
                    <a:pt x="65" y="20"/>
                  </a:lnTo>
                  <a:lnTo>
                    <a:pt x="80" y="10"/>
                  </a:lnTo>
                  <a:lnTo>
                    <a:pt x="94" y="0"/>
                  </a:lnTo>
                  <a:lnTo>
                    <a:pt x="0" y="0"/>
                  </a:lnTo>
                  <a:lnTo>
                    <a:pt x="0" y="39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1426" name="Freeform 299"/>
            <p:cNvSpPr>
              <a:spLocks noChangeArrowheads="1"/>
            </p:cNvSpPr>
            <p:nvPr/>
          </p:nvSpPr>
          <p:spPr bwMode="auto">
            <a:xfrm>
              <a:off x="794" y="1279"/>
              <a:ext cx="42" cy="24"/>
            </a:xfrm>
            <a:custGeom>
              <a:avLst/>
              <a:gdLst>
                <a:gd name="T0" fmla="*/ 0 w 43"/>
                <a:gd name="T1" fmla="*/ 23 h 25"/>
                <a:gd name="T2" fmla="*/ 12 w 43"/>
                <a:gd name="T3" fmla="*/ 22 h 25"/>
                <a:gd name="T4" fmla="*/ 22 w 43"/>
                <a:gd name="T5" fmla="*/ 18 h 25"/>
                <a:gd name="T6" fmla="*/ 32 w 43"/>
                <a:gd name="T7" fmla="*/ 12 h 25"/>
                <a:gd name="T8" fmla="*/ 41 w 43"/>
                <a:gd name="T9" fmla="*/ 0 h 25"/>
                <a:gd name="T10" fmla="*/ 0 w 43"/>
                <a:gd name="T11" fmla="*/ 0 h 25"/>
                <a:gd name="T12" fmla="*/ 0 w 43"/>
                <a:gd name="T13" fmla="*/ 23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3"/>
                <a:gd name="T22" fmla="*/ 0 h 25"/>
                <a:gd name="T23" fmla="*/ 43 w 43"/>
                <a:gd name="T24" fmla="*/ 25 h 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3" h="25">
                  <a:moveTo>
                    <a:pt x="0" y="24"/>
                  </a:moveTo>
                  <a:lnTo>
                    <a:pt x="12" y="23"/>
                  </a:lnTo>
                  <a:lnTo>
                    <a:pt x="23" y="19"/>
                  </a:lnTo>
                  <a:lnTo>
                    <a:pt x="33" y="1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24"/>
                  </a:lnTo>
                </a:path>
              </a:pathLst>
            </a:custGeom>
            <a:solidFill>
              <a:srgbClr val="402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</p:grpSp>
      <p:grpSp>
        <p:nvGrpSpPr>
          <p:cNvPr id="11298" name="Group 300"/>
          <p:cNvGrpSpPr>
            <a:grpSpLocks/>
          </p:cNvGrpSpPr>
          <p:nvPr/>
        </p:nvGrpSpPr>
        <p:grpSpPr bwMode="auto">
          <a:xfrm>
            <a:off x="1249363" y="1219200"/>
            <a:ext cx="428625" cy="874713"/>
            <a:chOff x="787" y="768"/>
            <a:chExt cx="270" cy="551"/>
          </a:xfrm>
        </p:grpSpPr>
        <p:grpSp>
          <p:nvGrpSpPr>
            <p:cNvPr id="11364" name="Group 301"/>
            <p:cNvGrpSpPr>
              <a:grpSpLocks/>
            </p:cNvGrpSpPr>
            <p:nvPr/>
          </p:nvGrpSpPr>
          <p:grpSpPr bwMode="auto">
            <a:xfrm>
              <a:off x="789" y="866"/>
              <a:ext cx="36" cy="120"/>
              <a:chOff x="789" y="866"/>
              <a:chExt cx="36" cy="120"/>
            </a:xfrm>
          </p:grpSpPr>
          <p:sp>
            <p:nvSpPr>
              <p:cNvPr id="11418" name="Freeform 302"/>
              <p:cNvSpPr>
                <a:spLocks noChangeArrowheads="1"/>
              </p:cNvSpPr>
              <p:nvPr/>
            </p:nvSpPr>
            <p:spPr bwMode="auto">
              <a:xfrm>
                <a:off x="789" y="962"/>
                <a:ext cx="18" cy="24"/>
              </a:xfrm>
              <a:custGeom>
                <a:avLst/>
                <a:gdLst>
                  <a:gd name="T0" fmla="*/ 7 w 19"/>
                  <a:gd name="T1" fmla="*/ 3 h 25"/>
                  <a:gd name="T2" fmla="*/ 5 w 19"/>
                  <a:gd name="T3" fmla="*/ 6 h 25"/>
                  <a:gd name="T4" fmla="*/ 3 w 19"/>
                  <a:gd name="T5" fmla="*/ 8 h 25"/>
                  <a:gd name="T6" fmla="*/ 2 w 19"/>
                  <a:gd name="T7" fmla="*/ 11 h 25"/>
                  <a:gd name="T8" fmla="*/ 1 w 19"/>
                  <a:gd name="T9" fmla="*/ 12 h 25"/>
                  <a:gd name="T10" fmla="*/ 0 w 19"/>
                  <a:gd name="T11" fmla="*/ 15 h 25"/>
                  <a:gd name="T12" fmla="*/ 1 w 19"/>
                  <a:gd name="T13" fmla="*/ 18 h 25"/>
                  <a:gd name="T14" fmla="*/ 1 w 19"/>
                  <a:gd name="T15" fmla="*/ 20 h 25"/>
                  <a:gd name="T16" fmla="*/ 6 w 19"/>
                  <a:gd name="T17" fmla="*/ 23 h 25"/>
                  <a:gd name="T18" fmla="*/ 9 w 19"/>
                  <a:gd name="T19" fmla="*/ 21 h 25"/>
                  <a:gd name="T20" fmla="*/ 11 w 19"/>
                  <a:gd name="T21" fmla="*/ 20 h 25"/>
                  <a:gd name="T22" fmla="*/ 17 w 19"/>
                  <a:gd name="T23" fmla="*/ 15 h 25"/>
                  <a:gd name="T24" fmla="*/ 15 w 19"/>
                  <a:gd name="T25" fmla="*/ 0 h 25"/>
                  <a:gd name="T26" fmla="*/ 7 w 19"/>
                  <a:gd name="T27" fmla="*/ 3 h 2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9"/>
                  <a:gd name="T43" fmla="*/ 0 h 25"/>
                  <a:gd name="T44" fmla="*/ 19 w 19"/>
                  <a:gd name="T45" fmla="*/ 25 h 2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9" h="25">
                    <a:moveTo>
                      <a:pt x="7" y="3"/>
                    </a:moveTo>
                    <a:lnTo>
                      <a:pt x="5" y="6"/>
                    </a:lnTo>
                    <a:lnTo>
                      <a:pt x="3" y="8"/>
                    </a:lnTo>
                    <a:lnTo>
                      <a:pt x="2" y="11"/>
                    </a:lnTo>
                    <a:lnTo>
                      <a:pt x="1" y="13"/>
                    </a:lnTo>
                    <a:lnTo>
                      <a:pt x="0" y="16"/>
                    </a:lnTo>
                    <a:lnTo>
                      <a:pt x="1" y="19"/>
                    </a:lnTo>
                    <a:lnTo>
                      <a:pt x="1" y="21"/>
                    </a:lnTo>
                    <a:lnTo>
                      <a:pt x="6" y="24"/>
                    </a:lnTo>
                    <a:lnTo>
                      <a:pt x="10" y="22"/>
                    </a:lnTo>
                    <a:lnTo>
                      <a:pt x="12" y="21"/>
                    </a:lnTo>
                    <a:lnTo>
                      <a:pt x="18" y="16"/>
                    </a:lnTo>
                    <a:lnTo>
                      <a:pt x="16" y="0"/>
                    </a:lnTo>
                    <a:lnTo>
                      <a:pt x="7" y="3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grpSp>
            <p:nvGrpSpPr>
              <p:cNvPr id="11419" name="Group 303"/>
              <p:cNvGrpSpPr>
                <a:grpSpLocks/>
              </p:cNvGrpSpPr>
              <p:nvPr/>
            </p:nvGrpSpPr>
            <p:grpSpPr bwMode="auto">
              <a:xfrm>
                <a:off x="790" y="866"/>
                <a:ext cx="35" cy="113"/>
                <a:chOff x="790" y="866"/>
                <a:chExt cx="35" cy="113"/>
              </a:xfrm>
            </p:grpSpPr>
            <p:sp>
              <p:nvSpPr>
                <p:cNvPr id="11422" name="Freeform 304"/>
                <p:cNvSpPr>
                  <a:spLocks noChangeArrowheads="1"/>
                </p:cNvSpPr>
                <p:nvPr/>
              </p:nvSpPr>
              <p:spPr bwMode="auto">
                <a:xfrm>
                  <a:off x="790" y="866"/>
                  <a:ext cx="35" cy="113"/>
                </a:xfrm>
                <a:custGeom>
                  <a:avLst/>
                  <a:gdLst>
                    <a:gd name="T0" fmla="*/ 16 w 36"/>
                    <a:gd name="T1" fmla="*/ 112 h 114"/>
                    <a:gd name="T2" fmla="*/ 13 w 36"/>
                    <a:gd name="T3" fmla="*/ 88 h 114"/>
                    <a:gd name="T4" fmla="*/ 11 w 36"/>
                    <a:gd name="T5" fmla="*/ 76 h 114"/>
                    <a:gd name="T6" fmla="*/ 11 w 36"/>
                    <a:gd name="T7" fmla="*/ 73 h 114"/>
                    <a:gd name="T8" fmla="*/ 9 w 36"/>
                    <a:gd name="T9" fmla="*/ 66 h 114"/>
                    <a:gd name="T10" fmla="*/ 8 w 36"/>
                    <a:gd name="T11" fmla="*/ 60 h 114"/>
                    <a:gd name="T12" fmla="*/ 8 w 36"/>
                    <a:gd name="T13" fmla="*/ 56 h 114"/>
                    <a:gd name="T14" fmla="*/ 4 w 36"/>
                    <a:gd name="T15" fmla="*/ 50 h 114"/>
                    <a:gd name="T16" fmla="*/ 3 w 36"/>
                    <a:gd name="T17" fmla="*/ 47 h 114"/>
                    <a:gd name="T18" fmla="*/ 3 w 36"/>
                    <a:gd name="T19" fmla="*/ 46 h 114"/>
                    <a:gd name="T20" fmla="*/ 3 w 36"/>
                    <a:gd name="T21" fmla="*/ 44 h 114"/>
                    <a:gd name="T22" fmla="*/ 0 w 36"/>
                    <a:gd name="T23" fmla="*/ 39 h 114"/>
                    <a:gd name="T24" fmla="*/ 0 w 36"/>
                    <a:gd name="T25" fmla="*/ 32 h 114"/>
                    <a:gd name="T26" fmla="*/ 3 w 36"/>
                    <a:gd name="T27" fmla="*/ 24 h 114"/>
                    <a:gd name="T28" fmla="*/ 7 w 36"/>
                    <a:gd name="T29" fmla="*/ 16 h 114"/>
                    <a:gd name="T30" fmla="*/ 7 w 36"/>
                    <a:gd name="T31" fmla="*/ 3 h 114"/>
                    <a:gd name="T32" fmla="*/ 9 w 36"/>
                    <a:gd name="T33" fmla="*/ 1 h 114"/>
                    <a:gd name="T34" fmla="*/ 13 w 36"/>
                    <a:gd name="T35" fmla="*/ 0 h 114"/>
                    <a:gd name="T36" fmla="*/ 18 w 36"/>
                    <a:gd name="T37" fmla="*/ 3 h 114"/>
                    <a:gd name="T38" fmla="*/ 21 w 36"/>
                    <a:gd name="T39" fmla="*/ 5 h 114"/>
                    <a:gd name="T40" fmla="*/ 22 w 36"/>
                    <a:gd name="T41" fmla="*/ 9 h 114"/>
                    <a:gd name="T42" fmla="*/ 20 w 36"/>
                    <a:gd name="T43" fmla="*/ 11 h 114"/>
                    <a:gd name="T44" fmla="*/ 18 w 36"/>
                    <a:gd name="T45" fmla="*/ 10 h 114"/>
                    <a:gd name="T46" fmla="*/ 22 w 36"/>
                    <a:gd name="T47" fmla="*/ 12 h 114"/>
                    <a:gd name="T48" fmla="*/ 23 w 36"/>
                    <a:gd name="T49" fmla="*/ 16 h 114"/>
                    <a:gd name="T50" fmla="*/ 24 w 36"/>
                    <a:gd name="T51" fmla="*/ 19 h 114"/>
                    <a:gd name="T52" fmla="*/ 19 w 36"/>
                    <a:gd name="T53" fmla="*/ 19 h 114"/>
                    <a:gd name="T54" fmla="*/ 23 w 36"/>
                    <a:gd name="T55" fmla="*/ 19 h 114"/>
                    <a:gd name="T56" fmla="*/ 25 w 36"/>
                    <a:gd name="T57" fmla="*/ 23 h 114"/>
                    <a:gd name="T58" fmla="*/ 26 w 36"/>
                    <a:gd name="T59" fmla="*/ 27 h 114"/>
                    <a:gd name="T60" fmla="*/ 25 w 36"/>
                    <a:gd name="T61" fmla="*/ 28 h 114"/>
                    <a:gd name="T62" fmla="*/ 24 w 36"/>
                    <a:gd name="T63" fmla="*/ 28 h 114"/>
                    <a:gd name="T64" fmla="*/ 21 w 36"/>
                    <a:gd name="T65" fmla="*/ 28 h 114"/>
                    <a:gd name="T66" fmla="*/ 26 w 36"/>
                    <a:gd name="T67" fmla="*/ 29 h 114"/>
                    <a:gd name="T68" fmla="*/ 29 w 36"/>
                    <a:gd name="T69" fmla="*/ 32 h 114"/>
                    <a:gd name="T70" fmla="*/ 29 w 36"/>
                    <a:gd name="T71" fmla="*/ 37 h 114"/>
                    <a:gd name="T72" fmla="*/ 26 w 36"/>
                    <a:gd name="T73" fmla="*/ 40 h 114"/>
                    <a:gd name="T74" fmla="*/ 23 w 36"/>
                    <a:gd name="T75" fmla="*/ 40 h 114"/>
                    <a:gd name="T76" fmla="*/ 27 w 36"/>
                    <a:gd name="T77" fmla="*/ 40 h 114"/>
                    <a:gd name="T78" fmla="*/ 31 w 36"/>
                    <a:gd name="T79" fmla="*/ 42 h 114"/>
                    <a:gd name="T80" fmla="*/ 33 w 36"/>
                    <a:gd name="T81" fmla="*/ 47 h 114"/>
                    <a:gd name="T82" fmla="*/ 34 w 36"/>
                    <a:gd name="T83" fmla="*/ 53 h 114"/>
                    <a:gd name="T84" fmla="*/ 33 w 36"/>
                    <a:gd name="T85" fmla="*/ 60 h 114"/>
                    <a:gd name="T86" fmla="*/ 32 w 36"/>
                    <a:gd name="T87" fmla="*/ 66 h 114"/>
                    <a:gd name="T88" fmla="*/ 31 w 36"/>
                    <a:gd name="T89" fmla="*/ 73 h 114"/>
                    <a:gd name="T90" fmla="*/ 32 w 36"/>
                    <a:gd name="T91" fmla="*/ 85 h 114"/>
                    <a:gd name="T92" fmla="*/ 30 w 36"/>
                    <a:gd name="T93" fmla="*/ 94 h 114"/>
                    <a:gd name="T94" fmla="*/ 19 w 36"/>
                    <a:gd name="T95" fmla="*/ 105 h 114"/>
                    <a:gd name="T96" fmla="*/ 16 w 36"/>
                    <a:gd name="T97" fmla="*/ 112 h 114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36"/>
                    <a:gd name="T148" fmla="*/ 0 h 114"/>
                    <a:gd name="T149" fmla="*/ 36 w 36"/>
                    <a:gd name="T150" fmla="*/ 114 h 114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36" h="114">
                      <a:moveTo>
                        <a:pt x="16" y="113"/>
                      </a:moveTo>
                      <a:lnTo>
                        <a:pt x="13" y="89"/>
                      </a:lnTo>
                      <a:lnTo>
                        <a:pt x="11" y="77"/>
                      </a:lnTo>
                      <a:lnTo>
                        <a:pt x="11" y="74"/>
                      </a:lnTo>
                      <a:lnTo>
                        <a:pt x="9" y="67"/>
                      </a:lnTo>
                      <a:lnTo>
                        <a:pt x="8" y="61"/>
                      </a:lnTo>
                      <a:lnTo>
                        <a:pt x="8" y="56"/>
                      </a:lnTo>
                      <a:lnTo>
                        <a:pt x="4" y="50"/>
                      </a:lnTo>
                      <a:lnTo>
                        <a:pt x="3" y="47"/>
                      </a:lnTo>
                      <a:lnTo>
                        <a:pt x="3" y="46"/>
                      </a:lnTo>
                      <a:lnTo>
                        <a:pt x="3" y="44"/>
                      </a:lnTo>
                      <a:lnTo>
                        <a:pt x="0" y="39"/>
                      </a:lnTo>
                      <a:lnTo>
                        <a:pt x="0" y="32"/>
                      </a:lnTo>
                      <a:lnTo>
                        <a:pt x="3" y="24"/>
                      </a:lnTo>
                      <a:lnTo>
                        <a:pt x="7" y="16"/>
                      </a:lnTo>
                      <a:lnTo>
                        <a:pt x="7" y="3"/>
                      </a:lnTo>
                      <a:lnTo>
                        <a:pt x="9" y="1"/>
                      </a:lnTo>
                      <a:lnTo>
                        <a:pt x="13" y="0"/>
                      </a:lnTo>
                      <a:lnTo>
                        <a:pt x="19" y="3"/>
                      </a:lnTo>
                      <a:lnTo>
                        <a:pt x="22" y="5"/>
                      </a:lnTo>
                      <a:lnTo>
                        <a:pt x="23" y="9"/>
                      </a:lnTo>
                      <a:lnTo>
                        <a:pt x="21" y="11"/>
                      </a:lnTo>
                      <a:lnTo>
                        <a:pt x="19" y="10"/>
                      </a:lnTo>
                      <a:lnTo>
                        <a:pt x="23" y="12"/>
                      </a:lnTo>
                      <a:lnTo>
                        <a:pt x="24" y="16"/>
                      </a:lnTo>
                      <a:lnTo>
                        <a:pt x="25" y="19"/>
                      </a:lnTo>
                      <a:lnTo>
                        <a:pt x="20" y="19"/>
                      </a:lnTo>
                      <a:lnTo>
                        <a:pt x="24" y="19"/>
                      </a:lnTo>
                      <a:lnTo>
                        <a:pt x="26" y="23"/>
                      </a:lnTo>
                      <a:lnTo>
                        <a:pt x="27" y="27"/>
                      </a:lnTo>
                      <a:lnTo>
                        <a:pt x="26" y="28"/>
                      </a:lnTo>
                      <a:lnTo>
                        <a:pt x="25" y="28"/>
                      </a:lnTo>
                      <a:lnTo>
                        <a:pt x="22" y="28"/>
                      </a:lnTo>
                      <a:lnTo>
                        <a:pt x="27" y="29"/>
                      </a:lnTo>
                      <a:lnTo>
                        <a:pt x="30" y="32"/>
                      </a:lnTo>
                      <a:lnTo>
                        <a:pt x="30" y="37"/>
                      </a:lnTo>
                      <a:lnTo>
                        <a:pt x="27" y="40"/>
                      </a:lnTo>
                      <a:lnTo>
                        <a:pt x="24" y="40"/>
                      </a:lnTo>
                      <a:lnTo>
                        <a:pt x="28" y="40"/>
                      </a:lnTo>
                      <a:lnTo>
                        <a:pt x="32" y="42"/>
                      </a:lnTo>
                      <a:lnTo>
                        <a:pt x="34" y="47"/>
                      </a:lnTo>
                      <a:lnTo>
                        <a:pt x="35" y="53"/>
                      </a:lnTo>
                      <a:lnTo>
                        <a:pt x="34" y="61"/>
                      </a:lnTo>
                      <a:lnTo>
                        <a:pt x="33" y="67"/>
                      </a:lnTo>
                      <a:lnTo>
                        <a:pt x="32" y="74"/>
                      </a:lnTo>
                      <a:lnTo>
                        <a:pt x="33" y="86"/>
                      </a:lnTo>
                      <a:lnTo>
                        <a:pt x="31" y="95"/>
                      </a:lnTo>
                      <a:lnTo>
                        <a:pt x="20" y="106"/>
                      </a:lnTo>
                      <a:lnTo>
                        <a:pt x="16" y="113"/>
                      </a:lnTo>
                    </a:path>
                  </a:pathLst>
                </a:custGeom>
                <a:solidFill>
                  <a:srgbClr val="FF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1423" name="Freeform 305"/>
                <p:cNvSpPr>
                  <a:spLocks noChangeArrowheads="1"/>
                </p:cNvSpPr>
                <p:nvPr/>
              </p:nvSpPr>
              <p:spPr bwMode="auto">
                <a:xfrm>
                  <a:off x="795" y="868"/>
                  <a:ext cx="25" cy="61"/>
                </a:xfrm>
                <a:custGeom>
                  <a:avLst/>
                  <a:gdLst>
                    <a:gd name="T0" fmla="*/ 6 w 26"/>
                    <a:gd name="T1" fmla="*/ 0 h 62"/>
                    <a:gd name="T2" fmla="*/ 6 w 26"/>
                    <a:gd name="T3" fmla="*/ 3 h 62"/>
                    <a:gd name="T4" fmla="*/ 6 w 26"/>
                    <a:gd name="T5" fmla="*/ 5 h 62"/>
                    <a:gd name="T6" fmla="*/ 5 w 26"/>
                    <a:gd name="T7" fmla="*/ 7 h 62"/>
                    <a:gd name="T8" fmla="*/ 6 w 26"/>
                    <a:gd name="T9" fmla="*/ 7 h 62"/>
                    <a:gd name="T10" fmla="*/ 6 w 26"/>
                    <a:gd name="T11" fmla="*/ 7 h 62"/>
                    <a:gd name="T12" fmla="*/ 8 w 26"/>
                    <a:gd name="T13" fmla="*/ 10 h 62"/>
                    <a:gd name="T14" fmla="*/ 9 w 26"/>
                    <a:gd name="T15" fmla="*/ 14 h 62"/>
                    <a:gd name="T16" fmla="*/ 7 w 26"/>
                    <a:gd name="T17" fmla="*/ 16 h 62"/>
                    <a:gd name="T18" fmla="*/ 6 w 26"/>
                    <a:gd name="T19" fmla="*/ 18 h 62"/>
                    <a:gd name="T20" fmla="*/ 5 w 26"/>
                    <a:gd name="T21" fmla="*/ 22 h 62"/>
                    <a:gd name="T22" fmla="*/ 3 w 26"/>
                    <a:gd name="T23" fmla="*/ 25 h 62"/>
                    <a:gd name="T24" fmla="*/ 0 w 26"/>
                    <a:gd name="T25" fmla="*/ 28 h 62"/>
                    <a:gd name="T26" fmla="*/ 8 w 26"/>
                    <a:gd name="T27" fmla="*/ 21 h 62"/>
                    <a:gd name="T28" fmla="*/ 7 w 26"/>
                    <a:gd name="T29" fmla="*/ 24 h 62"/>
                    <a:gd name="T30" fmla="*/ 6 w 26"/>
                    <a:gd name="T31" fmla="*/ 27 h 62"/>
                    <a:gd name="T32" fmla="*/ 5 w 26"/>
                    <a:gd name="T33" fmla="*/ 31 h 62"/>
                    <a:gd name="T34" fmla="*/ 2 w 26"/>
                    <a:gd name="T35" fmla="*/ 35 h 62"/>
                    <a:gd name="T36" fmla="*/ 6 w 26"/>
                    <a:gd name="T37" fmla="*/ 31 h 62"/>
                    <a:gd name="T38" fmla="*/ 9 w 26"/>
                    <a:gd name="T39" fmla="*/ 31 h 62"/>
                    <a:gd name="T40" fmla="*/ 10 w 26"/>
                    <a:gd name="T41" fmla="*/ 35 h 62"/>
                    <a:gd name="T42" fmla="*/ 10 w 26"/>
                    <a:gd name="T43" fmla="*/ 38 h 62"/>
                    <a:gd name="T44" fmla="*/ 8 w 26"/>
                    <a:gd name="T45" fmla="*/ 41 h 62"/>
                    <a:gd name="T46" fmla="*/ 10 w 26"/>
                    <a:gd name="T47" fmla="*/ 43 h 62"/>
                    <a:gd name="T48" fmla="*/ 10 w 26"/>
                    <a:gd name="T49" fmla="*/ 45 h 62"/>
                    <a:gd name="T50" fmla="*/ 10 w 26"/>
                    <a:gd name="T51" fmla="*/ 47 h 62"/>
                    <a:gd name="T52" fmla="*/ 10 w 26"/>
                    <a:gd name="T53" fmla="*/ 53 h 62"/>
                    <a:gd name="T54" fmla="*/ 12 w 26"/>
                    <a:gd name="T55" fmla="*/ 55 h 62"/>
                    <a:gd name="T56" fmla="*/ 15 w 26"/>
                    <a:gd name="T57" fmla="*/ 58 h 62"/>
                    <a:gd name="T58" fmla="*/ 21 w 26"/>
                    <a:gd name="T59" fmla="*/ 60 h 62"/>
                    <a:gd name="T60" fmla="*/ 24 w 26"/>
                    <a:gd name="T61" fmla="*/ 58 h 62"/>
                    <a:gd name="T62" fmla="*/ 24 w 26"/>
                    <a:gd name="T63" fmla="*/ 1 h 62"/>
                    <a:gd name="T64" fmla="*/ 6 w 26"/>
                    <a:gd name="T65" fmla="*/ 0 h 62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6"/>
                    <a:gd name="T100" fmla="*/ 0 h 62"/>
                    <a:gd name="T101" fmla="*/ 26 w 26"/>
                    <a:gd name="T102" fmla="*/ 62 h 62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6" h="62">
                      <a:moveTo>
                        <a:pt x="6" y="0"/>
                      </a:moveTo>
                      <a:lnTo>
                        <a:pt x="6" y="3"/>
                      </a:lnTo>
                      <a:lnTo>
                        <a:pt x="6" y="5"/>
                      </a:lnTo>
                      <a:lnTo>
                        <a:pt x="5" y="7"/>
                      </a:lnTo>
                      <a:lnTo>
                        <a:pt x="6" y="7"/>
                      </a:lnTo>
                      <a:lnTo>
                        <a:pt x="8" y="10"/>
                      </a:lnTo>
                      <a:lnTo>
                        <a:pt x="9" y="14"/>
                      </a:lnTo>
                      <a:lnTo>
                        <a:pt x="7" y="16"/>
                      </a:lnTo>
                      <a:lnTo>
                        <a:pt x="6" y="18"/>
                      </a:lnTo>
                      <a:lnTo>
                        <a:pt x="5" y="22"/>
                      </a:lnTo>
                      <a:lnTo>
                        <a:pt x="3" y="25"/>
                      </a:lnTo>
                      <a:lnTo>
                        <a:pt x="0" y="28"/>
                      </a:lnTo>
                      <a:lnTo>
                        <a:pt x="8" y="21"/>
                      </a:lnTo>
                      <a:lnTo>
                        <a:pt x="7" y="24"/>
                      </a:lnTo>
                      <a:lnTo>
                        <a:pt x="6" y="27"/>
                      </a:lnTo>
                      <a:lnTo>
                        <a:pt x="5" y="32"/>
                      </a:lnTo>
                      <a:lnTo>
                        <a:pt x="2" y="36"/>
                      </a:lnTo>
                      <a:lnTo>
                        <a:pt x="6" y="31"/>
                      </a:lnTo>
                      <a:lnTo>
                        <a:pt x="9" y="32"/>
                      </a:lnTo>
                      <a:lnTo>
                        <a:pt x="10" y="36"/>
                      </a:lnTo>
                      <a:lnTo>
                        <a:pt x="10" y="39"/>
                      </a:lnTo>
                      <a:lnTo>
                        <a:pt x="8" y="42"/>
                      </a:lnTo>
                      <a:lnTo>
                        <a:pt x="10" y="44"/>
                      </a:lnTo>
                      <a:lnTo>
                        <a:pt x="10" y="46"/>
                      </a:lnTo>
                      <a:lnTo>
                        <a:pt x="10" y="48"/>
                      </a:lnTo>
                      <a:lnTo>
                        <a:pt x="10" y="54"/>
                      </a:lnTo>
                      <a:lnTo>
                        <a:pt x="12" y="56"/>
                      </a:lnTo>
                      <a:lnTo>
                        <a:pt x="16" y="59"/>
                      </a:lnTo>
                      <a:lnTo>
                        <a:pt x="22" y="61"/>
                      </a:lnTo>
                      <a:lnTo>
                        <a:pt x="25" y="59"/>
                      </a:lnTo>
                      <a:lnTo>
                        <a:pt x="25" y="1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FF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sp>
            <p:nvSpPr>
              <p:cNvPr id="11420" name="Freeform 306"/>
              <p:cNvSpPr>
                <a:spLocks noChangeArrowheads="1"/>
              </p:cNvSpPr>
              <p:nvPr/>
            </p:nvSpPr>
            <p:spPr bwMode="auto">
              <a:xfrm>
                <a:off x="797" y="953"/>
                <a:ext cx="26" cy="30"/>
              </a:xfrm>
              <a:custGeom>
                <a:avLst/>
                <a:gdLst>
                  <a:gd name="T0" fmla="*/ 0 w 27"/>
                  <a:gd name="T1" fmla="*/ 7 h 31"/>
                  <a:gd name="T2" fmla="*/ 4 w 27"/>
                  <a:gd name="T3" fmla="*/ 10 h 31"/>
                  <a:gd name="T4" fmla="*/ 7 w 27"/>
                  <a:gd name="T5" fmla="*/ 12 h 31"/>
                  <a:gd name="T6" fmla="*/ 12 w 27"/>
                  <a:gd name="T7" fmla="*/ 12 h 31"/>
                  <a:gd name="T8" fmla="*/ 16 w 27"/>
                  <a:gd name="T9" fmla="*/ 10 h 31"/>
                  <a:gd name="T10" fmla="*/ 19 w 27"/>
                  <a:gd name="T11" fmla="*/ 8 h 31"/>
                  <a:gd name="T12" fmla="*/ 22 w 27"/>
                  <a:gd name="T13" fmla="*/ 6 h 31"/>
                  <a:gd name="T14" fmla="*/ 23 w 27"/>
                  <a:gd name="T15" fmla="*/ 3 h 31"/>
                  <a:gd name="T16" fmla="*/ 25 w 27"/>
                  <a:gd name="T17" fmla="*/ 0 h 31"/>
                  <a:gd name="T18" fmla="*/ 25 w 27"/>
                  <a:gd name="T19" fmla="*/ 7 h 31"/>
                  <a:gd name="T20" fmla="*/ 22 w 27"/>
                  <a:gd name="T21" fmla="*/ 11 h 31"/>
                  <a:gd name="T22" fmla="*/ 19 w 27"/>
                  <a:gd name="T23" fmla="*/ 15 h 31"/>
                  <a:gd name="T24" fmla="*/ 14 w 27"/>
                  <a:gd name="T25" fmla="*/ 21 h 31"/>
                  <a:gd name="T26" fmla="*/ 10 w 27"/>
                  <a:gd name="T27" fmla="*/ 25 h 31"/>
                  <a:gd name="T28" fmla="*/ 7 w 27"/>
                  <a:gd name="T29" fmla="*/ 27 h 31"/>
                  <a:gd name="T30" fmla="*/ 4 w 27"/>
                  <a:gd name="T31" fmla="*/ 29 h 31"/>
                  <a:gd name="T32" fmla="*/ 0 w 27"/>
                  <a:gd name="T33" fmla="*/ 7 h 3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31"/>
                  <a:gd name="T53" fmla="*/ 27 w 27"/>
                  <a:gd name="T54" fmla="*/ 31 h 3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31">
                    <a:moveTo>
                      <a:pt x="0" y="7"/>
                    </a:moveTo>
                    <a:lnTo>
                      <a:pt x="4" y="10"/>
                    </a:lnTo>
                    <a:lnTo>
                      <a:pt x="7" y="12"/>
                    </a:lnTo>
                    <a:lnTo>
                      <a:pt x="12" y="12"/>
                    </a:lnTo>
                    <a:lnTo>
                      <a:pt x="17" y="10"/>
                    </a:lnTo>
                    <a:lnTo>
                      <a:pt x="20" y="8"/>
                    </a:lnTo>
                    <a:lnTo>
                      <a:pt x="23" y="6"/>
                    </a:lnTo>
                    <a:lnTo>
                      <a:pt x="24" y="3"/>
                    </a:lnTo>
                    <a:lnTo>
                      <a:pt x="26" y="0"/>
                    </a:lnTo>
                    <a:lnTo>
                      <a:pt x="26" y="7"/>
                    </a:lnTo>
                    <a:lnTo>
                      <a:pt x="23" y="11"/>
                    </a:lnTo>
                    <a:lnTo>
                      <a:pt x="20" y="16"/>
                    </a:lnTo>
                    <a:lnTo>
                      <a:pt x="15" y="22"/>
                    </a:lnTo>
                    <a:lnTo>
                      <a:pt x="10" y="26"/>
                    </a:lnTo>
                    <a:lnTo>
                      <a:pt x="7" y="28"/>
                    </a:lnTo>
                    <a:lnTo>
                      <a:pt x="4" y="30"/>
                    </a:lnTo>
                    <a:lnTo>
                      <a:pt x="0" y="7"/>
                    </a:lnTo>
                  </a:path>
                </a:pathLst>
              </a:custGeom>
              <a:solidFill>
                <a:srgbClr val="E0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421" name="Freeform 307"/>
              <p:cNvSpPr>
                <a:spLocks noChangeArrowheads="1"/>
              </p:cNvSpPr>
              <p:nvPr/>
            </p:nvSpPr>
            <p:spPr bwMode="auto">
              <a:xfrm>
                <a:off x="796" y="948"/>
                <a:ext cx="16" cy="16"/>
              </a:xfrm>
              <a:custGeom>
                <a:avLst/>
                <a:gdLst>
                  <a:gd name="T0" fmla="*/ 0 w 17"/>
                  <a:gd name="T1" fmla="*/ 8 h 17"/>
                  <a:gd name="T2" fmla="*/ 4 w 17"/>
                  <a:gd name="T3" fmla="*/ 4 h 17"/>
                  <a:gd name="T4" fmla="*/ 8 w 17"/>
                  <a:gd name="T5" fmla="*/ 1 h 17"/>
                  <a:gd name="T6" fmla="*/ 11 w 17"/>
                  <a:gd name="T7" fmla="*/ 0 h 17"/>
                  <a:gd name="T8" fmla="*/ 15 w 17"/>
                  <a:gd name="T9" fmla="*/ 8 h 17"/>
                  <a:gd name="T10" fmla="*/ 15 w 17"/>
                  <a:gd name="T11" fmla="*/ 15 h 17"/>
                  <a:gd name="T12" fmla="*/ 8 w 17"/>
                  <a:gd name="T13" fmla="*/ 13 h 17"/>
                  <a:gd name="T14" fmla="*/ 4 w 17"/>
                  <a:gd name="T15" fmla="*/ 11 h 17"/>
                  <a:gd name="T16" fmla="*/ 0 w 17"/>
                  <a:gd name="T17" fmla="*/ 8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17"/>
                  <a:gd name="T29" fmla="*/ 17 w 17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17">
                    <a:moveTo>
                      <a:pt x="0" y="9"/>
                    </a:moveTo>
                    <a:lnTo>
                      <a:pt x="4" y="4"/>
                    </a:lnTo>
                    <a:lnTo>
                      <a:pt x="8" y="1"/>
                    </a:lnTo>
                    <a:lnTo>
                      <a:pt x="12" y="0"/>
                    </a:lnTo>
                    <a:lnTo>
                      <a:pt x="16" y="9"/>
                    </a:lnTo>
                    <a:lnTo>
                      <a:pt x="16" y="16"/>
                    </a:lnTo>
                    <a:lnTo>
                      <a:pt x="8" y="14"/>
                    </a:lnTo>
                    <a:lnTo>
                      <a:pt x="4" y="12"/>
                    </a:lnTo>
                    <a:lnTo>
                      <a:pt x="0" y="9"/>
                    </a:lnTo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</p:grpSp>
        <p:sp>
          <p:nvSpPr>
            <p:cNvPr id="11365" name="Freeform 308"/>
            <p:cNvSpPr>
              <a:spLocks noChangeArrowheads="1"/>
            </p:cNvSpPr>
            <p:nvPr/>
          </p:nvSpPr>
          <p:spPr bwMode="auto">
            <a:xfrm>
              <a:off x="877" y="1179"/>
              <a:ext cx="165" cy="101"/>
            </a:xfrm>
            <a:custGeom>
              <a:avLst/>
              <a:gdLst>
                <a:gd name="T0" fmla="*/ 1 w 166"/>
                <a:gd name="T1" fmla="*/ 47 h 102"/>
                <a:gd name="T2" fmla="*/ 1 w 166"/>
                <a:gd name="T3" fmla="*/ 82 h 102"/>
                <a:gd name="T4" fmla="*/ 0 w 166"/>
                <a:gd name="T5" fmla="*/ 100 h 102"/>
                <a:gd name="T6" fmla="*/ 160 w 166"/>
                <a:gd name="T7" fmla="*/ 100 h 102"/>
                <a:gd name="T8" fmla="*/ 164 w 166"/>
                <a:gd name="T9" fmla="*/ 78 h 102"/>
                <a:gd name="T10" fmla="*/ 164 w 166"/>
                <a:gd name="T11" fmla="*/ 57 h 102"/>
                <a:gd name="T12" fmla="*/ 161 w 166"/>
                <a:gd name="T13" fmla="*/ 27 h 102"/>
                <a:gd name="T14" fmla="*/ 160 w 166"/>
                <a:gd name="T15" fmla="*/ 0 h 102"/>
                <a:gd name="T16" fmla="*/ 1 w 166"/>
                <a:gd name="T17" fmla="*/ 0 h 102"/>
                <a:gd name="T18" fmla="*/ 1 w 166"/>
                <a:gd name="T19" fmla="*/ 47 h 10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6"/>
                <a:gd name="T31" fmla="*/ 0 h 102"/>
                <a:gd name="T32" fmla="*/ 166 w 166"/>
                <a:gd name="T33" fmla="*/ 102 h 10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6" h="102">
                  <a:moveTo>
                    <a:pt x="1" y="47"/>
                  </a:moveTo>
                  <a:lnTo>
                    <a:pt x="1" y="83"/>
                  </a:lnTo>
                  <a:lnTo>
                    <a:pt x="0" y="101"/>
                  </a:lnTo>
                  <a:lnTo>
                    <a:pt x="161" y="101"/>
                  </a:lnTo>
                  <a:lnTo>
                    <a:pt x="165" y="79"/>
                  </a:lnTo>
                  <a:lnTo>
                    <a:pt x="165" y="58"/>
                  </a:lnTo>
                  <a:lnTo>
                    <a:pt x="162" y="27"/>
                  </a:lnTo>
                  <a:lnTo>
                    <a:pt x="161" y="0"/>
                  </a:lnTo>
                  <a:lnTo>
                    <a:pt x="1" y="0"/>
                  </a:lnTo>
                  <a:lnTo>
                    <a:pt x="1" y="47"/>
                  </a:lnTo>
                </a:path>
              </a:pathLst>
            </a:custGeom>
            <a:solidFill>
              <a:srgbClr val="000080"/>
            </a:solidFill>
            <a:ln w="126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1366" name="Freeform 309"/>
            <p:cNvSpPr>
              <a:spLocks noChangeArrowheads="1"/>
            </p:cNvSpPr>
            <p:nvPr/>
          </p:nvSpPr>
          <p:spPr bwMode="auto">
            <a:xfrm>
              <a:off x="878" y="1222"/>
              <a:ext cx="158" cy="37"/>
            </a:xfrm>
            <a:custGeom>
              <a:avLst/>
              <a:gdLst>
                <a:gd name="T0" fmla="*/ 0 w 159"/>
                <a:gd name="T1" fmla="*/ 22 h 38"/>
                <a:gd name="T2" fmla="*/ 13 w 159"/>
                <a:gd name="T3" fmla="*/ 25 h 38"/>
                <a:gd name="T4" fmla="*/ 29 w 159"/>
                <a:gd name="T5" fmla="*/ 25 h 38"/>
                <a:gd name="T6" fmla="*/ 55 w 159"/>
                <a:gd name="T7" fmla="*/ 26 h 38"/>
                <a:gd name="T8" fmla="*/ 87 w 159"/>
                <a:gd name="T9" fmla="*/ 22 h 38"/>
                <a:gd name="T10" fmla="*/ 111 w 159"/>
                <a:gd name="T11" fmla="*/ 18 h 38"/>
                <a:gd name="T12" fmla="*/ 135 w 159"/>
                <a:gd name="T13" fmla="*/ 11 h 38"/>
                <a:gd name="T14" fmla="*/ 153 w 159"/>
                <a:gd name="T15" fmla="*/ 3 h 38"/>
                <a:gd name="T16" fmla="*/ 156 w 159"/>
                <a:gd name="T17" fmla="*/ 0 h 38"/>
                <a:gd name="T18" fmla="*/ 157 w 159"/>
                <a:gd name="T19" fmla="*/ 13 h 38"/>
                <a:gd name="T20" fmla="*/ 142 w 159"/>
                <a:gd name="T21" fmla="*/ 22 h 38"/>
                <a:gd name="T22" fmla="*/ 116 w 159"/>
                <a:gd name="T23" fmla="*/ 32 h 38"/>
                <a:gd name="T24" fmla="*/ 91 w 159"/>
                <a:gd name="T25" fmla="*/ 36 h 38"/>
                <a:gd name="T26" fmla="*/ 62 w 159"/>
                <a:gd name="T27" fmla="*/ 36 h 38"/>
                <a:gd name="T28" fmla="*/ 31 w 159"/>
                <a:gd name="T29" fmla="*/ 34 h 38"/>
                <a:gd name="T30" fmla="*/ 11 w 159"/>
                <a:gd name="T31" fmla="*/ 31 h 38"/>
                <a:gd name="T32" fmla="*/ 0 w 159"/>
                <a:gd name="T33" fmla="*/ 29 h 38"/>
                <a:gd name="T34" fmla="*/ 0 w 159"/>
                <a:gd name="T35" fmla="*/ 22 h 3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59"/>
                <a:gd name="T55" fmla="*/ 0 h 38"/>
                <a:gd name="T56" fmla="*/ 159 w 159"/>
                <a:gd name="T57" fmla="*/ 38 h 3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59" h="38">
                  <a:moveTo>
                    <a:pt x="0" y="23"/>
                  </a:moveTo>
                  <a:lnTo>
                    <a:pt x="13" y="26"/>
                  </a:lnTo>
                  <a:lnTo>
                    <a:pt x="29" y="26"/>
                  </a:lnTo>
                  <a:lnTo>
                    <a:pt x="55" y="27"/>
                  </a:lnTo>
                  <a:lnTo>
                    <a:pt x="88" y="23"/>
                  </a:lnTo>
                  <a:lnTo>
                    <a:pt x="112" y="18"/>
                  </a:lnTo>
                  <a:lnTo>
                    <a:pt x="136" y="11"/>
                  </a:lnTo>
                  <a:lnTo>
                    <a:pt x="154" y="3"/>
                  </a:lnTo>
                  <a:lnTo>
                    <a:pt x="157" y="0"/>
                  </a:lnTo>
                  <a:lnTo>
                    <a:pt x="158" y="13"/>
                  </a:lnTo>
                  <a:lnTo>
                    <a:pt x="143" y="23"/>
                  </a:lnTo>
                  <a:lnTo>
                    <a:pt x="117" y="33"/>
                  </a:lnTo>
                  <a:lnTo>
                    <a:pt x="92" y="37"/>
                  </a:lnTo>
                  <a:lnTo>
                    <a:pt x="62" y="37"/>
                  </a:lnTo>
                  <a:lnTo>
                    <a:pt x="31" y="35"/>
                  </a:lnTo>
                  <a:lnTo>
                    <a:pt x="11" y="32"/>
                  </a:lnTo>
                  <a:lnTo>
                    <a:pt x="0" y="30"/>
                  </a:lnTo>
                  <a:lnTo>
                    <a:pt x="0" y="23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grpSp>
          <p:nvGrpSpPr>
            <p:cNvPr id="11367" name="Group 310"/>
            <p:cNvGrpSpPr>
              <a:grpSpLocks/>
            </p:cNvGrpSpPr>
            <p:nvPr/>
          </p:nvGrpSpPr>
          <p:grpSpPr bwMode="auto">
            <a:xfrm>
              <a:off x="854" y="1258"/>
              <a:ext cx="99" cy="61"/>
              <a:chOff x="854" y="1258"/>
              <a:chExt cx="99" cy="61"/>
            </a:xfrm>
          </p:grpSpPr>
          <p:grpSp>
            <p:nvGrpSpPr>
              <p:cNvPr id="11409" name="Group 311"/>
              <p:cNvGrpSpPr>
                <a:grpSpLocks/>
              </p:cNvGrpSpPr>
              <p:nvPr/>
            </p:nvGrpSpPr>
            <p:grpSpPr bwMode="auto">
              <a:xfrm>
                <a:off x="854" y="1262"/>
                <a:ext cx="92" cy="57"/>
                <a:chOff x="854" y="1262"/>
                <a:chExt cx="92" cy="57"/>
              </a:xfrm>
            </p:grpSpPr>
            <p:sp>
              <p:nvSpPr>
                <p:cNvPr id="11411" name="Freeform 312"/>
                <p:cNvSpPr>
                  <a:spLocks noChangeArrowheads="1"/>
                </p:cNvSpPr>
                <p:nvPr/>
              </p:nvSpPr>
              <p:spPr bwMode="auto">
                <a:xfrm>
                  <a:off x="854" y="1264"/>
                  <a:ext cx="91" cy="55"/>
                </a:xfrm>
                <a:custGeom>
                  <a:avLst/>
                  <a:gdLst>
                    <a:gd name="T0" fmla="*/ 58 w 92"/>
                    <a:gd name="T1" fmla="*/ 6 h 56"/>
                    <a:gd name="T2" fmla="*/ 55 w 92"/>
                    <a:gd name="T3" fmla="*/ 7 h 56"/>
                    <a:gd name="T4" fmla="*/ 52 w 92"/>
                    <a:gd name="T5" fmla="*/ 7 h 56"/>
                    <a:gd name="T6" fmla="*/ 45 w 92"/>
                    <a:gd name="T7" fmla="*/ 7 h 56"/>
                    <a:gd name="T8" fmla="*/ 40 w 92"/>
                    <a:gd name="T9" fmla="*/ 7 h 56"/>
                    <a:gd name="T10" fmla="*/ 38 w 92"/>
                    <a:gd name="T11" fmla="*/ 7 h 56"/>
                    <a:gd name="T12" fmla="*/ 34 w 92"/>
                    <a:gd name="T13" fmla="*/ 8 h 56"/>
                    <a:gd name="T14" fmla="*/ 32 w 92"/>
                    <a:gd name="T15" fmla="*/ 11 h 56"/>
                    <a:gd name="T16" fmla="*/ 29 w 92"/>
                    <a:gd name="T17" fmla="*/ 13 h 56"/>
                    <a:gd name="T18" fmla="*/ 24 w 92"/>
                    <a:gd name="T19" fmla="*/ 15 h 56"/>
                    <a:gd name="T20" fmla="*/ 22 w 92"/>
                    <a:gd name="T21" fmla="*/ 16 h 56"/>
                    <a:gd name="T22" fmla="*/ 20 w 92"/>
                    <a:gd name="T23" fmla="*/ 18 h 56"/>
                    <a:gd name="T24" fmla="*/ 17 w 92"/>
                    <a:gd name="T25" fmla="*/ 20 h 56"/>
                    <a:gd name="T26" fmla="*/ 10 w 92"/>
                    <a:gd name="T27" fmla="*/ 23 h 56"/>
                    <a:gd name="T28" fmla="*/ 8 w 92"/>
                    <a:gd name="T29" fmla="*/ 25 h 56"/>
                    <a:gd name="T30" fmla="*/ 8 w 92"/>
                    <a:gd name="T31" fmla="*/ 26 h 56"/>
                    <a:gd name="T32" fmla="*/ 8 w 92"/>
                    <a:gd name="T33" fmla="*/ 28 h 56"/>
                    <a:gd name="T34" fmla="*/ 10 w 92"/>
                    <a:gd name="T35" fmla="*/ 28 h 56"/>
                    <a:gd name="T36" fmla="*/ 8 w 92"/>
                    <a:gd name="T37" fmla="*/ 30 h 56"/>
                    <a:gd name="T38" fmla="*/ 4 w 92"/>
                    <a:gd name="T39" fmla="*/ 33 h 56"/>
                    <a:gd name="T40" fmla="*/ 0 w 92"/>
                    <a:gd name="T41" fmla="*/ 37 h 56"/>
                    <a:gd name="T42" fmla="*/ 0 w 92"/>
                    <a:gd name="T43" fmla="*/ 40 h 56"/>
                    <a:gd name="T44" fmla="*/ 0 w 92"/>
                    <a:gd name="T45" fmla="*/ 43 h 56"/>
                    <a:gd name="T46" fmla="*/ 3 w 92"/>
                    <a:gd name="T47" fmla="*/ 44 h 56"/>
                    <a:gd name="T48" fmla="*/ 5 w 92"/>
                    <a:gd name="T49" fmla="*/ 43 h 56"/>
                    <a:gd name="T50" fmla="*/ 7 w 92"/>
                    <a:gd name="T51" fmla="*/ 40 h 56"/>
                    <a:gd name="T52" fmla="*/ 4 w 92"/>
                    <a:gd name="T53" fmla="*/ 43 h 56"/>
                    <a:gd name="T54" fmla="*/ 4 w 92"/>
                    <a:gd name="T55" fmla="*/ 45 h 56"/>
                    <a:gd name="T56" fmla="*/ 5 w 92"/>
                    <a:gd name="T57" fmla="*/ 48 h 56"/>
                    <a:gd name="T58" fmla="*/ 8 w 92"/>
                    <a:gd name="T59" fmla="*/ 49 h 56"/>
                    <a:gd name="T60" fmla="*/ 10 w 92"/>
                    <a:gd name="T61" fmla="*/ 49 h 56"/>
                    <a:gd name="T62" fmla="*/ 12 w 92"/>
                    <a:gd name="T63" fmla="*/ 49 h 56"/>
                    <a:gd name="T64" fmla="*/ 14 w 92"/>
                    <a:gd name="T65" fmla="*/ 48 h 56"/>
                    <a:gd name="T66" fmla="*/ 15 w 92"/>
                    <a:gd name="T67" fmla="*/ 49 h 56"/>
                    <a:gd name="T68" fmla="*/ 17 w 92"/>
                    <a:gd name="T69" fmla="*/ 51 h 56"/>
                    <a:gd name="T70" fmla="*/ 20 w 92"/>
                    <a:gd name="T71" fmla="*/ 52 h 56"/>
                    <a:gd name="T72" fmla="*/ 24 w 92"/>
                    <a:gd name="T73" fmla="*/ 51 h 56"/>
                    <a:gd name="T74" fmla="*/ 27 w 92"/>
                    <a:gd name="T75" fmla="*/ 50 h 56"/>
                    <a:gd name="T76" fmla="*/ 30 w 92"/>
                    <a:gd name="T77" fmla="*/ 49 h 56"/>
                    <a:gd name="T78" fmla="*/ 29 w 92"/>
                    <a:gd name="T79" fmla="*/ 50 h 56"/>
                    <a:gd name="T80" fmla="*/ 30 w 92"/>
                    <a:gd name="T81" fmla="*/ 51 h 56"/>
                    <a:gd name="T82" fmla="*/ 30 w 92"/>
                    <a:gd name="T83" fmla="*/ 53 h 56"/>
                    <a:gd name="T84" fmla="*/ 33 w 92"/>
                    <a:gd name="T85" fmla="*/ 54 h 56"/>
                    <a:gd name="T86" fmla="*/ 37 w 92"/>
                    <a:gd name="T87" fmla="*/ 53 h 56"/>
                    <a:gd name="T88" fmla="*/ 41 w 92"/>
                    <a:gd name="T89" fmla="*/ 50 h 56"/>
                    <a:gd name="T90" fmla="*/ 46 w 92"/>
                    <a:gd name="T91" fmla="*/ 48 h 56"/>
                    <a:gd name="T92" fmla="*/ 50 w 92"/>
                    <a:gd name="T93" fmla="*/ 45 h 56"/>
                    <a:gd name="T94" fmla="*/ 53 w 92"/>
                    <a:gd name="T95" fmla="*/ 45 h 56"/>
                    <a:gd name="T96" fmla="*/ 57 w 92"/>
                    <a:gd name="T97" fmla="*/ 44 h 56"/>
                    <a:gd name="T98" fmla="*/ 63 w 92"/>
                    <a:gd name="T99" fmla="*/ 43 h 56"/>
                    <a:gd name="T100" fmla="*/ 71 w 92"/>
                    <a:gd name="T101" fmla="*/ 40 h 56"/>
                    <a:gd name="T102" fmla="*/ 81 w 92"/>
                    <a:gd name="T103" fmla="*/ 37 h 56"/>
                    <a:gd name="T104" fmla="*/ 84 w 92"/>
                    <a:gd name="T105" fmla="*/ 33 h 56"/>
                    <a:gd name="T106" fmla="*/ 85 w 92"/>
                    <a:gd name="T107" fmla="*/ 31 h 56"/>
                    <a:gd name="T108" fmla="*/ 86 w 92"/>
                    <a:gd name="T109" fmla="*/ 28 h 56"/>
                    <a:gd name="T110" fmla="*/ 86 w 92"/>
                    <a:gd name="T111" fmla="*/ 24 h 56"/>
                    <a:gd name="T112" fmla="*/ 87 w 92"/>
                    <a:gd name="T113" fmla="*/ 22 h 56"/>
                    <a:gd name="T114" fmla="*/ 90 w 92"/>
                    <a:gd name="T115" fmla="*/ 15 h 56"/>
                    <a:gd name="T116" fmla="*/ 63 w 92"/>
                    <a:gd name="T117" fmla="*/ 0 h 56"/>
                    <a:gd name="T118" fmla="*/ 58 w 92"/>
                    <a:gd name="T119" fmla="*/ 6 h 5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92"/>
                    <a:gd name="T181" fmla="*/ 0 h 56"/>
                    <a:gd name="T182" fmla="*/ 92 w 92"/>
                    <a:gd name="T183" fmla="*/ 56 h 56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92" h="56">
                      <a:moveTo>
                        <a:pt x="59" y="6"/>
                      </a:moveTo>
                      <a:lnTo>
                        <a:pt x="56" y="7"/>
                      </a:lnTo>
                      <a:lnTo>
                        <a:pt x="53" y="7"/>
                      </a:lnTo>
                      <a:lnTo>
                        <a:pt x="45" y="7"/>
                      </a:lnTo>
                      <a:lnTo>
                        <a:pt x="40" y="7"/>
                      </a:lnTo>
                      <a:lnTo>
                        <a:pt x="38" y="7"/>
                      </a:lnTo>
                      <a:lnTo>
                        <a:pt x="34" y="8"/>
                      </a:lnTo>
                      <a:lnTo>
                        <a:pt x="32" y="11"/>
                      </a:lnTo>
                      <a:lnTo>
                        <a:pt x="29" y="13"/>
                      </a:lnTo>
                      <a:lnTo>
                        <a:pt x="24" y="15"/>
                      </a:lnTo>
                      <a:lnTo>
                        <a:pt x="22" y="16"/>
                      </a:lnTo>
                      <a:lnTo>
                        <a:pt x="20" y="18"/>
                      </a:lnTo>
                      <a:lnTo>
                        <a:pt x="17" y="20"/>
                      </a:lnTo>
                      <a:lnTo>
                        <a:pt x="10" y="23"/>
                      </a:lnTo>
                      <a:lnTo>
                        <a:pt x="8" y="25"/>
                      </a:lnTo>
                      <a:lnTo>
                        <a:pt x="8" y="26"/>
                      </a:lnTo>
                      <a:lnTo>
                        <a:pt x="8" y="28"/>
                      </a:lnTo>
                      <a:lnTo>
                        <a:pt x="10" y="29"/>
                      </a:lnTo>
                      <a:lnTo>
                        <a:pt x="8" y="31"/>
                      </a:lnTo>
                      <a:lnTo>
                        <a:pt x="4" y="34"/>
                      </a:lnTo>
                      <a:lnTo>
                        <a:pt x="0" y="38"/>
                      </a:lnTo>
                      <a:lnTo>
                        <a:pt x="0" y="41"/>
                      </a:lnTo>
                      <a:lnTo>
                        <a:pt x="0" y="44"/>
                      </a:lnTo>
                      <a:lnTo>
                        <a:pt x="3" y="45"/>
                      </a:lnTo>
                      <a:lnTo>
                        <a:pt x="5" y="44"/>
                      </a:lnTo>
                      <a:lnTo>
                        <a:pt x="7" y="41"/>
                      </a:lnTo>
                      <a:lnTo>
                        <a:pt x="4" y="44"/>
                      </a:lnTo>
                      <a:lnTo>
                        <a:pt x="4" y="46"/>
                      </a:lnTo>
                      <a:lnTo>
                        <a:pt x="5" y="49"/>
                      </a:lnTo>
                      <a:lnTo>
                        <a:pt x="8" y="50"/>
                      </a:lnTo>
                      <a:lnTo>
                        <a:pt x="10" y="50"/>
                      </a:lnTo>
                      <a:lnTo>
                        <a:pt x="12" y="50"/>
                      </a:lnTo>
                      <a:lnTo>
                        <a:pt x="14" y="49"/>
                      </a:lnTo>
                      <a:lnTo>
                        <a:pt x="15" y="50"/>
                      </a:lnTo>
                      <a:lnTo>
                        <a:pt x="17" y="52"/>
                      </a:lnTo>
                      <a:lnTo>
                        <a:pt x="20" y="53"/>
                      </a:lnTo>
                      <a:lnTo>
                        <a:pt x="24" y="52"/>
                      </a:lnTo>
                      <a:lnTo>
                        <a:pt x="27" y="51"/>
                      </a:lnTo>
                      <a:lnTo>
                        <a:pt x="30" y="50"/>
                      </a:lnTo>
                      <a:lnTo>
                        <a:pt x="29" y="51"/>
                      </a:lnTo>
                      <a:lnTo>
                        <a:pt x="30" y="52"/>
                      </a:lnTo>
                      <a:lnTo>
                        <a:pt x="30" y="54"/>
                      </a:lnTo>
                      <a:lnTo>
                        <a:pt x="33" y="55"/>
                      </a:lnTo>
                      <a:lnTo>
                        <a:pt x="37" y="54"/>
                      </a:lnTo>
                      <a:lnTo>
                        <a:pt x="41" y="51"/>
                      </a:lnTo>
                      <a:lnTo>
                        <a:pt x="47" y="49"/>
                      </a:lnTo>
                      <a:lnTo>
                        <a:pt x="51" y="46"/>
                      </a:lnTo>
                      <a:lnTo>
                        <a:pt x="54" y="46"/>
                      </a:lnTo>
                      <a:lnTo>
                        <a:pt x="58" y="45"/>
                      </a:lnTo>
                      <a:lnTo>
                        <a:pt x="64" y="44"/>
                      </a:lnTo>
                      <a:lnTo>
                        <a:pt x="72" y="41"/>
                      </a:lnTo>
                      <a:lnTo>
                        <a:pt x="82" y="38"/>
                      </a:lnTo>
                      <a:lnTo>
                        <a:pt x="85" y="34"/>
                      </a:lnTo>
                      <a:lnTo>
                        <a:pt x="86" y="32"/>
                      </a:lnTo>
                      <a:lnTo>
                        <a:pt x="87" y="28"/>
                      </a:lnTo>
                      <a:lnTo>
                        <a:pt x="87" y="24"/>
                      </a:lnTo>
                      <a:lnTo>
                        <a:pt x="88" y="22"/>
                      </a:lnTo>
                      <a:lnTo>
                        <a:pt x="91" y="15"/>
                      </a:lnTo>
                      <a:lnTo>
                        <a:pt x="64" y="0"/>
                      </a:lnTo>
                      <a:lnTo>
                        <a:pt x="59" y="6"/>
                      </a:lnTo>
                    </a:path>
                  </a:pathLst>
                </a:custGeom>
                <a:solidFill>
                  <a:srgbClr val="FF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grpSp>
              <p:nvGrpSpPr>
                <p:cNvPr id="11412" name="Group 313"/>
                <p:cNvGrpSpPr>
                  <a:grpSpLocks/>
                </p:cNvGrpSpPr>
                <p:nvPr/>
              </p:nvGrpSpPr>
              <p:grpSpPr bwMode="auto">
                <a:xfrm>
                  <a:off x="858" y="1277"/>
                  <a:ext cx="48" cy="40"/>
                  <a:chOff x="858" y="1277"/>
                  <a:chExt cx="48" cy="40"/>
                </a:xfrm>
              </p:grpSpPr>
              <p:sp>
                <p:nvSpPr>
                  <p:cNvPr id="11414" name="Freeform 314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1292"/>
                    <a:ext cx="34" cy="22"/>
                  </a:xfrm>
                  <a:custGeom>
                    <a:avLst/>
                    <a:gdLst>
                      <a:gd name="T0" fmla="*/ 4 w 35"/>
                      <a:gd name="T1" fmla="*/ 20 h 23"/>
                      <a:gd name="T2" fmla="*/ 4 w 35"/>
                      <a:gd name="T3" fmla="*/ 19 h 23"/>
                      <a:gd name="T4" fmla="*/ 4 w 35"/>
                      <a:gd name="T5" fmla="*/ 18 h 23"/>
                      <a:gd name="T6" fmla="*/ 11 w 35"/>
                      <a:gd name="T7" fmla="*/ 14 h 23"/>
                      <a:gd name="T8" fmla="*/ 16 w 35"/>
                      <a:gd name="T9" fmla="*/ 11 h 23"/>
                      <a:gd name="T10" fmla="*/ 18 w 35"/>
                      <a:gd name="T11" fmla="*/ 10 h 23"/>
                      <a:gd name="T12" fmla="*/ 21 w 35"/>
                      <a:gd name="T13" fmla="*/ 8 h 23"/>
                      <a:gd name="T14" fmla="*/ 27 w 35"/>
                      <a:gd name="T15" fmla="*/ 6 h 23"/>
                      <a:gd name="T16" fmla="*/ 30 w 35"/>
                      <a:gd name="T17" fmla="*/ 4 h 23"/>
                      <a:gd name="T18" fmla="*/ 31 w 35"/>
                      <a:gd name="T19" fmla="*/ 3 h 23"/>
                      <a:gd name="T20" fmla="*/ 32 w 35"/>
                      <a:gd name="T21" fmla="*/ 2 h 23"/>
                      <a:gd name="T22" fmla="*/ 33 w 35"/>
                      <a:gd name="T23" fmla="*/ 0 h 23"/>
                      <a:gd name="T24" fmla="*/ 31 w 35"/>
                      <a:gd name="T25" fmla="*/ 0 h 23"/>
                      <a:gd name="T26" fmla="*/ 29 w 35"/>
                      <a:gd name="T27" fmla="*/ 0 h 23"/>
                      <a:gd name="T28" fmla="*/ 30 w 35"/>
                      <a:gd name="T29" fmla="*/ 2 h 23"/>
                      <a:gd name="T30" fmla="*/ 28 w 35"/>
                      <a:gd name="T31" fmla="*/ 4 h 23"/>
                      <a:gd name="T32" fmla="*/ 25 w 35"/>
                      <a:gd name="T33" fmla="*/ 5 h 23"/>
                      <a:gd name="T34" fmla="*/ 22 w 35"/>
                      <a:gd name="T35" fmla="*/ 6 h 23"/>
                      <a:gd name="T36" fmla="*/ 19 w 35"/>
                      <a:gd name="T37" fmla="*/ 6 h 23"/>
                      <a:gd name="T38" fmla="*/ 18 w 35"/>
                      <a:gd name="T39" fmla="*/ 9 h 23"/>
                      <a:gd name="T40" fmla="*/ 17 w 35"/>
                      <a:gd name="T41" fmla="*/ 10 h 23"/>
                      <a:gd name="T42" fmla="*/ 14 w 35"/>
                      <a:gd name="T43" fmla="*/ 11 h 23"/>
                      <a:gd name="T44" fmla="*/ 13 w 35"/>
                      <a:gd name="T45" fmla="*/ 11 h 23"/>
                      <a:gd name="T46" fmla="*/ 12 w 35"/>
                      <a:gd name="T47" fmla="*/ 11 h 23"/>
                      <a:gd name="T48" fmla="*/ 10 w 35"/>
                      <a:gd name="T49" fmla="*/ 12 h 23"/>
                      <a:gd name="T50" fmla="*/ 10 w 35"/>
                      <a:gd name="T51" fmla="*/ 14 h 23"/>
                      <a:gd name="T52" fmla="*/ 8 w 35"/>
                      <a:gd name="T53" fmla="*/ 16 h 23"/>
                      <a:gd name="T54" fmla="*/ 6 w 35"/>
                      <a:gd name="T55" fmla="*/ 16 h 23"/>
                      <a:gd name="T56" fmla="*/ 4 w 35"/>
                      <a:gd name="T57" fmla="*/ 16 h 23"/>
                      <a:gd name="T58" fmla="*/ 3 w 35"/>
                      <a:gd name="T59" fmla="*/ 15 h 23"/>
                      <a:gd name="T60" fmla="*/ 3 w 35"/>
                      <a:gd name="T61" fmla="*/ 16 h 23"/>
                      <a:gd name="T62" fmla="*/ 3 w 35"/>
                      <a:gd name="T63" fmla="*/ 19 h 23"/>
                      <a:gd name="T64" fmla="*/ 1 w 35"/>
                      <a:gd name="T65" fmla="*/ 19 h 23"/>
                      <a:gd name="T66" fmla="*/ 0 w 35"/>
                      <a:gd name="T67" fmla="*/ 21 h 23"/>
                      <a:gd name="T68" fmla="*/ 1 w 35"/>
                      <a:gd name="T69" fmla="*/ 21 h 23"/>
                      <a:gd name="T70" fmla="*/ 4 w 35"/>
                      <a:gd name="T71" fmla="*/ 20 h 23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w 35"/>
                      <a:gd name="T109" fmla="*/ 0 h 23"/>
                      <a:gd name="T110" fmla="*/ 35 w 35"/>
                      <a:gd name="T111" fmla="*/ 23 h 23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T108" t="T109" r="T110" b="T111"/>
                    <a:pathLst>
                      <a:path w="35" h="23">
                        <a:moveTo>
                          <a:pt x="4" y="21"/>
                        </a:moveTo>
                        <a:lnTo>
                          <a:pt x="4" y="20"/>
                        </a:lnTo>
                        <a:lnTo>
                          <a:pt x="4" y="19"/>
                        </a:lnTo>
                        <a:lnTo>
                          <a:pt x="11" y="15"/>
                        </a:lnTo>
                        <a:lnTo>
                          <a:pt x="16" y="12"/>
                        </a:lnTo>
                        <a:lnTo>
                          <a:pt x="19" y="10"/>
                        </a:lnTo>
                        <a:lnTo>
                          <a:pt x="22" y="8"/>
                        </a:lnTo>
                        <a:lnTo>
                          <a:pt x="28" y="6"/>
                        </a:lnTo>
                        <a:lnTo>
                          <a:pt x="31" y="4"/>
                        </a:lnTo>
                        <a:lnTo>
                          <a:pt x="32" y="3"/>
                        </a:lnTo>
                        <a:lnTo>
                          <a:pt x="33" y="2"/>
                        </a:lnTo>
                        <a:lnTo>
                          <a:pt x="34" y="0"/>
                        </a:lnTo>
                        <a:lnTo>
                          <a:pt x="32" y="0"/>
                        </a:lnTo>
                        <a:lnTo>
                          <a:pt x="30" y="0"/>
                        </a:lnTo>
                        <a:lnTo>
                          <a:pt x="31" y="2"/>
                        </a:lnTo>
                        <a:lnTo>
                          <a:pt x="29" y="4"/>
                        </a:lnTo>
                        <a:lnTo>
                          <a:pt x="26" y="5"/>
                        </a:lnTo>
                        <a:lnTo>
                          <a:pt x="23" y="6"/>
                        </a:lnTo>
                        <a:lnTo>
                          <a:pt x="20" y="6"/>
                        </a:lnTo>
                        <a:lnTo>
                          <a:pt x="19" y="9"/>
                        </a:lnTo>
                        <a:lnTo>
                          <a:pt x="17" y="10"/>
                        </a:lnTo>
                        <a:lnTo>
                          <a:pt x="14" y="12"/>
                        </a:lnTo>
                        <a:lnTo>
                          <a:pt x="13" y="12"/>
                        </a:lnTo>
                        <a:lnTo>
                          <a:pt x="12" y="11"/>
                        </a:lnTo>
                        <a:lnTo>
                          <a:pt x="10" y="13"/>
                        </a:lnTo>
                        <a:lnTo>
                          <a:pt x="10" y="15"/>
                        </a:lnTo>
                        <a:lnTo>
                          <a:pt x="8" y="17"/>
                        </a:lnTo>
                        <a:lnTo>
                          <a:pt x="6" y="17"/>
                        </a:lnTo>
                        <a:lnTo>
                          <a:pt x="4" y="17"/>
                        </a:lnTo>
                        <a:lnTo>
                          <a:pt x="3" y="16"/>
                        </a:lnTo>
                        <a:lnTo>
                          <a:pt x="3" y="17"/>
                        </a:lnTo>
                        <a:lnTo>
                          <a:pt x="3" y="20"/>
                        </a:lnTo>
                        <a:lnTo>
                          <a:pt x="1" y="20"/>
                        </a:lnTo>
                        <a:lnTo>
                          <a:pt x="0" y="22"/>
                        </a:lnTo>
                        <a:lnTo>
                          <a:pt x="1" y="22"/>
                        </a:lnTo>
                        <a:lnTo>
                          <a:pt x="4" y="21"/>
                        </a:lnTo>
                      </a:path>
                    </a:pathLst>
                  </a:custGeom>
                  <a:solidFill>
                    <a:srgbClr val="FF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1415" name="Freeform 315"/>
                  <p:cNvSpPr>
                    <a:spLocks noChangeArrowheads="1"/>
                  </p:cNvSpPr>
                  <p:nvPr/>
                </p:nvSpPr>
                <p:spPr bwMode="auto">
                  <a:xfrm>
                    <a:off x="858" y="1285"/>
                    <a:ext cx="34" cy="22"/>
                  </a:xfrm>
                  <a:custGeom>
                    <a:avLst/>
                    <a:gdLst>
                      <a:gd name="T0" fmla="*/ 33 w 35"/>
                      <a:gd name="T1" fmla="*/ 0 h 23"/>
                      <a:gd name="T2" fmla="*/ 32 w 35"/>
                      <a:gd name="T3" fmla="*/ 2 h 23"/>
                      <a:gd name="T4" fmla="*/ 30 w 35"/>
                      <a:gd name="T5" fmla="*/ 2 h 23"/>
                      <a:gd name="T6" fmla="*/ 25 w 35"/>
                      <a:gd name="T7" fmla="*/ 5 h 23"/>
                      <a:gd name="T8" fmla="*/ 21 w 35"/>
                      <a:gd name="T9" fmla="*/ 6 h 23"/>
                      <a:gd name="T10" fmla="*/ 19 w 35"/>
                      <a:gd name="T11" fmla="*/ 7 h 23"/>
                      <a:gd name="T12" fmla="*/ 17 w 35"/>
                      <a:gd name="T13" fmla="*/ 9 h 23"/>
                      <a:gd name="T14" fmla="*/ 12 w 35"/>
                      <a:gd name="T15" fmla="*/ 12 h 23"/>
                      <a:gd name="T16" fmla="*/ 7 w 35"/>
                      <a:gd name="T17" fmla="*/ 15 h 23"/>
                      <a:gd name="T18" fmla="*/ 4 w 35"/>
                      <a:gd name="T19" fmla="*/ 17 h 23"/>
                      <a:gd name="T20" fmla="*/ 1 w 35"/>
                      <a:gd name="T21" fmla="*/ 21 h 23"/>
                      <a:gd name="T22" fmla="*/ 0 w 35"/>
                      <a:gd name="T23" fmla="*/ 21 h 23"/>
                      <a:gd name="T24" fmla="*/ 0 w 35"/>
                      <a:gd name="T25" fmla="*/ 20 h 23"/>
                      <a:gd name="T26" fmla="*/ 4 w 35"/>
                      <a:gd name="T27" fmla="*/ 16 h 23"/>
                      <a:gd name="T28" fmla="*/ 6 w 35"/>
                      <a:gd name="T29" fmla="*/ 13 h 23"/>
                      <a:gd name="T30" fmla="*/ 7 w 35"/>
                      <a:gd name="T31" fmla="*/ 12 h 23"/>
                      <a:gd name="T32" fmla="*/ 9 w 35"/>
                      <a:gd name="T33" fmla="*/ 11 h 23"/>
                      <a:gd name="T34" fmla="*/ 11 w 35"/>
                      <a:gd name="T35" fmla="*/ 11 h 23"/>
                      <a:gd name="T36" fmla="*/ 14 w 35"/>
                      <a:gd name="T37" fmla="*/ 10 h 23"/>
                      <a:gd name="T38" fmla="*/ 17 w 35"/>
                      <a:gd name="T39" fmla="*/ 9 h 23"/>
                      <a:gd name="T40" fmla="*/ 19 w 35"/>
                      <a:gd name="T41" fmla="*/ 5 h 23"/>
                      <a:gd name="T42" fmla="*/ 19 w 35"/>
                      <a:gd name="T43" fmla="*/ 4 h 23"/>
                      <a:gd name="T44" fmla="*/ 22 w 35"/>
                      <a:gd name="T45" fmla="*/ 5 h 23"/>
                      <a:gd name="T46" fmla="*/ 25 w 35"/>
                      <a:gd name="T47" fmla="*/ 4 h 23"/>
                      <a:gd name="T48" fmla="*/ 30 w 35"/>
                      <a:gd name="T49" fmla="*/ 2 h 23"/>
                      <a:gd name="T50" fmla="*/ 33 w 35"/>
                      <a:gd name="T51" fmla="*/ 0 h 23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35"/>
                      <a:gd name="T79" fmla="*/ 0 h 23"/>
                      <a:gd name="T80" fmla="*/ 35 w 35"/>
                      <a:gd name="T81" fmla="*/ 23 h 23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35" h="23">
                        <a:moveTo>
                          <a:pt x="34" y="0"/>
                        </a:moveTo>
                        <a:lnTo>
                          <a:pt x="33" y="2"/>
                        </a:lnTo>
                        <a:lnTo>
                          <a:pt x="31" y="2"/>
                        </a:lnTo>
                        <a:lnTo>
                          <a:pt x="26" y="5"/>
                        </a:lnTo>
                        <a:lnTo>
                          <a:pt x="22" y="6"/>
                        </a:lnTo>
                        <a:lnTo>
                          <a:pt x="20" y="7"/>
                        </a:lnTo>
                        <a:lnTo>
                          <a:pt x="18" y="9"/>
                        </a:lnTo>
                        <a:lnTo>
                          <a:pt x="12" y="13"/>
                        </a:lnTo>
                        <a:lnTo>
                          <a:pt x="7" y="16"/>
                        </a:lnTo>
                        <a:lnTo>
                          <a:pt x="4" y="18"/>
                        </a:lnTo>
                        <a:lnTo>
                          <a:pt x="1" y="22"/>
                        </a:lnTo>
                        <a:lnTo>
                          <a:pt x="0" y="22"/>
                        </a:lnTo>
                        <a:lnTo>
                          <a:pt x="0" y="21"/>
                        </a:lnTo>
                        <a:lnTo>
                          <a:pt x="4" y="17"/>
                        </a:lnTo>
                        <a:lnTo>
                          <a:pt x="6" y="14"/>
                        </a:lnTo>
                        <a:lnTo>
                          <a:pt x="7" y="13"/>
                        </a:lnTo>
                        <a:lnTo>
                          <a:pt x="9" y="12"/>
                        </a:lnTo>
                        <a:lnTo>
                          <a:pt x="11" y="11"/>
                        </a:lnTo>
                        <a:lnTo>
                          <a:pt x="14" y="10"/>
                        </a:lnTo>
                        <a:lnTo>
                          <a:pt x="17" y="9"/>
                        </a:lnTo>
                        <a:lnTo>
                          <a:pt x="20" y="5"/>
                        </a:lnTo>
                        <a:lnTo>
                          <a:pt x="20" y="4"/>
                        </a:lnTo>
                        <a:lnTo>
                          <a:pt x="23" y="5"/>
                        </a:lnTo>
                        <a:lnTo>
                          <a:pt x="26" y="4"/>
                        </a:lnTo>
                        <a:lnTo>
                          <a:pt x="31" y="2"/>
                        </a:lnTo>
                        <a:lnTo>
                          <a:pt x="34" y="0"/>
                        </a:lnTo>
                      </a:path>
                    </a:pathLst>
                  </a:custGeom>
                  <a:solidFill>
                    <a:srgbClr val="FF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1416" name="Freeform 316"/>
                  <p:cNvSpPr>
                    <a:spLocks noChangeArrowheads="1"/>
                  </p:cNvSpPr>
                  <p:nvPr/>
                </p:nvSpPr>
                <p:spPr bwMode="auto">
                  <a:xfrm>
                    <a:off x="863" y="1277"/>
                    <a:ext cx="32" cy="16"/>
                  </a:xfrm>
                  <a:custGeom>
                    <a:avLst/>
                    <a:gdLst>
                      <a:gd name="T0" fmla="*/ 3 w 33"/>
                      <a:gd name="T1" fmla="*/ 15 h 17"/>
                      <a:gd name="T2" fmla="*/ 8 w 33"/>
                      <a:gd name="T3" fmla="*/ 11 h 17"/>
                      <a:gd name="T4" fmla="*/ 10 w 33"/>
                      <a:gd name="T5" fmla="*/ 9 h 17"/>
                      <a:gd name="T6" fmla="*/ 16 w 33"/>
                      <a:gd name="T7" fmla="*/ 6 h 17"/>
                      <a:gd name="T8" fmla="*/ 21 w 33"/>
                      <a:gd name="T9" fmla="*/ 4 h 17"/>
                      <a:gd name="T10" fmla="*/ 25 w 33"/>
                      <a:gd name="T11" fmla="*/ 2 h 17"/>
                      <a:gd name="T12" fmla="*/ 28 w 33"/>
                      <a:gd name="T13" fmla="*/ 1 h 17"/>
                      <a:gd name="T14" fmla="*/ 31 w 33"/>
                      <a:gd name="T15" fmla="*/ 1 h 17"/>
                      <a:gd name="T16" fmla="*/ 29 w 33"/>
                      <a:gd name="T17" fmla="*/ 0 h 17"/>
                      <a:gd name="T18" fmla="*/ 27 w 33"/>
                      <a:gd name="T19" fmla="*/ 0 h 17"/>
                      <a:gd name="T20" fmla="*/ 24 w 33"/>
                      <a:gd name="T21" fmla="*/ 0 h 17"/>
                      <a:gd name="T22" fmla="*/ 23 w 33"/>
                      <a:gd name="T23" fmla="*/ 1 h 17"/>
                      <a:gd name="T24" fmla="*/ 18 w 33"/>
                      <a:gd name="T25" fmla="*/ 4 h 17"/>
                      <a:gd name="T26" fmla="*/ 13 w 33"/>
                      <a:gd name="T27" fmla="*/ 6 h 17"/>
                      <a:gd name="T28" fmla="*/ 12 w 33"/>
                      <a:gd name="T29" fmla="*/ 6 h 17"/>
                      <a:gd name="T30" fmla="*/ 11 w 33"/>
                      <a:gd name="T31" fmla="*/ 8 h 17"/>
                      <a:gd name="T32" fmla="*/ 8 w 33"/>
                      <a:gd name="T33" fmla="*/ 9 h 17"/>
                      <a:gd name="T34" fmla="*/ 4 w 33"/>
                      <a:gd name="T35" fmla="*/ 12 h 17"/>
                      <a:gd name="T36" fmla="*/ 3 w 33"/>
                      <a:gd name="T37" fmla="*/ 12 h 17"/>
                      <a:gd name="T38" fmla="*/ 1 w 33"/>
                      <a:gd name="T39" fmla="*/ 12 h 17"/>
                      <a:gd name="T40" fmla="*/ 0 w 33"/>
                      <a:gd name="T41" fmla="*/ 12 h 17"/>
                      <a:gd name="T42" fmla="*/ 0 w 33"/>
                      <a:gd name="T43" fmla="*/ 13 h 17"/>
                      <a:gd name="T44" fmla="*/ 1 w 33"/>
                      <a:gd name="T45" fmla="*/ 15 h 17"/>
                      <a:gd name="T46" fmla="*/ 3 w 33"/>
                      <a:gd name="T47" fmla="*/ 15 h 17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w 33"/>
                      <a:gd name="T73" fmla="*/ 0 h 17"/>
                      <a:gd name="T74" fmla="*/ 33 w 33"/>
                      <a:gd name="T75" fmla="*/ 17 h 17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T72" t="T73" r="T74" b="T75"/>
                    <a:pathLst>
                      <a:path w="33" h="17">
                        <a:moveTo>
                          <a:pt x="3" y="16"/>
                        </a:moveTo>
                        <a:lnTo>
                          <a:pt x="8" y="12"/>
                        </a:lnTo>
                        <a:lnTo>
                          <a:pt x="10" y="10"/>
                        </a:lnTo>
                        <a:lnTo>
                          <a:pt x="16" y="6"/>
                        </a:lnTo>
                        <a:lnTo>
                          <a:pt x="22" y="4"/>
                        </a:lnTo>
                        <a:lnTo>
                          <a:pt x="26" y="2"/>
                        </a:lnTo>
                        <a:lnTo>
                          <a:pt x="29" y="1"/>
                        </a:lnTo>
                        <a:lnTo>
                          <a:pt x="32" y="1"/>
                        </a:lnTo>
                        <a:lnTo>
                          <a:pt x="30" y="0"/>
                        </a:lnTo>
                        <a:lnTo>
                          <a:pt x="28" y="0"/>
                        </a:lnTo>
                        <a:lnTo>
                          <a:pt x="25" y="0"/>
                        </a:lnTo>
                        <a:lnTo>
                          <a:pt x="24" y="1"/>
                        </a:lnTo>
                        <a:lnTo>
                          <a:pt x="19" y="4"/>
                        </a:lnTo>
                        <a:lnTo>
                          <a:pt x="13" y="6"/>
                        </a:lnTo>
                        <a:lnTo>
                          <a:pt x="12" y="6"/>
                        </a:lnTo>
                        <a:lnTo>
                          <a:pt x="11" y="9"/>
                        </a:lnTo>
                        <a:lnTo>
                          <a:pt x="8" y="10"/>
                        </a:lnTo>
                        <a:lnTo>
                          <a:pt x="4" y="13"/>
                        </a:lnTo>
                        <a:lnTo>
                          <a:pt x="3" y="13"/>
                        </a:lnTo>
                        <a:lnTo>
                          <a:pt x="1" y="13"/>
                        </a:lnTo>
                        <a:lnTo>
                          <a:pt x="0" y="13"/>
                        </a:lnTo>
                        <a:lnTo>
                          <a:pt x="0" y="14"/>
                        </a:lnTo>
                        <a:lnTo>
                          <a:pt x="1" y="16"/>
                        </a:lnTo>
                        <a:lnTo>
                          <a:pt x="3" y="16"/>
                        </a:lnTo>
                      </a:path>
                    </a:pathLst>
                  </a:custGeom>
                  <a:solidFill>
                    <a:srgbClr val="FF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1417" name="Freeform 317"/>
                  <p:cNvSpPr>
                    <a:spLocks noChangeArrowheads="1"/>
                  </p:cNvSpPr>
                  <p:nvPr/>
                </p:nvSpPr>
                <p:spPr bwMode="auto">
                  <a:xfrm>
                    <a:off x="875" y="1300"/>
                    <a:ext cx="31" cy="17"/>
                  </a:xfrm>
                  <a:custGeom>
                    <a:avLst/>
                    <a:gdLst>
                      <a:gd name="T0" fmla="*/ 8 w 32"/>
                      <a:gd name="T1" fmla="*/ 15 h 18"/>
                      <a:gd name="T2" fmla="*/ 9 w 32"/>
                      <a:gd name="T3" fmla="*/ 13 h 18"/>
                      <a:gd name="T4" fmla="*/ 11 w 32"/>
                      <a:gd name="T5" fmla="*/ 12 h 18"/>
                      <a:gd name="T6" fmla="*/ 15 w 32"/>
                      <a:gd name="T7" fmla="*/ 9 h 18"/>
                      <a:gd name="T8" fmla="*/ 18 w 32"/>
                      <a:gd name="T9" fmla="*/ 8 h 18"/>
                      <a:gd name="T10" fmla="*/ 21 w 32"/>
                      <a:gd name="T11" fmla="*/ 7 h 18"/>
                      <a:gd name="T12" fmla="*/ 22 w 32"/>
                      <a:gd name="T13" fmla="*/ 6 h 18"/>
                      <a:gd name="T14" fmla="*/ 25 w 32"/>
                      <a:gd name="T15" fmla="*/ 4 h 18"/>
                      <a:gd name="T16" fmla="*/ 29 w 32"/>
                      <a:gd name="T17" fmla="*/ 1 h 18"/>
                      <a:gd name="T18" fmla="*/ 30 w 32"/>
                      <a:gd name="T19" fmla="*/ 1 h 18"/>
                      <a:gd name="T20" fmla="*/ 28 w 32"/>
                      <a:gd name="T21" fmla="*/ 0 h 18"/>
                      <a:gd name="T22" fmla="*/ 27 w 32"/>
                      <a:gd name="T23" fmla="*/ 0 h 18"/>
                      <a:gd name="T24" fmla="*/ 25 w 32"/>
                      <a:gd name="T25" fmla="*/ 1 h 18"/>
                      <a:gd name="T26" fmla="*/ 23 w 32"/>
                      <a:gd name="T27" fmla="*/ 3 h 18"/>
                      <a:gd name="T28" fmla="*/ 20 w 32"/>
                      <a:gd name="T29" fmla="*/ 4 h 18"/>
                      <a:gd name="T30" fmla="*/ 19 w 32"/>
                      <a:gd name="T31" fmla="*/ 6 h 18"/>
                      <a:gd name="T32" fmla="*/ 17 w 32"/>
                      <a:gd name="T33" fmla="*/ 7 h 18"/>
                      <a:gd name="T34" fmla="*/ 13 w 32"/>
                      <a:gd name="T35" fmla="*/ 9 h 18"/>
                      <a:gd name="T36" fmla="*/ 9 w 32"/>
                      <a:gd name="T37" fmla="*/ 10 h 18"/>
                      <a:gd name="T38" fmla="*/ 8 w 32"/>
                      <a:gd name="T39" fmla="*/ 12 h 18"/>
                      <a:gd name="T40" fmla="*/ 6 w 32"/>
                      <a:gd name="T41" fmla="*/ 14 h 18"/>
                      <a:gd name="T42" fmla="*/ 3 w 32"/>
                      <a:gd name="T43" fmla="*/ 15 h 18"/>
                      <a:gd name="T44" fmla="*/ 1 w 32"/>
                      <a:gd name="T45" fmla="*/ 15 h 18"/>
                      <a:gd name="T46" fmla="*/ 0 w 32"/>
                      <a:gd name="T47" fmla="*/ 15 h 18"/>
                      <a:gd name="T48" fmla="*/ 3 w 32"/>
                      <a:gd name="T49" fmla="*/ 16 h 18"/>
                      <a:gd name="T50" fmla="*/ 6 w 32"/>
                      <a:gd name="T51" fmla="*/ 15 h 18"/>
                      <a:gd name="T52" fmla="*/ 8 w 32"/>
                      <a:gd name="T53" fmla="*/ 15 h 18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w 32"/>
                      <a:gd name="T82" fmla="*/ 0 h 18"/>
                      <a:gd name="T83" fmla="*/ 32 w 32"/>
                      <a:gd name="T84" fmla="*/ 18 h 18"/>
                    </a:gdLst>
                    <a:ahLst/>
                    <a:cxnLst>
                      <a:cxn ang="T54">
                        <a:pos x="T0" y="T1"/>
                      </a:cxn>
                      <a:cxn ang="T55">
                        <a:pos x="T2" y="T3"/>
                      </a:cxn>
                      <a:cxn ang="T56">
                        <a:pos x="T4" y="T5"/>
                      </a:cxn>
                      <a:cxn ang="T57">
                        <a:pos x="T6" y="T7"/>
                      </a:cxn>
                      <a:cxn ang="T58">
                        <a:pos x="T8" y="T9"/>
                      </a:cxn>
                      <a:cxn ang="T59">
                        <a:pos x="T10" y="T11"/>
                      </a:cxn>
                      <a:cxn ang="T60">
                        <a:pos x="T12" y="T13"/>
                      </a:cxn>
                      <a:cxn ang="T61">
                        <a:pos x="T14" y="T15"/>
                      </a:cxn>
                      <a:cxn ang="T62">
                        <a:pos x="T16" y="T17"/>
                      </a:cxn>
                      <a:cxn ang="T63">
                        <a:pos x="T18" y="T19"/>
                      </a:cxn>
                      <a:cxn ang="T64">
                        <a:pos x="T20" y="T21"/>
                      </a:cxn>
                      <a:cxn ang="T65">
                        <a:pos x="T22" y="T23"/>
                      </a:cxn>
                      <a:cxn ang="T66">
                        <a:pos x="T24" y="T25"/>
                      </a:cxn>
                      <a:cxn ang="T67">
                        <a:pos x="T26" y="T27"/>
                      </a:cxn>
                      <a:cxn ang="T68">
                        <a:pos x="T28" y="T29"/>
                      </a:cxn>
                      <a:cxn ang="T69">
                        <a:pos x="T30" y="T31"/>
                      </a:cxn>
                      <a:cxn ang="T70">
                        <a:pos x="T32" y="T33"/>
                      </a:cxn>
                      <a:cxn ang="T71">
                        <a:pos x="T34" y="T35"/>
                      </a:cxn>
                      <a:cxn ang="T72">
                        <a:pos x="T36" y="T37"/>
                      </a:cxn>
                      <a:cxn ang="T73">
                        <a:pos x="T38" y="T39"/>
                      </a:cxn>
                      <a:cxn ang="T74">
                        <a:pos x="T40" y="T41"/>
                      </a:cxn>
                      <a:cxn ang="T75">
                        <a:pos x="T42" y="T43"/>
                      </a:cxn>
                      <a:cxn ang="T76">
                        <a:pos x="T44" y="T45"/>
                      </a:cxn>
                      <a:cxn ang="T77">
                        <a:pos x="T46" y="T47"/>
                      </a:cxn>
                      <a:cxn ang="T78">
                        <a:pos x="T48" y="T49"/>
                      </a:cxn>
                      <a:cxn ang="T79">
                        <a:pos x="T50" y="T51"/>
                      </a:cxn>
                      <a:cxn ang="T80">
                        <a:pos x="T52" y="T53"/>
                      </a:cxn>
                    </a:cxnLst>
                    <a:rect l="T81" t="T82" r="T83" b="T84"/>
                    <a:pathLst>
                      <a:path w="32" h="18">
                        <a:moveTo>
                          <a:pt x="8" y="16"/>
                        </a:moveTo>
                        <a:lnTo>
                          <a:pt x="9" y="14"/>
                        </a:lnTo>
                        <a:lnTo>
                          <a:pt x="11" y="13"/>
                        </a:lnTo>
                        <a:lnTo>
                          <a:pt x="15" y="10"/>
                        </a:lnTo>
                        <a:lnTo>
                          <a:pt x="19" y="8"/>
                        </a:lnTo>
                        <a:lnTo>
                          <a:pt x="22" y="7"/>
                        </a:lnTo>
                        <a:lnTo>
                          <a:pt x="23" y="6"/>
                        </a:lnTo>
                        <a:lnTo>
                          <a:pt x="26" y="4"/>
                        </a:lnTo>
                        <a:lnTo>
                          <a:pt x="30" y="1"/>
                        </a:lnTo>
                        <a:lnTo>
                          <a:pt x="31" y="1"/>
                        </a:lnTo>
                        <a:lnTo>
                          <a:pt x="29" y="0"/>
                        </a:lnTo>
                        <a:lnTo>
                          <a:pt x="28" y="0"/>
                        </a:lnTo>
                        <a:lnTo>
                          <a:pt x="26" y="1"/>
                        </a:lnTo>
                        <a:lnTo>
                          <a:pt x="24" y="3"/>
                        </a:lnTo>
                        <a:lnTo>
                          <a:pt x="21" y="4"/>
                        </a:lnTo>
                        <a:lnTo>
                          <a:pt x="20" y="6"/>
                        </a:lnTo>
                        <a:lnTo>
                          <a:pt x="18" y="7"/>
                        </a:lnTo>
                        <a:lnTo>
                          <a:pt x="13" y="10"/>
                        </a:lnTo>
                        <a:lnTo>
                          <a:pt x="9" y="11"/>
                        </a:lnTo>
                        <a:lnTo>
                          <a:pt x="8" y="13"/>
                        </a:lnTo>
                        <a:lnTo>
                          <a:pt x="6" y="15"/>
                        </a:lnTo>
                        <a:lnTo>
                          <a:pt x="3" y="16"/>
                        </a:lnTo>
                        <a:lnTo>
                          <a:pt x="1" y="16"/>
                        </a:lnTo>
                        <a:lnTo>
                          <a:pt x="0" y="16"/>
                        </a:lnTo>
                        <a:lnTo>
                          <a:pt x="3" y="17"/>
                        </a:lnTo>
                        <a:lnTo>
                          <a:pt x="6" y="16"/>
                        </a:lnTo>
                        <a:lnTo>
                          <a:pt x="8" y="16"/>
                        </a:lnTo>
                      </a:path>
                    </a:pathLst>
                  </a:custGeom>
                  <a:solidFill>
                    <a:srgbClr val="FF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  <p:sp>
              <p:nvSpPr>
                <p:cNvPr id="11413" name="Freeform 318"/>
                <p:cNvSpPr>
                  <a:spLocks noChangeArrowheads="1"/>
                </p:cNvSpPr>
                <p:nvPr/>
              </p:nvSpPr>
              <p:spPr bwMode="auto">
                <a:xfrm>
                  <a:off x="893" y="1262"/>
                  <a:ext cx="53" cy="39"/>
                </a:xfrm>
                <a:custGeom>
                  <a:avLst/>
                  <a:gdLst>
                    <a:gd name="T0" fmla="*/ 22 w 54"/>
                    <a:gd name="T1" fmla="*/ 8 h 40"/>
                    <a:gd name="T2" fmla="*/ 17 w 54"/>
                    <a:gd name="T3" fmla="*/ 10 h 40"/>
                    <a:gd name="T4" fmla="*/ 11 w 54"/>
                    <a:gd name="T5" fmla="*/ 10 h 40"/>
                    <a:gd name="T6" fmla="*/ 5 w 54"/>
                    <a:gd name="T7" fmla="*/ 9 h 40"/>
                    <a:gd name="T8" fmla="*/ 3 w 54"/>
                    <a:gd name="T9" fmla="*/ 9 h 40"/>
                    <a:gd name="T10" fmla="*/ 2 w 54"/>
                    <a:gd name="T11" fmla="*/ 10 h 40"/>
                    <a:gd name="T12" fmla="*/ 4 w 54"/>
                    <a:gd name="T13" fmla="*/ 12 h 40"/>
                    <a:gd name="T14" fmla="*/ 7 w 54"/>
                    <a:gd name="T15" fmla="*/ 14 h 40"/>
                    <a:gd name="T16" fmla="*/ 5 w 54"/>
                    <a:gd name="T17" fmla="*/ 14 h 40"/>
                    <a:gd name="T18" fmla="*/ 3 w 54"/>
                    <a:gd name="T19" fmla="*/ 14 h 40"/>
                    <a:gd name="T20" fmla="*/ 0 w 54"/>
                    <a:gd name="T21" fmla="*/ 16 h 40"/>
                    <a:gd name="T22" fmla="*/ 2 w 54"/>
                    <a:gd name="T23" fmla="*/ 16 h 40"/>
                    <a:gd name="T24" fmla="*/ 3 w 54"/>
                    <a:gd name="T25" fmla="*/ 16 h 40"/>
                    <a:gd name="T26" fmla="*/ 4 w 54"/>
                    <a:gd name="T27" fmla="*/ 18 h 40"/>
                    <a:gd name="T28" fmla="*/ 4 w 54"/>
                    <a:gd name="T29" fmla="*/ 20 h 40"/>
                    <a:gd name="T30" fmla="*/ 4 w 54"/>
                    <a:gd name="T31" fmla="*/ 21 h 40"/>
                    <a:gd name="T32" fmla="*/ 3 w 54"/>
                    <a:gd name="T33" fmla="*/ 22 h 40"/>
                    <a:gd name="T34" fmla="*/ 2 w 54"/>
                    <a:gd name="T35" fmla="*/ 23 h 40"/>
                    <a:gd name="T36" fmla="*/ 4 w 54"/>
                    <a:gd name="T37" fmla="*/ 24 h 40"/>
                    <a:gd name="T38" fmla="*/ 6 w 54"/>
                    <a:gd name="T39" fmla="*/ 24 h 40"/>
                    <a:gd name="T40" fmla="*/ 9 w 54"/>
                    <a:gd name="T41" fmla="*/ 23 h 40"/>
                    <a:gd name="T42" fmla="*/ 11 w 54"/>
                    <a:gd name="T43" fmla="*/ 23 h 40"/>
                    <a:gd name="T44" fmla="*/ 12 w 54"/>
                    <a:gd name="T45" fmla="*/ 24 h 40"/>
                    <a:gd name="T46" fmla="*/ 12 w 54"/>
                    <a:gd name="T47" fmla="*/ 25 h 40"/>
                    <a:gd name="T48" fmla="*/ 13 w 54"/>
                    <a:gd name="T49" fmla="*/ 28 h 40"/>
                    <a:gd name="T50" fmla="*/ 15 w 54"/>
                    <a:gd name="T51" fmla="*/ 28 h 40"/>
                    <a:gd name="T52" fmla="*/ 18 w 54"/>
                    <a:gd name="T53" fmla="*/ 28 h 40"/>
                    <a:gd name="T54" fmla="*/ 21 w 54"/>
                    <a:gd name="T55" fmla="*/ 28 h 40"/>
                    <a:gd name="T56" fmla="*/ 26 w 54"/>
                    <a:gd name="T57" fmla="*/ 27 h 40"/>
                    <a:gd name="T58" fmla="*/ 29 w 54"/>
                    <a:gd name="T59" fmla="*/ 27 h 40"/>
                    <a:gd name="T60" fmla="*/ 30 w 54"/>
                    <a:gd name="T61" fmla="*/ 27 h 40"/>
                    <a:gd name="T62" fmla="*/ 28 w 54"/>
                    <a:gd name="T63" fmla="*/ 28 h 40"/>
                    <a:gd name="T64" fmla="*/ 27 w 54"/>
                    <a:gd name="T65" fmla="*/ 31 h 40"/>
                    <a:gd name="T66" fmla="*/ 26 w 54"/>
                    <a:gd name="T67" fmla="*/ 34 h 40"/>
                    <a:gd name="T68" fmla="*/ 26 w 54"/>
                    <a:gd name="T69" fmla="*/ 35 h 40"/>
                    <a:gd name="T70" fmla="*/ 26 w 54"/>
                    <a:gd name="T71" fmla="*/ 36 h 40"/>
                    <a:gd name="T72" fmla="*/ 26 w 54"/>
                    <a:gd name="T73" fmla="*/ 37 h 40"/>
                    <a:gd name="T74" fmla="*/ 29 w 54"/>
                    <a:gd name="T75" fmla="*/ 38 h 40"/>
                    <a:gd name="T76" fmla="*/ 31 w 54"/>
                    <a:gd name="T77" fmla="*/ 38 h 40"/>
                    <a:gd name="T78" fmla="*/ 36 w 54"/>
                    <a:gd name="T79" fmla="*/ 37 h 40"/>
                    <a:gd name="T80" fmla="*/ 40 w 54"/>
                    <a:gd name="T81" fmla="*/ 36 h 40"/>
                    <a:gd name="T82" fmla="*/ 44 w 54"/>
                    <a:gd name="T83" fmla="*/ 34 h 40"/>
                    <a:gd name="T84" fmla="*/ 46 w 54"/>
                    <a:gd name="T85" fmla="*/ 32 h 40"/>
                    <a:gd name="T86" fmla="*/ 47 w 54"/>
                    <a:gd name="T87" fmla="*/ 28 h 40"/>
                    <a:gd name="T88" fmla="*/ 47 w 54"/>
                    <a:gd name="T89" fmla="*/ 26 h 40"/>
                    <a:gd name="T90" fmla="*/ 47 w 54"/>
                    <a:gd name="T91" fmla="*/ 24 h 40"/>
                    <a:gd name="T92" fmla="*/ 47 w 54"/>
                    <a:gd name="T93" fmla="*/ 22 h 40"/>
                    <a:gd name="T94" fmla="*/ 52 w 54"/>
                    <a:gd name="T95" fmla="*/ 13 h 40"/>
                    <a:gd name="T96" fmla="*/ 26 w 54"/>
                    <a:gd name="T97" fmla="*/ 0 h 40"/>
                    <a:gd name="T98" fmla="*/ 22 w 54"/>
                    <a:gd name="T99" fmla="*/ 8 h 40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54"/>
                    <a:gd name="T151" fmla="*/ 0 h 40"/>
                    <a:gd name="T152" fmla="*/ 54 w 54"/>
                    <a:gd name="T153" fmla="*/ 40 h 40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54" h="40">
                      <a:moveTo>
                        <a:pt x="22" y="8"/>
                      </a:moveTo>
                      <a:lnTo>
                        <a:pt x="17" y="10"/>
                      </a:lnTo>
                      <a:lnTo>
                        <a:pt x="11" y="10"/>
                      </a:lnTo>
                      <a:lnTo>
                        <a:pt x="5" y="9"/>
                      </a:lnTo>
                      <a:lnTo>
                        <a:pt x="3" y="9"/>
                      </a:lnTo>
                      <a:lnTo>
                        <a:pt x="2" y="10"/>
                      </a:lnTo>
                      <a:lnTo>
                        <a:pt x="4" y="12"/>
                      </a:lnTo>
                      <a:lnTo>
                        <a:pt x="7" y="14"/>
                      </a:lnTo>
                      <a:lnTo>
                        <a:pt x="5" y="14"/>
                      </a:lnTo>
                      <a:lnTo>
                        <a:pt x="3" y="14"/>
                      </a:lnTo>
                      <a:lnTo>
                        <a:pt x="0" y="16"/>
                      </a:lnTo>
                      <a:lnTo>
                        <a:pt x="2" y="16"/>
                      </a:lnTo>
                      <a:lnTo>
                        <a:pt x="3" y="16"/>
                      </a:lnTo>
                      <a:lnTo>
                        <a:pt x="4" y="18"/>
                      </a:lnTo>
                      <a:lnTo>
                        <a:pt x="4" y="21"/>
                      </a:lnTo>
                      <a:lnTo>
                        <a:pt x="4" y="22"/>
                      </a:lnTo>
                      <a:lnTo>
                        <a:pt x="3" y="23"/>
                      </a:lnTo>
                      <a:lnTo>
                        <a:pt x="2" y="24"/>
                      </a:lnTo>
                      <a:lnTo>
                        <a:pt x="4" y="25"/>
                      </a:lnTo>
                      <a:lnTo>
                        <a:pt x="6" y="25"/>
                      </a:lnTo>
                      <a:lnTo>
                        <a:pt x="9" y="24"/>
                      </a:lnTo>
                      <a:lnTo>
                        <a:pt x="11" y="24"/>
                      </a:lnTo>
                      <a:lnTo>
                        <a:pt x="12" y="25"/>
                      </a:lnTo>
                      <a:lnTo>
                        <a:pt x="12" y="26"/>
                      </a:lnTo>
                      <a:lnTo>
                        <a:pt x="13" y="29"/>
                      </a:lnTo>
                      <a:lnTo>
                        <a:pt x="15" y="29"/>
                      </a:lnTo>
                      <a:lnTo>
                        <a:pt x="18" y="29"/>
                      </a:lnTo>
                      <a:lnTo>
                        <a:pt x="21" y="29"/>
                      </a:lnTo>
                      <a:lnTo>
                        <a:pt x="26" y="28"/>
                      </a:lnTo>
                      <a:lnTo>
                        <a:pt x="30" y="28"/>
                      </a:lnTo>
                      <a:lnTo>
                        <a:pt x="31" y="28"/>
                      </a:lnTo>
                      <a:lnTo>
                        <a:pt x="29" y="29"/>
                      </a:lnTo>
                      <a:lnTo>
                        <a:pt x="27" y="32"/>
                      </a:lnTo>
                      <a:lnTo>
                        <a:pt x="26" y="35"/>
                      </a:lnTo>
                      <a:lnTo>
                        <a:pt x="26" y="36"/>
                      </a:lnTo>
                      <a:lnTo>
                        <a:pt x="26" y="37"/>
                      </a:lnTo>
                      <a:lnTo>
                        <a:pt x="26" y="38"/>
                      </a:lnTo>
                      <a:lnTo>
                        <a:pt x="30" y="39"/>
                      </a:lnTo>
                      <a:lnTo>
                        <a:pt x="32" y="39"/>
                      </a:lnTo>
                      <a:lnTo>
                        <a:pt x="37" y="38"/>
                      </a:lnTo>
                      <a:lnTo>
                        <a:pt x="41" y="37"/>
                      </a:lnTo>
                      <a:lnTo>
                        <a:pt x="45" y="35"/>
                      </a:lnTo>
                      <a:lnTo>
                        <a:pt x="47" y="33"/>
                      </a:lnTo>
                      <a:lnTo>
                        <a:pt x="48" y="29"/>
                      </a:lnTo>
                      <a:lnTo>
                        <a:pt x="48" y="27"/>
                      </a:lnTo>
                      <a:lnTo>
                        <a:pt x="48" y="25"/>
                      </a:lnTo>
                      <a:lnTo>
                        <a:pt x="48" y="23"/>
                      </a:lnTo>
                      <a:lnTo>
                        <a:pt x="53" y="13"/>
                      </a:lnTo>
                      <a:lnTo>
                        <a:pt x="26" y="0"/>
                      </a:lnTo>
                      <a:lnTo>
                        <a:pt x="22" y="8"/>
                      </a:lnTo>
                    </a:path>
                  </a:pathLst>
                </a:custGeom>
                <a:solidFill>
                  <a:srgbClr val="FFA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sp>
            <p:nvSpPr>
              <p:cNvPr id="11410" name="Freeform 319"/>
              <p:cNvSpPr>
                <a:spLocks noChangeArrowheads="1"/>
              </p:cNvSpPr>
              <p:nvPr/>
            </p:nvSpPr>
            <p:spPr bwMode="auto">
              <a:xfrm>
                <a:off x="916" y="1258"/>
                <a:ext cx="37" cy="27"/>
              </a:xfrm>
              <a:custGeom>
                <a:avLst/>
                <a:gdLst>
                  <a:gd name="T0" fmla="*/ 3 w 38"/>
                  <a:gd name="T1" fmla="*/ 0 h 28"/>
                  <a:gd name="T2" fmla="*/ 0 w 38"/>
                  <a:gd name="T3" fmla="*/ 10 h 28"/>
                  <a:gd name="T4" fmla="*/ 5 w 38"/>
                  <a:gd name="T5" fmla="*/ 14 h 28"/>
                  <a:gd name="T6" fmla="*/ 12 w 38"/>
                  <a:gd name="T7" fmla="*/ 18 h 28"/>
                  <a:gd name="T8" fmla="*/ 19 w 38"/>
                  <a:gd name="T9" fmla="*/ 22 h 28"/>
                  <a:gd name="T10" fmla="*/ 25 w 38"/>
                  <a:gd name="T11" fmla="*/ 25 h 28"/>
                  <a:gd name="T12" fmla="*/ 30 w 38"/>
                  <a:gd name="T13" fmla="*/ 26 h 28"/>
                  <a:gd name="T14" fmla="*/ 32 w 38"/>
                  <a:gd name="T15" fmla="*/ 24 h 28"/>
                  <a:gd name="T16" fmla="*/ 36 w 38"/>
                  <a:gd name="T17" fmla="*/ 14 h 28"/>
                  <a:gd name="T18" fmla="*/ 3 w 38"/>
                  <a:gd name="T19" fmla="*/ 0 h 2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8"/>
                  <a:gd name="T31" fmla="*/ 0 h 28"/>
                  <a:gd name="T32" fmla="*/ 38 w 38"/>
                  <a:gd name="T33" fmla="*/ 28 h 2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8" h="28">
                    <a:moveTo>
                      <a:pt x="3" y="0"/>
                    </a:moveTo>
                    <a:lnTo>
                      <a:pt x="0" y="10"/>
                    </a:lnTo>
                    <a:lnTo>
                      <a:pt x="5" y="15"/>
                    </a:lnTo>
                    <a:lnTo>
                      <a:pt x="12" y="19"/>
                    </a:lnTo>
                    <a:lnTo>
                      <a:pt x="20" y="23"/>
                    </a:lnTo>
                    <a:lnTo>
                      <a:pt x="26" y="26"/>
                    </a:lnTo>
                    <a:lnTo>
                      <a:pt x="31" y="27"/>
                    </a:lnTo>
                    <a:lnTo>
                      <a:pt x="33" y="25"/>
                    </a:lnTo>
                    <a:lnTo>
                      <a:pt x="37" y="14"/>
                    </a:lnTo>
                    <a:lnTo>
                      <a:pt x="3" y="0"/>
                    </a:lnTo>
                  </a:path>
                </a:pathLst>
              </a:custGeom>
              <a:solidFill>
                <a:srgbClr val="E0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</p:grpSp>
        <p:sp>
          <p:nvSpPr>
            <p:cNvPr id="11368" name="Freeform 320"/>
            <p:cNvSpPr>
              <a:spLocks noChangeArrowheads="1"/>
            </p:cNvSpPr>
            <p:nvPr/>
          </p:nvSpPr>
          <p:spPr bwMode="auto">
            <a:xfrm>
              <a:off x="791" y="910"/>
              <a:ext cx="93" cy="129"/>
            </a:xfrm>
            <a:custGeom>
              <a:avLst/>
              <a:gdLst>
                <a:gd name="T0" fmla="*/ 81 w 94"/>
                <a:gd name="T1" fmla="*/ 112 h 130"/>
                <a:gd name="T2" fmla="*/ 63 w 94"/>
                <a:gd name="T3" fmla="*/ 110 h 130"/>
                <a:gd name="T4" fmla="*/ 57 w 94"/>
                <a:gd name="T5" fmla="*/ 113 h 130"/>
                <a:gd name="T6" fmla="*/ 48 w 94"/>
                <a:gd name="T7" fmla="*/ 121 h 130"/>
                <a:gd name="T8" fmla="*/ 45 w 94"/>
                <a:gd name="T9" fmla="*/ 126 h 130"/>
                <a:gd name="T10" fmla="*/ 39 w 94"/>
                <a:gd name="T11" fmla="*/ 128 h 130"/>
                <a:gd name="T12" fmla="*/ 29 w 94"/>
                <a:gd name="T13" fmla="*/ 127 h 130"/>
                <a:gd name="T14" fmla="*/ 23 w 94"/>
                <a:gd name="T15" fmla="*/ 121 h 130"/>
                <a:gd name="T16" fmla="*/ 18 w 94"/>
                <a:gd name="T17" fmla="*/ 116 h 130"/>
                <a:gd name="T18" fmla="*/ 12 w 94"/>
                <a:gd name="T19" fmla="*/ 108 h 130"/>
                <a:gd name="T20" fmla="*/ 9 w 94"/>
                <a:gd name="T21" fmla="*/ 103 h 130"/>
                <a:gd name="T22" fmla="*/ 8 w 94"/>
                <a:gd name="T23" fmla="*/ 93 h 130"/>
                <a:gd name="T24" fmla="*/ 7 w 94"/>
                <a:gd name="T25" fmla="*/ 84 h 130"/>
                <a:gd name="T26" fmla="*/ 1 w 94"/>
                <a:gd name="T27" fmla="*/ 76 h 130"/>
                <a:gd name="T28" fmla="*/ 0 w 94"/>
                <a:gd name="T29" fmla="*/ 74 h 130"/>
                <a:gd name="T30" fmla="*/ 6 w 94"/>
                <a:gd name="T31" fmla="*/ 76 h 130"/>
                <a:gd name="T32" fmla="*/ 10 w 94"/>
                <a:gd name="T33" fmla="*/ 75 h 130"/>
                <a:gd name="T34" fmla="*/ 16 w 94"/>
                <a:gd name="T35" fmla="*/ 71 h 130"/>
                <a:gd name="T36" fmla="*/ 22 w 94"/>
                <a:gd name="T37" fmla="*/ 65 h 130"/>
                <a:gd name="T38" fmla="*/ 29 w 94"/>
                <a:gd name="T39" fmla="*/ 58 h 130"/>
                <a:gd name="T40" fmla="*/ 34 w 94"/>
                <a:gd name="T41" fmla="*/ 50 h 130"/>
                <a:gd name="T42" fmla="*/ 34 w 94"/>
                <a:gd name="T43" fmla="*/ 25 h 130"/>
                <a:gd name="T44" fmla="*/ 34 w 94"/>
                <a:gd name="T45" fmla="*/ 2 h 130"/>
                <a:gd name="T46" fmla="*/ 92 w 94"/>
                <a:gd name="T47" fmla="*/ 0 h 130"/>
                <a:gd name="T48" fmla="*/ 81 w 94"/>
                <a:gd name="T49" fmla="*/ 112 h 13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4"/>
                <a:gd name="T76" fmla="*/ 0 h 130"/>
                <a:gd name="T77" fmla="*/ 94 w 94"/>
                <a:gd name="T78" fmla="*/ 130 h 13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4" h="130">
                  <a:moveTo>
                    <a:pt x="82" y="113"/>
                  </a:moveTo>
                  <a:lnTo>
                    <a:pt x="64" y="111"/>
                  </a:lnTo>
                  <a:lnTo>
                    <a:pt x="58" y="114"/>
                  </a:lnTo>
                  <a:lnTo>
                    <a:pt x="49" y="122"/>
                  </a:lnTo>
                  <a:lnTo>
                    <a:pt x="45" y="127"/>
                  </a:lnTo>
                  <a:lnTo>
                    <a:pt x="39" y="129"/>
                  </a:lnTo>
                  <a:lnTo>
                    <a:pt x="29" y="128"/>
                  </a:lnTo>
                  <a:lnTo>
                    <a:pt x="23" y="122"/>
                  </a:lnTo>
                  <a:lnTo>
                    <a:pt x="18" y="117"/>
                  </a:lnTo>
                  <a:lnTo>
                    <a:pt x="12" y="109"/>
                  </a:lnTo>
                  <a:lnTo>
                    <a:pt x="9" y="104"/>
                  </a:lnTo>
                  <a:lnTo>
                    <a:pt x="8" y="94"/>
                  </a:lnTo>
                  <a:lnTo>
                    <a:pt x="7" y="85"/>
                  </a:lnTo>
                  <a:lnTo>
                    <a:pt x="1" y="77"/>
                  </a:lnTo>
                  <a:lnTo>
                    <a:pt x="0" y="75"/>
                  </a:lnTo>
                  <a:lnTo>
                    <a:pt x="6" y="77"/>
                  </a:lnTo>
                  <a:lnTo>
                    <a:pt x="10" y="76"/>
                  </a:lnTo>
                  <a:lnTo>
                    <a:pt x="16" y="72"/>
                  </a:lnTo>
                  <a:lnTo>
                    <a:pt x="22" y="66"/>
                  </a:lnTo>
                  <a:lnTo>
                    <a:pt x="29" y="58"/>
                  </a:lnTo>
                  <a:lnTo>
                    <a:pt x="34" y="50"/>
                  </a:lnTo>
                  <a:lnTo>
                    <a:pt x="34" y="25"/>
                  </a:lnTo>
                  <a:lnTo>
                    <a:pt x="34" y="2"/>
                  </a:lnTo>
                  <a:lnTo>
                    <a:pt x="93" y="0"/>
                  </a:lnTo>
                  <a:lnTo>
                    <a:pt x="82" y="11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1369" name="Freeform 321"/>
            <p:cNvSpPr>
              <a:spLocks noChangeArrowheads="1"/>
            </p:cNvSpPr>
            <p:nvPr/>
          </p:nvSpPr>
          <p:spPr bwMode="auto">
            <a:xfrm>
              <a:off x="846" y="857"/>
              <a:ext cx="211" cy="391"/>
            </a:xfrm>
            <a:custGeom>
              <a:avLst/>
              <a:gdLst>
                <a:gd name="T0" fmla="*/ 68 w 212"/>
                <a:gd name="T1" fmla="*/ 0 h 392"/>
                <a:gd name="T2" fmla="*/ 77 w 212"/>
                <a:gd name="T3" fmla="*/ 8 h 392"/>
                <a:gd name="T4" fmla="*/ 91 w 212"/>
                <a:gd name="T5" fmla="*/ 18 h 392"/>
                <a:gd name="T6" fmla="*/ 116 w 212"/>
                <a:gd name="T7" fmla="*/ 33 h 392"/>
                <a:gd name="T8" fmla="*/ 137 w 212"/>
                <a:gd name="T9" fmla="*/ 52 h 392"/>
                <a:gd name="T10" fmla="*/ 150 w 212"/>
                <a:gd name="T11" fmla="*/ 75 h 392"/>
                <a:gd name="T12" fmla="*/ 158 w 212"/>
                <a:gd name="T13" fmla="*/ 97 h 392"/>
                <a:gd name="T14" fmla="*/ 164 w 212"/>
                <a:gd name="T15" fmla="*/ 128 h 392"/>
                <a:gd name="T16" fmla="*/ 164 w 212"/>
                <a:gd name="T17" fmla="*/ 156 h 392"/>
                <a:gd name="T18" fmla="*/ 164 w 212"/>
                <a:gd name="T19" fmla="*/ 182 h 392"/>
                <a:gd name="T20" fmla="*/ 174 w 212"/>
                <a:gd name="T21" fmla="*/ 204 h 392"/>
                <a:gd name="T22" fmla="*/ 174 w 212"/>
                <a:gd name="T23" fmla="*/ 220 h 392"/>
                <a:gd name="T24" fmla="*/ 184 w 212"/>
                <a:gd name="T25" fmla="*/ 238 h 392"/>
                <a:gd name="T26" fmla="*/ 194 w 212"/>
                <a:gd name="T27" fmla="*/ 276 h 392"/>
                <a:gd name="T28" fmla="*/ 202 w 212"/>
                <a:gd name="T29" fmla="*/ 317 h 392"/>
                <a:gd name="T30" fmla="*/ 210 w 212"/>
                <a:gd name="T31" fmla="*/ 346 h 392"/>
                <a:gd name="T32" fmla="*/ 204 w 212"/>
                <a:gd name="T33" fmla="*/ 352 h 392"/>
                <a:gd name="T34" fmla="*/ 195 w 212"/>
                <a:gd name="T35" fmla="*/ 358 h 392"/>
                <a:gd name="T36" fmla="*/ 183 w 212"/>
                <a:gd name="T37" fmla="*/ 317 h 392"/>
                <a:gd name="T38" fmla="*/ 190 w 212"/>
                <a:gd name="T39" fmla="*/ 358 h 392"/>
                <a:gd name="T40" fmla="*/ 174 w 212"/>
                <a:gd name="T41" fmla="*/ 366 h 392"/>
                <a:gd name="T42" fmla="*/ 147 w 212"/>
                <a:gd name="T43" fmla="*/ 377 h 392"/>
                <a:gd name="T44" fmla="*/ 120 w 212"/>
                <a:gd name="T45" fmla="*/ 385 h 392"/>
                <a:gd name="T46" fmla="*/ 87 w 212"/>
                <a:gd name="T47" fmla="*/ 390 h 392"/>
                <a:gd name="T48" fmla="*/ 64 w 212"/>
                <a:gd name="T49" fmla="*/ 390 h 392"/>
                <a:gd name="T50" fmla="*/ 43 w 212"/>
                <a:gd name="T51" fmla="*/ 390 h 392"/>
                <a:gd name="T52" fmla="*/ 31 w 212"/>
                <a:gd name="T53" fmla="*/ 387 h 392"/>
                <a:gd name="T54" fmla="*/ 16 w 212"/>
                <a:gd name="T55" fmla="*/ 381 h 392"/>
                <a:gd name="T56" fmla="*/ 12 w 212"/>
                <a:gd name="T57" fmla="*/ 371 h 392"/>
                <a:gd name="T58" fmla="*/ 9 w 212"/>
                <a:gd name="T59" fmla="*/ 347 h 392"/>
                <a:gd name="T60" fmla="*/ 15 w 212"/>
                <a:gd name="T61" fmla="*/ 276 h 392"/>
                <a:gd name="T62" fmla="*/ 15 w 212"/>
                <a:gd name="T63" fmla="*/ 229 h 392"/>
                <a:gd name="T64" fmla="*/ 12 w 212"/>
                <a:gd name="T65" fmla="*/ 194 h 392"/>
                <a:gd name="T66" fmla="*/ 12 w 212"/>
                <a:gd name="T67" fmla="*/ 171 h 392"/>
                <a:gd name="T68" fmla="*/ 6 w 212"/>
                <a:gd name="T69" fmla="*/ 133 h 392"/>
                <a:gd name="T70" fmla="*/ 0 w 212"/>
                <a:gd name="T71" fmla="*/ 104 h 392"/>
                <a:gd name="T72" fmla="*/ 0 w 212"/>
                <a:gd name="T73" fmla="*/ 77 h 392"/>
                <a:gd name="T74" fmla="*/ 5 w 212"/>
                <a:gd name="T75" fmla="*/ 64 h 392"/>
                <a:gd name="T76" fmla="*/ 6 w 212"/>
                <a:gd name="T77" fmla="*/ 49 h 392"/>
                <a:gd name="T78" fmla="*/ 27 w 212"/>
                <a:gd name="T79" fmla="*/ 18 h 392"/>
                <a:gd name="T80" fmla="*/ 68 w 212"/>
                <a:gd name="T81" fmla="*/ 0 h 39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12"/>
                <a:gd name="T124" fmla="*/ 0 h 392"/>
                <a:gd name="T125" fmla="*/ 212 w 212"/>
                <a:gd name="T126" fmla="*/ 392 h 39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12" h="392">
                  <a:moveTo>
                    <a:pt x="68" y="0"/>
                  </a:moveTo>
                  <a:lnTo>
                    <a:pt x="77" y="8"/>
                  </a:lnTo>
                  <a:lnTo>
                    <a:pt x="91" y="18"/>
                  </a:lnTo>
                  <a:lnTo>
                    <a:pt x="117" y="33"/>
                  </a:lnTo>
                  <a:lnTo>
                    <a:pt x="138" y="52"/>
                  </a:lnTo>
                  <a:lnTo>
                    <a:pt x="151" y="75"/>
                  </a:lnTo>
                  <a:lnTo>
                    <a:pt x="159" y="97"/>
                  </a:lnTo>
                  <a:lnTo>
                    <a:pt x="165" y="128"/>
                  </a:lnTo>
                  <a:lnTo>
                    <a:pt x="165" y="156"/>
                  </a:lnTo>
                  <a:lnTo>
                    <a:pt x="165" y="182"/>
                  </a:lnTo>
                  <a:lnTo>
                    <a:pt x="175" y="205"/>
                  </a:lnTo>
                  <a:lnTo>
                    <a:pt x="175" y="221"/>
                  </a:lnTo>
                  <a:lnTo>
                    <a:pt x="185" y="239"/>
                  </a:lnTo>
                  <a:lnTo>
                    <a:pt x="195" y="277"/>
                  </a:lnTo>
                  <a:lnTo>
                    <a:pt x="203" y="318"/>
                  </a:lnTo>
                  <a:lnTo>
                    <a:pt x="211" y="347"/>
                  </a:lnTo>
                  <a:lnTo>
                    <a:pt x="205" y="353"/>
                  </a:lnTo>
                  <a:lnTo>
                    <a:pt x="196" y="359"/>
                  </a:lnTo>
                  <a:lnTo>
                    <a:pt x="184" y="318"/>
                  </a:lnTo>
                  <a:lnTo>
                    <a:pt x="191" y="359"/>
                  </a:lnTo>
                  <a:lnTo>
                    <a:pt x="175" y="367"/>
                  </a:lnTo>
                  <a:lnTo>
                    <a:pt x="148" y="378"/>
                  </a:lnTo>
                  <a:lnTo>
                    <a:pt x="121" y="386"/>
                  </a:lnTo>
                  <a:lnTo>
                    <a:pt x="87" y="391"/>
                  </a:lnTo>
                  <a:lnTo>
                    <a:pt x="64" y="391"/>
                  </a:lnTo>
                  <a:lnTo>
                    <a:pt x="43" y="391"/>
                  </a:lnTo>
                  <a:lnTo>
                    <a:pt x="31" y="388"/>
                  </a:lnTo>
                  <a:lnTo>
                    <a:pt x="16" y="382"/>
                  </a:lnTo>
                  <a:lnTo>
                    <a:pt x="12" y="372"/>
                  </a:lnTo>
                  <a:lnTo>
                    <a:pt x="9" y="348"/>
                  </a:lnTo>
                  <a:lnTo>
                    <a:pt x="15" y="277"/>
                  </a:lnTo>
                  <a:lnTo>
                    <a:pt x="15" y="230"/>
                  </a:lnTo>
                  <a:lnTo>
                    <a:pt x="12" y="194"/>
                  </a:lnTo>
                  <a:lnTo>
                    <a:pt x="12" y="171"/>
                  </a:lnTo>
                  <a:lnTo>
                    <a:pt x="6" y="133"/>
                  </a:lnTo>
                  <a:lnTo>
                    <a:pt x="0" y="104"/>
                  </a:lnTo>
                  <a:lnTo>
                    <a:pt x="0" y="77"/>
                  </a:lnTo>
                  <a:lnTo>
                    <a:pt x="5" y="64"/>
                  </a:lnTo>
                  <a:lnTo>
                    <a:pt x="6" y="49"/>
                  </a:lnTo>
                  <a:lnTo>
                    <a:pt x="27" y="18"/>
                  </a:lnTo>
                  <a:lnTo>
                    <a:pt x="68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grpSp>
          <p:nvGrpSpPr>
            <p:cNvPr id="11370" name="Group 322"/>
            <p:cNvGrpSpPr>
              <a:grpSpLocks/>
            </p:cNvGrpSpPr>
            <p:nvPr/>
          </p:nvGrpSpPr>
          <p:grpSpPr bwMode="auto">
            <a:xfrm>
              <a:off x="809" y="893"/>
              <a:ext cx="25" cy="61"/>
              <a:chOff x="809" y="893"/>
              <a:chExt cx="25" cy="61"/>
            </a:xfrm>
          </p:grpSpPr>
          <p:sp>
            <p:nvSpPr>
              <p:cNvPr id="11405" name="Freeform 323"/>
              <p:cNvSpPr>
                <a:spLocks noChangeArrowheads="1"/>
              </p:cNvSpPr>
              <p:nvPr/>
            </p:nvSpPr>
            <p:spPr bwMode="auto">
              <a:xfrm>
                <a:off x="809" y="893"/>
                <a:ext cx="25" cy="48"/>
              </a:xfrm>
              <a:custGeom>
                <a:avLst/>
                <a:gdLst>
                  <a:gd name="T0" fmla="*/ 2 w 26"/>
                  <a:gd name="T1" fmla="*/ 8 h 49"/>
                  <a:gd name="T2" fmla="*/ 1 w 26"/>
                  <a:gd name="T3" fmla="*/ 17 h 49"/>
                  <a:gd name="T4" fmla="*/ 0 w 26"/>
                  <a:gd name="T5" fmla="*/ 19 h 49"/>
                  <a:gd name="T6" fmla="*/ 0 w 26"/>
                  <a:gd name="T7" fmla="*/ 35 h 49"/>
                  <a:gd name="T8" fmla="*/ 0 w 26"/>
                  <a:gd name="T9" fmla="*/ 37 h 49"/>
                  <a:gd name="T10" fmla="*/ 1 w 26"/>
                  <a:gd name="T11" fmla="*/ 40 h 49"/>
                  <a:gd name="T12" fmla="*/ 2 w 26"/>
                  <a:gd name="T13" fmla="*/ 42 h 49"/>
                  <a:gd name="T14" fmla="*/ 4 w 26"/>
                  <a:gd name="T15" fmla="*/ 43 h 49"/>
                  <a:gd name="T16" fmla="*/ 7 w 26"/>
                  <a:gd name="T17" fmla="*/ 44 h 49"/>
                  <a:gd name="T18" fmla="*/ 13 w 26"/>
                  <a:gd name="T19" fmla="*/ 45 h 49"/>
                  <a:gd name="T20" fmla="*/ 17 w 26"/>
                  <a:gd name="T21" fmla="*/ 47 h 49"/>
                  <a:gd name="T22" fmla="*/ 19 w 26"/>
                  <a:gd name="T23" fmla="*/ 45 h 49"/>
                  <a:gd name="T24" fmla="*/ 22 w 26"/>
                  <a:gd name="T25" fmla="*/ 43 h 49"/>
                  <a:gd name="T26" fmla="*/ 24 w 26"/>
                  <a:gd name="T27" fmla="*/ 40 h 49"/>
                  <a:gd name="T28" fmla="*/ 23 w 26"/>
                  <a:gd name="T29" fmla="*/ 22 h 49"/>
                  <a:gd name="T30" fmla="*/ 23 w 26"/>
                  <a:gd name="T31" fmla="*/ 7 h 49"/>
                  <a:gd name="T32" fmla="*/ 24 w 26"/>
                  <a:gd name="T33" fmla="*/ 1 h 49"/>
                  <a:gd name="T34" fmla="*/ 2 w 26"/>
                  <a:gd name="T35" fmla="*/ 0 h 49"/>
                  <a:gd name="T36" fmla="*/ 2 w 26"/>
                  <a:gd name="T37" fmla="*/ 8 h 4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6"/>
                  <a:gd name="T58" fmla="*/ 0 h 49"/>
                  <a:gd name="T59" fmla="*/ 26 w 26"/>
                  <a:gd name="T60" fmla="*/ 49 h 49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6" h="49">
                    <a:moveTo>
                      <a:pt x="2" y="8"/>
                    </a:moveTo>
                    <a:lnTo>
                      <a:pt x="1" y="17"/>
                    </a:lnTo>
                    <a:lnTo>
                      <a:pt x="0" y="19"/>
                    </a:lnTo>
                    <a:lnTo>
                      <a:pt x="0" y="36"/>
                    </a:lnTo>
                    <a:lnTo>
                      <a:pt x="0" y="38"/>
                    </a:lnTo>
                    <a:lnTo>
                      <a:pt x="1" y="41"/>
                    </a:lnTo>
                    <a:lnTo>
                      <a:pt x="2" y="43"/>
                    </a:lnTo>
                    <a:lnTo>
                      <a:pt x="4" y="44"/>
                    </a:lnTo>
                    <a:lnTo>
                      <a:pt x="7" y="45"/>
                    </a:lnTo>
                    <a:lnTo>
                      <a:pt x="13" y="46"/>
                    </a:lnTo>
                    <a:lnTo>
                      <a:pt x="18" y="48"/>
                    </a:lnTo>
                    <a:lnTo>
                      <a:pt x="20" y="46"/>
                    </a:lnTo>
                    <a:lnTo>
                      <a:pt x="23" y="44"/>
                    </a:lnTo>
                    <a:lnTo>
                      <a:pt x="25" y="41"/>
                    </a:lnTo>
                    <a:lnTo>
                      <a:pt x="24" y="22"/>
                    </a:lnTo>
                    <a:lnTo>
                      <a:pt x="24" y="7"/>
                    </a:lnTo>
                    <a:lnTo>
                      <a:pt x="25" y="1"/>
                    </a:lnTo>
                    <a:lnTo>
                      <a:pt x="2" y="0"/>
                    </a:lnTo>
                    <a:lnTo>
                      <a:pt x="2" y="8"/>
                    </a:lnTo>
                  </a:path>
                </a:pathLst>
              </a:custGeom>
              <a:solidFill>
                <a:srgbClr val="808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406" name="Freeform 324"/>
              <p:cNvSpPr>
                <a:spLocks noChangeArrowheads="1"/>
              </p:cNvSpPr>
              <p:nvPr/>
            </p:nvSpPr>
            <p:spPr bwMode="auto">
              <a:xfrm>
                <a:off x="816" y="911"/>
                <a:ext cx="16" cy="23"/>
              </a:xfrm>
              <a:custGeom>
                <a:avLst/>
                <a:gdLst>
                  <a:gd name="T0" fmla="*/ 0 w 17"/>
                  <a:gd name="T1" fmla="*/ 0 h 24"/>
                  <a:gd name="T2" fmla="*/ 1 w 17"/>
                  <a:gd name="T3" fmla="*/ 10 h 24"/>
                  <a:gd name="T4" fmla="*/ 1 w 17"/>
                  <a:gd name="T5" fmla="*/ 16 h 24"/>
                  <a:gd name="T6" fmla="*/ 4 w 17"/>
                  <a:gd name="T7" fmla="*/ 20 h 24"/>
                  <a:gd name="T8" fmla="*/ 12 w 17"/>
                  <a:gd name="T9" fmla="*/ 22 h 24"/>
                  <a:gd name="T10" fmla="*/ 15 w 17"/>
                  <a:gd name="T11" fmla="*/ 19 h 24"/>
                  <a:gd name="T12" fmla="*/ 15 w 17"/>
                  <a:gd name="T13" fmla="*/ 5 h 24"/>
                  <a:gd name="T14" fmla="*/ 0 w 17"/>
                  <a:gd name="T15" fmla="*/ 0 h 2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7"/>
                  <a:gd name="T25" fmla="*/ 0 h 24"/>
                  <a:gd name="T26" fmla="*/ 17 w 17"/>
                  <a:gd name="T27" fmla="*/ 24 h 2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7" h="24">
                    <a:moveTo>
                      <a:pt x="0" y="0"/>
                    </a:moveTo>
                    <a:lnTo>
                      <a:pt x="1" y="10"/>
                    </a:lnTo>
                    <a:lnTo>
                      <a:pt x="1" y="17"/>
                    </a:lnTo>
                    <a:lnTo>
                      <a:pt x="4" y="21"/>
                    </a:lnTo>
                    <a:lnTo>
                      <a:pt x="13" y="23"/>
                    </a:lnTo>
                    <a:lnTo>
                      <a:pt x="16" y="20"/>
                    </a:lnTo>
                    <a:lnTo>
                      <a:pt x="16" y="5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606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407" name="Freeform 325"/>
              <p:cNvSpPr>
                <a:spLocks noChangeArrowheads="1"/>
              </p:cNvSpPr>
              <p:nvPr/>
            </p:nvSpPr>
            <p:spPr bwMode="auto">
              <a:xfrm>
                <a:off x="809" y="922"/>
                <a:ext cx="16" cy="16"/>
              </a:xfrm>
              <a:custGeom>
                <a:avLst/>
                <a:gdLst>
                  <a:gd name="T0" fmla="*/ 0 w 17"/>
                  <a:gd name="T1" fmla="*/ 0 h 17"/>
                  <a:gd name="T2" fmla="*/ 0 w 17"/>
                  <a:gd name="T3" fmla="*/ 4 h 17"/>
                  <a:gd name="T4" fmla="*/ 0 w 17"/>
                  <a:gd name="T5" fmla="*/ 7 h 17"/>
                  <a:gd name="T6" fmla="*/ 0 w 17"/>
                  <a:gd name="T7" fmla="*/ 10 h 17"/>
                  <a:gd name="T8" fmla="*/ 0 w 17"/>
                  <a:gd name="T9" fmla="*/ 13 h 17"/>
                  <a:gd name="T10" fmla="*/ 15 w 17"/>
                  <a:gd name="T11" fmla="*/ 15 h 17"/>
                  <a:gd name="T12" fmla="*/ 15 w 17"/>
                  <a:gd name="T13" fmla="*/ 11 h 17"/>
                  <a:gd name="T14" fmla="*/ 0 w 17"/>
                  <a:gd name="T15" fmla="*/ 8 h 17"/>
                  <a:gd name="T16" fmla="*/ 0 w 17"/>
                  <a:gd name="T17" fmla="*/ 6 h 17"/>
                  <a:gd name="T18" fmla="*/ 0 w 17"/>
                  <a:gd name="T19" fmla="*/ 0 h 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7"/>
                  <a:gd name="T31" fmla="*/ 0 h 17"/>
                  <a:gd name="T32" fmla="*/ 17 w 17"/>
                  <a:gd name="T33" fmla="*/ 17 h 1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7" h="17">
                    <a:moveTo>
                      <a:pt x="0" y="0"/>
                    </a:moveTo>
                    <a:lnTo>
                      <a:pt x="0" y="4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16" y="16"/>
                    </a:lnTo>
                    <a:lnTo>
                      <a:pt x="16" y="12"/>
                    </a:lnTo>
                    <a:lnTo>
                      <a:pt x="0" y="9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606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408" name="Freeform 326"/>
              <p:cNvSpPr>
                <a:spLocks noChangeArrowheads="1"/>
              </p:cNvSpPr>
              <p:nvPr/>
            </p:nvSpPr>
            <p:spPr bwMode="auto">
              <a:xfrm>
                <a:off x="818" y="938"/>
                <a:ext cx="16" cy="16"/>
              </a:xfrm>
              <a:custGeom>
                <a:avLst/>
                <a:gdLst>
                  <a:gd name="T0" fmla="*/ 0 w 17"/>
                  <a:gd name="T1" fmla="*/ 0 h 17"/>
                  <a:gd name="T2" fmla="*/ 0 w 17"/>
                  <a:gd name="T3" fmla="*/ 15 h 17"/>
                  <a:gd name="T4" fmla="*/ 11 w 17"/>
                  <a:gd name="T5" fmla="*/ 15 h 17"/>
                  <a:gd name="T6" fmla="*/ 15 w 17"/>
                  <a:gd name="T7" fmla="*/ 15 h 17"/>
                  <a:gd name="T8" fmla="*/ 0 w 17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7"/>
                  <a:gd name="T17" fmla="*/ 17 w 17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7">
                    <a:moveTo>
                      <a:pt x="0" y="0"/>
                    </a:moveTo>
                    <a:lnTo>
                      <a:pt x="0" y="16"/>
                    </a:lnTo>
                    <a:lnTo>
                      <a:pt x="12" y="16"/>
                    </a:lnTo>
                    <a:lnTo>
                      <a:pt x="16" y="1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606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</p:grpSp>
        <p:sp>
          <p:nvSpPr>
            <p:cNvPr id="11371" name="Freeform 327"/>
            <p:cNvSpPr>
              <a:spLocks noChangeArrowheads="1"/>
            </p:cNvSpPr>
            <p:nvPr/>
          </p:nvSpPr>
          <p:spPr bwMode="auto">
            <a:xfrm>
              <a:off x="829" y="879"/>
              <a:ext cx="16" cy="16"/>
            </a:xfrm>
            <a:custGeom>
              <a:avLst/>
              <a:gdLst>
                <a:gd name="T0" fmla="*/ 0 w 17"/>
                <a:gd name="T1" fmla="*/ 0 h 17"/>
                <a:gd name="T2" fmla="*/ 1 w 17"/>
                <a:gd name="T3" fmla="*/ 5 h 17"/>
                <a:gd name="T4" fmla="*/ 3 w 17"/>
                <a:gd name="T5" fmla="*/ 9 h 17"/>
                <a:gd name="T6" fmla="*/ 4 w 17"/>
                <a:gd name="T7" fmla="*/ 15 h 17"/>
                <a:gd name="T8" fmla="*/ 7 w 17"/>
                <a:gd name="T9" fmla="*/ 15 h 17"/>
                <a:gd name="T10" fmla="*/ 8 w 17"/>
                <a:gd name="T11" fmla="*/ 15 h 17"/>
                <a:gd name="T12" fmla="*/ 11 w 17"/>
                <a:gd name="T13" fmla="*/ 9 h 17"/>
                <a:gd name="T14" fmla="*/ 13 w 17"/>
                <a:gd name="T15" fmla="*/ 5 h 17"/>
                <a:gd name="T16" fmla="*/ 15 w 17"/>
                <a:gd name="T17" fmla="*/ 0 h 17"/>
                <a:gd name="T18" fmla="*/ 0 w 17"/>
                <a:gd name="T19" fmla="*/ 0 h 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17"/>
                <a:gd name="T32" fmla="*/ 17 w 17"/>
                <a:gd name="T33" fmla="*/ 17 h 1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17">
                  <a:moveTo>
                    <a:pt x="0" y="0"/>
                  </a:moveTo>
                  <a:lnTo>
                    <a:pt x="1" y="5"/>
                  </a:lnTo>
                  <a:lnTo>
                    <a:pt x="3" y="10"/>
                  </a:lnTo>
                  <a:lnTo>
                    <a:pt x="4" y="16"/>
                  </a:lnTo>
                  <a:lnTo>
                    <a:pt x="7" y="16"/>
                  </a:lnTo>
                  <a:lnTo>
                    <a:pt x="9" y="16"/>
                  </a:lnTo>
                  <a:lnTo>
                    <a:pt x="12" y="10"/>
                  </a:lnTo>
                  <a:lnTo>
                    <a:pt x="14" y="5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solidFill>
              <a:srgbClr val="FF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grpSp>
          <p:nvGrpSpPr>
            <p:cNvPr id="11372" name="Group 328"/>
            <p:cNvGrpSpPr>
              <a:grpSpLocks/>
            </p:cNvGrpSpPr>
            <p:nvPr/>
          </p:nvGrpSpPr>
          <p:grpSpPr bwMode="auto">
            <a:xfrm>
              <a:off x="799" y="799"/>
              <a:ext cx="110" cy="133"/>
              <a:chOff x="799" y="799"/>
              <a:chExt cx="110" cy="133"/>
            </a:xfrm>
          </p:grpSpPr>
          <p:sp>
            <p:nvSpPr>
              <p:cNvPr id="11390" name="Freeform 329"/>
              <p:cNvSpPr>
                <a:spLocks noChangeArrowheads="1"/>
              </p:cNvSpPr>
              <p:nvPr/>
            </p:nvSpPr>
            <p:spPr bwMode="auto">
              <a:xfrm>
                <a:off x="799" y="799"/>
                <a:ext cx="102" cy="129"/>
              </a:xfrm>
              <a:custGeom>
                <a:avLst/>
                <a:gdLst>
                  <a:gd name="T0" fmla="*/ 2 w 103"/>
                  <a:gd name="T1" fmla="*/ 38 h 130"/>
                  <a:gd name="T2" fmla="*/ 1 w 103"/>
                  <a:gd name="T3" fmla="*/ 46 h 130"/>
                  <a:gd name="T4" fmla="*/ 0 w 103"/>
                  <a:gd name="T5" fmla="*/ 51 h 130"/>
                  <a:gd name="T6" fmla="*/ 1 w 103"/>
                  <a:gd name="T7" fmla="*/ 56 h 130"/>
                  <a:gd name="T8" fmla="*/ 1 w 103"/>
                  <a:gd name="T9" fmla="*/ 60 h 130"/>
                  <a:gd name="T10" fmla="*/ 3 w 103"/>
                  <a:gd name="T11" fmla="*/ 64 h 130"/>
                  <a:gd name="T12" fmla="*/ 5 w 103"/>
                  <a:gd name="T13" fmla="*/ 66 h 130"/>
                  <a:gd name="T14" fmla="*/ 7 w 103"/>
                  <a:gd name="T15" fmla="*/ 68 h 130"/>
                  <a:gd name="T16" fmla="*/ 7 w 103"/>
                  <a:gd name="T17" fmla="*/ 71 h 130"/>
                  <a:gd name="T18" fmla="*/ 9 w 103"/>
                  <a:gd name="T19" fmla="*/ 74 h 130"/>
                  <a:gd name="T20" fmla="*/ 9 w 103"/>
                  <a:gd name="T21" fmla="*/ 78 h 130"/>
                  <a:gd name="T22" fmla="*/ 9 w 103"/>
                  <a:gd name="T23" fmla="*/ 80 h 130"/>
                  <a:gd name="T24" fmla="*/ 9 w 103"/>
                  <a:gd name="T25" fmla="*/ 86 h 130"/>
                  <a:gd name="T26" fmla="*/ 9 w 103"/>
                  <a:gd name="T27" fmla="*/ 89 h 130"/>
                  <a:gd name="T28" fmla="*/ 10 w 103"/>
                  <a:gd name="T29" fmla="*/ 96 h 130"/>
                  <a:gd name="T30" fmla="*/ 14 w 103"/>
                  <a:gd name="T31" fmla="*/ 100 h 130"/>
                  <a:gd name="T32" fmla="*/ 16 w 103"/>
                  <a:gd name="T33" fmla="*/ 106 h 130"/>
                  <a:gd name="T34" fmla="*/ 18 w 103"/>
                  <a:gd name="T35" fmla="*/ 110 h 130"/>
                  <a:gd name="T36" fmla="*/ 18 w 103"/>
                  <a:gd name="T37" fmla="*/ 111 h 130"/>
                  <a:gd name="T38" fmla="*/ 19 w 103"/>
                  <a:gd name="T39" fmla="*/ 113 h 130"/>
                  <a:gd name="T40" fmla="*/ 19 w 103"/>
                  <a:gd name="T41" fmla="*/ 116 h 130"/>
                  <a:gd name="T42" fmla="*/ 21 w 103"/>
                  <a:gd name="T43" fmla="*/ 117 h 130"/>
                  <a:gd name="T44" fmla="*/ 22 w 103"/>
                  <a:gd name="T45" fmla="*/ 118 h 130"/>
                  <a:gd name="T46" fmla="*/ 22 w 103"/>
                  <a:gd name="T47" fmla="*/ 122 h 130"/>
                  <a:gd name="T48" fmla="*/ 24 w 103"/>
                  <a:gd name="T49" fmla="*/ 124 h 130"/>
                  <a:gd name="T50" fmla="*/ 26 w 103"/>
                  <a:gd name="T51" fmla="*/ 126 h 130"/>
                  <a:gd name="T52" fmla="*/ 27 w 103"/>
                  <a:gd name="T53" fmla="*/ 128 h 130"/>
                  <a:gd name="T54" fmla="*/ 32 w 103"/>
                  <a:gd name="T55" fmla="*/ 128 h 130"/>
                  <a:gd name="T56" fmla="*/ 40 w 103"/>
                  <a:gd name="T57" fmla="*/ 124 h 130"/>
                  <a:gd name="T58" fmla="*/ 46 w 103"/>
                  <a:gd name="T59" fmla="*/ 121 h 130"/>
                  <a:gd name="T60" fmla="*/ 58 w 103"/>
                  <a:gd name="T61" fmla="*/ 116 h 130"/>
                  <a:gd name="T62" fmla="*/ 61 w 103"/>
                  <a:gd name="T63" fmla="*/ 114 h 130"/>
                  <a:gd name="T64" fmla="*/ 64 w 103"/>
                  <a:gd name="T65" fmla="*/ 117 h 130"/>
                  <a:gd name="T66" fmla="*/ 67 w 103"/>
                  <a:gd name="T67" fmla="*/ 117 h 130"/>
                  <a:gd name="T68" fmla="*/ 70 w 103"/>
                  <a:gd name="T69" fmla="*/ 116 h 130"/>
                  <a:gd name="T70" fmla="*/ 76 w 103"/>
                  <a:gd name="T71" fmla="*/ 110 h 130"/>
                  <a:gd name="T72" fmla="*/ 81 w 103"/>
                  <a:gd name="T73" fmla="*/ 102 h 130"/>
                  <a:gd name="T74" fmla="*/ 87 w 103"/>
                  <a:gd name="T75" fmla="*/ 94 h 130"/>
                  <a:gd name="T76" fmla="*/ 93 w 103"/>
                  <a:gd name="T77" fmla="*/ 84 h 130"/>
                  <a:gd name="T78" fmla="*/ 95 w 103"/>
                  <a:gd name="T79" fmla="*/ 78 h 130"/>
                  <a:gd name="T80" fmla="*/ 97 w 103"/>
                  <a:gd name="T81" fmla="*/ 72 h 130"/>
                  <a:gd name="T82" fmla="*/ 98 w 103"/>
                  <a:gd name="T83" fmla="*/ 68 h 130"/>
                  <a:gd name="T84" fmla="*/ 100 w 103"/>
                  <a:gd name="T85" fmla="*/ 61 h 130"/>
                  <a:gd name="T86" fmla="*/ 101 w 103"/>
                  <a:gd name="T87" fmla="*/ 53 h 130"/>
                  <a:gd name="T88" fmla="*/ 101 w 103"/>
                  <a:gd name="T89" fmla="*/ 43 h 130"/>
                  <a:gd name="T90" fmla="*/ 101 w 103"/>
                  <a:gd name="T91" fmla="*/ 32 h 130"/>
                  <a:gd name="T92" fmla="*/ 99 w 103"/>
                  <a:gd name="T93" fmla="*/ 25 h 130"/>
                  <a:gd name="T94" fmla="*/ 93 w 103"/>
                  <a:gd name="T95" fmla="*/ 14 h 130"/>
                  <a:gd name="T96" fmla="*/ 86 w 103"/>
                  <a:gd name="T97" fmla="*/ 10 h 130"/>
                  <a:gd name="T98" fmla="*/ 78 w 103"/>
                  <a:gd name="T99" fmla="*/ 5 h 130"/>
                  <a:gd name="T100" fmla="*/ 68 w 103"/>
                  <a:gd name="T101" fmla="*/ 1 h 130"/>
                  <a:gd name="T102" fmla="*/ 58 w 103"/>
                  <a:gd name="T103" fmla="*/ 0 h 130"/>
                  <a:gd name="T104" fmla="*/ 45 w 103"/>
                  <a:gd name="T105" fmla="*/ 0 h 130"/>
                  <a:gd name="T106" fmla="*/ 34 w 103"/>
                  <a:gd name="T107" fmla="*/ 2 h 130"/>
                  <a:gd name="T108" fmla="*/ 23 w 103"/>
                  <a:gd name="T109" fmla="*/ 6 h 130"/>
                  <a:gd name="T110" fmla="*/ 14 w 103"/>
                  <a:gd name="T111" fmla="*/ 12 h 130"/>
                  <a:gd name="T112" fmla="*/ 9 w 103"/>
                  <a:gd name="T113" fmla="*/ 19 h 130"/>
                  <a:gd name="T114" fmla="*/ 5 w 103"/>
                  <a:gd name="T115" fmla="*/ 29 h 130"/>
                  <a:gd name="T116" fmla="*/ 2 w 103"/>
                  <a:gd name="T117" fmla="*/ 38 h 130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103"/>
                  <a:gd name="T178" fmla="*/ 0 h 130"/>
                  <a:gd name="T179" fmla="*/ 103 w 103"/>
                  <a:gd name="T180" fmla="*/ 130 h 130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103" h="130">
                    <a:moveTo>
                      <a:pt x="2" y="38"/>
                    </a:moveTo>
                    <a:lnTo>
                      <a:pt x="1" y="46"/>
                    </a:lnTo>
                    <a:lnTo>
                      <a:pt x="0" y="51"/>
                    </a:lnTo>
                    <a:lnTo>
                      <a:pt x="1" y="56"/>
                    </a:lnTo>
                    <a:lnTo>
                      <a:pt x="1" y="60"/>
                    </a:lnTo>
                    <a:lnTo>
                      <a:pt x="3" y="64"/>
                    </a:lnTo>
                    <a:lnTo>
                      <a:pt x="5" y="67"/>
                    </a:lnTo>
                    <a:lnTo>
                      <a:pt x="7" y="69"/>
                    </a:lnTo>
                    <a:lnTo>
                      <a:pt x="7" y="72"/>
                    </a:lnTo>
                    <a:lnTo>
                      <a:pt x="9" y="75"/>
                    </a:lnTo>
                    <a:lnTo>
                      <a:pt x="9" y="79"/>
                    </a:lnTo>
                    <a:lnTo>
                      <a:pt x="9" y="81"/>
                    </a:lnTo>
                    <a:lnTo>
                      <a:pt x="9" y="87"/>
                    </a:lnTo>
                    <a:lnTo>
                      <a:pt x="9" y="90"/>
                    </a:lnTo>
                    <a:lnTo>
                      <a:pt x="10" y="97"/>
                    </a:lnTo>
                    <a:lnTo>
                      <a:pt x="14" y="101"/>
                    </a:lnTo>
                    <a:lnTo>
                      <a:pt x="16" y="107"/>
                    </a:lnTo>
                    <a:lnTo>
                      <a:pt x="18" y="111"/>
                    </a:lnTo>
                    <a:lnTo>
                      <a:pt x="18" y="112"/>
                    </a:lnTo>
                    <a:lnTo>
                      <a:pt x="19" y="114"/>
                    </a:lnTo>
                    <a:lnTo>
                      <a:pt x="19" y="117"/>
                    </a:lnTo>
                    <a:lnTo>
                      <a:pt x="21" y="118"/>
                    </a:lnTo>
                    <a:lnTo>
                      <a:pt x="22" y="119"/>
                    </a:lnTo>
                    <a:lnTo>
                      <a:pt x="22" y="123"/>
                    </a:lnTo>
                    <a:lnTo>
                      <a:pt x="24" y="125"/>
                    </a:lnTo>
                    <a:lnTo>
                      <a:pt x="26" y="127"/>
                    </a:lnTo>
                    <a:lnTo>
                      <a:pt x="27" y="129"/>
                    </a:lnTo>
                    <a:lnTo>
                      <a:pt x="32" y="129"/>
                    </a:lnTo>
                    <a:lnTo>
                      <a:pt x="40" y="125"/>
                    </a:lnTo>
                    <a:lnTo>
                      <a:pt x="46" y="122"/>
                    </a:lnTo>
                    <a:lnTo>
                      <a:pt x="59" y="117"/>
                    </a:lnTo>
                    <a:lnTo>
                      <a:pt x="62" y="115"/>
                    </a:lnTo>
                    <a:lnTo>
                      <a:pt x="65" y="118"/>
                    </a:lnTo>
                    <a:lnTo>
                      <a:pt x="68" y="118"/>
                    </a:lnTo>
                    <a:lnTo>
                      <a:pt x="71" y="117"/>
                    </a:lnTo>
                    <a:lnTo>
                      <a:pt x="77" y="111"/>
                    </a:lnTo>
                    <a:lnTo>
                      <a:pt x="82" y="103"/>
                    </a:lnTo>
                    <a:lnTo>
                      <a:pt x="88" y="95"/>
                    </a:lnTo>
                    <a:lnTo>
                      <a:pt x="94" y="85"/>
                    </a:lnTo>
                    <a:lnTo>
                      <a:pt x="96" y="79"/>
                    </a:lnTo>
                    <a:lnTo>
                      <a:pt x="98" y="73"/>
                    </a:lnTo>
                    <a:lnTo>
                      <a:pt x="99" y="69"/>
                    </a:lnTo>
                    <a:lnTo>
                      <a:pt x="101" y="61"/>
                    </a:lnTo>
                    <a:lnTo>
                      <a:pt x="102" y="53"/>
                    </a:lnTo>
                    <a:lnTo>
                      <a:pt x="102" y="43"/>
                    </a:lnTo>
                    <a:lnTo>
                      <a:pt x="102" y="32"/>
                    </a:lnTo>
                    <a:lnTo>
                      <a:pt x="100" y="25"/>
                    </a:lnTo>
                    <a:lnTo>
                      <a:pt x="94" y="14"/>
                    </a:lnTo>
                    <a:lnTo>
                      <a:pt x="87" y="10"/>
                    </a:lnTo>
                    <a:lnTo>
                      <a:pt x="79" y="5"/>
                    </a:lnTo>
                    <a:lnTo>
                      <a:pt x="69" y="1"/>
                    </a:lnTo>
                    <a:lnTo>
                      <a:pt x="59" y="0"/>
                    </a:lnTo>
                    <a:lnTo>
                      <a:pt x="45" y="0"/>
                    </a:lnTo>
                    <a:lnTo>
                      <a:pt x="34" y="2"/>
                    </a:lnTo>
                    <a:lnTo>
                      <a:pt x="23" y="6"/>
                    </a:lnTo>
                    <a:lnTo>
                      <a:pt x="14" y="12"/>
                    </a:lnTo>
                    <a:lnTo>
                      <a:pt x="9" y="19"/>
                    </a:lnTo>
                    <a:lnTo>
                      <a:pt x="5" y="29"/>
                    </a:lnTo>
                    <a:lnTo>
                      <a:pt x="2" y="38"/>
                    </a:lnTo>
                  </a:path>
                </a:pathLst>
              </a:custGeom>
              <a:solidFill>
                <a:srgbClr val="FF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grpSp>
            <p:nvGrpSpPr>
              <p:cNvPr id="11391" name="Group 330"/>
              <p:cNvGrpSpPr>
                <a:grpSpLocks/>
              </p:cNvGrpSpPr>
              <p:nvPr/>
            </p:nvGrpSpPr>
            <p:grpSpPr bwMode="auto">
              <a:xfrm>
                <a:off x="799" y="839"/>
                <a:ext cx="110" cy="93"/>
                <a:chOff x="799" y="839"/>
                <a:chExt cx="110" cy="93"/>
              </a:xfrm>
            </p:grpSpPr>
            <p:sp>
              <p:nvSpPr>
                <p:cNvPr id="11392" name="Freeform 331"/>
                <p:cNvSpPr>
                  <a:spLocks noChangeArrowheads="1"/>
                </p:cNvSpPr>
                <p:nvPr/>
              </p:nvSpPr>
              <p:spPr bwMode="auto">
                <a:xfrm>
                  <a:off x="799" y="839"/>
                  <a:ext cx="63" cy="86"/>
                </a:xfrm>
                <a:custGeom>
                  <a:avLst/>
                  <a:gdLst>
                    <a:gd name="T0" fmla="*/ 15 w 64"/>
                    <a:gd name="T1" fmla="*/ 62 h 87"/>
                    <a:gd name="T2" fmla="*/ 17 w 64"/>
                    <a:gd name="T3" fmla="*/ 71 h 87"/>
                    <a:gd name="T4" fmla="*/ 20 w 64"/>
                    <a:gd name="T5" fmla="*/ 78 h 87"/>
                    <a:gd name="T6" fmla="*/ 25 w 64"/>
                    <a:gd name="T7" fmla="*/ 84 h 87"/>
                    <a:gd name="T8" fmla="*/ 34 w 64"/>
                    <a:gd name="T9" fmla="*/ 84 h 87"/>
                    <a:gd name="T10" fmla="*/ 41 w 64"/>
                    <a:gd name="T11" fmla="*/ 73 h 87"/>
                    <a:gd name="T12" fmla="*/ 49 w 64"/>
                    <a:gd name="T13" fmla="*/ 68 h 87"/>
                    <a:gd name="T14" fmla="*/ 53 w 64"/>
                    <a:gd name="T15" fmla="*/ 61 h 87"/>
                    <a:gd name="T16" fmla="*/ 45 w 64"/>
                    <a:gd name="T17" fmla="*/ 58 h 87"/>
                    <a:gd name="T18" fmla="*/ 42 w 64"/>
                    <a:gd name="T19" fmla="*/ 54 h 87"/>
                    <a:gd name="T20" fmla="*/ 45 w 64"/>
                    <a:gd name="T21" fmla="*/ 48 h 87"/>
                    <a:gd name="T22" fmla="*/ 49 w 64"/>
                    <a:gd name="T23" fmla="*/ 44 h 87"/>
                    <a:gd name="T24" fmla="*/ 58 w 64"/>
                    <a:gd name="T25" fmla="*/ 42 h 87"/>
                    <a:gd name="T26" fmla="*/ 61 w 64"/>
                    <a:gd name="T27" fmla="*/ 35 h 87"/>
                    <a:gd name="T28" fmla="*/ 53 w 64"/>
                    <a:gd name="T29" fmla="*/ 34 h 87"/>
                    <a:gd name="T30" fmla="*/ 46 w 64"/>
                    <a:gd name="T31" fmla="*/ 33 h 87"/>
                    <a:gd name="T32" fmla="*/ 40 w 64"/>
                    <a:gd name="T33" fmla="*/ 30 h 87"/>
                    <a:gd name="T34" fmla="*/ 38 w 64"/>
                    <a:gd name="T35" fmla="*/ 27 h 87"/>
                    <a:gd name="T36" fmla="*/ 38 w 64"/>
                    <a:gd name="T37" fmla="*/ 21 h 87"/>
                    <a:gd name="T38" fmla="*/ 43 w 64"/>
                    <a:gd name="T39" fmla="*/ 15 h 87"/>
                    <a:gd name="T40" fmla="*/ 44 w 64"/>
                    <a:gd name="T41" fmla="*/ 8 h 87"/>
                    <a:gd name="T42" fmla="*/ 42 w 64"/>
                    <a:gd name="T43" fmla="*/ 6 h 87"/>
                    <a:gd name="T44" fmla="*/ 36 w 64"/>
                    <a:gd name="T45" fmla="*/ 8 h 87"/>
                    <a:gd name="T46" fmla="*/ 26 w 64"/>
                    <a:gd name="T47" fmla="*/ 10 h 87"/>
                    <a:gd name="T48" fmla="*/ 14 w 64"/>
                    <a:gd name="T49" fmla="*/ 7 h 87"/>
                    <a:gd name="T50" fmla="*/ 6 w 64"/>
                    <a:gd name="T51" fmla="*/ 2 h 87"/>
                    <a:gd name="T52" fmla="*/ 1 w 64"/>
                    <a:gd name="T53" fmla="*/ 1 h 87"/>
                    <a:gd name="T54" fmla="*/ 0 w 64"/>
                    <a:gd name="T55" fmla="*/ 13 h 87"/>
                    <a:gd name="T56" fmla="*/ 2 w 64"/>
                    <a:gd name="T57" fmla="*/ 22 h 87"/>
                    <a:gd name="T58" fmla="*/ 8 w 64"/>
                    <a:gd name="T59" fmla="*/ 28 h 87"/>
                    <a:gd name="T60" fmla="*/ 12 w 64"/>
                    <a:gd name="T61" fmla="*/ 33 h 87"/>
                    <a:gd name="T62" fmla="*/ 11 w 64"/>
                    <a:gd name="T63" fmla="*/ 40 h 87"/>
                    <a:gd name="T64" fmla="*/ 8 w 64"/>
                    <a:gd name="T65" fmla="*/ 51 h 87"/>
                    <a:gd name="T66" fmla="*/ 6 w 64"/>
                    <a:gd name="T67" fmla="*/ 57 h 87"/>
                    <a:gd name="T68" fmla="*/ 10 w 64"/>
                    <a:gd name="T69" fmla="*/ 60 h 87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64"/>
                    <a:gd name="T106" fmla="*/ 0 h 87"/>
                    <a:gd name="T107" fmla="*/ 64 w 64"/>
                    <a:gd name="T108" fmla="*/ 87 h 87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64" h="87">
                      <a:moveTo>
                        <a:pt x="14" y="61"/>
                      </a:moveTo>
                      <a:lnTo>
                        <a:pt x="15" y="63"/>
                      </a:lnTo>
                      <a:lnTo>
                        <a:pt x="16" y="67"/>
                      </a:lnTo>
                      <a:lnTo>
                        <a:pt x="17" y="72"/>
                      </a:lnTo>
                      <a:lnTo>
                        <a:pt x="18" y="75"/>
                      </a:lnTo>
                      <a:lnTo>
                        <a:pt x="20" y="79"/>
                      </a:lnTo>
                      <a:lnTo>
                        <a:pt x="21" y="82"/>
                      </a:lnTo>
                      <a:lnTo>
                        <a:pt x="25" y="85"/>
                      </a:lnTo>
                      <a:lnTo>
                        <a:pt x="28" y="86"/>
                      </a:lnTo>
                      <a:lnTo>
                        <a:pt x="35" y="85"/>
                      </a:lnTo>
                      <a:lnTo>
                        <a:pt x="39" y="81"/>
                      </a:lnTo>
                      <a:lnTo>
                        <a:pt x="42" y="74"/>
                      </a:lnTo>
                      <a:lnTo>
                        <a:pt x="44" y="71"/>
                      </a:lnTo>
                      <a:lnTo>
                        <a:pt x="50" y="69"/>
                      </a:lnTo>
                      <a:lnTo>
                        <a:pt x="53" y="65"/>
                      </a:lnTo>
                      <a:lnTo>
                        <a:pt x="54" y="62"/>
                      </a:lnTo>
                      <a:lnTo>
                        <a:pt x="51" y="60"/>
                      </a:lnTo>
                      <a:lnTo>
                        <a:pt x="46" y="59"/>
                      </a:lnTo>
                      <a:lnTo>
                        <a:pt x="43" y="59"/>
                      </a:lnTo>
                      <a:lnTo>
                        <a:pt x="43" y="55"/>
                      </a:lnTo>
                      <a:lnTo>
                        <a:pt x="44" y="52"/>
                      </a:lnTo>
                      <a:lnTo>
                        <a:pt x="46" y="49"/>
                      </a:lnTo>
                      <a:lnTo>
                        <a:pt x="48" y="47"/>
                      </a:lnTo>
                      <a:lnTo>
                        <a:pt x="50" y="45"/>
                      </a:lnTo>
                      <a:lnTo>
                        <a:pt x="53" y="43"/>
                      </a:lnTo>
                      <a:lnTo>
                        <a:pt x="59" y="42"/>
                      </a:lnTo>
                      <a:lnTo>
                        <a:pt x="63" y="40"/>
                      </a:lnTo>
                      <a:lnTo>
                        <a:pt x="62" y="35"/>
                      </a:lnTo>
                      <a:lnTo>
                        <a:pt x="59" y="33"/>
                      </a:lnTo>
                      <a:lnTo>
                        <a:pt x="54" y="34"/>
                      </a:lnTo>
                      <a:lnTo>
                        <a:pt x="50" y="34"/>
                      </a:lnTo>
                      <a:lnTo>
                        <a:pt x="47" y="33"/>
                      </a:lnTo>
                      <a:lnTo>
                        <a:pt x="43" y="32"/>
                      </a:lnTo>
                      <a:lnTo>
                        <a:pt x="41" y="30"/>
                      </a:lnTo>
                      <a:lnTo>
                        <a:pt x="39" y="29"/>
                      </a:lnTo>
                      <a:lnTo>
                        <a:pt x="39" y="27"/>
                      </a:lnTo>
                      <a:lnTo>
                        <a:pt x="39" y="24"/>
                      </a:lnTo>
                      <a:lnTo>
                        <a:pt x="39" y="21"/>
                      </a:lnTo>
                      <a:lnTo>
                        <a:pt x="42" y="17"/>
                      </a:lnTo>
                      <a:lnTo>
                        <a:pt x="44" y="15"/>
                      </a:lnTo>
                      <a:lnTo>
                        <a:pt x="45" y="12"/>
                      </a:lnTo>
                      <a:lnTo>
                        <a:pt x="45" y="8"/>
                      </a:lnTo>
                      <a:lnTo>
                        <a:pt x="45" y="7"/>
                      </a:lnTo>
                      <a:lnTo>
                        <a:pt x="43" y="6"/>
                      </a:lnTo>
                      <a:lnTo>
                        <a:pt x="41" y="7"/>
                      </a:lnTo>
                      <a:lnTo>
                        <a:pt x="37" y="8"/>
                      </a:lnTo>
                      <a:lnTo>
                        <a:pt x="31" y="10"/>
                      </a:lnTo>
                      <a:lnTo>
                        <a:pt x="26" y="10"/>
                      </a:lnTo>
                      <a:lnTo>
                        <a:pt x="18" y="10"/>
                      </a:lnTo>
                      <a:lnTo>
                        <a:pt x="14" y="7"/>
                      </a:lnTo>
                      <a:lnTo>
                        <a:pt x="10" y="6"/>
                      </a:lnTo>
                      <a:lnTo>
                        <a:pt x="6" y="2"/>
                      </a:lnTo>
                      <a:lnTo>
                        <a:pt x="3" y="0"/>
                      </a:lnTo>
                      <a:lnTo>
                        <a:pt x="1" y="1"/>
                      </a:lnTo>
                      <a:lnTo>
                        <a:pt x="1" y="6"/>
                      </a:lnTo>
                      <a:lnTo>
                        <a:pt x="0" y="13"/>
                      </a:lnTo>
                      <a:lnTo>
                        <a:pt x="1" y="18"/>
                      </a:lnTo>
                      <a:lnTo>
                        <a:pt x="2" y="22"/>
                      </a:lnTo>
                      <a:lnTo>
                        <a:pt x="5" y="24"/>
                      </a:lnTo>
                      <a:lnTo>
                        <a:pt x="8" y="28"/>
                      </a:lnTo>
                      <a:lnTo>
                        <a:pt x="10" y="31"/>
                      </a:lnTo>
                      <a:lnTo>
                        <a:pt x="12" y="33"/>
                      </a:lnTo>
                      <a:lnTo>
                        <a:pt x="13" y="36"/>
                      </a:lnTo>
                      <a:lnTo>
                        <a:pt x="11" y="40"/>
                      </a:lnTo>
                      <a:lnTo>
                        <a:pt x="9" y="46"/>
                      </a:lnTo>
                      <a:lnTo>
                        <a:pt x="8" y="52"/>
                      </a:lnTo>
                      <a:lnTo>
                        <a:pt x="6" y="56"/>
                      </a:lnTo>
                      <a:lnTo>
                        <a:pt x="6" y="58"/>
                      </a:lnTo>
                      <a:lnTo>
                        <a:pt x="7" y="60"/>
                      </a:lnTo>
                      <a:lnTo>
                        <a:pt x="10" y="61"/>
                      </a:lnTo>
                      <a:lnTo>
                        <a:pt x="14" y="61"/>
                      </a:lnTo>
                    </a:path>
                  </a:pathLst>
                </a:custGeom>
                <a:solidFill>
                  <a:srgbClr val="FFA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1393" name="Freeform 332"/>
                <p:cNvSpPr>
                  <a:spLocks noChangeArrowheads="1"/>
                </p:cNvSpPr>
                <p:nvPr/>
              </p:nvSpPr>
              <p:spPr bwMode="auto">
                <a:xfrm>
                  <a:off x="893" y="870"/>
                  <a:ext cx="16" cy="16"/>
                </a:xfrm>
                <a:custGeom>
                  <a:avLst/>
                  <a:gdLst>
                    <a:gd name="T0" fmla="*/ 4 w 17"/>
                    <a:gd name="T1" fmla="*/ 2 h 17"/>
                    <a:gd name="T2" fmla="*/ 0 w 17"/>
                    <a:gd name="T3" fmla="*/ 7 h 17"/>
                    <a:gd name="T4" fmla="*/ 0 w 17"/>
                    <a:gd name="T5" fmla="*/ 11 h 17"/>
                    <a:gd name="T6" fmla="*/ 4 w 17"/>
                    <a:gd name="T7" fmla="*/ 15 h 17"/>
                    <a:gd name="T8" fmla="*/ 8 w 17"/>
                    <a:gd name="T9" fmla="*/ 11 h 17"/>
                    <a:gd name="T10" fmla="*/ 11 w 17"/>
                    <a:gd name="T11" fmla="*/ 7 h 17"/>
                    <a:gd name="T12" fmla="*/ 15 w 17"/>
                    <a:gd name="T13" fmla="*/ 1 h 17"/>
                    <a:gd name="T14" fmla="*/ 11 w 17"/>
                    <a:gd name="T15" fmla="*/ 0 h 17"/>
                    <a:gd name="T16" fmla="*/ 4 w 17"/>
                    <a:gd name="T17" fmla="*/ 2 h 1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7"/>
                    <a:gd name="T28" fmla="*/ 0 h 17"/>
                    <a:gd name="T29" fmla="*/ 17 w 17"/>
                    <a:gd name="T30" fmla="*/ 17 h 1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7" h="17">
                      <a:moveTo>
                        <a:pt x="4" y="2"/>
                      </a:moveTo>
                      <a:lnTo>
                        <a:pt x="0" y="7"/>
                      </a:lnTo>
                      <a:lnTo>
                        <a:pt x="0" y="12"/>
                      </a:lnTo>
                      <a:lnTo>
                        <a:pt x="4" y="16"/>
                      </a:lnTo>
                      <a:lnTo>
                        <a:pt x="8" y="12"/>
                      </a:lnTo>
                      <a:lnTo>
                        <a:pt x="12" y="7"/>
                      </a:lnTo>
                      <a:lnTo>
                        <a:pt x="16" y="1"/>
                      </a:lnTo>
                      <a:lnTo>
                        <a:pt x="12" y="0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FF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1394" name="Freeform 333"/>
                <p:cNvSpPr>
                  <a:spLocks noChangeArrowheads="1"/>
                </p:cNvSpPr>
                <p:nvPr/>
              </p:nvSpPr>
              <p:spPr bwMode="auto">
                <a:xfrm>
                  <a:off x="864" y="899"/>
                  <a:ext cx="20" cy="18"/>
                </a:xfrm>
                <a:custGeom>
                  <a:avLst/>
                  <a:gdLst>
                    <a:gd name="T0" fmla="*/ 0 w 21"/>
                    <a:gd name="T1" fmla="*/ 15 h 19"/>
                    <a:gd name="T2" fmla="*/ 4 w 21"/>
                    <a:gd name="T3" fmla="*/ 17 h 19"/>
                    <a:gd name="T4" fmla="*/ 5 w 21"/>
                    <a:gd name="T5" fmla="*/ 17 h 19"/>
                    <a:gd name="T6" fmla="*/ 8 w 21"/>
                    <a:gd name="T7" fmla="*/ 15 h 19"/>
                    <a:gd name="T8" fmla="*/ 10 w 21"/>
                    <a:gd name="T9" fmla="*/ 13 h 19"/>
                    <a:gd name="T10" fmla="*/ 15 w 21"/>
                    <a:gd name="T11" fmla="*/ 9 h 19"/>
                    <a:gd name="T12" fmla="*/ 18 w 21"/>
                    <a:gd name="T13" fmla="*/ 4 h 19"/>
                    <a:gd name="T14" fmla="*/ 19 w 21"/>
                    <a:gd name="T15" fmla="*/ 2 h 19"/>
                    <a:gd name="T16" fmla="*/ 19 w 21"/>
                    <a:gd name="T17" fmla="*/ 1 h 19"/>
                    <a:gd name="T18" fmla="*/ 15 w 21"/>
                    <a:gd name="T19" fmla="*/ 0 h 19"/>
                    <a:gd name="T20" fmla="*/ 14 w 21"/>
                    <a:gd name="T21" fmla="*/ 1 h 19"/>
                    <a:gd name="T22" fmla="*/ 10 w 21"/>
                    <a:gd name="T23" fmla="*/ 6 h 19"/>
                    <a:gd name="T24" fmla="*/ 6 w 21"/>
                    <a:gd name="T25" fmla="*/ 10 h 19"/>
                    <a:gd name="T26" fmla="*/ 0 w 21"/>
                    <a:gd name="T27" fmla="*/ 15 h 19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21"/>
                    <a:gd name="T43" fmla="*/ 0 h 19"/>
                    <a:gd name="T44" fmla="*/ 21 w 21"/>
                    <a:gd name="T45" fmla="*/ 19 h 19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21" h="19">
                      <a:moveTo>
                        <a:pt x="0" y="16"/>
                      </a:moveTo>
                      <a:lnTo>
                        <a:pt x="4" y="18"/>
                      </a:lnTo>
                      <a:lnTo>
                        <a:pt x="5" y="18"/>
                      </a:lnTo>
                      <a:lnTo>
                        <a:pt x="8" y="16"/>
                      </a:lnTo>
                      <a:lnTo>
                        <a:pt x="11" y="14"/>
                      </a:lnTo>
                      <a:lnTo>
                        <a:pt x="16" y="9"/>
                      </a:lnTo>
                      <a:lnTo>
                        <a:pt x="19" y="4"/>
                      </a:lnTo>
                      <a:lnTo>
                        <a:pt x="20" y="2"/>
                      </a:lnTo>
                      <a:lnTo>
                        <a:pt x="20" y="1"/>
                      </a:lnTo>
                      <a:lnTo>
                        <a:pt x="16" y="0"/>
                      </a:lnTo>
                      <a:lnTo>
                        <a:pt x="15" y="1"/>
                      </a:lnTo>
                      <a:lnTo>
                        <a:pt x="11" y="6"/>
                      </a:lnTo>
                      <a:lnTo>
                        <a:pt x="6" y="11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FF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1395" name="Freeform 334"/>
                <p:cNvSpPr>
                  <a:spLocks noChangeArrowheads="1"/>
                </p:cNvSpPr>
                <p:nvPr/>
              </p:nvSpPr>
              <p:spPr bwMode="auto">
                <a:xfrm>
                  <a:off x="811" y="878"/>
                  <a:ext cx="16" cy="24"/>
                </a:xfrm>
                <a:custGeom>
                  <a:avLst/>
                  <a:gdLst>
                    <a:gd name="T0" fmla="*/ 11 w 17"/>
                    <a:gd name="T1" fmla="*/ 2 h 25"/>
                    <a:gd name="T2" fmla="*/ 8 w 17"/>
                    <a:gd name="T3" fmla="*/ 0 h 25"/>
                    <a:gd name="T4" fmla="*/ 8 w 17"/>
                    <a:gd name="T5" fmla="*/ 1 h 25"/>
                    <a:gd name="T6" fmla="*/ 5 w 17"/>
                    <a:gd name="T7" fmla="*/ 2 h 25"/>
                    <a:gd name="T8" fmla="*/ 4 w 17"/>
                    <a:gd name="T9" fmla="*/ 5 h 25"/>
                    <a:gd name="T10" fmla="*/ 2 w 17"/>
                    <a:gd name="T11" fmla="*/ 9 h 25"/>
                    <a:gd name="T12" fmla="*/ 2 w 17"/>
                    <a:gd name="T13" fmla="*/ 12 h 25"/>
                    <a:gd name="T14" fmla="*/ 4 w 17"/>
                    <a:gd name="T15" fmla="*/ 14 h 25"/>
                    <a:gd name="T16" fmla="*/ 6 w 17"/>
                    <a:gd name="T17" fmla="*/ 14 h 25"/>
                    <a:gd name="T18" fmla="*/ 8 w 17"/>
                    <a:gd name="T19" fmla="*/ 13 h 25"/>
                    <a:gd name="T20" fmla="*/ 11 w 17"/>
                    <a:gd name="T21" fmla="*/ 13 h 25"/>
                    <a:gd name="T22" fmla="*/ 11 w 17"/>
                    <a:gd name="T23" fmla="*/ 14 h 25"/>
                    <a:gd name="T24" fmla="*/ 12 w 17"/>
                    <a:gd name="T25" fmla="*/ 16 h 25"/>
                    <a:gd name="T26" fmla="*/ 11 w 17"/>
                    <a:gd name="T27" fmla="*/ 18 h 25"/>
                    <a:gd name="T28" fmla="*/ 8 w 17"/>
                    <a:gd name="T29" fmla="*/ 19 h 25"/>
                    <a:gd name="T30" fmla="*/ 8 w 17"/>
                    <a:gd name="T31" fmla="*/ 20 h 25"/>
                    <a:gd name="T32" fmla="*/ 4 w 17"/>
                    <a:gd name="T33" fmla="*/ 19 h 25"/>
                    <a:gd name="T34" fmla="*/ 2 w 17"/>
                    <a:gd name="T35" fmla="*/ 18 h 25"/>
                    <a:gd name="T36" fmla="*/ 0 w 17"/>
                    <a:gd name="T37" fmla="*/ 18 h 25"/>
                    <a:gd name="T38" fmla="*/ 2 w 17"/>
                    <a:gd name="T39" fmla="*/ 21 h 25"/>
                    <a:gd name="T40" fmla="*/ 4 w 17"/>
                    <a:gd name="T41" fmla="*/ 22 h 25"/>
                    <a:gd name="T42" fmla="*/ 5 w 17"/>
                    <a:gd name="T43" fmla="*/ 23 h 25"/>
                    <a:gd name="T44" fmla="*/ 6 w 17"/>
                    <a:gd name="T45" fmla="*/ 23 h 25"/>
                    <a:gd name="T46" fmla="*/ 8 w 17"/>
                    <a:gd name="T47" fmla="*/ 22 h 25"/>
                    <a:gd name="T48" fmla="*/ 8 w 17"/>
                    <a:gd name="T49" fmla="*/ 21 h 25"/>
                    <a:gd name="T50" fmla="*/ 9 w 17"/>
                    <a:gd name="T51" fmla="*/ 21 h 25"/>
                    <a:gd name="T52" fmla="*/ 11 w 17"/>
                    <a:gd name="T53" fmla="*/ 21 h 25"/>
                    <a:gd name="T54" fmla="*/ 13 w 17"/>
                    <a:gd name="T55" fmla="*/ 19 h 25"/>
                    <a:gd name="T56" fmla="*/ 15 w 17"/>
                    <a:gd name="T57" fmla="*/ 17 h 25"/>
                    <a:gd name="T58" fmla="*/ 15 w 17"/>
                    <a:gd name="T59" fmla="*/ 14 h 25"/>
                    <a:gd name="T60" fmla="*/ 15 w 17"/>
                    <a:gd name="T61" fmla="*/ 13 h 25"/>
                    <a:gd name="T62" fmla="*/ 13 w 17"/>
                    <a:gd name="T63" fmla="*/ 12 h 25"/>
                    <a:gd name="T64" fmla="*/ 11 w 17"/>
                    <a:gd name="T65" fmla="*/ 11 h 25"/>
                    <a:gd name="T66" fmla="*/ 8 w 17"/>
                    <a:gd name="T67" fmla="*/ 10 h 25"/>
                    <a:gd name="T68" fmla="*/ 6 w 17"/>
                    <a:gd name="T69" fmla="*/ 10 h 25"/>
                    <a:gd name="T70" fmla="*/ 6 w 17"/>
                    <a:gd name="T71" fmla="*/ 8 h 25"/>
                    <a:gd name="T72" fmla="*/ 8 w 17"/>
                    <a:gd name="T73" fmla="*/ 6 h 25"/>
                    <a:gd name="T74" fmla="*/ 9 w 17"/>
                    <a:gd name="T75" fmla="*/ 3 h 25"/>
                    <a:gd name="T76" fmla="*/ 11 w 17"/>
                    <a:gd name="T77" fmla="*/ 2 h 25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17"/>
                    <a:gd name="T118" fmla="*/ 0 h 25"/>
                    <a:gd name="T119" fmla="*/ 17 w 17"/>
                    <a:gd name="T120" fmla="*/ 25 h 25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17" h="25">
                      <a:moveTo>
                        <a:pt x="12" y="2"/>
                      </a:moveTo>
                      <a:lnTo>
                        <a:pt x="9" y="0"/>
                      </a:lnTo>
                      <a:lnTo>
                        <a:pt x="8" y="1"/>
                      </a:lnTo>
                      <a:lnTo>
                        <a:pt x="5" y="2"/>
                      </a:lnTo>
                      <a:lnTo>
                        <a:pt x="4" y="5"/>
                      </a:lnTo>
                      <a:lnTo>
                        <a:pt x="2" y="9"/>
                      </a:lnTo>
                      <a:lnTo>
                        <a:pt x="2" y="13"/>
                      </a:lnTo>
                      <a:lnTo>
                        <a:pt x="4" y="15"/>
                      </a:lnTo>
                      <a:lnTo>
                        <a:pt x="6" y="15"/>
                      </a:lnTo>
                      <a:lnTo>
                        <a:pt x="9" y="14"/>
                      </a:lnTo>
                      <a:lnTo>
                        <a:pt x="12" y="14"/>
                      </a:lnTo>
                      <a:lnTo>
                        <a:pt x="12" y="15"/>
                      </a:lnTo>
                      <a:lnTo>
                        <a:pt x="13" y="17"/>
                      </a:lnTo>
                      <a:lnTo>
                        <a:pt x="12" y="19"/>
                      </a:lnTo>
                      <a:lnTo>
                        <a:pt x="9" y="20"/>
                      </a:lnTo>
                      <a:lnTo>
                        <a:pt x="8" y="21"/>
                      </a:lnTo>
                      <a:lnTo>
                        <a:pt x="4" y="20"/>
                      </a:lnTo>
                      <a:lnTo>
                        <a:pt x="2" y="19"/>
                      </a:lnTo>
                      <a:lnTo>
                        <a:pt x="0" y="19"/>
                      </a:lnTo>
                      <a:lnTo>
                        <a:pt x="2" y="22"/>
                      </a:lnTo>
                      <a:lnTo>
                        <a:pt x="4" y="23"/>
                      </a:lnTo>
                      <a:lnTo>
                        <a:pt x="5" y="24"/>
                      </a:lnTo>
                      <a:lnTo>
                        <a:pt x="6" y="24"/>
                      </a:lnTo>
                      <a:lnTo>
                        <a:pt x="8" y="23"/>
                      </a:lnTo>
                      <a:lnTo>
                        <a:pt x="8" y="22"/>
                      </a:lnTo>
                      <a:lnTo>
                        <a:pt x="10" y="22"/>
                      </a:lnTo>
                      <a:lnTo>
                        <a:pt x="12" y="22"/>
                      </a:lnTo>
                      <a:lnTo>
                        <a:pt x="14" y="20"/>
                      </a:lnTo>
                      <a:lnTo>
                        <a:pt x="16" y="18"/>
                      </a:lnTo>
                      <a:lnTo>
                        <a:pt x="16" y="15"/>
                      </a:lnTo>
                      <a:lnTo>
                        <a:pt x="16" y="14"/>
                      </a:lnTo>
                      <a:lnTo>
                        <a:pt x="14" y="12"/>
                      </a:lnTo>
                      <a:lnTo>
                        <a:pt x="12" y="11"/>
                      </a:lnTo>
                      <a:lnTo>
                        <a:pt x="9" y="10"/>
                      </a:lnTo>
                      <a:lnTo>
                        <a:pt x="6" y="10"/>
                      </a:lnTo>
                      <a:lnTo>
                        <a:pt x="6" y="8"/>
                      </a:lnTo>
                      <a:lnTo>
                        <a:pt x="8" y="6"/>
                      </a:lnTo>
                      <a:lnTo>
                        <a:pt x="10" y="3"/>
                      </a:lnTo>
                      <a:lnTo>
                        <a:pt x="12" y="2"/>
                      </a:lnTo>
                    </a:path>
                  </a:pathLst>
                </a:custGeom>
                <a:solidFill>
                  <a:srgbClr val="FF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1396" name="Freeform 335"/>
                <p:cNvSpPr>
                  <a:spLocks noChangeArrowheads="1"/>
                </p:cNvSpPr>
                <p:nvPr/>
              </p:nvSpPr>
              <p:spPr bwMode="auto">
                <a:xfrm>
                  <a:off x="816" y="909"/>
                  <a:ext cx="16" cy="16"/>
                </a:xfrm>
                <a:custGeom>
                  <a:avLst/>
                  <a:gdLst>
                    <a:gd name="T0" fmla="*/ 0 w 17"/>
                    <a:gd name="T1" fmla="*/ 8 h 17"/>
                    <a:gd name="T2" fmla="*/ 4 w 17"/>
                    <a:gd name="T3" fmla="*/ 8 h 17"/>
                    <a:gd name="T4" fmla="*/ 5 w 17"/>
                    <a:gd name="T5" fmla="*/ 15 h 17"/>
                    <a:gd name="T6" fmla="*/ 8 w 17"/>
                    <a:gd name="T7" fmla="*/ 8 h 17"/>
                    <a:gd name="T8" fmla="*/ 10 w 17"/>
                    <a:gd name="T9" fmla="*/ 8 h 17"/>
                    <a:gd name="T10" fmla="*/ 15 w 17"/>
                    <a:gd name="T11" fmla="*/ 8 h 17"/>
                    <a:gd name="T12" fmla="*/ 13 w 17"/>
                    <a:gd name="T13" fmla="*/ 0 h 17"/>
                    <a:gd name="T14" fmla="*/ 9 w 17"/>
                    <a:gd name="T15" fmla="*/ 0 h 17"/>
                    <a:gd name="T16" fmla="*/ 7 w 17"/>
                    <a:gd name="T17" fmla="*/ 0 h 17"/>
                    <a:gd name="T18" fmla="*/ 4 w 17"/>
                    <a:gd name="T19" fmla="*/ 0 h 17"/>
                    <a:gd name="T20" fmla="*/ 1 w 17"/>
                    <a:gd name="T21" fmla="*/ 0 h 17"/>
                    <a:gd name="T22" fmla="*/ 0 w 17"/>
                    <a:gd name="T23" fmla="*/ 8 h 1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7"/>
                    <a:gd name="T37" fmla="*/ 0 h 17"/>
                    <a:gd name="T38" fmla="*/ 17 w 17"/>
                    <a:gd name="T39" fmla="*/ 17 h 1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7" h="17">
                      <a:moveTo>
                        <a:pt x="0" y="8"/>
                      </a:moveTo>
                      <a:lnTo>
                        <a:pt x="4" y="8"/>
                      </a:lnTo>
                      <a:lnTo>
                        <a:pt x="5" y="16"/>
                      </a:lnTo>
                      <a:lnTo>
                        <a:pt x="8" y="8"/>
                      </a:lnTo>
                      <a:lnTo>
                        <a:pt x="11" y="8"/>
                      </a:lnTo>
                      <a:lnTo>
                        <a:pt x="16" y="8"/>
                      </a:lnTo>
                      <a:lnTo>
                        <a:pt x="14" y="0"/>
                      </a:lnTo>
                      <a:lnTo>
                        <a:pt x="10" y="0"/>
                      </a:lnTo>
                      <a:lnTo>
                        <a:pt x="7" y="0"/>
                      </a:lnTo>
                      <a:lnTo>
                        <a:pt x="4" y="0"/>
                      </a:lnTo>
                      <a:lnTo>
                        <a:pt x="1" y="0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FF6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1397" name="Freeform 336"/>
                <p:cNvSpPr>
                  <a:spLocks noChangeArrowheads="1"/>
                </p:cNvSpPr>
                <p:nvPr/>
              </p:nvSpPr>
              <p:spPr bwMode="auto">
                <a:xfrm>
                  <a:off x="820" y="916"/>
                  <a:ext cx="16" cy="16"/>
                </a:xfrm>
                <a:custGeom>
                  <a:avLst/>
                  <a:gdLst>
                    <a:gd name="T0" fmla="*/ 0 w 17"/>
                    <a:gd name="T1" fmla="*/ 15 h 17"/>
                    <a:gd name="T2" fmla="*/ 4 w 17"/>
                    <a:gd name="T3" fmla="*/ 15 h 17"/>
                    <a:gd name="T4" fmla="*/ 8 w 17"/>
                    <a:gd name="T5" fmla="*/ 15 h 17"/>
                    <a:gd name="T6" fmla="*/ 12 w 17"/>
                    <a:gd name="T7" fmla="*/ 9 h 17"/>
                    <a:gd name="T8" fmla="*/ 15 w 17"/>
                    <a:gd name="T9" fmla="*/ 5 h 17"/>
                    <a:gd name="T10" fmla="*/ 12 w 17"/>
                    <a:gd name="T11" fmla="*/ 0 h 17"/>
                    <a:gd name="T12" fmla="*/ 8 w 17"/>
                    <a:gd name="T13" fmla="*/ 0 h 17"/>
                    <a:gd name="T14" fmla="*/ 6 w 17"/>
                    <a:gd name="T15" fmla="*/ 0 h 17"/>
                    <a:gd name="T16" fmla="*/ 2 w 17"/>
                    <a:gd name="T17" fmla="*/ 0 h 17"/>
                    <a:gd name="T18" fmla="*/ 0 w 17"/>
                    <a:gd name="T19" fmla="*/ 15 h 1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7"/>
                    <a:gd name="T31" fmla="*/ 0 h 17"/>
                    <a:gd name="T32" fmla="*/ 17 w 17"/>
                    <a:gd name="T33" fmla="*/ 17 h 1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7" h="17">
                      <a:moveTo>
                        <a:pt x="0" y="16"/>
                      </a:moveTo>
                      <a:lnTo>
                        <a:pt x="4" y="16"/>
                      </a:lnTo>
                      <a:lnTo>
                        <a:pt x="9" y="16"/>
                      </a:lnTo>
                      <a:lnTo>
                        <a:pt x="13" y="10"/>
                      </a:lnTo>
                      <a:lnTo>
                        <a:pt x="16" y="5"/>
                      </a:lnTo>
                      <a:lnTo>
                        <a:pt x="13" y="0"/>
                      </a:lnTo>
                      <a:lnTo>
                        <a:pt x="9" y="0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FF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grpSp>
              <p:nvGrpSpPr>
                <p:cNvPr id="11398" name="Group 337"/>
                <p:cNvGrpSpPr>
                  <a:grpSpLocks/>
                </p:cNvGrpSpPr>
                <p:nvPr/>
              </p:nvGrpSpPr>
              <p:grpSpPr bwMode="auto">
                <a:xfrm>
                  <a:off x="801" y="860"/>
                  <a:ext cx="44" cy="27"/>
                  <a:chOff x="801" y="860"/>
                  <a:chExt cx="44" cy="27"/>
                </a:xfrm>
              </p:grpSpPr>
              <p:sp>
                <p:nvSpPr>
                  <p:cNvPr id="11403" name="Freeform 338"/>
                  <p:cNvSpPr>
                    <a:spLocks noChangeArrowheads="1"/>
                  </p:cNvSpPr>
                  <p:nvPr/>
                </p:nvSpPr>
                <p:spPr bwMode="auto">
                  <a:xfrm>
                    <a:off x="815" y="871"/>
                    <a:ext cx="30" cy="16"/>
                  </a:xfrm>
                  <a:custGeom>
                    <a:avLst/>
                    <a:gdLst>
                      <a:gd name="T0" fmla="*/ 2 w 31"/>
                      <a:gd name="T1" fmla="*/ 0 h 17"/>
                      <a:gd name="T2" fmla="*/ 5 w 31"/>
                      <a:gd name="T3" fmla="*/ 0 h 17"/>
                      <a:gd name="T4" fmla="*/ 9 w 31"/>
                      <a:gd name="T5" fmla="*/ 0 h 17"/>
                      <a:gd name="T6" fmla="*/ 13 w 31"/>
                      <a:gd name="T7" fmla="*/ 0 h 17"/>
                      <a:gd name="T8" fmla="*/ 16 w 31"/>
                      <a:gd name="T9" fmla="*/ 0 h 17"/>
                      <a:gd name="T10" fmla="*/ 19 w 31"/>
                      <a:gd name="T11" fmla="*/ 0 h 17"/>
                      <a:gd name="T12" fmla="*/ 23 w 31"/>
                      <a:gd name="T13" fmla="*/ 3 h 17"/>
                      <a:gd name="T14" fmla="*/ 27 w 31"/>
                      <a:gd name="T15" fmla="*/ 6 h 17"/>
                      <a:gd name="T16" fmla="*/ 29 w 31"/>
                      <a:gd name="T17" fmla="*/ 8 h 17"/>
                      <a:gd name="T18" fmla="*/ 25 w 31"/>
                      <a:gd name="T19" fmla="*/ 11 h 17"/>
                      <a:gd name="T20" fmla="*/ 22 w 31"/>
                      <a:gd name="T21" fmla="*/ 11 h 17"/>
                      <a:gd name="T22" fmla="*/ 20 w 31"/>
                      <a:gd name="T23" fmla="*/ 15 h 17"/>
                      <a:gd name="T24" fmla="*/ 17 w 31"/>
                      <a:gd name="T25" fmla="*/ 15 h 17"/>
                      <a:gd name="T26" fmla="*/ 15 w 31"/>
                      <a:gd name="T27" fmla="*/ 15 h 17"/>
                      <a:gd name="T28" fmla="*/ 13 w 31"/>
                      <a:gd name="T29" fmla="*/ 15 h 17"/>
                      <a:gd name="T30" fmla="*/ 12 w 31"/>
                      <a:gd name="T31" fmla="*/ 11 h 17"/>
                      <a:gd name="T32" fmla="*/ 10 w 31"/>
                      <a:gd name="T33" fmla="*/ 11 h 17"/>
                      <a:gd name="T34" fmla="*/ 9 w 31"/>
                      <a:gd name="T35" fmla="*/ 11 h 17"/>
                      <a:gd name="T36" fmla="*/ 9 w 31"/>
                      <a:gd name="T37" fmla="*/ 8 h 17"/>
                      <a:gd name="T38" fmla="*/ 9 w 31"/>
                      <a:gd name="T39" fmla="*/ 6 h 17"/>
                      <a:gd name="T40" fmla="*/ 5 w 31"/>
                      <a:gd name="T41" fmla="*/ 6 h 17"/>
                      <a:gd name="T42" fmla="*/ 2 w 31"/>
                      <a:gd name="T43" fmla="*/ 6 h 17"/>
                      <a:gd name="T44" fmla="*/ 0 w 31"/>
                      <a:gd name="T45" fmla="*/ 6 h 17"/>
                      <a:gd name="T46" fmla="*/ 0 w 31"/>
                      <a:gd name="T47" fmla="*/ 3 h 17"/>
                      <a:gd name="T48" fmla="*/ 2 w 31"/>
                      <a:gd name="T49" fmla="*/ 0 h 17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31"/>
                      <a:gd name="T76" fmla="*/ 0 h 17"/>
                      <a:gd name="T77" fmla="*/ 31 w 31"/>
                      <a:gd name="T78" fmla="*/ 17 h 17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31" h="17">
                        <a:moveTo>
                          <a:pt x="2" y="0"/>
                        </a:moveTo>
                        <a:lnTo>
                          <a:pt x="5" y="0"/>
                        </a:lnTo>
                        <a:lnTo>
                          <a:pt x="9" y="0"/>
                        </a:lnTo>
                        <a:lnTo>
                          <a:pt x="13" y="0"/>
                        </a:lnTo>
                        <a:lnTo>
                          <a:pt x="17" y="0"/>
                        </a:lnTo>
                        <a:lnTo>
                          <a:pt x="20" y="0"/>
                        </a:lnTo>
                        <a:lnTo>
                          <a:pt x="24" y="3"/>
                        </a:lnTo>
                        <a:lnTo>
                          <a:pt x="28" y="6"/>
                        </a:lnTo>
                        <a:lnTo>
                          <a:pt x="30" y="9"/>
                        </a:lnTo>
                        <a:lnTo>
                          <a:pt x="26" y="12"/>
                        </a:lnTo>
                        <a:lnTo>
                          <a:pt x="23" y="12"/>
                        </a:lnTo>
                        <a:lnTo>
                          <a:pt x="21" y="16"/>
                        </a:lnTo>
                        <a:lnTo>
                          <a:pt x="18" y="16"/>
                        </a:lnTo>
                        <a:lnTo>
                          <a:pt x="16" y="16"/>
                        </a:lnTo>
                        <a:lnTo>
                          <a:pt x="13" y="16"/>
                        </a:lnTo>
                        <a:lnTo>
                          <a:pt x="12" y="12"/>
                        </a:lnTo>
                        <a:lnTo>
                          <a:pt x="10" y="12"/>
                        </a:lnTo>
                        <a:lnTo>
                          <a:pt x="9" y="12"/>
                        </a:lnTo>
                        <a:lnTo>
                          <a:pt x="9" y="9"/>
                        </a:lnTo>
                        <a:lnTo>
                          <a:pt x="9" y="6"/>
                        </a:lnTo>
                        <a:lnTo>
                          <a:pt x="5" y="6"/>
                        </a:lnTo>
                        <a:lnTo>
                          <a:pt x="2" y="6"/>
                        </a:lnTo>
                        <a:lnTo>
                          <a:pt x="0" y="6"/>
                        </a:lnTo>
                        <a:lnTo>
                          <a:pt x="0" y="3"/>
                        </a:lnTo>
                        <a:lnTo>
                          <a:pt x="2" y="0"/>
                        </a:lnTo>
                      </a:path>
                    </a:pathLst>
                  </a:custGeom>
                  <a:solidFill>
                    <a:srgbClr val="C04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1404" name="Freeform 339"/>
                  <p:cNvSpPr>
                    <a:spLocks noChangeArrowheads="1"/>
                  </p:cNvSpPr>
                  <p:nvPr/>
                </p:nvSpPr>
                <p:spPr bwMode="auto">
                  <a:xfrm>
                    <a:off x="801" y="860"/>
                    <a:ext cx="16" cy="23"/>
                  </a:xfrm>
                  <a:custGeom>
                    <a:avLst/>
                    <a:gdLst>
                      <a:gd name="T0" fmla="*/ 0 w 17"/>
                      <a:gd name="T1" fmla="*/ 0 h 24"/>
                      <a:gd name="T2" fmla="*/ 2 w 17"/>
                      <a:gd name="T3" fmla="*/ 3 h 24"/>
                      <a:gd name="T4" fmla="*/ 8 w 17"/>
                      <a:gd name="T5" fmla="*/ 6 h 24"/>
                      <a:gd name="T6" fmla="*/ 9 w 17"/>
                      <a:gd name="T7" fmla="*/ 7 h 24"/>
                      <a:gd name="T8" fmla="*/ 12 w 17"/>
                      <a:gd name="T9" fmla="*/ 9 h 24"/>
                      <a:gd name="T10" fmla="*/ 15 w 17"/>
                      <a:gd name="T11" fmla="*/ 10 h 24"/>
                      <a:gd name="T12" fmla="*/ 15 w 17"/>
                      <a:gd name="T13" fmla="*/ 12 h 24"/>
                      <a:gd name="T14" fmla="*/ 15 w 17"/>
                      <a:gd name="T15" fmla="*/ 13 h 24"/>
                      <a:gd name="T16" fmla="*/ 15 w 17"/>
                      <a:gd name="T17" fmla="*/ 16 h 24"/>
                      <a:gd name="T18" fmla="*/ 12 w 17"/>
                      <a:gd name="T19" fmla="*/ 19 h 24"/>
                      <a:gd name="T20" fmla="*/ 12 w 17"/>
                      <a:gd name="T21" fmla="*/ 20 h 24"/>
                      <a:gd name="T22" fmla="*/ 9 w 17"/>
                      <a:gd name="T23" fmla="*/ 22 h 24"/>
                      <a:gd name="T24" fmla="*/ 9 w 17"/>
                      <a:gd name="T25" fmla="*/ 20 h 24"/>
                      <a:gd name="T26" fmla="*/ 9 w 17"/>
                      <a:gd name="T27" fmla="*/ 19 h 24"/>
                      <a:gd name="T28" fmla="*/ 12 w 17"/>
                      <a:gd name="T29" fmla="*/ 17 h 24"/>
                      <a:gd name="T30" fmla="*/ 12 w 17"/>
                      <a:gd name="T31" fmla="*/ 16 h 24"/>
                      <a:gd name="T32" fmla="*/ 12 w 17"/>
                      <a:gd name="T33" fmla="*/ 15 h 24"/>
                      <a:gd name="T34" fmla="*/ 12 w 17"/>
                      <a:gd name="T35" fmla="*/ 12 h 24"/>
                      <a:gd name="T36" fmla="*/ 9 w 17"/>
                      <a:gd name="T37" fmla="*/ 12 h 24"/>
                      <a:gd name="T38" fmla="*/ 8 w 17"/>
                      <a:gd name="T39" fmla="*/ 10 h 24"/>
                      <a:gd name="T40" fmla="*/ 5 w 17"/>
                      <a:gd name="T41" fmla="*/ 7 h 24"/>
                      <a:gd name="T42" fmla="*/ 2 w 17"/>
                      <a:gd name="T43" fmla="*/ 5 h 24"/>
                      <a:gd name="T44" fmla="*/ 0 w 17"/>
                      <a:gd name="T45" fmla="*/ 2 h 24"/>
                      <a:gd name="T46" fmla="*/ 0 w 17"/>
                      <a:gd name="T47" fmla="*/ 0 h 24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w 17"/>
                      <a:gd name="T73" fmla="*/ 0 h 24"/>
                      <a:gd name="T74" fmla="*/ 17 w 17"/>
                      <a:gd name="T75" fmla="*/ 24 h 24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T72" t="T73" r="T74" b="T75"/>
                    <a:pathLst>
                      <a:path w="17" h="24">
                        <a:moveTo>
                          <a:pt x="0" y="0"/>
                        </a:moveTo>
                        <a:lnTo>
                          <a:pt x="2" y="3"/>
                        </a:lnTo>
                        <a:lnTo>
                          <a:pt x="8" y="6"/>
                        </a:lnTo>
                        <a:lnTo>
                          <a:pt x="10" y="7"/>
                        </a:lnTo>
                        <a:lnTo>
                          <a:pt x="13" y="9"/>
                        </a:lnTo>
                        <a:lnTo>
                          <a:pt x="16" y="10"/>
                        </a:lnTo>
                        <a:lnTo>
                          <a:pt x="16" y="13"/>
                        </a:lnTo>
                        <a:lnTo>
                          <a:pt x="16" y="14"/>
                        </a:lnTo>
                        <a:lnTo>
                          <a:pt x="16" y="17"/>
                        </a:lnTo>
                        <a:lnTo>
                          <a:pt x="13" y="20"/>
                        </a:lnTo>
                        <a:lnTo>
                          <a:pt x="13" y="21"/>
                        </a:lnTo>
                        <a:lnTo>
                          <a:pt x="10" y="23"/>
                        </a:lnTo>
                        <a:lnTo>
                          <a:pt x="10" y="21"/>
                        </a:lnTo>
                        <a:lnTo>
                          <a:pt x="10" y="20"/>
                        </a:lnTo>
                        <a:lnTo>
                          <a:pt x="13" y="18"/>
                        </a:lnTo>
                        <a:lnTo>
                          <a:pt x="13" y="17"/>
                        </a:lnTo>
                        <a:lnTo>
                          <a:pt x="13" y="16"/>
                        </a:lnTo>
                        <a:lnTo>
                          <a:pt x="13" y="13"/>
                        </a:lnTo>
                        <a:lnTo>
                          <a:pt x="10" y="12"/>
                        </a:lnTo>
                        <a:lnTo>
                          <a:pt x="8" y="10"/>
                        </a:lnTo>
                        <a:lnTo>
                          <a:pt x="5" y="7"/>
                        </a:lnTo>
                        <a:lnTo>
                          <a:pt x="2" y="5"/>
                        </a:lnTo>
                        <a:lnTo>
                          <a:pt x="0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04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  <p:sp>
              <p:nvSpPr>
                <p:cNvPr id="11399" name="Freeform 340"/>
                <p:cNvSpPr>
                  <a:spLocks noChangeArrowheads="1"/>
                </p:cNvSpPr>
                <p:nvPr/>
              </p:nvSpPr>
              <p:spPr bwMode="auto">
                <a:xfrm>
                  <a:off x="834" y="874"/>
                  <a:ext cx="16" cy="16"/>
                </a:xfrm>
                <a:custGeom>
                  <a:avLst/>
                  <a:gdLst>
                    <a:gd name="T0" fmla="*/ 15 w 17"/>
                    <a:gd name="T1" fmla="*/ 15 h 17"/>
                    <a:gd name="T2" fmla="*/ 0 w 17"/>
                    <a:gd name="T3" fmla="*/ 8 h 17"/>
                    <a:gd name="T4" fmla="*/ 15 w 17"/>
                    <a:gd name="T5" fmla="*/ 0 h 17"/>
                    <a:gd name="T6" fmla="*/ 15 w 17"/>
                    <a:gd name="T7" fmla="*/ 15 h 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7"/>
                    <a:gd name="T13" fmla="*/ 0 h 17"/>
                    <a:gd name="T14" fmla="*/ 17 w 17"/>
                    <a:gd name="T15" fmla="*/ 17 h 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7" h="17">
                      <a:moveTo>
                        <a:pt x="16" y="16"/>
                      </a:moveTo>
                      <a:lnTo>
                        <a:pt x="0" y="8"/>
                      </a:lnTo>
                      <a:lnTo>
                        <a:pt x="16" y="0"/>
                      </a:lnTo>
                      <a:lnTo>
                        <a:pt x="16" y="16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grpSp>
              <p:nvGrpSpPr>
                <p:cNvPr id="11400" name="Group 341"/>
                <p:cNvGrpSpPr>
                  <a:grpSpLocks/>
                </p:cNvGrpSpPr>
                <p:nvPr/>
              </p:nvGrpSpPr>
              <p:grpSpPr bwMode="auto">
                <a:xfrm>
                  <a:off x="881" y="857"/>
                  <a:ext cx="20" cy="34"/>
                  <a:chOff x="881" y="857"/>
                  <a:chExt cx="20" cy="34"/>
                </a:xfrm>
              </p:grpSpPr>
              <p:sp>
                <p:nvSpPr>
                  <p:cNvPr id="11401" name="Freeform 342"/>
                  <p:cNvSpPr>
                    <a:spLocks noChangeArrowheads="1"/>
                  </p:cNvSpPr>
                  <p:nvPr/>
                </p:nvSpPr>
                <p:spPr bwMode="auto">
                  <a:xfrm>
                    <a:off x="885" y="857"/>
                    <a:ext cx="16" cy="16"/>
                  </a:xfrm>
                  <a:custGeom>
                    <a:avLst/>
                    <a:gdLst>
                      <a:gd name="T0" fmla="*/ 0 w 17"/>
                      <a:gd name="T1" fmla="*/ 11 h 17"/>
                      <a:gd name="T2" fmla="*/ 0 w 17"/>
                      <a:gd name="T3" fmla="*/ 15 h 17"/>
                      <a:gd name="T4" fmla="*/ 0 w 17"/>
                      <a:gd name="T5" fmla="*/ 13 h 17"/>
                      <a:gd name="T6" fmla="*/ 8 w 17"/>
                      <a:gd name="T7" fmla="*/ 11 h 17"/>
                      <a:gd name="T8" fmla="*/ 11 w 17"/>
                      <a:gd name="T9" fmla="*/ 12 h 17"/>
                      <a:gd name="T10" fmla="*/ 15 w 17"/>
                      <a:gd name="T11" fmla="*/ 11 h 17"/>
                      <a:gd name="T12" fmla="*/ 15 w 17"/>
                      <a:gd name="T13" fmla="*/ 8 h 17"/>
                      <a:gd name="T14" fmla="*/ 15 w 17"/>
                      <a:gd name="T15" fmla="*/ 4 h 17"/>
                      <a:gd name="T16" fmla="*/ 11 w 17"/>
                      <a:gd name="T17" fmla="*/ 1 h 17"/>
                      <a:gd name="T18" fmla="*/ 8 w 17"/>
                      <a:gd name="T19" fmla="*/ 0 h 17"/>
                      <a:gd name="T20" fmla="*/ 4 w 17"/>
                      <a:gd name="T21" fmla="*/ 1 h 17"/>
                      <a:gd name="T22" fmla="*/ 4 w 17"/>
                      <a:gd name="T23" fmla="*/ 4 h 17"/>
                      <a:gd name="T24" fmla="*/ 8 w 17"/>
                      <a:gd name="T25" fmla="*/ 5 h 17"/>
                      <a:gd name="T26" fmla="*/ 8 w 17"/>
                      <a:gd name="T27" fmla="*/ 8 h 17"/>
                      <a:gd name="T28" fmla="*/ 0 w 17"/>
                      <a:gd name="T29" fmla="*/ 11 h 17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17"/>
                      <a:gd name="T46" fmla="*/ 0 h 17"/>
                      <a:gd name="T47" fmla="*/ 17 w 17"/>
                      <a:gd name="T48" fmla="*/ 17 h 17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17" h="17">
                        <a:moveTo>
                          <a:pt x="0" y="12"/>
                        </a:moveTo>
                        <a:lnTo>
                          <a:pt x="0" y="16"/>
                        </a:lnTo>
                        <a:lnTo>
                          <a:pt x="0" y="14"/>
                        </a:lnTo>
                        <a:lnTo>
                          <a:pt x="8" y="12"/>
                        </a:lnTo>
                        <a:lnTo>
                          <a:pt x="12" y="13"/>
                        </a:lnTo>
                        <a:lnTo>
                          <a:pt x="16" y="12"/>
                        </a:lnTo>
                        <a:lnTo>
                          <a:pt x="16" y="9"/>
                        </a:lnTo>
                        <a:lnTo>
                          <a:pt x="16" y="4"/>
                        </a:lnTo>
                        <a:lnTo>
                          <a:pt x="12" y="1"/>
                        </a:lnTo>
                        <a:lnTo>
                          <a:pt x="8" y="0"/>
                        </a:lnTo>
                        <a:lnTo>
                          <a:pt x="4" y="1"/>
                        </a:lnTo>
                        <a:lnTo>
                          <a:pt x="4" y="4"/>
                        </a:lnTo>
                        <a:lnTo>
                          <a:pt x="8" y="5"/>
                        </a:lnTo>
                        <a:lnTo>
                          <a:pt x="8" y="9"/>
                        </a:lnTo>
                        <a:lnTo>
                          <a:pt x="0" y="12"/>
                        </a:lnTo>
                      </a:path>
                    </a:pathLst>
                  </a:custGeom>
                  <a:solidFill>
                    <a:srgbClr val="FF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  <p:sp>
                <p:nvSpPr>
                  <p:cNvPr id="11402" name="Freeform 343"/>
                  <p:cNvSpPr>
                    <a:spLocks noChangeArrowheads="1"/>
                  </p:cNvSpPr>
                  <p:nvPr/>
                </p:nvSpPr>
                <p:spPr bwMode="auto">
                  <a:xfrm>
                    <a:off x="881" y="875"/>
                    <a:ext cx="16" cy="16"/>
                  </a:xfrm>
                  <a:custGeom>
                    <a:avLst/>
                    <a:gdLst>
                      <a:gd name="T0" fmla="*/ 15 w 17"/>
                      <a:gd name="T1" fmla="*/ 0 h 17"/>
                      <a:gd name="T2" fmla="*/ 11 w 17"/>
                      <a:gd name="T3" fmla="*/ 5 h 17"/>
                      <a:gd name="T4" fmla="*/ 7 w 17"/>
                      <a:gd name="T5" fmla="*/ 9 h 17"/>
                      <a:gd name="T6" fmla="*/ 3 w 17"/>
                      <a:gd name="T7" fmla="*/ 9 h 17"/>
                      <a:gd name="T8" fmla="*/ 1 w 17"/>
                      <a:gd name="T9" fmla="*/ 9 h 17"/>
                      <a:gd name="T10" fmla="*/ 0 w 17"/>
                      <a:gd name="T11" fmla="*/ 15 h 17"/>
                      <a:gd name="T12" fmla="*/ 3 w 17"/>
                      <a:gd name="T13" fmla="*/ 15 h 17"/>
                      <a:gd name="T14" fmla="*/ 8 w 17"/>
                      <a:gd name="T15" fmla="*/ 15 h 17"/>
                      <a:gd name="T16" fmla="*/ 11 w 17"/>
                      <a:gd name="T17" fmla="*/ 9 h 17"/>
                      <a:gd name="T18" fmla="*/ 15 w 17"/>
                      <a:gd name="T19" fmla="*/ 0 h 17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7"/>
                      <a:gd name="T31" fmla="*/ 0 h 17"/>
                      <a:gd name="T32" fmla="*/ 17 w 17"/>
                      <a:gd name="T33" fmla="*/ 17 h 17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7" h="17">
                        <a:moveTo>
                          <a:pt x="16" y="0"/>
                        </a:moveTo>
                        <a:lnTo>
                          <a:pt x="12" y="5"/>
                        </a:lnTo>
                        <a:lnTo>
                          <a:pt x="7" y="10"/>
                        </a:lnTo>
                        <a:lnTo>
                          <a:pt x="3" y="10"/>
                        </a:lnTo>
                        <a:lnTo>
                          <a:pt x="1" y="10"/>
                        </a:lnTo>
                        <a:lnTo>
                          <a:pt x="0" y="16"/>
                        </a:lnTo>
                        <a:lnTo>
                          <a:pt x="3" y="16"/>
                        </a:lnTo>
                        <a:lnTo>
                          <a:pt x="8" y="16"/>
                        </a:lnTo>
                        <a:lnTo>
                          <a:pt x="12" y="10"/>
                        </a:lnTo>
                        <a:lnTo>
                          <a:pt x="16" y="0"/>
                        </a:lnTo>
                      </a:path>
                    </a:pathLst>
                  </a:custGeom>
                  <a:solidFill>
                    <a:srgbClr val="FF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endParaRPr lang="cs-CZ" altLang="cs-CZ"/>
                  </a:p>
                </p:txBody>
              </p:sp>
            </p:grpSp>
          </p:grpSp>
        </p:grpSp>
        <p:grpSp>
          <p:nvGrpSpPr>
            <p:cNvPr id="11373" name="Group 344"/>
            <p:cNvGrpSpPr>
              <a:grpSpLocks/>
            </p:cNvGrpSpPr>
            <p:nvPr/>
          </p:nvGrpSpPr>
          <p:grpSpPr bwMode="auto">
            <a:xfrm>
              <a:off x="787" y="768"/>
              <a:ext cx="125" cy="101"/>
              <a:chOff x="787" y="768"/>
              <a:chExt cx="125" cy="101"/>
            </a:xfrm>
          </p:grpSpPr>
          <p:sp>
            <p:nvSpPr>
              <p:cNvPr id="11385" name="Freeform 345"/>
              <p:cNvSpPr>
                <a:spLocks noChangeArrowheads="1"/>
              </p:cNvSpPr>
              <p:nvPr/>
            </p:nvSpPr>
            <p:spPr bwMode="auto">
              <a:xfrm>
                <a:off x="787" y="768"/>
                <a:ext cx="125" cy="101"/>
              </a:xfrm>
              <a:custGeom>
                <a:avLst/>
                <a:gdLst>
                  <a:gd name="T0" fmla="*/ 12 w 126"/>
                  <a:gd name="T1" fmla="*/ 68 h 102"/>
                  <a:gd name="T2" fmla="*/ 5 w 126"/>
                  <a:gd name="T3" fmla="*/ 68 h 102"/>
                  <a:gd name="T4" fmla="*/ 2 w 126"/>
                  <a:gd name="T5" fmla="*/ 64 h 102"/>
                  <a:gd name="T6" fmla="*/ 1 w 126"/>
                  <a:gd name="T7" fmla="*/ 53 h 102"/>
                  <a:gd name="T8" fmla="*/ 6 w 126"/>
                  <a:gd name="T9" fmla="*/ 42 h 102"/>
                  <a:gd name="T10" fmla="*/ 18 w 126"/>
                  <a:gd name="T11" fmla="*/ 24 h 102"/>
                  <a:gd name="T12" fmla="*/ 42 w 126"/>
                  <a:gd name="T13" fmla="*/ 6 h 102"/>
                  <a:gd name="T14" fmla="*/ 70 w 126"/>
                  <a:gd name="T15" fmla="*/ 0 h 102"/>
                  <a:gd name="T16" fmla="*/ 98 w 126"/>
                  <a:gd name="T17" fmla="*/ 9 h 102"/>
                  <a:gd name="T18" fmla="*/ 114 w 126"/>
                  <a:gd name="T19" fmla="*/ 26 h 102"/>
                  <a:gd name="T20" fmla="*/ 123 w 126"/>
                  <a:gd name="T21" fmla="*/ 51 h 102"/>
                  <a:gd name="T22" fmla="*/ 123 w 126"/>
                  <a:gd name="T23" fmla="*/ 72 h 102"/>
                  <a:gd name="T24" fmla="*/ 120 w 126"/>
                  <a:gd name="T25" fmla="*/ 89 h 102"/>
                  <a:gd name="T26" fmla="*/ 110 w 126"/>
                  <a:gd name="T27" fmla="*/ 96 h 102"/>
                  <a:gd name="T28" fmla="*/ 106 w 126"/>
                  <a:gd name="T29" fmla="*/ 98 h 102"/>
                  <a:gd name="T30" fmla="*/ 105 w 126"/>
                  <a:gd name="T31" fmla="*/ 92 h 102"/>
                  <a:gd name="T32" fmla="*/ 105 w 126"/>
                  <a:gd name="T33" fmla="*/ 83 h 102"/>
                  <a:gd name="T34" fmla="*/ 102 w 126"/>
                  <a:gd name="T35" fmla="*/ 77 h 102"/>
                  <a:gd name="T36" fmla="*/ 94 w 126"/>
                  <a:gd name="T37" fmla="*/ 77 h 102"/>
                  <a:gd name="T38" fmla="*/ 91 w 126"/>
                  <a:gd name="T39" fmla="*/ 83 h 102"/>
                  <a:gd name="T40" fmla="*/ 89 w 126"/>
                  <a:gd name="T41" fmla="*/ 94 h 102"/>
                  <a:gd name="T42" fmla="*/ 78 w 126"/>
                  <a:gd name="T43" fmla="*/ 100 h 102"/>
                  <a:gd name="T44" fmla="*/ 70 w 126"/>
                  <a:gd name="T45" fmla="*/ 94 h 102"/>
                  <a:gd name="T46" fmla="*/ 63 w 126"/>
                  <a:gd name="T47" fmla="*/ 90 h 102"/>
                  <a:gd name="T48" fmla="*/ 60 w 126"/>
                  <a:gd name="T49" fmla="*/ 83 h 102"/>
                  <a:gd name="T50" fmla="*/ 60 w 126"/>
                  <a:gd name="T51" fmla="*/ 76 h 102"/>
                  <a:gd name="T52" fmla="*/ 61 w 126"/>
                  <a:gd name="T53" fmla="*/ 71 h 102"/>
                  <a:gd name="T54" fmla="*/ 58 w 126"/>
                  <a:gd name="T55" fmla="*/ 71 h 102"/>
                  <a:gd name="T56" fmla="*/ 50 w 126"/>
                  <a:gd name="T57" fmla="*/ 75 h 102"/>
                  <a:gd name="T58" fmla="*/ 38 w 126"/>
                  <a:gd name="T59" fmla="*/ 76 h 102"/>
                  <a:gd name="T60" fmla="*/ 26 w 126"/>
                  <a:gd name="T61" fmla="*/ 75 h 102"/>
                  <a:gd name="T62" fmla="*/ 16 w 126"/>
                  <a:gd name="T63" fmla="*/ 67 h 10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26"/>
                  <a:gd name="T97" fmla="*/ 0 h 102"/>
                  <a:gd name="T98" fmla="*/ 126 w 126"/>
                  <a:gd name="T99" fmla="*/ 102 h 102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26" h="102">
                    <a:moveTo>
                      <a:pt x="16" y="68"/>
                    </a:moveTo>
                    <a:lnTo>
                      <a:pt x="12" y="69"/>
                    </a:lnTo>
                    <a:lnTo>
                      <a:pt x="8" y="69"/>
                    </a:lnTo>
                    <a:lnTo>
                      <a:pt x="5" y="69"/>
                    </a:lnTo>
                    <a:lnTo>
                      <a:pt x="3" y="67"/>
                    </a:lnTo>
                    <a:lnTo>
                      <a:pt x="2" y="65"/>
                    </a:lnTo>
                    <a:lnTo>
                      <a:pt x="0" y="59"/>
                    </a:lnTo>
                    <a:lnTo>
                      <a:pt x="1" y="54"/>
                    </a:lnTo>
                    <a:lnTo>
                      <a:pt x="3" y="49"/>
                    </a:lnTo>
                    <a:lnTo>
                      <a:pt x="6" y="42"/>
                    </a:lnTo>
                    <a:lnTo>
                      <a:pt x="10" y="36"/>
                    </a:lnTo>
                    <a:lnTo>
                      <a:pt x="18" y="24"/>
                    </a:lnTo>
                    <a:lnTo>
                      <a:pt x="30" y="14"/>
                    </a:lnTo>
                    <a:lnTo>
                      <a:pt x="42" y="6"/>
                    </a:lnTo>
                    <a:lnTo>
                      <a:pt x="55" y="1"/>
                    </a:lnTo>
                    <a:lnTo>
                      <a:pt x="71" y="0"/>
                    </a:lnTo>
                    <a:lnTo>
                      <a:pt x="84" y="2"/>
                    </a:lnTo>
                    <a:lnTo>
                      <a:pt x="99" y="9"/>
                    </a:lnTo>
                    <a:lnTo>
                      <a:pt x="110" y="18"/>
                    </a:lnTo>
                    <a:lnTo>
                      <a:pt x="115" y="26"/>
                    </a:lnTo>
                    <a:lnTo>
                      <a:pt x="121" y="39"/>
                    </a:lnTo>
                    <a:lnTo>
                      <a:pt x="124" y="51"/>
                    </a:lnTo>
                    <a:lnTo>
                      <a:pt x="125" y="63"/>
                    </a:lnTo>
                    <a:lnTo>
                      <a:pt x="124" y="73"/>
                    </a:lnTo>
                    <a:lnTo>
                      <a:pt x="123" y="82"/>
                    </a:lnTo>
                    <a:lnTo>
                      <a:pt x="121" y="90"/>
                    </a:lnTo>
                    <a:lnTo>
                      <a:pt x="115" y="95"/>
                    </a:lnTo>
                    <a:lnTo>
                      <a:pt x="111" y="97"/>
                    </a:lnTo>
                    <a:lnTo>
                      <a:pt x="108" y="99"/>
                    </a:lnTo>
                    <a:lnTo>
                      <a:pt x="107" y="99"/>
                    </a:lnTo>
                    <a:lnTo>
                      <a:pt x="106" y="96"/>
                    </a:lnTo>
                    <a:lnTo>
                      <a:pt x="106" y="93"/>
                    </a:lnTo>
                    <a:lnTo>
                      <a:pt x="106" y="89"/>
                    </a:lnTo>
                    <a:lnTo>
                      <a:pt x="106" y="84"/>
                    </a:lnTo>
                    <a:lnTo>
                      <a:pt x="105" y="81"/>
                    </a:lnTo>
                    <a:lnTo>
                      <a:pt x="103" y="78"/>
                    </a:lnTo>
                    <a:lnTo>
                      <a:pt x="100" y="77"/>
                    </a:lnTo>
                    <a:lnTo>
                      <a:pt x="95" y="78"/>
                    </a:lnTo>
                    <a:lnTo>
                      <a:pt x="94" y="80"/>
                    </a:lnTo>
                    <a:lnTo>
                      <a:pt x="92" y="84"/>
                    </a:lnTo>
                    <a:lnTo>
                      <a:pt x="91" y="89"/>
                    </a:lnTo>
                    <a:lnTo>
                      <a:pt x="90" y="95"/>
                    </a:lnTo>
                    <a:lnTo>
                      <a:pt x="90" y="96"/>
                    </a:lnTo>
                    <a:lnTo>
                      <a:pt x="79" y="101"/>
                    </a:lnTo>
                    <a:lnTo>
                      <a:pt x="75" y="98"/>
                    </a:lnTo>
                    <a:lnTo>
                      <a:pt x="71" y="95"/>
                    </a:lnTo>
                    <a:lnTo>
                      <a:pt x="67" y="92"/>
                    </a:lnTo>
                    <a:lnTo>
                      <a:pt x="64" y="91"/>
                    </a:lnTo>
                    <a:lnTo>
                      <a:pt x="62" y="88"/>
                    </a:lnTo>
                    <a:lnTo>
                      <a:pt x="60" y="84"/>
                    </a:lnTo>
                    <a:lnTo>
                      <a:pt x="59" y="81"/>
                    </a:lnTo>
                    <a:lnTo>
                      <a:pt x="60" y="77"/>
                    </a:lnTo>
                    <a:lnTo>
                      <a:pt x="61" y="74"/>
                    </a:lnTo>
                    <a:lnTo>
                      <a:pt x="61" y="72"/>
                    </a:lnTo>
                    <a:lnTo>
                      <a:pt x="60" y="69"/>
                    </a:lnTo>
                    <a:lnTo>
                      <a:pt x="58" y="72"/>
                    </a:lnTo>
                    <a:lnTo>
                      <a:pt x="54" y="75"/>
                    </a:lnTo>
                    <a:lnTo>
                      <a:pt x="50" y="76"/>
                    </a:lnTo>
                    <a:lnTo>
                      <a:pt x="45" y="77"/>
                    </a:lnTo>
                    <a:lnTo>
                      <a:pt x="38" y="77"/>
                    </a:lnTo>
                    <a:lnTo>
                      <a:pt x="31" y="77"/>
                    </a:lnTo>
                    <a:lnTo>
                      <a:pt x="26" y="76"/>
                    </a:lnTo>
                    <a:lnTo>
                      <a:pt x="21" y="73"/>
                    </a:lnTo>
                    <a:lnTo>
                      <a:pt x="16" y="68"/>
                    </a:lnTo>
                  </a:path>
                </a:pathLst>
              </a:custGeom>
              <a:solidFill>
                <a:srgbClr val="A0A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grpSp>
            <p:nvGrpSpPr>
              <p:cNvPr id="11386" name="Group 346"/>
              <p:cNvGrpSpPr>
                <a:grpSpLocks/>
              </p:cNvGrpSpPr>
              <p:nvPr/>
            </p:nvGrpSpPr>
            <p:grpSpPr bwMode="auto">
              <a:xfrm>
                <a:off x="804" y="783"/>
                <a:ext cx="82" cy="83"/>
                <a:chOff x="804" y="783"/>
                <a:chExt cx="82" cy="83"/>
              </a:xfrm>
            </p:grpSpPr>
            <p:sp>
              <p:nvSpPr>
                <p:cNvPr id="11387" name="Freeform 347"/>
                <p:cNvSpPr>
                  <a:spLocks noChangeArrowheads="1"/>
                </p:cNvSpPr>
                <p:nvPr/>
              </p:nvSpPr>
              <p:spPr bwMode="auto">
                <a:xfrm>
                  <a:off x="849" y="783"/>
                  <a:ext cx="37" cy="38"/>
                </a:xfrm>
                <a:custGeom>
                  <a:avLst/>
                  <a:gdLst>
                    <a:gd name="T0" fmla="*/ 9 w 38"/>
                    <a:gd name="T1" fmla="*/ 30 h 39"/>
                    <a:gd name="T2" fmla="*/ 14 w 38"/>
                    <a:gd name="T3" fmla="*/ 26 h 39"/>
                    <a:gd name="T4" fmla="*/ 19 w 38"/>
                    <a:gd name="T5" fmla="*/ 19 h 39"/>
                    <a:gd name="T6" fmla="*/ 21 w 38"/>
                    <a:gd name="T7" fmla="*/ 14 h 39"/>
                    <a:gd name="T8" fmla="*/ 21 w 38"/>
                    <a:gd name="T9" fmla="*/ 6 h 39"/>
                    <a:gd name="T10" fmla="*/ 22 w 38"/>
                    <a:gd name="T11" fmla="*/ 3 h 39"/>
                    <a:gd name="T12" fmla="*/ 25 w 38"/>
                    <a:gd name="T13" fmla="*/ 9 h 39"/>
                    <a:gd name="T14" fmla="*/ 28 w 38"/>
                    <a:gd name="T15" fmla="*/ 0 h 39"/>
                    <a:gd name="T16" fmla="*/ 31 w 38"/>
                    <a:gd name="T17" fmla="*/ 6 h 39"/>
                    <a:gd name="T18" fmla="*/ 27 w 38"/>
                    <a:gd name="T19" fmla="*/ 15 h 39"/>
                    <a:gd name="T20" fmla="*/ 36 w 38"/>
                    <a:gd name="T21" fmla="*/ 14 h 39"/>
                    <a:gd name="T22" fmla="*/ 22 w 38"/>
                    <a:gd name="T23" fmla="*/ 20 h 39"/>
                    <a:gd name="T24" fmla="*/ 31 w 38"/>
                    <a:gd name="T25" fmla="*/ 20 h 39"/>
                    <a:gd name="T26" fmla="*/ 21 w 38"/>
                    <a:gd name="T27" fmla="*/ 23 h 39"/>
                    <a:gd name="T28" fmla="*/ 19 w 38"/>
                    <a:gd name="T29" fmla="*/ 27 h 39"/>
                    <a:gd name="T30" fmla="*/ 25 w 38"/>
                    <a:gd name="T31" fmla="*/ 29 h 39"/>
                    <a:gd name="T32" fmla="*/ 16 w 38"/>
                    <a:gd name="T33" fmla="*/ 30 h 39"/>
                    <a:gd name="T34" fmla="*/ 8 w 38"/>
                    <a:gd name="T35" fmla="*/ 33 h 39"/>
                    <a:gd name="T36" fmla="*/ 0 w 38"/>
                    <a:gd name="T37" fmla="*/ 37 h 39"/>
                    <a:gd name="T38" fmla="*/ 9 w 38"/>
                    <a:gd name="T39" fmla="*/ 30 h 39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38"/>
                    <a:gd name="T61" fmla="*/ 0 h 39"/>
                    <a:gd name="T62" fmla="*/ 38 w 38"/>
                    <a:gd name="T63" fmla="*/ 39 h 39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38" h="39">
                      <a:moveTo>
                        <a:pt x="9" y="31"/>
                      </a:moveTo>
                      <a:lnTo>
                        <a:pt x="14" y="27"/>
                      </a:lnTo>
                      <a:lnTo>
                        <a:pt x="19" y="20"/>
                      </a:lnTo>
                      <a:lnTo>
                        <a:pt x="22" y="14"/>
                      </a:lnTo>
                      <a:lnTo>
                        <a:pt x="22" y="6"/>
                      </a:lnTo>
                      <a:lnTo>
                        <a:pt x="23" y="3"/>
                      </a:lnTo>
                      <a:lnTo>
                        <a:pt x="26" y="9"/>
                      </a:lnTo>
                      <a:lnTo>
                        <a:pt x="29" y="0"/>
                      </a:lnTo>
                      <a:lnTo>
                        <a:pt x="32" y="6"/>
                      </a:lnTo>
                      <a:lnTo>
                        <a:pt x="28" y="15"/>
                      </a:lnTo>
                      <a:lnTo>
                        <a:pt x="37" y="14"/>
                      </a:lnTo>
                      <a:lnTo>
                        <a:pt x="23" y="21"/>
                      </a:lnTo>
                      <a:lnTo>
                        <a:pt x="32" y="21"/>
                      </a:lnTo>
                      <a:lnTo>
                        <a:pt x="22" y="24"/>
                      </a:lnTo>
                      <a:lnTo>
                        <a:pt x="20" y="28"/>
                      </a:lnTo>
                      <a:lnTo>
                        <a:pt x="26" y="30"/>
                      </a:lnTo>
                      <a:lnTo>
                        <a:pt x="16" y="31"/>
                      </a:lnTo>
                      <a:lnTo>
                        <a:pt x="8" y="34"/>
                      </a:lnTo>
                      <a:lnTo>
                        <a:pt x="0" y="38"/>
                      </a:lnTo>
                      <a:lnTo>
                        <a:pt x="9" y="31"/>
                      </a:lnTo>
                    </a:path>
                  </a:pathLst>
                </a:custGeom>
                <a:solidFill>
                  <a:srgbClr val="60606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1388" name="Freeform 348"/>
                <p:cNvSpPr>
                  <a:spLocks noChangeArrowheads="1"/>
                </p:cNvSpPr>
                <p:nvPr/>
              </p:nvSpPr>
              <p:spPr bwMode="auto">
                <a:xfrm>
                  <a:off x="804" y="831"/>
                  <a:ext cx="51" cy="16"/>
                </a:xfrm>
                <a:custGeom>
                  <a:avLst/>
                  <a:gdLst>
                    <a:gd name="T0" fmla="*/ 0 w 52"/>
                    <a:gd name="T1" fmla="*/ 8 h 17"/>
                    <a:gd name="T2" fmla="*/ 7 w 52"/>
                    <a:gd name="T3" fmla="*/ 5 h 17"/>
                    <a:gd name="T4" fmla="*/ 13 w 52"/>
                    <a:gd name="T5" fmla="*/ 6 h 17"/>
                    <a:gd name="T6" fmla="*/ 18 w 52"/>
                    <a:gd name="T7" fmla="*/ 8 h 17"/>
                    <a:gd name="T8" fmla="*/ 23 w 52"/>
                    <a:gd name="T9" fmla="*/ 8 h 17"/>
                    <a:gd name="T10" fmla="*/ 26 w 52"/>
                    <a:gd name="T11" fmla="*/ 8 h 17"/>
                    <a:gd name="T12" fmla="*/ 28 w 52"/>
                    <a:gd name="T13" fmla="*/ 6 h 17"/>
                    <a:gd name="T14" fmla="*/ 31 w 52"/>
                    <a:gd name="T15" fmla="*/ 4 h 17"/>
                    <a:gd name="T16" fmla="*/ 32 w 52"/>
                    <a:gd name="T17" fmla="*/ 2 h 17"/>
                    <a:gd name="T18" fmla="*/ 31 w 52"/>
                    <a:gd name="T19" fmla="*/ 0 h 17"/>
                    <a:gd name="T20" fmla="*/ 34 w 52"/>
                    <a:gd name="T21" fmla="*/ 0 h 17"/>
                    <a:gd name="T22" fmla="*/ 37 w 52"/>
                    <a:gd name="T23" fmla="*/ 1 h 17"/>
                    <a:gd name="T24" fmla="*/ 42 w 52"/>
                    <a:gd name="T25" fmla="*/ 4 h 17"/>
                    <a:gd name="T26" fmla="*/ 47 w 52"/>
                    <a:gd name="T27" fmla="*/ 4 h 17"/>
                    <a:gd name="T28" fmla="*/ 50 w 52"/>
                    <a:gd name="T29" fmla="*/ 4 h 17"/>
                    <a:gd name="T30" fmla="*/ 40 w 52"/>
                    <a:gd name="T31" fmla="*/ 8 h 17"/>
                    <a:gd name="T32" fmla="*/ 35 w 52"/>
                    <a:gd name="T33" fmla="*/ 11 h 17"/>
                    <a:gd name="T34" fmla="*/ 32 w 52"/>
                    <a:gd name="T35" fmla="*/ 11 h 17"/>
                    <a:gd name="T36" fmla="*/ 29 w 52"/>
                    <a:gd name="T37" fmla="*/ 11 h 17"/>
                    <a:gd name="T38" fmla="*/ 27 w 52"/>
                    <a:gd name="T39" fmla="*/ 13 h 17"/>
                    <a:gd name="T40" fmla="*/ 24 w 52"/>
                    <a:gd name="T41" fmla="*/ 15 h 17"/>
                    <a:gd name="T42" fmla="*/ 21 w 52"/>
                    <a:gd name="T43" fmla="*/ 15 h 17"/>
                    <a:gd name="T44" fmla="*/ 18 w 52"/>
                    <a:gd name="T45" fmla="*/ 13 h 17"/>
                    <a:gd name="T46" fmla="*/ 15 w 52"/>
                    <a:gd name="T47" fmla="*/ 12 h 17"/>
                    <a:gd name="T48" fmla="*/ 13 w 52"/>
                    <a:gd name="T49" fmla="*/ 11 h 17"/>
                    <a:gd name="T50" fmla="*/ 7 w 52"/>
                    <a:gd name="T51" fmla="*/ 11 h 17"/>
                    <a:gd name="T52" fmla="*/ 4 w 52"/>
                    <a:gd name="T53" fmla="*/ 11 h 17"/>
                    <a:gd name="T54" fmla="*/ 0 w 52"/>
                    <a:gd name="T55" fmla="*/ 8 h 17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52"/>
                    <a:gd name="T85" fmla="*/ 0 h 17"/>
                    <a:gd name="T86" fmla="*/ 52 w 52"/>
                    <a:gd name="T87" fmla="*/ 17 h 17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52" h="17">
                      <a:moveTo>
                        <a:pt x="0" y="8"/>
                      </a:moveTo>
                      <a:lnTo>
                        <a:pt x="7" y="5"/>
                      </a:lnTo>
                      <a:lnTo>
                        <a:pt x="13" y="6"/>
                      </a:lnTo>
                      <a:lnTo>
                        <a:pt x="18" y="8"/>
                      </a:lnTo>
                      <a:lnTo>
                        <a:pt x="23" y="8"/>
                      </a:lnTo>
                      <a:lnTo>
                        <a:pt x="26" y="8"/>
                      </a:lnTo>
                      <a:lnTo>
                        <a:pt x="29" y="6"/>
                      </a:lnTo>
                      <a:lnTo>
                        <a:pt x="32" y="4"/>
                      </a:lnTo>
                      <a:lnTo>
                        <a:pt x="33" y="2"/>
                      </a:lnTo>
                      <a:lnTo>
                        <a:pt x="32" y="0"/>
                      </a:lnTo>
                      <a:lnTo>
                        <a:pt x="35" y="0"/>
                      </a:lnTo>
                      <a:lnTo>
                        <a:pt x="38" y="1"/>
                      </a:lnTo>
                      <a:lnTo>
                        <a:pt x="43" y="4"/>
                      </a:lnTo>
                      <a:lnTo>
                        <a:pt x="48" y="4"/>
                      </a:lnTo>
                      <a:lnTo>
                        <a:pt x="51" y="4"/>
                      </a:lnTo>
                      <a:lnTo>
                        <a:pt x="41" y="9"/>
                      </a:lnTo>
                      <a:lnTo>
                        <a:pt x="36" y="12"/>
                      </a:lnTo>
                      <a:lnTo>
                        <a:pt x="33" y="12"/>
                      </a:lnTo>
                      <a:lnTo>
                        <a:pt x="30" y="12"/>
                      </a:lnTo>
                      <a:lnTo>
                        <a:pt x="28" y="14"/>
                      </a:lnTo>
                      <a:lnTo>
                        <a:pt x="24" y="16"/>
                      </a:lnTo>
                      <a:lnTo>
                        <a:pt x="21" y="16"/>
                      </a:lnTo>
                      <a:lnTo>
                        <a:pt x="18" y="14"/>
                      </a:lnTo>
                      <a:lnTo>
                        <a:pt x="15" y="13"/>
                      </a:lnTo>
                      <a:lnTo>
                        <a:pt x="13" y="12"/>
                      </a:lnTo>
                      <a:lnTo>
                        <a:pt x="7" y="12"/>
                      </a:lnTo>
                      <a:lnTo>
                        <a:pt x="4" y="12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60606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1389" name="Freeform 349"/>
                <p:cNvSpPr>
                  <a:spLocks noChangeArrowheads="1"/>
                </p:cNvSpPr>
                <p:nvPr/>
              </p:nvSpPr>
              <p:spPr bwMode="auto">
                <a:xfrm>
                  <a:off x="851" y="843"/>
                  <a:ext cx="24" cy="23"/>
                </a:xfrm>
                <a:custGeom>
                  <a:avLst/>
                  <a:gdLst>
                    <a:gd name="T0" fmla="*/ 2 w 25"/>
                    <a:gd name="T1" fmla="*/ 0 h 24"/>
                    <a:gd name="T2" fmla="*/ 0 w 25"/>
                    <a:gd name="T3" fmla="*/ 6 h 24"/>
                    <a:gd name="T4" fmla="*/ 0 w 25"/>
                    <a:gd name="T5" fmla="*/ 10 h 24"/>
                    <a:gd name="T6" fmla="*/ 3 w 25"/>
                    <a:gd name="T7" fmla="*/ 13 h 24"/>
                    <a:gd name="T8" fmla="*/ 8 w 25"/>
                    <a:gd name="T9" fmla="*/ 18 h 24"/>
                    <a:gd name="T10" fmla="*/ 11 w 25"/>
                    <a:gd name="T11" fmla="*/ 20 h 24"/>
                    <a:gd name="T12" fmla="*/ 13 w 25"/>
                    <a:gd name="T13" fmla="*/ 22 h 24"/>
                    <a:gd name="T14" fmla="*/ 15 w 25"/>
                    <a:gd name="T15" fmla="*/ 22 h 24"/>
                    <a:gd name="T16" fmla="*/ 23 w 25"/>
                    <a:gd name="T17" fmla="*/ 16 h 24"/>
                    <a:gd name="T18" fmla="*/ 12 w 25"/>
                    <a:gd name="T19" fmla="*/ 19 h 24"/>
                    <a:gd name="T20" fmla="*/ 17 w 25"/>
                    <a:gd name="T21" fmla="*/ 14 h 24"/>
                    <a:gd name="T22" fmla="*/ 13 w 25"/>
                    <a:gd name="T23" fmla="*/ 14 h 24"/>
                    <a:gd name="T24" fmla="*/ 10 w 25"/>
                    <a:gd name="T25" fmla="*/ 16 h 24"/>
                    <a:gd name="T26" fmla="*/ 8 w 25"/>
                    <a:gd name="T27" fmla="*/ 16 h 24"/>
                    <a:gd name="T28" fmla="*/ 5 w 25"/>
                    <a:gd name="T29" fmla="*/ 12 h 24"/>
                    <a:gd name="T30" fmla="*/ 10 w 25"/>
                    <a:gd name="T31" fmla="*/ 11 h 24"/>
                    <a:gd name="T32" fmla="*/ 9 w 25"/>
                    <a:gd name="T33" fmla="*/ 9 h 24"/>
                    <a:gd name="T34" fmla="*/ 3 w 25"/>
                    <a:gd name="T35" fmla="*/ 9 h 24"/>
                    <a:gd name="T36" fmla="*/ 2 w 25"/>
                    <a:gd name="T37" fmla="*/ 7 h 24"/>
                    <a:gd name="T38" fmla="*/ 2 w 25"/>
                    <a:gd name="T39" fmla="*/ 0 h 24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25"/>
                    <a:gd name="T61" fmla="*/ 0 h 24"/>
                    <a:gd name="T62" fmla="*/ 25 w 25"/>
                    <a:gd name="T63" fmla="*/ 24 h 24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25" h="24">
                      <a:moveTo>
                        <a:pt x="2" y="0"/>
                      </a:moveTo>
                      <a:lnTo>
                        <a:pt x="0" y="6"/>
                      </a:lnTo>
                      <a:lnTo>
                        <a:pt x="0" y="10"/>
                      </a:lnTo>
                      <a:lnTo>
                        <a:pt x="3" y="14"/>
                      </a:lnTo>
                      <a:lnTo>
                        <a:pt x="8" y="19"/>
                      </a:lnTo>
                      <a:lnTo>
                        <a:pt x="11" y="21"/>
                      </a:lnTo>
                      <a:lnTo>
                        <a:pt x="14" y="23"/>
                      </a:lnTo>
                      <a:lnTo>
                        <a:pt x="16" y="23"/>
                      </a:lnTo>
                      <a:lnTo>
                        <a:pt x="24" y="17"/>
                      </a:lnTo>
                      <a:lnTo>
                        <a:pt x="12" y="20"/>
                      </a:lnTo>
                      <a:lnTo>
                        <a:pt x="18" y="15"/>
                      </a:lnTo>
                      <a:lnTo>
                        <a:pt x="14" y="15"/>
                      </a:lnTo>
                      <a:lnTo>
                        <a:pt x="10" y="17"/>
                      </a:lnTo>
                      <a:lnTo>
                        <a:pt x="8" y="17"/>
                      </a:lnTo>
                      <a:lnTo>
                        <a:pt x="5" y="13"/>
                      </a:lnTo>
                      <a:lnTo>
                        <a:pt x="10" y="11"/>
                      </a:lnTo>
                      <a:lnTo>
                        <a:pt x="9" y="9"/>
                      </a:lnTo>
                      <a:lnTo>
                        <a:pt x="3" y="9"/>
                      </a:lnTo>
                      <a:lnTo>
                        <a:pt x="2" y="7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60606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</p:grpSp>
        <p:grpSp>
          <p:nvGrpSpPr>
            <p:cNvPr id="11374" name="Group 350"/>
            <p:cNvGrpSpPr>
              <a:grpSpLocks/>
            </p:cNvGrpSpPr>
            <p:nvPr/>
          </p:nvGrpSpPr>
          <p:grpSpPr bwMode="auto">
            <a:xfrm>
              <a:off x="859" y="862"/>
              <a:ext cx="49" cy="131"/>
              <a:chOff x="859" y="862"/>
              <a:chExt cx="49" cy="131"/>
            </a:xfrm>
          </p:grpSpPr>
          <p:sp>
            <p:nvSpPr>
              <p:cNvPr id="11382" name="Freeform 351"/>
              <p:cNvSpPr>
                <a:spLocks noChangeArrowheads="1"/>
              </p:cNvSpPr>
              <p:nvPr/>
            </p:nvSpPr>
            <p:spPr bwMode="auto">
              <a:xfrm>
                <a:off x="869" y="862"/>
                <a:ext cx="39" cy="74"/>
              </a:xfrm>
              <a:custGeom>
                <a:avLst/>
                <a:gdLst>
                  <a:gd name="T0" fmla="*/ 38 w 40"/>
                  <a:gd name="T1" fmla="*/ 0 h 75"/>
                  <a:gd name="T2" fmla="*/ 34 w 40"/>
                  <a:gd name="T3" fmla="*/ 6 h 75"/>
                  <a:gd name="T4" fmla="*/ 28 w 40"/>
                  <a:gd name="T5" fmla="*/ 9 h 75"/>
                  <a:gd name="T6" fmla="*/ 27 w 40"/>
                  <a:gd name="T7" fmla="*/ 15 h 75"/>
                  <a:gd name="T8" fmla="*/ 23 w 40"/>
                  <a:gd name="T9" fmla="*/ 23 h 75"/>
                  <a:gd name="T10" fmla="*/ 19 w 40"/>
                  <a:gd name="T11" fmla="*/ 35 h 75"/>
                  <a:gd name="T12" fmla="*/ 15 w 40"/>
                  <a:gd name="T13" fmla="*/ 42 h 75"/>
                  <a:gd name="T14" fmla="*/ 11 w 40"/>
                  <a:gd name="T15" fmla="*/ 47 h 75"/>
                  <a:gd name="T16" fmla="*/ 5 w 40"/>
                  <a:gd name="T17" fmla="*/ 53 h 75"/>
                  <a:gd name="T18" fmla="*/ 0 w 40"/>
                  <a:gd name="T19" fmla="*/ 55 h 75"/>
                  <a:gd name="T20" fmla="*/ 1 w 40"/>
                  <a:gd name="T21" fmla="*/ 62 h 75"/>
                  <a:gd name="T22" fmla="*/ 3 w 40"/>
                  <a:gd name="T23" fmla="*/ 65 h 75"/>
                  <a:gd name="T24" fmla="*/ 5 w 40"/>
                  <a:gd name="T25" fmla="*/ 68 h 75"/>
                  <a:gd name="T26" fmla="*/ 9 w 40"/>
                  <a:gd name="T27" fmla="*/ 73 h 75"/>
                  <a:gd name="T28" fmla="*/ 14 w 40"/>
                  <a:gd name="T29" fmla="*/ 58 h 75"/>
                  <a:gd name="T30" fmla="*/ 21 w 40"/>
                  <a:gd name="T31" fmla="*/ 42 h 75"/>
                  <a:gd name="T32" fmla="*/ 28 w 40"/>
                  <a:gd name="T33" fmla="*/ 26 h 75"/>
                  <a:gd name="T34" fmla="*/ 35 w 40"/>
                  <a:gd name="T35" fmla="*/ 9 h 75"/>
                  <a:gd name="T36" fmla="*/ 38 w 40"/>
                  <a:gd name="T37" fmla="*/ 0 h 7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0"/>
                  <a:gd name="T58" fmla="*/ 0 h 75"/>
                  <a:gd name="T59" fmla="*/ 40 w 40"/>
                  <a:gd name="T60" fmla="*/ 75 h 7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0" h="75">
                    <a:moveTo>
                      <a:pt x="39" y="0"/>
                    </a:moveTo>
                    <a:lnTo>
                      <a:pt x="35" y="6"/>
                    </a:lnTo>
                    <a:lnTo>
                      <a:pt x="29" y="9"/>
                    </a:lnTo>
                    <a:lnTo>
                      <a:pt x="28" y="15"/>
                    </a:lnTo>
                    <a:lnTo>
                      <a:pt x="24" y="23"/>
                    </a:lnTo>
                    <a:lnTo>
                      <a:pt x="19" y="35"/>
                    </a:lnTo>
                    <a:lnTo>
                      <a:pt x="15" y="43"/>
                    </a:lnTo>
                    <a:lnTo>
                      <a:pt x="11" y="48"/>
                    </a:lnTo>
                    <a:lnTo>
                      <a:pt x="5" y="54"/>
                    </a:lnTo>
                    <a:lnTo>
                      <a:pt x="0" y="56"/>
                    </a:lnTo>
                    <a:lnTo>
                      <a:pt x="1" y="63"/>
                    </a:lnTo>
                    <a:lnTo>
                      <a:pt x="3" y="66"/>
                    </a:lnTo>
                    <a:lnTo>
                      <a:pt x="5" y="69"/>
                    </a:lnTo>
                    <a:lnTo>
                      <a:pt x="9" y="74"/>
                    </a:lnTo>
                    <a:lnTo>
                      <a:pt x="14" y="59"/>
                    </a:lnTo>
                    <a:lnTo>
                      <a:pt x="22" y="43"/>
                    </a:lnTo>
                    <a:lnTo>
                      <a:pt x="29" y="26"/>
                    </a:lnTo>
                    <a:lnTo>
                      <a:pt x="36" y="9"/>
                    </a:lnTo>
                    <a:lnTo>
                      <a:pt x="39" y="0"/>
                    </a:lnTo>
                  </a:path>
                </a:pathLst>
              </a:custGeom>
              <a:solidFill>
                <a:srgbClr val="E0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383" name="Freeform 352"/>
              <p:cNvSpPr>
                <a:spLocks noChangeArrowheads="1"/>
              </p:cNvSpPr>
              <p:nvPr/>
            </p:nvSpPr>
            <p:spPr bwMode="auto">
              <a:xfrm>
                <a:off x="859" y="919"/>
                <a:ext cx="16" cy="16"/>
              </a:xfrm>
              <a:custGeom>
                <a:avLst/>
                <a:gdLst>
                  <a:gd name="T0" fmla="*/ 15 w 17"/>
                  <a:gd name="T1" fmla="*/ 2 h 17"/>
                  <a:gd name="T2" fmla="*/ 15 w 17"/>
                  <a:gd name="T3" fmla="*/ 7 h 17"/>
                  <a:gd name="T4" fmla="*/ 15 w 17"/>
                  <a:gd name="T5" fmla="*/ 8 h 17"/>
                  <a:gd name="T6" fmla="*/ 15 w 17"/>
                  <a:gd name="T7" fmla="*/ 10 h 17"/>
                  <a:gd name="T8" fmla="*/ 15 w 17"/>
                  <a:gd name="T9" fmla="*/ 15 h 17"/>
                  <a:gd name="T10" fmla="*/ 0 w 17"/>
                  <a:gd name="T11" fmla="*/ 1 h 17"/>
                  <a:gd name="T12" fmla="*/ 15 w 17"/>
                  <a:gd name="T13" fmla="*/ 0 h 17"/>
                  <a:gd name="T14" fmla="*/ 15 w 17"/>
                  <a:gd name="T15" fmla="*/ 2 h 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7"/>
                  <a:gd name="T25" fmla="*/ 0 h 17"/>
                  <a:gd name="T26" fmla="*/ 17 w 17"/>
                  <a:gd name="T27" fmla="*/ 17 h 1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7" h="17">
                    <a:moveTo>
                      <a:pt x="16" y="2"/>
                    </a:moveTo>
                    <a:lnTo>
                      <a:pt x="16" y="7"/>
                    </a:lnTo>
                    <a:lnTo>
                      <a:pt x="16" y="8"/>
                    </a:lnTo>
                    <a:lnTo>
                      <a:pt x="16" y="11"/>
                    </a:lnTo>
                    <a:lnTo>
                      <a:pt x="16" y="16"/>
                    </a:lnTo>
                    <a:lnTo>
                      <a:pt x="0" y="1"/>
                    </a:lnTo>
                    <a:lnTo>
                      <a:pt x="16" y="0"/>
                    </a:lnTo>
                    <a:lnTo>
                      <a:pt x="16" y="2"/>
                    </a:lnTo>
                  </a:path>
                </a:pathLst>
              </a:custGeom>
              <a:solidFill>
                <a:srgbClr val="E0E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384" name="Freeform 353"/>
              <p:cNvSpPr>
                <a:spLocks noChangeArrowheads="1"/>
              </p:cNvSpPr>
              <p:nvPr/>
            </p:nvSpPr>
            <p:spPr bwMode="auto">
              <a:xfrm>
                <a:off x="864" y="922"/>
                <a:ext cx="16" cy="71"/>
              </a:xfrm>
              <a:custGeom>
                <a:avLst/>
                <a:gdLst>
                  <a:gd name="T0" fmla="*/ 1 w 17"/>
                  <a:gd name="T1" fmla="*/ 0 h 72"/>
                  <a:gd name="T2" fmla="*/ 5 w 17"/>
                  <a:gd name="T3" fmla="*/ 2 h 72"/>
                  <a:gd name="T4" fmla="*/ 7 w 17"/>
                  <a:gd name="T5" fmla="*/ 6 h 72"/>
                  <a:gd name="T6" fmla="*/ 8 w 17"/>
                  <a:gd name="T7" fmla="*/ 10 h 72"/>
                  <a:gd name="T8" fmla="*/ 9 w 17"/>
                  <a:gd name="T9" fmla="*/ 12 h 72"/>
                  <a:gd name="T10" fmla="*/ 13 w 17"/>
                  <a:gd name="T11" fmla="*/ 16 h 72"/>
                  <a:gd name="T12" fmla="*/ 15 w 17"/>
                  <a:gd name="T13" fmla="*/ 18 h 72"/>
                  <a:gd name="T14" fmla="*/ 13 w 17"/>
                  <a:gd name="T15" fmla="*/ 21 h 72"/>
                  <a:gd name="T16" fmla="*/ 11 w 17"/>
                  <a:gd name="T17" fmla="*/ 26 h 72"/>
                  <a:gd name="T18" fmla="*/ 11 w 17"/>
                  <a:gd name="T19" fmla="*/ 29 h 72"/>
                  <a:gd name="T20" fmla="*/ 13 w 17"/>
                  <a:gd name="T21" fmla="*/ 36 h 72"/>
                  <a:gd name="T22" fmla="*/ 11 w 17"/>
                  <a:gd name="T23" fmla="*/ 40 h 72"/>
                  <a:gd name="T24" fmla="*/ 7 w 17"/>
                  <a:gd name="T25" fmla="*/ 55 h 72"/>
                  <a:gd name="T26" fmla="*/ 5 w 17"/>
                  <a:gd name="T27" fmla="*/ 62 h 72"/>
                  <a:gd name="T28" fmla="*/ 5 w 17"/>
                  <a:gd name="T29" fmla="*/ 70 h 72"/>
                  <a:gd name="T30" fmla="*/ 1 w 17"/>
                  <a:gd name="T31" fmla="*/ 62 h 72"/>
                  <a:gd name="T32" fmla="*/ 0 w 17"/>
                  <a:gd name="T33" fmla="*/ 56 h 72"/>
                  <a:gd name="T34" fmla="*/ 1 w 17"/>
                  <a:gd name="T35" fmla="*/ 40 h 72"/>
                  <a:gd name="T36" fmla="*/ 1 w 17"/>
                  <a:gd name="T37" fmla="*/ 31 h 72"/>
                  <a:gd name="T38" fmla="*/ 3 w 17"/>
                  <a:gd name="T39" fmla="*/ 29 h 72"/>
                  <a:gd name="T40" fmla="*/ 3 w 17"/>
                  <a:gd name="T41" fmla="*/ 28 h 72"/>
                  <a:gd name="T42" fmla="*/ 3 w 17"/>
                  <a:gd name="T43" fmla="*/ 26 h 72"/>
                  <a:gd name="T44" fmla="*/ 1 w 17"/>
                  <a:gd name="T45" fmla="*/ 24 h 72"/>
                  <a:gd name="T46" fmla="*/ 1 w 17"/>
                  <a:gd name="T47" fmla="*/ 20 h 72"/>
                  <a:gd name="T48" fmla="*/ 0 w 17"/>
                  <a:gd name="T49" fmla="*/ 13 h 72"/>
                  <a:gd name="T50" fmla="*/ 0 w 17"/>
                  <a:gd name="T51" fmla="*/ 9 h 72"/>
                  <a:gd name="T52" fmla="*/ 1 w 17"/>
                  <a:gd name="T53" fmla="*/ 6 h 72"/>
                  <a:gd name="T54" fmla="*/ 1 w 17"/>
                  <a:gd name="T55" fmla="*/ 0 h 7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7"/>
                  <a:gd name="T85" fmla="*/ 0 h 72"/>
                  <a:gd name="T86" fmla="*/ 17 w 17"/>
                  <a:gd name="T87" fmla="*/ 72 h 7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7" h="72">
                    <a:moveTo>
                      <a:pt x="1" y="0"/>
                    </a:moveTo>
                    <a:lnTo>
                      <a:pt x="5" y="2"/>
                    </a:lnTo>
                    <a:lnTo>
                      <a:pt x="7" y="6"/>
                    </a:lnTo>
                    <a:lnTo>
                      <a:pt x="8" y="10"/>
                    </a:lnTo>
                    <a:lnTo>
                      <a:pt x="10" y="12"/>
                    </a:lnTo>
                    <a:lnTo>
                      <a:pt x="14" y="16"/>
                    </a:lnTo>
                    <a:lnTo>
                      <a:pt x="16" y="18"/>
                    </a:lnTo>
                    <a:lnTo>
                      <a:pt x="14" y="21"/>
                    </a:lnTo>
                    <a:lnTo>
                      <a:pt x="12" y="26"/>
                    </a:lnTo>
                    <a:lnTo>
                      <a:pt x="12" y="29"/>
                    </a:lnTo>
                    <a:lnTo>
                      <a:pt x="14" y="36"/>
                    </a:lnTo>
                    <a:lnTo>
                      <a:pt x="12" y="41"/>
                    </a:lnTo>
                    <a:lnTo>
                      <a:pt x="7" y="56"/>
                    </a:lnTo>
                    <a:lnTo>
                      <a:pt x="5" y="63"/>
                    </a:lnTo>
                    <a:lnTo>
                      <a:pt x="5" y="71"/>
                    </a:lnTo>
                    <a:lnTo>
                      <a:pt x="1" y="63"/>
                    </a:lnTo>
                    <a:lnTo>
                      <a:pt x="0" y="57"/>
                    </a:lnTo>
                    <a:lnTo>
                      <a:pt x="1" y="41"/>
                    </a:lnTo>
                    <a:lnTo>
                      <a:pt x="1" y="31"/>
                    </a:lnTo>
                    <a:lnTo>
                      <a:pt x="3" y="29"/>
                    </a:lnTo>
                    <a:lnTo>
                      <a:pt x="3" y="28"/>
                    </a:lnTo>
                    <a:lnTo>
                      <a:pt x="3" y="26"/>
                    </a:lnTo>
                    <a:lnTo>
                      <a:pt x="1" y="24"/>
                    </a:lnTo>
                    <a:lnTo>
                      <a:pt x="1" y="20"/>
                    </a:lnTo>
                    <a:lnTo>
                      <a:pt x="0" y="13"/>
                    </a:lnTo>
                    <a:lnTo>
                      <a:pt x="0" y="9"/>
                    </a:lnTo>
                    <a:lnTo>
                      <a:pt x="1" y="6"/>
                    </a:lnTo>
                    <a:lnTo>
                      <a:pt x="1" y="0"/>
                    </a:lnTo>
                  </a:path>
                </a:pathLst>
              </a:custGeom>
              <a:solidFill>
                <a:srgbClr val="FF00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</p:grpSp>
        <p:sp>
          <p:nvSpPr>
            <p:cNvPr id="11375" name="Freeform 354"/>
            <p:cNvSpPr>
              <a:spLocks noChangeArrowheads="1"/>
            </p:cNvSpPr>
            <p:nvPr/>
          </p:nvSpPr>
          <p:spPr bwMode="auto">
            <a:xfrm>
              <a:off x="912" y="1046"/>
              <a:ext cx="16" cy="183"/>
            </a:xfrm>
            <a:custGeom>
              <a:avLst/>
              <a:gdLst>
                <a:gd name="T0" fmla="*/ 8 w 17"/>
                <a:gd name="T1" fmla="*/ 0 h 184"/>
                <a:gd name="T2" fmla="*/ 13 w 17"/>
                <a:gd name="T3" fmla="*/ 27 h 184"/>
                <a:gd name="T4" fmla="*/ 15 w 17"/>
                <a:gd name="T5" fmla="*/ 54 h 184"/>
                <a:gd name="T6" fmla="*/ 13 w 17"/>
                <a:gd name="T7" fmla="*/ 87 h 184"/>
                <a:gd name="T8" fmla="*/ 11 w 17"/>
                <a:gd name="T9" fmla="*/ 123 h 184"/>
                <a:gd name="T10" fmla="*/ 8 w 17"/>
                <a:gd name="T11" fmla="*/ 154 h 184"/>
                <a:gd name="T12" fmla="*/ 8 w 17"/>
                <a:gd name="T13" fmla="*/ 166 h 184"/>
                <a:gd name="T14" fmla="*/ 2 w 17"/>
                <a:gd name="T15" fmla="*/ 182 h 184"/>
                <a:gd name="T16" fmla="*/ 4 w 17"/>
                <a:gd name="T17" fmla="*/ 139 h 184"/>
                <a:gd name="T18" fmla="*/ 6 w 17"/>
                <a:gd name="T19" fmla="*/ 96 h 184"/>
                <a:gd name="T20" fmla="*/ 5 w 17"/>
                <a:gd name="T21" fmla="*/ 87 h 184"/>
                <a:gd name="T22" fmla="*/ 0 w 17"/>
                <a:gd name="T23" fmla="*/ 76 h 184"/>
                <a:gd name="T24" fmla="*/ 4 w 17"/>
                <a:gd name="T25" fmla="*/ 58 h 184"/>
                <a:gd name="T26" fmla="*/ 6 w 17"/>
                <a:gd name="T27" fmla="*/ 46 h 184"/>
                <a:gd name="T28" fmla="*/ 8 w 17"/>
                <a:gd name="T29" fmla="*/ 22 h 184"/>
                <a:gd name="T30" fmla="*/ 8 w 17"/>
                <a:gd name="T31" fmla="*/ 0 h 18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7"/>
                <a:gd name="T49" fmla="*/ 0 h 184"/>
                <a:gd name="T50" fmla="*/ 17 w 17"/>
                <a:gd name="T51" fmla="*/ 184 h 18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7" h="184">
                  <a:moveTo>
                    <a:pt x="9" y="0"/>
                  </a:moveTo>
                  <a:lnTo>
                    <a:pt x="14" y="27"/>
                  </a:lnTo>
                  <a:lnTo>
                    <a:pt x="16" y="54"/>
                  </a:lnTo>
                  <a:lnTo>
                    <a:pt x="14" y="87"/>
                  </a:lnTo>
                  <a:lnTo>
                    <a:pt x="12" y="124"/>
                  </a:lnTo>
                  <a:lnTo>
                    <a:pt x="9" y="155"/>
                  </a:lnTo>
                  <a:lnTo>
                    <a:pt x="8" y="167"/>
                  </a:lnTo>
                  <a:lnTo>
                    <a:pt x="2" y="183"/>
                  </a:lnTo>
                  <a:lnTo>
                    <a:pt x="4" y="140"/>
                  </a:lnTo>
                  <a:lnTo>
                    <a:pt x="6" y="97"/>
                  </a:lnTo>
                  <a:lnTo>
                    <a:pt x="5" y="87"/>
                  </a:lnTo>
                  <a:lnTo>
                    <a:pt x="0" y="76"/>
                  </a:lnTo>
                  <a:lnTo>
                    <a:pt x="4" y="58"/>
                  </a:lnTo>
                  <a:lnTo>
                    <a:pt x="6" y="46"/>
                  </a:lnTo>
                  <a:lnTo>
                    <a:pt x="8" y="22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grpSp>
          <p:nvGrpSpPr>
            <p:cNvPr id="11376" name="Group 355"/>
            <p:cNvGrpSpPr>
              <a:grpSpLocks/>
            </p:cNvGrpSpPr>
            <p:nvPr/>
          </p:nvGrpSpPr>
          <p:grpSpPr bwMode="auto">
            <a:xfrm>
              <a:off x="862" y="856"/>
              <a:ext cx="59" cy="235"/>
              <a:chOff x="862" y="856"/>
              <a:chExt cx="59" cy="235"/>
            </a:xfrm>
          </p:grpSpPr>
          <p:sp>
            <p:nvSpPr>
              <p:cNvPr id="11380" name="Freeform 356"/>
              <p:cNvSpPr>
                <a:spLocks noChangeArrowheads="1"/>
              </p:cNvSpPr>
              <p:nvPr/>
            </p:nvSpPr>
            <p:spPr bwMode="auto">
              <a:xfrm>
                <a:off x="865" y="861"/>
                <a:ext cx="56" cy="230"/>
              </a:xfrm>
              <a:custGeom>
                <a:avLst/>
                <a:gdLst>
                  <a:gd name="T0" fmla="*/ 55 w 57"/>
                  <a:gd name="T1" fmla="*/ 11 h 231"/>
                  <a:gd name="T2" fmla="*/ 50 w 57"/>
                  <a:gd name="T3" fmla="*/ 38 h 231"/>
                  <a:gd name="T4" fmla="*/ 43 w 57"/>
                  <a:gd name="T5" fmla="*/ 64 h 231"/>
                  <a:gd name="T6" fmla="*/ 37 w 57"/>
                  <a:gd name="T7" fmla="*/ 90 h 231"/>
                  <a:gd name="T8" fmla="*/ 32 w 57"/>
                  <a:gd name="T9" fmla="*/ 101 h 231"/>
                  <a:gd name="T10" fmla="*/ 24 w 57"/>
                  <a:gd name="T11" fmla="*/ 94 h 231"/>
                  <a:gd name="T12" fmla="*/ 31 w 57"/>
                  <a:gd name="T13" fmla="*/ 115 h 231"/>
                  <a:gd name="T14" fmla="*/ 25 w 57"/>
                  <a:gd name="T15" fmla="*/ 141 h 231"/>
                  <a:gd name="T16" fmla="*/ 10 w 57"/>
                  <a:gd name="T17" fmla="*/ 193 h 231"/>
                  <a:gd name="T18" fmla="*/ 3 w 57"/>
                  <a:gd name="T19" fmla="*/ 229 h 231"/>
                  <a:gd name="T20" fmla="*/ 0 w 57"/>
                  <a:gd name="T21" fmla="*/ 185 h 231"/>
                  <a:gd name="T22" fmla="*/ 2 w 57"/>
                  <a:gd name="T23" fmla="*/ 154 h 231"/>
                  <a:gd name="T24" fmla="*/ 5 w 57"/>
                  <a:gd name="T25" fmla="*/ 135 h 231"/>
                  <a:gd name="T26" fmla="*/ 12 w 57"/>
                  <a:gd name="T27" fmla="*/ 96 h 231"/>
                  <a:gd name="T28" fmla="*/ 18 w 57"/>
                  <a:gd name="T29" fmla="*/ 72 h 231"/>
                  <a:gd name="T30" fmla="*/ 32 w 57"/>
                  <a:gd name="T31" fmla="*/ 39 h 231"/>
                  <a:gd name="T32" fmla="*/ 41 w 57"/>
                  <a:gd name="T33" fmla="*/ 16 h 231"/>
                  <a:gd name="T34" fmla="*/ 43 w 57"/>
                  <a:gd name="T35" fmla="*/ 7 h 231"/>
                  <a:gd name="T36" fmla="*/ 46 w 57"/>
                  <a:gd name="T37" fmla="*/ 0 h 231"/>
                  <a:gd name="T38" fmla="*/ 50 w 57"/>
                  <a:gd name="T39" fmla="*/ 4 h 231"/>
                  <a:gd name="T40" fmla="*/ 55 w 57"/>
                  <a:gd name="T41" fmla="*/ 11 h 23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7"/>
                  <a:gd name="T64" fmla="*/ 0 h 231"/>
                  <a:gd name="T65" fmla="*/ 57 w 57"/>
                  <a:gd name="T66" fmla="*/ 231 h 23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7" h="231">
                    <a:moveTo>
                      <a:pt x="56" y="11"/>
                    </a:moveTo>
                    <a:lnTo>
                      <a:pt x="51" y="38"/>
                    </a:lnTo>
                    <a:lnTo>
                      <a:pt x="44" y="64"/>
                    </a:lnTo>
                    <a:lnTo>
                      <a:pt x="38" y="90"/>
                    </a:lnTo>
                    <a:lnTo>
                      <a:pt x="33" y="101"/>
                    </a:lnTo>
                    <a:lnTo>
                      <a:pt x="24" y="94"/>
                    </a:lnTo>
                    <a:lnTo>
                      <a:pt x="32" y="116"/>
                    </a:lnTo>
                    <a:lnTo>
                      <a:pt x="25" y="142"/>
                    </a:lnTo>
                    <a:lnTo>
                      <a:pt x="10" y="194"/>
                    </a:lnTo>
                    <a:lnTo>
                      <a:pt x="3" y="230"/>
                    </a:lnTo>
                    <a:lnTo>
                      <a:pt x="0" y="186"/>
                    </a:lnTo>
                    <a:lnTo>
                      <a:pt x="2" y="155"/>
                    </a:lnTo>
                    <a:lnTo>
                      <a:pt x="5" y="136"/>
                    </a:lnTo>
                    <a:lnTo>
                      <a:pt x="12" y="96"/>
                    </a:lnTo>
                    <a:lnTo>
                      <a:pt x="18" y="72"/>
                    </a:lnTo>
                    <a:lnTo>
                      <a:pt x="33" y="39"/>
                    </a:lnTo>
                    <a:lnTo>
                      <a:pt x="42" y="16"/>
                    </a:lnTo>
                    <a:lnTo>
                      <a:pt x="44" y="7"/>
                    </a:lnTo>
                    <a:lnTo>
                      <a:pt x="47" y="0"/>
                    </a:lnTo>
                    <a:lnTo>
                      <a:pt x="51" y="4"/>
                    </a:lnTo>
                    <a:lnTo>
                      <a:pt x="56" y="11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381" name="Freeform 357"/>
              <p:cNvSpPr>
                <a:spLocks noChangeArrowheads="1"/>
              </p:cNvSpPr>
              <p:nvPr/>
            </p:nvSpPr>
            <p:spPr bwMode="auto">
              <a:xfrm>
                <a:off x="862" y="856"/>
                <a:ext cx="59" cy="225"/>
              </a:xfrm>
              <a:custGeom>
                <a:avLst/>
                <a:gdLst>
                  <a:gd name="T0" fmla="*/ 58 w 60"/>
                  <a:gd name="T1" fmla="*/ 12 h 226"/>
                  <a:gd name="T2" fmla="*/ 53 w 60"/>
                  <a:gd name="T3" fmla="*/ 37 h 226"/>
                  <a:gd name="T4" fmla="*/ 46 w 60"/>
                  <a:gd name="T5" fmla="*/ 63 h 226"/>
                  <a:gd name="T6" fmla="*/ 39 w 60"/>
                  <a:gd name="T7" fmla="*/ 88 h 226"/>
                  <a:gd name="T8" fmla="*/ 33 w 60"/>
                  <a:gd name="T9" fmla="*/ 99 h 226"/>
                  <a:gd name="T10" fmla="*/ 25 w 60"/>
                  <a:gd name="T11" fmla="*/ 93 h 226"/>
                  <a:gd name="T12" fmla="*/ 33 w 60"/>
                  <a:gd name="T13" fmla="*/ 113 h 226"/>
                  <a:gd name="T14" fmla="*/ 27 w 60"/>
                  <a:gd name="T15" fmla="*/ 138 h 226"/>
                  <a:gd name="T16" fmla="*/ 11 w 60"/>
                  <a:gd name="T17" fmla="*/ 189 h 226"/>
                  <a:gd name="T18" fmla="*/ 3 w 60"/>
                  <a:gd name="T19" fmla="*/ 224 h 226"/>
                  <a:gd name="T20" fmla="*/ 0 w 60"/>
                  <a:gd name="T21" fmla="*/ 181 h 226"/>
                  <a:gd name="T22" fmla="*/ 2 w 60"/>
                  <a:gd name="T23" fmla="*/ 151 h 226"/>
                  <a:gd name="T24" fmla="*/ 5 w 60"/>
                  <a:gd name="T25" fmla="*/ 132 h 226"/>
                  <a:gd name="T26" fmla="*/ 12 w 60"/>
                  <a:gd name="T27" fmla="*/ 94 h 226"/>
                  <a:gd name="T28" fmla="*/ 19 w 60"/>
                  <a:gd name="T29" fmla="*/ 71 h 226"/>
                  <a:gd name="T30" fmla="*/ 33 w 60"/>
                  <a:gd name="T31" fmla="*/ 39 h 226"/>
                  <a:gd name="T32" fmla="*/ 43 w 60"/>
                  <a:gd name="T33" fmla="*/ 16 h 226"/>
                  <a:gd name="T34" fmla="*/ 46 w 60"/>
                  <a:gd name="T35" fmla="*/ 7 h 226"/>
                  <a:gd name="T36" fmla="*/ 48 w 60"/>
                  <a:gd name="T37" fmla="*/ 0 h 226"/>
                  <a:gd name="T38" fmla="*/ 53 w 60"/>
                  <a:gd name="T39" fmla="*/ 4 h 226"/>
                  <a:gd name="T40" fmla="*/ 58 w 60"/>
                  <a:gd name="T41" fmla="*/ 12 h 22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0"/>
                  <a:gd name="T64" fmla="*/ 0 h 226"/>
                  <a:gd name="T65" fmla="*/ 60 w 60"/>
                  <a:gd name="T66" fmla="*/ 226 h 22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0" h="226">
                    <a:moveTo>
                      <a:pt x="59" y="12"/>
                    </a:moveTo>
                    <a:lnTo>
                      <a:pt x="54" y="37"/>
                    </a:lnTo>
                    <a:lnTo>
                      <a:pt x="47" y="63"/>
                    </a:lnTo>
                    <a:lnTo>
                      <a:pt x="40" y="88"/>
                    </a:lnTo>
                    <a:lnTo>
                      <a:pt x="34" y="99"/>
                    </a:lnTo>
                    <a:lnTo>
                      <a:pt x="25" y="93"/>
                    </a:lnTo>
                    <a:lnTo>
                      <a:pt x="34" y="114"/>
                    </a:lnTo>
                    <a:lnTo>
                      <a:pt x="27" y="139"/>
                    </a:lnTo>
                    <a:lnTo>
                      <a:pt x="11" y="190"/>
                    </a:lnTo>
                    <a:lnTo>
                      <a:pt x="3" y="225"/>
                    </a:lnTo>
                    <a:lnTo>
                      <a:pt x="0" y="182"/>
                    </a:lnTo>
                    <a:lnTo>
                      <a:pt x="2" y="152"/>
                    </a:lnTo>
                    <a:lnTo>
                      <a:pt x="5" y="133"/>
                    </a:lnTo>
                    <a:lnTo>
                      <a:pt x="12" y="94"/>
                    </a:lnTo>
                    <a:lnTo>
                      <a:pt x="19" y="71"/>
                    </a:lnTo>
                    <a:lnTo>
                      <a:pt x="34" y="39"/>
                    </a:lnTo>
                    <a:lnTo>
                      <a:pt x="44" y="16"/>
                    </a:lnTo>
                    <a:lnTo>
                      <a:pt x="47" y="7"/>
                    </a:lnTo>
                    <a:lnTo>
                      <a:pt x="49" y="0"/>
                    </a:lnTo>
                    <a:lnTo>
                      <a:pt x="54" y="4"/>
                    </a:lnTo>
                    <a:lnTo>
                      <a:pt x="59" y="12"/>
                    </a:lnTo>
                  </a:path>
                </a:pathLst>
              </a:custGeom>
              <a:solidFill>
                <a:srgbClr val="0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</p:grpSp>
        <p:grpSp>
          <p:nvGrpSpPr>
            <p:cNvPr id="11377" name="Group 358"/>
            <p:cNvGrpSpPr>
              <a:grpSpLocks/>
            </p:cNvGrpSpPr>
            <p:nvPr/>
          </p:nvGrpSpPr>
          <p:grpSpPr bwMode="auto">
            <a:xfrm>
              <a:off x="911" y="911"/>
              <a:ext cx="81" cy="364"/>
              <a:chOff x="911" y="911"/>
              <a:chExt cx="81" cy="364"/>
            </a:xfrm>
          </p:grpSpPr>
          <p:sp>
            <p:nvSpPr>
              <p:cNvPr id="11378" name="Freeform 359"/>
              <p:cNvSpPr>
                <a:spLocks noChangeArrowheads="1"/>
              </p:cNvSpPr>
              <p:nvPr/>
            </p:nvSpPr>
            <p:spPr bwMode="auto">
              <a:xfrm>
                <a:off x="914" y="913"/>
                <a:ext cx="78" cy="362"/>
              </a:xfrm>
              <a:custGeom>
                <a:avLst/>
                <a:gdLst>
                  <a:gd name="T0" fmla="*/ 2 w 79"/>
                  <a:gd name="T1" fmla="*/ 326 h 363"/>
                  <a:gd name="T2" fmla="*/ 1 w 79"/>
                  <a:gd name="T3" fmla="*/ 335 h 363"/>
                  <a:gd name="T4" fmla="*/ 5 w 79"/>
                  <a:gd name="T5" fmla="*/ 342 h 363"/>
                  <a:gd name="T6" fmla="*/ 13 w 79"/>
                  <a:gd name="T7" fmla="*/ 349 h 363"/>
                  <a:gd name="T8" fmla="*/ 21 w 79"/>
                  <a:gd name="T9" fmla="*/ 354 h 363"/>
                  <a:gd name="T10" fmla="*/ 29 w 79"/>
                  <a:gd name="T11" fmla="*/ 358 h 363"/>
                  <a:gd name="T12" fmla="*/ 36 w 79"/>
                  <a:gd name="T13" fmla="*/ 361 h 363"/>
                  <a:gd name="T14" fmla="*/ 46 w 79"/>
                  <a:gd name="T15" fmla="*/ 361 h 363"/>
                  <a:gd name="T16" fmla="*/ 53 w 79"/>
                  <a:gd name="T17" fmla="*/ 359 h 363"/>
                  <a:gd name="T18" fmla="*/ 59 w 79"/>
                  <a:gd name="T19" fmla="*/ 332 h 363"/>
                  <a:gd name="T20" fmla="*/ 65 w 79"/>
                  <a:gd name="T21" fmla="*/ 297 h 363"/>
                  <a:gd name="T22" fmla="*/ 72 w 79"/>
                  <a:gd name="T23" fmla="*/ 246 h 363"/>
                  <a:gd name="T24" fmla="*/ 76 w 79"/>
                  <a:gd name="T25" fmla="*/ 208 h 363"/>
                  <a:gd name="T26" fmla="*/ 77 w 79"/>
                  <a:gd name="T27" fmla="*/ 185 h 363"/>
                  <a:gd name="T28" fmla="*/ 76 w 79"/>
                  <a:gd name="T29" fmla="*/ 144 h 363"/>
                  <a:gd name="T30" fmla="*/ 71 w 79"/>
                  <a:gd name="T31" fmla="*/ 102 h 363"/>
                  <a:gd name="T32" fmla="*/ 70 w 79"/>
                  <a:gd name="T33" fmla="*/ 68 h 363"/>
                  <a:gd name="T34" fmla="*/ 67 w 79"/>
                  <a:gd name="T35" fmla="*/ 49 h 363"/>
                  <a:gd name="T36" fmla="*/ 62 w 79"/>
                  <a:gd name="T37" fmla="*/ 30 h 363"/>
                  <a:gd name="T38" fmla="*/ 57 w 79"/>
                  <a:gd name="T39" fmla="*/ 16 h 363"/>
                  <a:gd name="T40" fmla="*/ 49 w 79"/>
                  <a:gd name="T41" fmla="*/ 7 h 363"/>
                  <a:gd name="T42" fmla="*/ 39 w 79"/>
                  <a:gd name="T43" fmla="*/ 1 h 363"/>
                  <a:gd name="T44" fmla="*/ 30 w 79"/>
                  <a:gd name="T45" fmla="*/ 0 h 363"/>
                  <a:gd name="T46" fmla="*/ 21 w 79"/>
                  <a:gd name="T47" fmla="*/ 2 h 363"/>
                  <a:gd name="T48" fmla="*/ 15 w 79"/>
                  <a:gd name="T49" fmla="*/ 8 h 363"/>
                  <a:gd name="T50" fmla="*/ 7 w 79"/>
                  <a:gd name="T51" fmla="*/ 22 h 363"/>
                  <a:gd name="T52" fmla="*/ 2 w 79"/>
                  <a:gd name="T53" fmla="*/ 37 h 363"/>
                  <a:gd name="T54" fmla="*/ 0 w 79"/>
                  <a:gd name="T55" fmla="*/ 59 h 363"/>
                  <a:gd name="T56" fmla="*/ 3 w 79"/>
                  <a:gd name="T57" fmla="*/ 92 h 363"/>
                  <a:gd name="T58" fmla="*/ 8 w 79"/>
                  <a:gd name="T59" fmla="*/ 121 h 363"/>
                  <a:gd name="T60" fmla="*/ 13 w 79"/>
                  <a:gd name="T61" fmla="*/ 144 h 363"/>
                  <a:gd name="T62" fmla="*/ 16 w 79"/>
                  <a:gd name="T63" fmla="*/ 178 h 363"/>
                  <a:gd name="T64" fmla="*/ 16 w 79"/>
                  <a:gd name="T65" fmla="*/ 197 h 363"/>
                  <a:gd name="T66" fmla="*/ 16 w 79"/>
                  <a:gd name="T67" fmla="*/ 216 h 363"/>
                  <a:gd name="T68" fmla="*/ 12 w 79"/>
                  <a:gd name="T69" fmla="*/ 270 h 363"/>
                  <a:gd name="T70" fmla="*/ 2 w 79"/>
                  <a:gd name="T71" fmla="*/ 326 h 36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79"/>
                  <a:gd name="T109" fmla="*/ 0 h 363"/>
                  <a:gd name="T110" fmla="*/ 79 w 79"/>
                  <a:gd name="T111" fmla="*/ 363 h 363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79" h="363">
                    <a:moveTo>
                      <a:pt x="2" y="327"/>
                    </a:moveTo>
                    <a:lnTo>
                      <a:pt x="1" y="336"/>
                    </a:lnTo>
                    <a:lnTo>
                      <a:pt x="5" y="343"/>
                    </a:lnTo>
                    <a:lnTo>
                      <a:pt x="13" y="350"/>
                    </a:lnTo>
                    <a:lnTo>
                      <a:pt x="21" y="355"/>
                    </a:lnTo>
                    <a:lnTo>
                      <a:pt x="29" y="359"/>
                    </a:lnTo>
                    <a:lnTo>
                      <a:pt x="36" y="362"/>
                    </a:lnTo>
                    <a:lnTo>
                      <a:pt x="47" y="362"/>
                    </a:lnTo>
                    <a:lnTo>
                      <a:pt x="54" y="360"/>
                    </a:lnTo>
                    <a:lnTo>
                      <a:pt x="60" y="333"/>
                    </a:lnTo>
                    <a:lnTo>
                      <a:pt x="66" y="298"/>
                    </a:lnTo>
                    <a:lnTo>
                      <a:pt x="73" y="247"/>
                    </a:lnTo>
                    <a:lnTo>
                      <a:pt x="77" y="209"/>
                    </a:lnTo>
                    <a:lnTo>
                      <a:pt x="78" y="186"/>
                    </a:lnTo>
                    <a:lnTo>
                      <a:pt x="77" y="144"/>
                    </a:lnTo>
                    <a:lnTo>
                      <a:pt x="72" y="102"/>
                    </a:lnTo>
                    <a:lnTo>
                      <a:pt x="71" y="68"/>
                    </a:lnTo>
                    <a:lnTo>
                      <a:pt x="68" y="49"/>
                    </a:lnTo>
                    <a:lnTo>
                      <a:pt x="63" y="30"/>
                    </a:lnTo>
                    <a:lnTo>
                      <a:pt x="58" y="16"/>
                    </a:lnTo>
                    <a:lnTo>
                      <a:pt x="50" y="7"/>
                    </a:lnTo>
                    <a:lnTo>
                      <a:pt x="40" y="1"/>
                    </a:lnTo>
                    <a:lnTo>
                      <a:pt x="30" y="0"/>
                    </a:lnTo>
                    <a:lnTo>
                      <a:pt x="21" y="2"/>
                    </a:lnTo>
                    <a:lnTo>
                      <a:pt x="15" y="8"/>
                    </a:lnTo>
                    <a:lnTo>
                      <a:pt x="7" y="22"/>
                    </a:lnTo>
                    <a:lnTo>
                      <a:pt x="2" y="37"/>
                    </a:lnTo>
                    <a:lnTo>
                      <a:pt x="0" y="59"/>
                    </a:lnTo>
                    <a:lnTo>
                      <a:pt x="3" y="92"/>
                    </a:lnTo>
                    <a:lnTo>
                      <a:pt x="8" y="121"/>
                    </a:lnTo>
                    <a:lnTo>
                      <a:pt x="13" y="144"/>
                    </a:lnTo>
                    <a:lnTo>
                      <a:pt x="16" y="178"/>
                    </a:lnTo>
                    <a:lnTo>
                      <a:pt x="16" y="198"/>
                    </a:lnTo>
                    <a:lnTo>
                      <a:pt x="16" y="217"/>
                    </a:lnTo>
                    <a:lnTo>
                      <a:pt x="12" y="271"/>
                    </a:lnTo>
                    <a:lnTo>
                      <a:pt x="2" y="327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379" name="Freeform 360"/>
              <p:cNvSpPr>
                <a:spLocks noChangeArrowheads="1"/>
              </p:cNvSpPr>
              <p:nvPr/>
            </p:nvSpPr>
            <p:spPr bwMode="auto">
              <a:xfrm>
                <a:off x="911" y="911"/>
                <a:ext cx="78" cy="362"/>
              </a:xfrm>
              <a:custGeom>
                <a:avLst/>
                <a:gdLst>
                  <a:gd name="T0" fmla="*/ 3 w 79"/>
                  <a:gd name="T1" fmla="*/ 326 h 363"/>
                  <a:gd name="T2" fmla="*/ 1 w 79"/>
                  <a:gd name="T3" fmla="*/ 336 h 363"/>
                  <a:gd name="T4" fmla="*/ 5 w 79"/>
                  <a:gd name="T5" fmla="*/ 342 h 363"/>
                  <a:gd name="T6" fmla="*/ 13 w 79"/>
                  <a:gd name="T7" fmla="*/ 349 h 363"/>
                  <a:gd name="T8" fmla="*/ 21 w 79"/>
                  <a:gd name="T9" fmla="*/ 355 h 363"/>
                  <a:gd name="T10" fmla="*/ 29 w 79"/>
                  <a:gd name="T11" fmla="*/ 359 h 363"/>
                  <a:gd name="T12" fmla="*/ 36 w 79"/>
                  <a:gd name="T13" fmla="*/ 361 h 363"/>
                  <a:gd name="T14" fmla="*/ 46 w 79"/>
                  <a:gd name="T15" fmla="*/ 361 h 363"/>
                  <a:gd name="T16" fmla="*/ 53 w 79"/>
                  <a:gd name="T17" fmla="*/ 359 h 363"/>
                  <a:gd name="T18" fmla="*/ 59 w 79"/>
                  <a:gd name="T19" fmla="*/ 333 h 363"/>
                  <a:gd name="T20" fmla="*/ 65 w 79"/>
                  <a:gd name="T21" fmla="*/ 298 h 363"/>
                  <a:gd name="T22" fmla="*/ 72 w 79"/>
                  <a:gd name="T23" fmla="*/ 247 h 363"/>
                  <a:gd name="T24" fmla="*/ 76 w 79"/>
                  <a:gd name="T25" fmla="*/ 209 h 363"/>
                  <a:gd name="T26" fmla="*/ 77 w 79"/>
                  <a:gd name="T27" fmla="*/ 185 h 363"/>
                  <a:gd name="T28" fmla="*/ 76 w 79"/>
                  <a:gd name="T29" fmla="*/ 144 h 363"/>
                  <a:gd name="T30" fmla="*/ 71 w 79"/>
                  <a:gd name="T31" fmla="*/ 102 h 363"/>
                  <a:gd name="T32" fmla="*/ 70 w 79"/>
                  <a:gd name="T33" fmla="*/ 69 h 363"/>
                  <a:gd name="T34" fmla="*/ 67 w 79"/>
                  <a:gd name="T35" fmla="*/ 49 h 363"/>
                  <a:gd name="T36" fmla="*/ 62 w 79"/>
                  <a:gd name="T37" fmla="*/ 31 h 363"/>
                  <a:gd name="T38" fmla="*/ 58 w 79"/>
                  <a:gd name="T39" fmla="*/ 17 h 363"/>
                  <a:gd name="T40" fmla="*/ 49 w 79"/>
                  <a:gd name="T41" fmla="*/ 7 h 363"/>
                  <a:gd name="T42" fmla="*/ 39 w 79"/>
                  <a:gd name="T43" fmla="*/ 1 h 363"/>
                  <a:gd name="T44" fmla="*/ 30 w 79"/>
                  <a:gd name="T45" fmla="*/ 0 h 363"/>
                  <a:gd name="T46" fmla="*/ 21 w 79"/>
                  <a:gd name="T47" fmla="*/ 2 h 363"/>
                  <a:gd name="T48" fmla="*/ 15 w 79"/>
                  <a:gd name="T49" fmla="*/ 8 h 363"/>
                  <a:gd name="T50" fmla="*/ 7 w 79"/>
                  <a:gd name="T51" fmla="*/ 22 h 363"/>
                  <a:gd name="T52" fmla="*/ 3 w 79"/>
                  <a:gd name="T53" fmla="*/ 37 h 363"/>
                  <a:gd name="T54" fmla="*/ 0 w 79"/>
                  <a:gd name="T55" fmla="*/ 60 h 363"/>
                  <a:gd name="T56" fmla="*/ 3 w 79"/>
                  <a:gd name="T57" fmla="*/ 93 h 363"/>
                  <a:gd name="T58" fmla="*/ 8 w 79"/>
                  <a:gd name="T59" fmla="*/ 121 h 363"/>
                  <a:gd name="T60" fmla="*/ 13 w 79"/>
                  <a:gd name="T61" fmla="*/ 144 h 363"/>
                  <a:gd name="T62" fmla="*/ 16 w 79"/>
                  <a:gd name="T63" fmla="*/ 178 h 363"/>
                  <a:gd name="T64" fmla="*/ 16 w 79"/>
                  <a:gd name="T65" fmla="*/ 197 h 363"/>
                  <a:gd name="T66" fmla="*/ 16 w 79"/>
                  <a:gd name="T67" fmla="*/ 217 h 363"/>
                  <a:gd name="T68" fmla="*/ 12 w 79"/>
                  <a:gd name="T69" fmla="*/ 270 h 363"/>
                  <a:gd name="T70" fmla="*/ 3 w 79"/>
                  <a:gd name="T71" fmla="*/ 326 h 36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79"/>
                  <a:gd name="T109" fmla="*/ 0 h 363"/>
                  <a:gd name="T110" fmla="*/ 79 w 79"/>
                  <a:gd name="T111" fmla="*/ 363 h 363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79" h="363">
                    <a:moveTo>
                      <a:pt x="3" y="327"/>
                    </a:moveTo>
                    <a:lnTo>
                      <a:pt x="1" y="337"/>
                    </a:lnTo>
                    <a:lnTo>
                      <a:pt x="5" y="343"/>
                    </a:lnTo>
                    <a:lnTo>
                      <a:pt x="13" y="350"/>
                    </a:lnTo>
                    <a:lnTo>
                      <a:pt x="21" y="356"/>
                    </a:lnTo>
                    <a:lnTo>
                      <a:pt x="29" y="360"/>
                    </a:lnTo>
                    <a:lnTo>
                      <a:pt x="36" y="362"/>
                    </a:lnTo>
                    <a:lnTo>
                      <a:pt x="47" y="362"/>
                    </a:lnTo>
                    <a:lnTo>
                      <a:pt x="54" y="360"/>
                    </a:lnTo>
                    <a:lnTo>
                      <a:pt x="60" y="334"/>
                    </a:lnTo>
                    <a:lnTo>
                      <a:pt x="66" y="299"/>
                    </a:lnTo>
                    <a:lnTo>
                      <a:pt x="73" y="248"/>
                    </a:lnTo>
                    <a:lnTo>
                      <a:pt x="77" y="210"/>
                    </a:lnTo>
                    <a:lnTo>
                      <a:pt x="78" y="186"/>
                    </a:lnTo>
                    <a:lnTo>
                      <a:pt x="77" y="144"/>
                    </a:lnTo>
                    <a:lnTo>
                      <a:pt x="72" y="102"/>
                    </a:lnTo>
                    <a:lnTo>
                      <a:pt x="71" y="69"/>
                    </a:lnTo>
                    <a:lnTo>
                      <a:pt x="68" y="49"/>
                    </a:lnTo>
                    <a:lnTo>
                      <a:pt x="63" y="31"/>
                    </a:lnTo>
                    <a:lnTo>
                      <a:pt x="59" y="17"/>
                    </a:lnTo>
                    <a:lnTo>
                      <a:pt x="50" y="7"/>
                    </a:lnTo>
                    <a:lnTo>
                      <a:pt x="40" y="1"/>
                    </a:lnTo>
                    <a:lnTo>
                      <a:pt x="30" y="0"/>
                    </a:lnTo>
                    <a:lnTo>
                      <a:pt x="21" y="2"/>
                    </a:lnTo>
                    <a:lnTo>
                      <a:pt x="15" y="8"/>
                    </a:lnTo>
                    <a:lnTo>
                      <a:pt x="7" y="22"/>
                    </a:lnTo>
                    <a:lnTo>
                      <a:pt x="3" y="37"/>
                    </a:lnTo>
                    <a:lnTo>
                      <a:pt x="0" y="60"/>
                    </a:lnTo>
                    <a:lnTo>
                      <a:pt x="3" y="93"/>
                    </a:lnTo>
                    <a:lnTo>
                      <a:pt x="8" y="121"/>
                    </a:lnTo>
                    <a:lnTo>
                      <a:pt x="13" y="144"/>
                    </a:lnTo>
                    <a:lnTo>
                      <a:pt x="16" y="178"/>
                    </a:lnTo>
                    <a:lnTo>
                      <a:pt x="16" y="198"/>
                    </a:lnTo>
                    <a:lnTo>
                      <a:pt x="16" y="218"/>
                    </a:lnTo>
                    <a:lnTo>
                      <a:pt x="12" y="271"/>
                    </a:lnTo>
                    <a:lnTo>
                      <a:pt x="3" y="327"/>
                    </a:lnTo>
                  </a:path>
                </a:pathLst>
              </a:custGeom>
              <a:solidFill>
                <a:srgbClr val="0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</p:grpSp>
      </p:grpSp>
      <p:grpSp>
        <p:nvGrpSpPr>
          <p:cNvPr id="11299" name="Group 361"/>
          <p:cNvGrpSpPr>
            <a:grpSpLocks/>
          </p:cNvGrpSpPr>
          <p:nvPr/>
        </p:nvGrpSpPr>
        <p:grpSpPr bwMode="auto">
          <a:xfrm>
            <a:off x="995363" y="1682750"/>
            <a:ext cx="100012" cy="341313"/>
            <a:chOff x="627" y="1060"/>
            <a:chExt cx="63" cy="215"/>
          </a:xfrm>
        </p:grpSpPr>
        <p:sp>
          <p:nvSpPr>
            <p:cNvPr id="11359" name="Freeform 362"/>
            <p:cNvSpPr>
              <a:spLocks noChangeArrowheads="1"/>
            </p:cNvSpPr>
            <p:nvPr/>
          </p:nvSpPr>
          <p:spPr bwMode="auto">
            <a:xfrm>
              <a:off x="637" y="1070"/>
              <a:ext cx="53" cy="140"/>
            </a:xfrm>
            <a:custGeom>
              <a:avLst/>
              <a:gdLst>
                <a:gd name="T0" fmla="*/ 1 w 54"/>
                <a:gd name="T1" fmla="*/ 35 h 141"/>
                <a:gd name="T2" fmla="*/ 7 w 54"/>
                <a:gd name="T3" fmla="*/ 39 h 141"/>
                <a:gd name="T4" fmla="*/ 13 w 54"/>
                <a:gd name="T5" fmla="*/ 43 h 141"/>
                <a:gd name="T6" fmla="*/ 19 w 54"/>
                <a:gd name="T7" fmla="*/ 43 h 141"/>
                <a:gd name="T8" fmla="*/ 20 w 54"/>
                <a:gd name="T9" fmla="*/ 44 h 141"/>
                <a:gd name="T10" fmla="*/ 24 w 54"/>
                <a:gd name="T11" fmla="*/ 39 h 141"/>
                <a:gd name="T12" fmla="*/ 28 w 54"/>
                <a:gd name="T13" fmla="*/ 35 h 141"/>
                <a:gd name="T14" fmla="*/ 34 w 54"/>
                <a:gd name="T15" fmla="*/ 30 h 141"/>
                <a:gd name="T16" fmla="*/ 39 w 54"/>
                <a:gd name="T17" fmla="*/ 22 h 141"/>
                <a:gd name="T18" fmla="*/ 46 w 54"/>
                <a:gd name="T19" fmla="*/ 14 h 141"/>
                <a:gd name="T20" fmla="*/ 49 w 54"/>
                <a:gd name="T21" fmla="*/ 7 h 141"/>
                <a:gd name="T22" fmla="*/ 51 w 54"/>
                <a:gd name="T23" fmla="*/ 0 h 141"/>
                <a:gd name="T24" fmla="*/ 52 w 54"/>
                <a:gd name="T25" fmla="*/ 3 h 141"/>
                <a:gd name="T26" fmla="*/ 51 w 54"/>
                <a:gd name="T27" fmla="*/ 12 h 141"/>
                <a:gd name="T28" fmla="*/ 48 w 54"/>
                <a:gd name="T29" fmla="*/ 28 h 141"/>
                <a:gd name="T30" fmla="*/ 47 w 54"/>
                <a:gd name="T31" fmla="*/ 35 h 141"/>
                <a:gd name="T32" fmla="*/ 45 w 54"/>
                <a:gd name="T33" fmla="*/ 45 h 141"/>
                <a:gd name="T34" fmla="*/ 42 w 54"/>
                <a:gd name="T35" fmla="*/ 56 h 141"/>
                <a:gd name="T36" fmla="*/ 41 w 54"/>
                <a:gd name="T37" fmla="*/ 66 h 141"/>
                <a:gd name="T38" fmla="*/ 39 w 54"/>
                <a:gd name="T39" fmla="*/ 78 h 141"/>
                <a:gd name="T40" fmla="*/ 33 w 54"/>
                <a:gd name="T41" fmla="*/ 95 h 141"/>
                <a:gd name="T42" fmla="*/ 28 w 54"/>
                <a:gd name="T43" fmla="*/ 110 h 141"/>
                <a:gd name="T44" fmla="*/ 22 w 54"/>
                <a:gd name="T45" fmla="*/ 126 h 141"/>
                <a:gd name="T46" fmla="*/ 18 w 54"/>
                <a:gd name="T47" fmla="*/ 139 h 141"/>
                <a:gd name="T48" fmla="*/ 10 w 54"/>
                <a:gd name="T49" fmla="*/ 139 h 141"/>
                <a:gd name="T50" fmla="*/ 5 w 54"/>
                <a:gd name="T51" fmla="*/ 132 h 141"/>
                <a:gd name="T52" fmla="*/ 4 w 54"/>
                <a:gd name="T53" fmla="*/ 129 h 141"/>
                <a:gd name="T54" fmla="*/ 3 w 54"/>
                <a:gd name="T55" fmla="*/ 121 h 141"/>
                <a:gd name="T56" fmla="*/ 2 w 54"/>
                <a:gd name="T57" fmla="*/ 106 h 141"/>
                <a:gd name="T58" fmla="*/ 1 w 54"/>
                <a:gd name="T59" fmla="*/ 99 h 141"/>
                <a:gd name="T60" fmla="*/ 1 w 54"/>
                <a:gd name="T61" fmla="*/ 87 h 141"/>
                <a:gd name="T62" fmla="*/ 1 w 54"/>
                <a:gd name="T63" fmla="*/ 75 h 141"/>
                <a:gd name="T64" fmla="*/ 1 w 54"/>
                <a:gd name="T65" fmla="*/ 62 h 141"/>
                <a:gd name="T66" fmla="*/ 1 w 54"/>
                <a:gd name="T67" fmla="*/ 54 h 141"/>
                <a:gd name="T68" fmla="*/ 1 w 54"/>
                <a:gd name="T69" fmla="*/ 47 h 141"/>
                <a:gd name="T70" fmla="*/ 0 w 54"/>
                <a:gd name="T71" fmla="*/ 41 h 141"/>
                <a:gd name="T72" fmla="*/ 1 w 54"/>
                <a:gd name="T73" fmla="*/ 35 h 14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4"/>
                <a:gd name="T112" fmla="*/ 0 h 141"/>
                <a:gd name="T113" fmla="*/ 54 w 54"/>
                <a:gd name="T114" fmla="*/ 141 h 14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4" h="141">
                  <a:moveTo>
                    <a:pt x="1" y="35"/>
                  </a:moveTo>
                  <a:lnTo>
                    <a:pt x="7" y="39"/>
                  </a:lnTo>
                  <a:lnTo>
                    <a:pt x="13" y="43"/>
                  </a:lnTo>
                  <a:lnTo>
                    <a:pt x="19" y="43"/>
                  </a:lnTo>
                  <a:lnTo>
                    <a:pt x="20" y="44"/>
                  </a:lnTo>
                  <a:lnTo>
                    <a:pt x="24" y="39"/>
                  </a:lnTo>
                  <a:lnTo>
                    <a:pt x="29" y="35"/>
                  </a:lnTo>
                  <a:lnTo>
                    <a:pt x="35" y="30"/>
                  </a:lnTo>
                  <a:lnTo>
                    <a:pt x="40" y="22"/>
                  </a:lnTo>
                  <a:lnTo>
                    <a:pt x="47" y="14"/>
                  </a:lnTo>
                  <a:lnTo>
                    <a:pt x="50" y="7"/>
                  </a:lnTo>
                  <a:lnTo>
                    <a:pt x="52" y="0"/>
                  </a:lnTo>
                  <a:lnTo>
                    <a:pt x="53" y="3"/>
                  </a:lnTo>
                  <a:lnTo>
                    <a:pt x="52" y="12"/>
                  </a:lnTo>
                  <a:lnTo>
                    <a:pt x="49" y="28"/>
                  </a:lnTo>
                  <a:lnTo>
                    <a:pt x="48" y="35"/>
                  </a:lnTo>
                  <a:lnTo>
                    <a:pt x="46" y="45"/>
                  </a:lnTo>
                  <a:lnTo>
                    <a:pt x="43" y="56"/>
                  </a:lnTo>
                  <a:lnTo>
                    <a:pt x="42" y="66"/>
                  </a:lnTo>
                  <a:lnTo>
                    <a:pt x="40" y="79"/>
                  </a:lnTo>
                  <a:lnTo>
                    <a:pt x="34" y="96"/>
                  </a:lnTo>
                  <a:lnTo>
                    <a:pt x="29" y="111"/>
                  </a:lnTo>
                  <a:lnTo>
                    <a:pt x="22" y="127"/>
                  </a:lnTo>
                  <a:lnTo>
                    <a:pt x="18" y="140"/>
                  </a:lnTo>
                  <a:lnTo>
                    <a:pt x="10" y="140"/>
                  </a:lnTo>
                  <a:lnTo>
                    <a:pt x="5" y="133"/>
                  </a:lnTo>
                  <a:lnTo>
                    <a:pt x="4" y="130"/>
                  </a:lnTo>
                  <a:lnTo>
                    <a:pt x="3" y="122"/>
                  </a:lnTo>
                  <a:lnTo>
                    <a:pt x="2" y="107"/>
                  </a:lnTo>
                  <a:lnTo>
                    <a:pt x="1" y="100"/>
                  </a:lnTo>
                  <a:lnTo>
                    <a:pt x="1" y="88"/>
                  </a:lnTo>
                  <a:lnTo>
                    <a:pt x="1" y="76"/>
                  </a:lnTo>
                  <a:lnTo>
                    <a:pt x="1" y="62"/>
                  </a:lnTo>
                  <a:lnTo>
                    <a:pt x="1" y="54"/>
                  </a:lnTo>
                  <a:lnTo>
                    <a:pt x="1" y="47"/>
                  </a:lnTo>
                  <a:lnTo>
                    <a:pt x="0" y="41"/>
                  </a:lnTo>
                  <a:lnTo>
                    <a:pt x="1" y="35"/>
                  </a:lnTo>
                </a:path>
              </a:pathLst>
            </a:custGeom>
            <a:solidFill>
              <a:srgbClr val="C0C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1360" name="Freeform 363"/>
            <p:cNvSpPr>
              <a:spLocks noChangeArrowheads="1"/>
            </p:cNvSpPr>
            <p:nvPr/>
          </p:nvSpPr>
          <p:spPr bwMode="auto">
            <a:xfrm>
              <a:off x="657" y="1060"/>
              <a:ext cx="33" cy="75"/>
            </a:xfrm>
            <a:custGeom>
              <a:avLst/>
              <a:gdLst>
                <a:gd name="T0" fmla="*/ 30 w 34"/>
                <a:gd name="T1" fmla="*/ 0 h 76"/>
                <a:gd name="T2" fmla="*/ 32 w 34"/>
                <a:gd name="T3" fmla="*/ 3 h 76"/>
                <a:gd name="T4" fmla="*/ 32 w 34"/>
                <a:gd name="T5" fmla="*/ 9 h 76"/>
                <a:gd name="T6" fmla="*/ 31 w 34"/>
                <a:gd name="T7" fmla="*/ 18 h 76"/>
                <a:gd name="T8" fmla="*/ 29 w 34"/>
                <a:gd name="T9" fmla="*/ 29 h 76"/>
                <a:gd name="T10" fmla="*/ 26 w 34"/>
                <a:gd name="T11" fmla="*/ 44 h 76"/>
                <a:gd name="T12" fmla="*/ 24 w 34"/>
                <a:gd name="T13" fmla="*/ 55 h 76"/>
                <a:gd name="T14" fmla="*/ 21 w 34"/>
                <a:gd name="T15" fmla="*/ 64 h 76"/>
                <a:gd name="T16" fmla="*/ 18 w 34"/>
                <a:gd name="T17" fmla="*/ 69 h 76"/>
                <a:gd name="T18" fmla="*/ 13 w 34"/>
                <a:gd name="T19" fmla="*/ 74 h 76"/>
                <a:gd name="T20" fmla="*/ 7 w 34"/>
                <a:gd name="T21" fmla="*/ 60 h 76"/>
                <a:gd name="T22" fmla="*/ 3 w 34"/>
                <a:gd name="T23" fmla="*/ 53 h 76"/>
                <a:gd name="T24" fmla="*/ 0 w 34"/>
                <a:gd name="T25" fmla="*/ 50 h 76"/>
                <a:gd name="T26" fmla="*/ 5 w 34"/>
                <a:gd name="T27" fmla="*/ 47 h 76"/>
                <a:gd name="T28" fmla="*/ 8 w 34"/>
                <a:gd name="T29" fmla="*/ 43 h 76"/>
                <a:gd name="T30" fmla="*/ 16 w 34"/>
                <a:gd name="T31" fmla="*/ 38 h 76"/>
                <a:gd name="T32" fmla="*/ 19 w 34"/>
                <a:gd name="T33" fmla="*/ 32 h 76"/>
                <a:gd name="T34" fmla="*/ 24 w 34"/>
                <a:gd name="T35" fmla="*/ 25 h 76"/>
                <a:gd name="T36" fmla="*/ 26 w 34"/>
                <a:gd name="T37" fmla="*/ 21 h 76"/>
                <a:gd name="T38" fmla="*/ 29 w 34"/>
                <a:gd name="T39" fmla="*/ 17 h 76"/>
                <a:gd name="T40" fmla="*/ 29 w 34"/>
                <a:gd name="T41" fmla="*/ 13 h 76"/>
                <a:gd name="T42" fmla="*/ 30 w 34"/>
                <a:gd name="T43" fmla="*/ 8 h 76"/>
                <a:gd name="T44" fmla="*/ 29 w 34"/>
                <a:gd name="T45" fmla="*/ 4 h 76"/>
                <a:gd name="T46" fmla="*/ 30 w 34"/>
                <a:gd name="T47" fmla="*/ 0 h 7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4"/>
                <a:gd name="T73" fmla="*/ 0 h 76"/>
                <a:gd name="T74" fmla="*/ 34 w 34"/>
                <a:gd name="T75" fmla="*/ 76 h 7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4" h="76">
                  <a:moveTo>
                    <a:pt x="31" y="0"/>
                  </a:moveTo>
                  <a:lnTo>
                    <a:pt x="33" y="3"/>
                  </a:lnTo>
                  <a:lnTo>
                    <a:pt x="33" y="9"/>
                  </a:lnTo>
                  <a:lnTo>
                    <a:pt x="32" y="18"/>
                  </a:lnTo>
                  <a:lnTo>
                    <a:pt x="30" y="29"/>
                  </a:lnTo>
                  <a:lnTo>
                    <a:pt x="27" y="45"/>
                  </a:lnTo>
                  <a:lnTo>
                    <a:pt x="25" y="56"/>
                  </a:lnTo>
                  <a:lnTo>
                    <a:pt x="22" y="65"/>
                  </a:lnTo>
                  <a:lnTo>
                    <a:pt x="19" y="70"/>
                  </a:lnTo>
                  <a:lnTo>
                    <a:pt x="13" y="75"/>
                  </a:lnTo>
                  <a:lnTo>
                    <a:pt x="7" y="61"/>
                  </a:lnTo>
                  <a:lnTo>
                    <a:pt x="3" y="54"/>
                  </a:lnTo>
                  <a:lnTo>
                    <a:pt x="0" y="51"/>
                  </a:lnTo>
                  <a:lnTo>
                    <a:pt x="5" y="48"/>
                  </a:lnTo>
                  <a:lnTo>
                    <a:pt x="8" y="44"/>
                  </a:lnTo>
                  <a:lnTo>
                    <a:pt x="16" y="38"/>
                  </a:lnTo>
                  <a:lnTo>
                    <a:pt x="20" y="32"/>
                  </a:lnTo>
                  <a:lnTo>
                    <a:pt x="25" y="25"/>
                  </a:lnTo>
                  <a:lnTo>
                    <a:pt x="27" y="21"/>
                  </a:lnTo>
                  <a:lnTo>
                    <a:pt x="30" y="17"/>
                  </a:lnTo>
                  <a:lnTo>
                    <a:pt x="30" y="13"/>
                  </a:lnTo>
                  <a:lnTo>
                    <a:pt x="31" y="8"/>
                  </a:lnTo>
                  <a:lnTo>
                    <a:pt x="30" y="4"/>
                  </a:lnTo>
                  <a:lnTo>
                    <a:pt x="31" y="0"/>
                  </a:lnTo>
                </a:path>
              </a:pathLst>
            </a:custGeom>
            <a:solidFill>
              <a:srgbClr val="E0E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1361" name="Freeform 364"/>
            <p:cNvSpPr>
              <a:spLocks noChangeArrowheads="1"/>
            </p:cNvSpPr>
            <p:nvPr/>
          </p:nvSpPr>
          <p:spPr bwMode="auto">
            <a:xfrm>
              <a:off x="637" y="1107"/>
              <a:ext cx="16" cy="29"/>
            </a:xfrm>
            <a:custGeom>
              <a:avLst/>
              <a:gdLst>
                <a:gd name="T0" fmla="*/ 15 w 17"/>
                <a:gd name="T1" fmla="*/ 7 h 30"/>
                <a:gd name="T2" fmla="*/ 11 w 17"/>
                <a:gd name="T3" fmla="*/ 8 h 30"/>
                <a:gd name="T4" fmla="*/ 8 w 17"/>
                <a:gd name="T5" fmla="*/ 12 h 30"/>
                <a:gd name="T6" fmla="*/ 8 w 17"/>
                <a:gd name="T7" fmla="*/ 15 h 30"/>
                <a:gd name="T8" fmla="*/ 6 w 17"/>
                <a:gd name="T9" fmla="*/ 20 h 30"/>
                <a:gd name="T10" fmla="*/ 3 w 17"/>
                <a:gd name="T11" fmla="*/ 24 h 30"/>
                <a:gd name="T12" fmla="*/ 1 w 17"/>
                <a:gd name="T13" fmla="*/ 28 h 30"/>
                <a:gd name="T14" fmla="*/ 1 w 17"/>
                <a:gd name="T15" fmla="*/ 22 h 30"/>
                <a:gd name="T16" fmla="*/ 0 w 17"/>
                <a:gd name="T17" fmla="*/ 14 h 30"/>
                <a:gd name="T18" fmla="*/ 0 w 17"/>
                <a:gd name="T19" fmla="*/ 4 h 30"/>
                <a:gd name="T20" fmla="*/ 0 w 17"/>
                <a:gd name="T21" fmla="*/ 1 h 30"/>
                <a:gd name="T22" fmla="*/ 1 w 17"/>
                <a:gd name="T23" fmla="*/ 0 h 30"/>
                <a:gd name="T24" fmla="*/ 8 w 17"/>
                <a:gd name="T25" fmla="*/ 3 h 30"/>
                <a:gd name="T26" fmla="*/ 11 w 17"/>
                <a:gd name="T27" fmla="*/ 5 h 30"/>
                <a:gd name="T28" fmla="*/ 15 w 17"/>
                <a:gd name="T29" fmla="*/ 7 h 3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"/>
                <a:gd name="T46" fmla="*/ 0 h 30"/>
                <a:gd name="T47" fmla="*/ 17 w 17"/>
                <a:gd name="T48" fmla="*/ 30 h 3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" h="30">
                  <a:moveTo>
                    <a:pt x="16" y="7"/>
                  </a:moveTo>
                  <a:lnTo>
                    <a:pt x="12" y="8"/>
                  </a:lnTo>
                  <a:lnTo>
                    <a:pt x="9" y="12"/>
                  </a:lnTo>
                  <a:lnTo>
                    <a:pt x="8" y="15"/>
                  </a:lnTo>
                  <a:lnTo>
                    <a:pt x="6" y="21"/>
                  </a:lnTo>
                  <a:lnTo>
                    <a:pt x="3" y="25"/>
                  </a:lnTo>
                  <a:lnTo>
                    <a:pt x="1" y="29"/>
                  </a:lnTo>
                  <a:lnTo>
                    <a:pt x="1" y="23"/>
                  </a:lnTo>
                  <a:lnTo>
                    <a:pt x="0" y="14"/>
                  </a:lnTo>
                  <a:lnTo>
                    <a:pt x="0" y="4"/>
                  </a:lnTo>
                  <a:lnTo>
                    <a:pt x="0" y="1"/>
                  </a:lnTo>
                  <a:lnTo>
                    <a:pt x="1" y="0"/>
                  </a:lnTo>
                  <a:lnTo>
                    <a:pt x="8" y="3"/>
                  </a:lnTo>
                  <a:lnTo>
                    <a:pt x="12" y="5"/>
                  </a:lnTo>
                  <a:lnTo>
                    <a:pt x="16" y="7"/>
                  </a:lnTo>
                </a:path>
              </a:pathLst>
            </a:custGeom>
            <a:solidFill>
              <a:srgbClr val="E0E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1362" name="Freeform 365"/>
            <p:cNvSpPr>
              <a:spLocks noChangeArrowheads="1"/>
            </p:cNvSpPr>
            <p:nvPr/>
          </p:nvSpPr>
          <p:spPr bwMode="auto">
            <a:xfrm>
              <a:off x="640" y="1115"/>
              <a:ext cx="19" cy="103"/>
            </a:xfrm>
            <a:custGeom>
              <a:avLst/>
              <a:gdLst>
                <a:gd name="T0" fmla="*/ 9 w 20"/>
                <a:gd name="T1" fmla="*/ 0 h 104"/>
                <a:gd name="T2" fmla="*/ 10 w 20"/>
                <a:gd name="T3" fmla="*/ 0 h 104"/>
                <a:gd name="T4" fmla="*/ 12 w 20"/>
                <a:gd name="T5" fmla="*/ 0 h 104"/>
                <a:gd name="T6" fmla="*/ 13 w 20"/>
                <a:gd name="T7" fmla="*/ 2 h 104"/>
                <a:gd name="T8" fmla="*/ 15 w 20"/>
                <a:gd name="T9" fmla="*/ 3 h 104"/>
                <a:gd name="T10" fmla="*/ 16 w 20"/>
                <a:gd name="T11" fmla="*/ 7 h 104"/>
                <a:gd name="T12" fmla="*/ 18 w 20"/>
                <a:gd name="T13" fmla="*/ 10 h 104"/>
                <a:gd name="T14" fmla="*/ 18 w 20"/>
                <a:gd name="T15" fmla="*/ 12 h 104"/>
                <a:gd name="T16" fmla="*/ 18 w 20"/>
                <a:gd name="T17" fmla="*/ 15 h 104"/>
                <a:gd name="T18" fmla="*/ 16 w 20"/>
                <a:gd name="T19" fmla="*/ 18 h 104"/>
                <a:gd name="T20" fmla="*/ 13 w 20"/>
                <a:gd name="T21" fmla="*/ 21 h 104"/>
                <a:gd name="T22" fmla="*/ 15 w 20"/>
                <a:gd name="T23" fmla="*/ 25 h 104"/>
                <a:gd name="T24" fmla="*/ 16 w 20"/>
                <a:gd name="T25" fmla="*/ 31 h 104"/>
                <a:gd name="T26" fmla="*/ 16 w 20"/>
                <a:gd name="T27" fmla="*/ 41 h 104"/>
                <a:gd name="T28" fmla="*/ 16 w 20"/>
                <a:gd name="T29" fmla="*/ 50 h 104"/>
                <a:gd name="T30" fmla="*/ 16 w 20"/>
                <a:gd name="T31" fmla="*/ 59 h 104"/>
                <a:gd name="T32" fmla="*/ 16 w 20"/>
                <a:gd name="T33" fmla="*/ 78 h 104"/>
                <a:gd name="T34" fmla="*/ 10 w 20"/>
                <a:gd name="T35" fmla="*/ 102 h 104"/>
                <a:gd name="T36" fmla="*/ 5 w 20"/>
                <a:gd name="T37" fmla="*/ 96 h 104"/>
                <a:gd name="T38" fmla="*/ 2 w 20"/>
                <a:gd name="T39" fmla="*/ 87 h 104"/>
                <a:gd name="T40" fmla="*/ 1 w 20"/>
                <a:gd name="T41" fmla="*/ 76 h 104"/>
                <a:gd name="T42" fmla="*/ 0 w 20"/>
                <a:gd name="T43" fmla="*/ 64 h 104"/>
                <a:gd name="T44" fmla="*/ 2 w 20"/>
                <a:gd name="T45" fmla="*/ 52 h 104"/>
                <a:gd name="T46" fmla="*/ 2 w 20"/>
                <a:gd name="T47" fmla="*/ 42 h 104"/>
                <a:gd name="T48" fmla="*/ 4 w 20"/>
                <a:gd name="T49" fmla="*/ 38 h 104"/>
                <a:gd name="T50" fmla="*/ 5 w 20"/>
                <a:gd name="T51" fmla="*/ 27 h 104"/>
                <a:gd name="T52" fmla="*/ 8 w 20"/>
                <a:gd name="T53" fmla="*/ 20 h 104"/>
                <a:gd name="T54" fmla="*/ 6 w 20"/>
                <a:gd name="T55" fmla="*/ 17 h 104"/>
                <a:gd name="T56" fmla="*/ 5 w 20"/>
                <a:gd name="T57" fmla="*/ 13 h 104"/>
                <a:gd name="T58" fmla="*/ 4 w 20"/>
                <a:gd name="T59" fmla="*/ 10 h 104"/>
                <a:gd name="T60" fmla="*/ 4 w 20"/>
                <a:gd name="T61" fmla="*/ 9 h 104"/>
                <a:gd name="T62" fmla="*/ 6 w 20"/>
                <a:gd name="T63" fmla="*/ 4 h 104"/>
                <a:gd name="T64" fmla="*/ 9 w 20"/>
                <a:gd name="T65" fmla="*/ 0 h 10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"/>
                <a:gd name="T100" fmla="*/ 0 h 104"/>
                <a:gd name="T101" fmla="*/ 20 w 20"/>
                <a:gd name="T102" fmla="*/ 104 h 10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" h="104">
                  <a:moveTo>
                    <a:pt x="9" y="0"/>
                  </a:moveTo>
                  <a:lnTo>
                    <a:pt x="11" y="0"/>
                  </a:lnTo>
                  <a:lnTo>
                    <a:pt x="13" y="0"/>
                  </a:lnTo>
                  <a:lnTo>
                    <a:pt x="14" y="2"/>
                  </a:lnTo>
                  <a:lnTo>
                    <a:pt x="16" y="3"/>
                  </a:lnTo>
                  <a:lnTo>
                    <a:pt x="17" y="7"/>
                  </a:lnTo>
                  <a:lnTo>
                    <a:pt x="19" y="10"/>
                  </a:lnTo>
                  <a:lnTo>
                    <a:pt x="19" y="12"/>
                  </a:lnTo>
                  <a:lnTo>
                    <a:pt x="19" y="15"/>
                  </a:lnTo>
                  <a:lnTo>
                    <a:pt x="17" y="18"/>
                  </a:lnTo>
                  <a:lnTo>
                    <a:pt x="14" y="21"/>
                  </a:lnTo>
                  <a:lnTo>
                    <a:pt x="16" y="25"/>
                  </a:lnTo>
                  <a:lnTo>
                    <a:pt x="17" y="31"/>
                  </a:lnTo>
                  <a:lnTo>
                    <a:pt x="17" y="41"/>
                  </a:lnTo>
                  <a:lnTo>
                    <a:pt x="17" y="50"/>
                  </a:lnTo>
                  <a:lnTo>
                    <a:pt x="17" y="60"/>
                  </a:lnTo>
                  <a:lnTo>
                    <a:pt x="17" y="79"/>
                  </a:lnTo>
                  <a:lnTo>
                    <a:pt x="10" y="103"/>
                  </a:lnTo>
                  <a:lnTo>
                    <a:pt x="5" y="97"/>
                  </a:lnTo>
                  <a:lnTo>
                    <a:pt x="2" y="88"/>
                  </a:lnTo>
                  <a:lnTo>
                    <a:pt x="1" y="77"/>
                  </a:lnTo>
                  <a:lnTo>
                    <a:pt x="0" y="65"/>
                  </a:lnTo>
                  <a:lnTo>
                    <a:pt x="2" y="52"/>
                  </a:lnTo>
                  <a:lnTo>
                    <a:pt x="2" y="42"/>
                  </a:lnTo>
                  <a:lnTo>
                    <a:pt x="4" y="38"/>
                  </a:lnTo>
                  <a:lnTo>
                    <a:pt x="5" y="27"/>
                  </a:lnTo>
                  <a:lnTo>
                    <a:pt x="8" y="20"/>
                  </a:lnTo>
                  <a:lnTo>
                    <a:pt x="6" y="17"/>
                  </a:lnTo>
                  <a:lnTo>
                    <a:pt x="5" y="13"/>
                  </a:lnTo>
                  <a:lnTo>
                    <a:pt x="4" y="10"/>
                  </a:lnTo>
                  <a:lnTo>
                    <a:pt x="4" y="9"/>
                  </a:lnTo>
                  <a:lnTo>
                    <a:pt x="6" y="4"/>
                  </a:lnTo>
                  <a:lnTo>
                    <a:pt x="9" y="0"/>
                  </a:lnTo>
                </a:path>
              </a:pathLst>
            </a:custGeom>
            <a:solidFill>
              <a:srgbClr val="600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1363" name="Freeform 366"/>
            <p:cNvSpPr>
              <a:spLocks noChangeArrowheads="1"/>
            </p:cNvSpPr>
            <p:nvPr/>
          </p:nvSpPr>
          <p:spPr bwMode="auto">
            <a:xfrm>
              <a:off x="627" y="1111"/>
              <a:ext cx="50" cy="164"/>
            </a:xfrm>
            <a:custGeom>
              <a:avLst/>
              <a:gdLst>
                <a:gd name="T0" fmla="*/ 8 w 51"/>
                <a:gd name="T1" fmla="*/ 0 h 165"/>
                <a:gd name="T2" fmla="*/ 11 w 51"/>
                <a:gd name="T3" fmla="*/ 14 h 165"/>
                <a:gd name="T4" fmla="*/ 10 w 51"/>
                <a:gd name="T5" fmla="*/ 33 h 165"/>
                <a:gd name="T6" fmla="*/ 11 w 51"/>
                <a:gd name="T7" fmla="*/ 48 h 165"/>
                <a:gd name="T8" fmla="*/ 11 w 51"/>
                <a:gd name="T9" fmla="*/ 65 h 165"/>
                <a:gd name="T10" fmla="*/ 13 w 51"/>
                <a:gd name="T11" fmla="*/ 80 h 165"/>
                <a:gd name="T12" fmla="*/ 13 w 51"/>
                <a:gd name="T13" fmla="*/ 89 h 165"/>
                <a:gd name="T14" fmla="*/ 17 w 51"/>
                <a:gd name="T15" fmla="*/ 98 h 165"/>
                <a:gd name="T16" fmla="*/ 23 w 51"/>
                <a:gd name="T17" fmla="*/ 105 h 165"/>
                <a:gd name="T18" fmla="*/ 28 w 51"/>
                <a:gd name="T19" fmla="*/ 94 h 165"/>
                <a:gd name="T20" fmla="*/ 29 w 51"/>
                <a:gd name="T21" fmla="*/ 88 h 165"/>
                <a:gd name="T22" fmla="*/ 36 w 51"/>
                <a:gd name="T23" fmla="*/ 74 h 165"/>
                <a:gd name="T24" fmla="*/ 41 w 51"/>
                <a:gd name="T25" fmla="*/ 55 h 165"/>
                <a:gd name="T26" fmla="*/ 47 w 51"/>
                <a:gd name="T27" fmla="*/ 38 h 165"/>
                <a:gd name="T28" fmla="*/ 49 w 51"/>
                <a:gd name="T29" fmla="*/ 32 h 165"/>
                <a:gd name="T30" fmla="*/ 45 w 51"/>
                <a:gd name="T31" fmla="*/ 58 h 165"/>
                <a:gd name="T32" fmla="*/ 43 w 51"/>
                <a:gd name="T33" fmla="*/ 86 h 165"/>
                <a:gd name="T34" fmla="*/ 42 w 51"/>
                <a:gd name="T35" fmla="*/ 111 h 165"/>
                <a:gd name="T36" fmla="*/ 40 w 51"/>
                <a:gd name="T37" fmla="*/ 138 h 165"/>
                <a:gd name="T38" fmla="*/ 40 w 51"/>
                <a:gd name="T39" fmla="*/ 163 h 165"/>
                <a:gd name="T40" fmla="*/ 3 w 51"/>
                <a:gd name="T41" fmla="*/ 163 h 165"/>
                <a:gd name="T42" fmla="*/ 1 w 51"/>
                <a:gd name="T43" fmla="*/ 148 h 165"/>
                <a:gd name="T44" fmla="*/ 0 w 51"/>
                <a:gd name="T45" fmla="*/ 125 h 165"/>
                <a:gd name="T46" fmla="*/ 0 w 51"/>
                <a:gd name="T47" fmla="*/ 101 h 165"/>
                <a:gd name="T48" fmla="*/ 2 w 51"/>
                <a:gd name="T49" fmla="*/ 79 h 165"/>
                <a:gd name="T50" fmla="*/ 4 w 51"/>
                <a:gd name="T51" fmla="*/ 54 h 165"/>
                <a:gd name="T52" fmla="*/ 5 w 51"/>
                <a:gd name="T53" fmla="*/ 27 h 165"/>
                <a:gd name="T54" fmla="*/ 8 w 51"/>
                <a:gd name="T55" fmla="*/ 0 h 16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51"/>
                <a:gd name="T85" fmla="*/ 0 h 165"/>
                <a:gd name="T86" fmla="*/ 51 w 51"/>
                <a:gd name="T87" fmla="*/ 165 h 165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51" h="165">
                  <a:moveTo>
                    <a:pt x="8" y="0"/>
                  </a:moveTo>
                  <a:lnTo>
                    <a:pt x="11" y="14"/>
                  </a:lnTo>
                  <a:lnTo>
                    <a:pt x="10" y="33"/>
                  </a:lnTo>
                  <a:lnTo>
                    <a:pt x="11" y="48"/>
                  </a:lnTo>
                  <a:lnTo>
                    <a:pt x="11" y="65"/>
                  </a:lnTo>
                  <a:lnTo>
                    <a:pt x="13" y="80"/>
                  </a:lnTo>
                  <a:lnTo>
                    <a:pt x="13" y="90"/>
                  </a:lnTo>
                  <a:lnTo>
                    <a:pt x="17" y="99"/>
                  </a:lnTo>
                  <a:lnTo>
                    <a:pt x="23" y="106"/>
                  </a:lnTo>
                  <a:lnTo>
                    <a:pt x="29" y="95"/>
                  </a:lnTo>
                  <a:lnTo>
                    <a:pt x="30" y="89"/>
                  </a:lnTo>
                  <a:lnTo>
                    <a:pt x="37" y="74"/>
                  </a:lnTo>
                  <a:lnTo>
                    <a:pt x="42" y="55"/>
                  </a:lnTo>
                  <a:lnTo>
                    <a:pt x="48" y="38"/>
                  </a:lnTo>
                  <a:lnTo>
                    <a:pt x="50" y="32"/>
                  </a:lnTo>
                  <a:lnTo>
                    <a:pt x="46" y="58"/>
                  </a:lnTo>
                  <a:lnTo>
                    <a:pt x="44" y="87"/>
                  </a:lnTo>
                  <a:lnTo>
                    <a:pt x="43" y="112"/>
                  </a:lnTo>
                  <a:lnTo>
                    <a:pt x="41" y="139"/>
                  </a:lnTo>
                  <a:lnTo>
                    <a:pt x="41" y="164"/>
                  </a:lnTo>
                  <a:lnTo>
                    <a:pt x="3" y="164"/>
                  </a:lnTo>
                  <a:lnTo>
                    <a:pt x="1" y="149"/>
                  </a:lnTo>
                  <a:lnTo>
                    <a:pt x="0" y="126"/>
                  </a:lnTo>
                  <a:lnTo>
                    <a:pt x="0" y="102"/>
                  </a:lnTo>
                  <a:lnTo>
                    <a:pt x="2" y="79"/>
                  </a:lnTo>
                  <a:lnTo>
                    <a:pt x="4" y="54"/>
                  </a:lnTo>
                  <a:lnTo>
                    <a:pt x="5" y="27"/>
                  </a:lnTo>
                  <a:lnTo>
                    <a:pt x="8" y="0"/>
                  </a:lnTo>
                </a:path>
              </a:pathLst>
            </a:custGeom>
            <a:solidFill>
              <a:srgbClr val="808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</p:grpSp>
      <p:grpSp>
        <p:nvGrpSpPr>
          <p:cNvPr id="11300" name="Group 367"/>
          <p:cNvGrpSpPr>
            <a:grpSpLocks/>
          </p:cNvGrpSpPr>
          <p:nvPr/>
        </p:nvGrpSpPr>
        <p:grpSpPr bwMode="auto">
          <a:xfrm>
            <a:off x="944563" y="1636713"/>
            <a:ext cx="36512" cy="49212"/>
            <a:chOff x="595" y="1031"/>
            <a:chExt cx="23" cy="31"/>
          </a:xfrm>
        </p:grpSpPr>
        <p:grpSp>
          <p:nvGrpSpPr>
            <p:cNvPr id="11354" name="Group 368"/>
            <p:cNvGrpSpPr>
              <a:grpSpLocks/>
            </p:cNvGrpSpPr>
            <p:nvPr/>
          </p:nvGrpSpPr>
          <p:grpSpPr bwMode="auto">
            <a:xfrm>
              <a:off x="596" y="1031"/>
              <a:ext cx="22" cy="31"/>
              <a:chOff x="596" y="1031"/>
              <a:chExt cx="22" cy="31"/>
            </a:xfrm>
          </p:grpSpPr>
          <p:sp>
            <p:nvSpPr>
              <p:cNvPr id="11357" name="Freeform 369"/>
              <p:cNvSpPr>
                <a:spLocks noChangeArrowheads="1"/>
              </p:cNvSpPr>
              <p:nvPr/>
            </p:nvSpPr>
            <p:spPr bwMode="auto">
              <a:xfrm>
                <a:off x="602" y="1031"/>
                <a:ext cx="16" cy="31"/>
              </a:xfrm>
              <a:custGeom>
                <a:avLst/>
                <a:gdLst>
                  <a:gd name="T0" fmla="*/ 0 w 17"/>
                  <a:gd name="T1" fmla="*/ 3 h 32"/>
                  <a:gd name="T2" fmla="*/ 0 w 17"/>
                  <a:gd name="T3" fmla="*/ 4 h 32"/>
                  <a:gd name="T4" fmla="*/ 0 w 17"/>
                  <a:gd name="T5" fmla="*/ 6 h 32"/>
                  <a:gd name="T6" fmla="*/ 0 w 17"/>
                  <a:gd name="T7" fmla="*/ 8 h 32"/>
                  <a:gd name="T8" fmla="*/ 8 w 17"/>
                  <a:gd name="T9" fmla="*/ 10 h 32"/>
                  <a:gd name="T10" fmla="*/ 8 w 17"/>
                  <a:gd name="T11" fmla="*/ 12 h 32"/>
                  <a:gd name="T12" fmla="*/ 0 w 17"/>
                  <a:gd name="T13" fmla="*/ 13 h 32"/>
                  <a:gd name="T14" fmla="*/ 0 w 17"/>
                  <a:gd name="T15" fmla="*/ 16 h 32"/>
                  <a:gd name="T16" fmla="*/ 8 w 17"/>
                  <a:gd name="T17" fmla="*/ 17 h 32"/>
                  <a:gd name="T18" fmla="*/ 8 w 17"/>
                  <a:gd name="T19" fmla="*/ 21 h 32"/>
                  <a:gd name="T20" fmla="*/ 8 w 17"/>
                  <a:gd name="T21" fmla="*/ 27 h 32"/>
                  <a:gd name="T22" fmla="*/ 15 w 17"/>
                  <a:gd name="T23" fmla="*/ 30 h 32"/>
                  <a:gd name="T24" fmla="*/ 15 w 17"/>
                  <a:gd name="T25" fmla="*/ 0 h 32"/>
                  <a:gd name="T26" fmla="*/ 0 w 17"/>
                  <a:gd name="T27" fmla="*/ 3 h 3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7"/>
                  <a:gd name="T43" fmla="*/ 0 h 32"/>
                  <a:gd name="T44" fmla="*/ 17 w 17"/>
                  <a:gd name="T45" fmla="*/ 32 h 3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7" h="32">
                    <a:moveTo>
                      <a:pt x="0" y="3"/>
                    </a:moveTo>
                    <a:lnTo>
                      <a:pt x="0" y="4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8" y="10"/>
                    </a:lnTo>
                    <a:lnTo>
                      <a:pt x="8" y="12"/>
                    </a:lnTo>
                    <a:lnTo>
                      <a:pt x="0" y="13"/>
                    </a:lnTo>
                    <a:lnTo>
                      <a:pt x="0" y="16"/>
                    </a:lnTo>
                    <a:lnTo>
                      <a:pt x="8" y="18"/>
                    </a:lnTo>
                    <a:lnTo>
                      <a:pt x="8" y="22"/>
                    </a:lnTo>
                    <a:lnTo>
                      <a:pt x="8" y="28"/>
                    </a:lnTo>
                    <a:lnTo>
                      <a:pt x="16" y="31"/>
                    </a:lnTo>
                    <a:lnTo>
                      <a:pt x="16" y="0"/>
                    </a:lnTo>
                    <a:lnTo>
                      <a:pt x="0" y="3"/>
                    </a:lnTo>
                  </a:path>
                </a:pathLst>
              </a:custGeom>
              <a:solidFill>
                <a:srgbClr val="FFA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358" name="Line 370"/>
              <p:cNvSpPr>
                <a:spLocks noChangeShapeType="1"/>
              </p:cNvSpPr>
              <p:nvPr/>
            </p:nvSpPr>
            <p:spPr bwMode="auto">
              <a:xfrm flipV="1">
                <a:off x="596" y="1030"/>
                <a:ext cx="4" cy="3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355" name="Freeform 371"/>
            <p:cNvSpPr>
              <a:spLocks noChangeArrowheads="1"/>
            </p:cNvSpPr>
            <p:nvPr/>
          </p:nvSpPr>
          <p:spPr bwMode="auto">
            <a:xfrm>
              <a:off x="595" y="1031"/>
              <a:ext cx="16" cy="26"/>
            </a:xfrm>
            <a:custGeom>
              <a:avLst/>
              <a:gdLst>
                <a:gd name="T0" fmla="*/ 6 w 17"/>
                <a:gd name="T1" fmla="*/ 0 h 27"/>
                <a:gd name="T2" fmla="*/ 1 w 17"/>
                <a:gd name="T3" fmla="*/ 2 h 27"/>
                <a:gd name="T4" fmla="*/ 0 w 17"/>
                <a:gd name="T5" fmla="*/ 4 h 27"/>
                <a:gd name="T6" fmla="*/ 0 w 17"/>
                <a:gd name="T7" fmla="*/ 5 h 27"/>
                <a:gd name="T8" fmla="*/ 0 w 17"/>
                <a:gd name="T9" fmla="*/ 8 h 27"/>
                <a:gd name="T10" fmla="*/ 0 w 17"/>
                <a:gd name="T11" fmla="*/ 13 h 27"/>
                <a:gd name="T12" fmla="*/ 1 w 17"/>
                <a:gd name="T13" fmla="*/ 15 h 27"/>
                <a:gd name="T14" fmla="*/ 2 w 17"/>
                <a:gd name="T15" fmla="*/ 19 h 27"/>
                <a:gd name="T16" fmla="*/ 4 w 17"/>
                <a:gd name="T17" fmla="*/ 21 h 27"/>
                <a:gd name="T18" fmla="*/ 7 w 17"/>
                <a:gd name="T19" fmla="*/ 23 h 27"/>
                <a:gd name="T20" fmla="*/ 8 w 17"/>
                <a:gd name="T21" fmla="*/ 24 h 27"/>
                <a:gd name="T22" fmla="*/ 10 w 17"/>
                <a:gd name="T23" fmla="*/ 25 h 27"/>
                <a:gd name="T24" fmla="*/ 12 w 17"/>
                <a:gd name="T25" fmla="*/ 24 h 27"/>
                <a:gd name="T26" fmla="*/ 13 w 17"/>
                <a:gd name="T27" fmla="*/ 22 h 27"/>
                <a:gd name="T28" fmla="*/ 15 w 17"/>
                <a:gd name="T29" fmla="*/ 19 h 27"/>
                <a:gd name="T30" fmla="*/ 15 w 17"/>
                <a:gd name="T31" fmla="*/ 15 h 27"/>
                <a:gd name="T32" fmla="*/ 13 w 17"/>
                <a:gd name="T33" fmla="*/ 13 h 27"/>
                <a:gd name="T34" fmla="*/ 13 w 17"/>
                <a:gd name="T35" fmla="*/ 11 h 27"/>
                <a:gd name="T36" fmla="*/ 11 w 17"/>
                <a:gd name="T37" fmla="*/ 8 h 27"/>
                <a:gd name="T38" fmla="*/ 8 w 17"/>
                <a:gd name="T39" fmla="*/ 6 h 27"/>
                <a:gd name="T40" fmla="*/ 6 w 17"/>
                <a:gd name="T41" fmla="*/ 4 h 27"/>
                <a:gd name="T42" fmla="*/ 3 w 17"/>
                <a:gd name="T43" fmla="*/ 3 h 27"/>
                <a:gd name="T44" fmla="*/ 1 w 17"/>
                <a:gd name="T45" fmla="*/ 2 h 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7"/>
                <a:gd name="T70" fmla="*/ 0 h 27"/>
                <a:gd name="T71" fmla="*/ 17 w 17"/>
                <a:gd name="T72" fmla="*/ 27 h 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7" h="27">
                  <a:moveTo>
                    <a:pt x="6" y="0"/>
                  </a:moveTo>
                  <a:lnTo>
                    <a:pt x="1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3"/>
                  </a:lnTo>
                  <a:lnTo>
                    <a:pt x="1" y="16"/>
                  </a:lnTo>
                  <a:lnTo>
                    <a:pt x="2" y="20"/>
                  </a:lnTo>
                  <a:lnTo>
                    <a:pt x="4" y="22"/>
                  </a:lnTo>
                  <a:lnTo>
                    <a:pt x="7" y="24"/>
                  </a:lnTo>
                  <a:lnTo>
                    <a:pt x="8" y="25"/>
                  </a:lnTo>
                  <a:lnTo>
                    <a:pt x="11" y="26"/>
                  </a:lnTo>
                  <a:lnTo>
                    <a:pt x="13" y="25"/>
                  </a:lnTo>
                  <a:lnTo>
                    <a:pt x="14" y="23"/>
                  </a:lnTo>
                  <a:lnTo>
                    <a:pt x="16" y="20"/>
                  </a:lnTo>
                  <a:lnTo>
                    <a:pt x="16" y="16"/>
                  </a:lnTo>
                  <a:lnTo>
                    <a:pt x="14" y="14"/>
                  </a:lnTo>
                  <a:lnTo>
                    <a:pt x="14" y="11"/>
                  </a:lnTo>
                  <a:lnTo>
                    <a:pt x="12" y="8"/>
                  </a:lnTo>
                  <a:lnTo>
                    <a:pt x="9" y="6"/>
                  </a:lnTo>
                  <a:lnTo>
                    <a:pt x="6" y="4"/>
                  </a:lnTo>
                  <a:lnTo>
                    <a:pt x="3" y="3"/>
                  </a:lnTo>
                  <a:lnTo>
                    <a:pt x="1" y="2"/>
                  </a:lnTo>
                </a:path>
              </a:pathLst>
            </a:custGeom>
            <a:noFill/>
            <a:ln w="126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1356" name="Freeform 372"/>
            <p:cNvSpPr>
              <a:spLocks noChangeArrowheads="1"/>
            </p:cNvSpPr>
            <p:nvPr/>
          </p:nvSpPr>
          <p:spPr bwMode="auto">
            <a:xfrm>
              <a:off x="597" y="1041"/>
              <a:ext cx="16" cy="16"/>
            </a:xfrm>
            <a:custGeom>
              <a:avLst/>
              <a:gdLst>
                <a:gd name="T0" fmla="*/ 0 w 17"/>
                <a:gd name="T1" fmla="*/ 4 h 17"/>
                <a:gd name="T2" fmla="*/ 0 w 17"/>
                <a:gd name="T3" fmla="*/ 0 h 17"/>
                <a:gd name="T4" fmla="*/ 15 w 17"/>
                <a:gd name="T5" fmla="*/ 6 h 17"/>
                <a:gd name="T6" fmla="*/ 15 w 17"/>
                <a:gd name="T7" fmla="*/ 10 h 17"/>
                <a:gd name="T8" fmla="*/ 15 w 17"/>
                <a:gd name="T9" fmla="*/ 12 h 17"/>
                <a:gd name="T10" fmla="*/ 15 w 17"/>
                <a:gd name="T11" fmla="*/ 15 h 17"/>
                <a:gd name="T12" fmla="*/ 15 w 17"/>
                <a:gd name="T13" fmla="*/ 15 h 17"/>
                <a:gd name="T14" fmla="*/ 0 w 17"/>
                <a:gd name="T15" fmla="*/ 12 h 17"/>
                <a:gd name="T16" fmla="*/ 0 w 17"/>
                <a:gd name="T17" fmla="*/ 10 h 17"/>
                <a:gd name="T18" fmla="*/ 0 w 17"/>
                <a:gd name="T19" fmla="*/ 8 h 17"/>
                <a:gd name="T20" fmla="*/ 0 w 17"/>
                <a:gd name="T21" fmla="*/ 6 h 17"/>
                <a:gd name="T22" fmla="*/ 0 w 17"/>
                <a:gd name="T23" fmla="*/ 4 h 1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7"/>
                <a:gd name="T37" fmla="*/ 0 h 17"/>
                <a:gd name="T38" fmla="*/ 17 w 17"/>
                <a:gd name="T39" fmla="*/ 17 h 1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7" h="17">
                  <a:moveTo>
                    <a:pt x="0" y="4"/>
                  </a:moveTo>
                  <a:lnTo>
                    <a:pt x="0" y="0"/>
                  </a:lnTo>
                  <a:lnTo>
                    <a:pt x="16" y="6"/>
                  </a:lnTo>
                  <a:lnTo>
                    <a:pt x="16" y="11"/>
                  </a:lnTo>
                  <a:lnTo>
                    <a:pt x="16" y="13"/>
                  </a:lnTo>
                  <a:lnTo>
                    <a:pt x="16" y="16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6"/>
                  </a:lnTo>
                  <a:lnTo>
                    <a:pt x="0" y="4"/>
                  </a:lnTo>
                </a:path>
              </a:pathLst>
            </a:custGeom>
            <a:solidFill>
              <a:srgbClr val="E0E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</p:grpSp>
      <p:grpSp>
        <p:nvGrpSpPr>
          <p:cNvPr id="11301" name="Group 373"/>
          <p:cNvGrpSpPr>
            <a:grpSpLocks/>
          </p:cNvGrpSpPr>
          <p:nvPr/>
        </p:nvGrpSpPr>
        <p:grpSpPr bwMode="auto">
          <a:xfrm>
            <a:off x="606425" y="1687513"/>
            <a:ext cx="403225" cy="347662"/>
            <a:chOff x="382" y="1063"/>
            <a:chExt cx="254" cy="219"/>
          </a:xfrm>
        </p:grpSpPr>
        <p:sp>
          <p:nvSpPr>
            <p:cNvPr id="11348" name="Freeform 374"/>
            <p:cNvSpPr>
              <a:spLocks noChangeArrowheads="1"/>
            </p:cNvSpPr>
            <p:nvPr/>
          </p:nvSpPr>
          <p:spPr bwMode="auto">
            <a:xfrm>
              <a:off x="382" y="1241"/>
              <a:ext cx="16" cy="38"/>
            </a:xfrm>
            <a:custGeom>
              <a:avLst/>
              <a:gdLst>
                <a:gd name="T0" fmla="*/ 15 w 17"/>
                <a:gd name="T1" fmla="*/ 1 h 39"/>
                <a:gd name="T2" fmla="*/ 0 w 17"/>
                <a:gd name="T3" fmla="*/ 0 h 39"/>
                <a:gd name="T4" fmla="*/ 4 w 17"/>
                <a:gd name="T5" fmla="*/ 10 h 39"/>
                <a:gd name="T6" fmla="*/ 4 w 17"/>
                <a:gd name="T7" fmla="*/ 21 h 39"/>
                <a:gd name="T8" fmla="*/ 1 w 17"/>
                <a:gd name="T9" fmla="*/ 31 h 39"/>
                <a:gd name="T10" fmla="*/ 1 w 17"/>
                <a:gd name="T11" fmla="*/ 36 h 39"/>
                <a:gd name="T12" fmla="*/ 15 w 17"/>
                <a:gd name="T13" fmla="*/ 37 h 39"/>
                <a:gd name="T14" fmla="*/ 15 w 17"/>
                <a:gd name="T15" fmla="*/ 1 h 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7"/>
                <a:gd name="T25" fmla="*/ 0 h 39"/>
                <a:gd name="T26" fmla="*/ 17 w 17"/>
                <a:gd name="T27" fmla="*/ 39 h 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7" h="39">
                  <a:moveTo>
                    <a:pt x="16" y="1"/>
                  </a:moveTo>
                  <a:lnTo>
                    <a:pt x="0" y="0"/>
                  </a:lnTo>
                  <a:lnTo>
                    <a:pt x="4" y="10"/>
                  </a:lnTo>
                  <a:lnTo>
                    <a:pt x="4" y="22"/>
                  </a:lnTo>
                  <a:lnTo>
                    <a:pt x="1" y="32"/>
                  </a:lnTo>
                  <a:lnTo>
                    <a:pt x="1" y="37"/>
                  </a:lnTo>
                  <a:lnTo>
                    <a:pt x="16" y="38"/>
                  </a:lnTo>
                  <a:lnTo>
                    <a:pt x="16" y="1"/>
                  </a:lnTo>
                </a:path>
              </a:pathLst>
            </a:custGeom>
            <a:solidFill>
              <a:srgbClr val="E0E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grpSp>
          <p:nvGrpSpPr>
            <p:cNvPr id="11349" name="Group 375"/>
            <p:cNvGrpSpPr>
              <a:grpSpLocks/>
            </p:cNvGrpSpPr>
            <p:nvPr/>
          </p:nvGrpSpPr>
          <p:grpSpPr bwMode="auto">
            <a:xfrm>
              <a:off x="391" y="1063"/>
              <a:ext cx="245" cy="219"/>
              <a:chOff x="391" y="1063"/>
              <a:chExt cx="245" cy="219"/>
            </a:xfrm>
          </p:grpSpPr>
          <p:sp>
            <p:nvSpPr>
              <p:cNvPr id="11350" name="Freeform 376"/>
              <p:cNvSpPr>
                <a:spLocks noChangeArrowheads="1"/>
              </p:cNvSpPr>
              <p:nvPr/>
            </p:nvSpPr>
            <p:spPr bwMode="auto">
              <a:xfrm>
                <a:off x="391" y="1066"/>
                <a:ext cx="245" cy="216"/>
              </a:xfrm>
              <a:custGeom>
                <a:avLst/>
                <a:gdLst>
                  <a:gd name="T0" fmla="*/ 175 w 246"/>
                  <a:gd name="T1" fmla="*/ 13 h 217"/>
                  <a:gd name="T2" fmla="*/ 195 w 246"/>
                  <a:gd name="T3" fmla="*/ 7 h 217"/>
                  <a:gd name="T4" fmla="*/ 213 w 246"/>
                  <a:gd name="T5" fmla="*/ 2 h 217"/>
                  <a:gd name="T6" fmla="*/ 235 w 246"/>
                  <a:gd name="T7" fmla="*/ 0 h 217"/>
                  <a:gd name="T8" fmla="*/ 244 w 246"/>
                  <a:gd name="T9" fmla="*/ 1 h 217"/>
                  <a:gd name="T10" fmla="*/ 241 w 246"/>
                  <a:gd name="T11" fmla="*/ 28 h 217"/>
                  <a:gd name="T12" fmla="*/ 235 w 246"/>
                  <a:gd name="T13" fmla="*/ 88 h 217"/>
                  <a:gd name="T14" fmla="*/ 231 w 246"/>
                  <a:gd name="T15" fmla="*/ 139 h 217"/>
                  <a:gd name="T16" fmla="*/ 231 w 246"/>
                  <a:gd name="T17" fmla="*/ 162 h 217"/>
                  <a:gd name="T18" fmla="*/ 231 w 246"/>
                  <a:gd name="T19" fmla="*/ 199 h 217"/>
                  <a:gd name="T20" fmla="*/ 231 w 246"/>
                  <a:gd name="T21" fmla="*/ 208 h 217"/>
                  <a:gd name="T22" fmla="*/ 195 w 246"/>
                  <a:gd name="T23" fmla="*/ 208 h 217"/>
                  <a:gd name="T24" fmla="*/ 188 w 246"/>
                  <a:gd name="T25" fmla="*/ 175 h 217"/>
                  <a:gd name="T26" fmla="*/ 182 w 246"/>
                  <a:gd name="T27" fmla="*/ 146 h 217"/>
                  <a:gd name="T28" fmla="*/ 181 w 246"/>
                  <a:gd name="T29" fmla="*/ 133 h 217"/>
                  <a:gd name="T30" fmla="*/ 171 w 246"/>
                  <a:gd name="T31" fmla="*/ 146 h 217"/>
                  <a:gd name="T32" fmla="*/ 164 w 246"/>
                  <a:gd name="T33" fmla="*/ 157 h 217"/>
                  <a:gd name="T34" fmla="*/ 153 w 246"/>
                  <a:gd name="T35" fmla="*/ 164 h 217"/>
                  <a:gd name="T36" fmla="*/ 146 w 246"/>
                  <a:gd name="T37" fmla="*/ 172 h 217"/>
                  <a:gd name="T38" fmla="*/ 133 w 246"/>
                  <a:gd name="T39" fmla="*/ 181 h 217"/>
                  <a:gd name="T40" fmla="*/ 123 w 246"/>
                  <a:gd name="T41" fmla="*/ 185 h 217"/>
                  <a:gd name="T42" fmla="*/ 108 w 246"/>
                  <a:gd name="T43" fmla="*/ 194 h 217"/>
                  <a:gd name="T44" fmla="*/ 79 w 246"/>
                  <a:gd name="T45" fmla="*/ 203 h 217"/>
                  <a:gd name="T46" fmla="*/ 52 w 246"/>
                  <a:gd name="T47" fmla="*/ 208 h 217"/>
                  <a:gd name="T48" fmla="*/ 37 w 246"/>
                  <a:gd name="T49" fmla="*/ 211 h 217"/>
                  <a:gd name="T50" fmla="*/ 18 w 246"/>
                  <a:gd name="T51" fmla="*/ 215 h 217"/>
                  <a:gd name="T52" fmla="*/ 1 w 246"/>
                  <a:gd name="T53" fmla="*/ 215 h 217"/>
                  <a:gd name="T54" fmla="*/ 2 w 246"/>
                  <a:gd name="T55" fmla="*/ 200 h 217"/>
                  <a:gd name="T56" fmla="*/ 3 w 246"/>
                  <a:gd name="T57" fmla="*/ 182 h 217"/>
                  <a:gd name="T58" fmla="*/ 2 w 246"/>
                  <a:gd name="T59" fmla="*/ 172 h 217"/>
                  <a:gd name="T60" fmla="*/ 0 w 246"/>
                  <a:gd name="T61" fmla="*/ 163 h 217"/>
                  <a:gd name="T62" fmla="*/ 20 w 246"/>
                  <a:gd name="T63" fmla="*/ 161 h 217"/>
                  <a:gd name="T64" fmla="*/ 49 w 246"/>
                  <a:gd name="T65" fmla="*/ 154 h 217"/>
                  <a:gd name="T66" fmla="*/ 65 w 246"/>
                  <a:gd name="T67" fmla="*/ 153 h 217"/>
                  <a:gd name="T68" fmla="*/ 77 w 246"/>
                  <a:gd name="T69" fmla="*/ 150 h 217"/>
                  <a:gd name="T70" fmla="*/ 84 w 246"/>
                  <a:gd name="T71" fmla="*/ 143 h 217"/>
                  <a:gd name="T72" fmla="*/ 96 w 246"/>
                  <a:gd name="T73" fmla="*/ 138 h 217"/>
                  <a:gd name="T74" fmla="*/ 104 w 246"/>
                  <a:gd name="T75" fmla="*/ 136 h 217"/>
                  <a:gd name="T76" fmla="*/ 110 w 246"/>
                  <a:gd name="T77" fmla="*/ 135 h 217"/>
                  <a:gd name="T78" fmla="*/ 117 w 246"/>
                  <a:gd name="T79" fmla="*/ 122 h 217"/>
                  <a:gd name="T80" fmla="*/ 127 w 246"/>
                  <a:gd name="T81" fmla="*/ 106 h 217"/>
                  <a:gd name="T82" fmla="*/ 138 w 246"/>
                  <a:gd name="T83" fmla="*/ 87 h 217"/>
                  <a:gd name="T84" fmla="*/ 147 w 246"/>
                  <a:gd name="T85" fmla="*/ 69 h 217"/>
                  <a:gd name="T86" fmla="*/ 158 w 246"/>
                  <a:gd name="T87" fmla="*/ 57 h 217"/>
                  <a:gd name="T88" fmla="*/ 162 w 246"/>
                  <a:gd name="T89" fmla="*/ 51 h 217"/>
                  <a:gd name="T90" fmla="*/ 163 w 246"/>
                  <a:gd name="T91" fmla="*/ 44 h 217"/>
                  <a:gd name="T92" fmla="*/ 168 w 246"/>
                  <a:gd name="T93" fmla="*/ 39 h 217"/>
                  <a:gd name="T94" fmla="*/ 171 w 246"/>
                  <a:gd name="T95" fmla="*/ 29 h 217"/>
                  <a:gd name="T96" fmla="*/ 175 w 246"/>
                  <a:gd name="T97" fmla="*/ 13 h 217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246"/>
                  <a:gd name="T148" fmla="*/ 0 h 217"/>
                  <a:gd name="T149" fmla="*/ 246 w 246"/>
                  <a:gd name="T150" fmla="*/ 217 h 217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246" h="217">
                    <a:moveTo>
                      <a:pt x="176" y="13"/>
                    </a:moveTo>
                    <a:lnTo>
                      <a:pt x="196" y="7"/>
                    </a:lnTo>
                    <a:lnTo>
                      <a:pt x="214" y="2"/>
                    </a:lnTo>
                    <a:lnTo>
                      <a:pt x="236" y="0"/>
                    </a:lnTo>
                    <a:lnTo>
                      <a:pt x="245" y="1"/>
                    </a:lnTo>
                    <a:lnTo>
                      <a:pt x="242" y="28"/>
                    </a:lnTo>
                    <a:lnTo>
                      <a:pt x="236" y="88"/>
                    </a:lnTo>
                    <a:lnTo>
                      <a:pt x="232" y="140"/>
                    </a:lnTo>
                    <a:lnTo>
                      <a:pt x="232" y="163"/>
                    </a:lnTo>
                    <a:lnTo>
                      <a:pt x="232" y="200"/>
                    </a:lnTo>
                    <a:lnTo>
                      <a:pt x="232" y="209"/>
                    </a:lnTo>
                    <a:lnTo>
                      <a:pt x="196" y="209"/>
                    </a:lnTo>
                    <a:lnTo>
                      <a:pt x="189" y="176"/>
                    </a:lnTo>
                    <a:lnTo>
                      <a:pt x="183" y="147"/>
                    </a:lnTo>
                    <a:lnTo>
                      <a:pt x="182" y="134"/>
                    </a:lnTo>
                    <a:lnTo>
                      <a:pt x="172" y="147"/>
                    </a:lnTo>
                    <a:lnTo>
                      <a:pt x="165" y="158"/>
                    </a:lnTo>
                    <a:lnTo>
                      <a:pt x="154" y="165"/>
                    </a:lnTo>
                    <a:lnTo>
                      <a:pt x="147" y="173"/>
                    </a:lnTo>
                    <a:lnTo>
                      <a:pt x="134" y="182"/>
                    </a:lnTo>
                    <a:lnTo>
                      <a:pt x="124" y="186"/>
                    </a:lnTo>
                    <a:lnTo>
                      <a:pt x="108" y="195"/>
                    </a:lnTo>
                    <a:lnTo>
                      <a:pt x="79" y="204"/>
                    </a:lnTo>
                    <a:lnTo>
                      <a:pt x="52" y="209"/>
                    </a:lnTo>
                    <a:lnTo>
                      <a:pt x="37" y="212"/>
                    </a:lnTo>
                    <a:lnTo>
                      <a:pt x="18" y="216"/>
                    </a:lnTo>
                    <a:lnTo>
                      <a:pt x="1" y="216"/>
                    </a:lnTo>
                    <a:lnTo>
                      <a:pt x="2" y="201"/>
                    </a:lnTo>
                    <a:lnTo>
                      <a:pt x="3" y="183"/>
                    </a:lnTo>
                    <a:lnTo>
                      <a:pt x="2" y="173"/>
                    </a:lnTo>
                    <a:lnTo>
                      <a:pt x="0" y="164"/>
                    </a:lnTo>
                    <a:lnTo>
                      <a:pt x="20" y="162"/>
                    </a:lnTo>
                    <a:lnTo>
                      <a:pt x="49" y="155"/>
                    </a:lnTo>
                    <a:lnTo>
                      <a:pt x="65" y="154"/>
                    </a:lnTo>
                    <a:lnTo>
                      <a:pt x="77" y="151"/>
                    </a:lnTo>
                    <a:lnTo>
                      <a:pt x="84" y="144"/>
                    </a:lnTo>
                    <a:lnTo>
                      <a:pt x="96" y="139"/>
                    </a:lnTo>
                    <a:lnTo>
                      <a:pt x="104" y="137"/>
                    </a:lnTo>
                    <a:lnTo>
                      <a:pt x="110" y="136"/>
                    </a:lnTo>
                    <a:lnTo>
                      <a:pt x="117" y="123"/>
                    </a:lnTo>
                    <a:lnTo>
                      <a:pt x="128" y="106"/>
                    </a:lnTo>
                    <a:lnTo>
                      <a:pt x="139" y="87"/>
                    </a:lnTo>
                    <a:lnTo>
                      <a:pt x="148" y="69"/>
                    </a:lnTo>
                    <a:lnTo>
                      <a:pt x="159" y="57"/>
                    </a:lnTo>
                    <a:lnTo>
                      <a:pt x="163" y="51"/>
                    </a:lnTo>
                    <a:lnTo>
                      <a:pt x="164" y="44"/>
                    </a:lnTo>
                    <a:lnTo>
                      <a:pt x="169" y="39"/>
                    </a:lnTo>
                    <a:lnTo>
                      <a:pt x="172" y="29"/>
                    </a:lnTo>
                    <a:lnTo>
                      <a:pt x="176" y="13"/>
                    </a:lnTo>
                  </a:path>
                </a:pathLst>
              </a:cu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grpSp>
            <p:nvGrpSpPr>
              <p:cNvPr id="11351" name="Group 377"/>
              <p:cNvGrpSpPr>
                <a:grpSpLocks/>
              </p:cNvGrpSpPr>
              <p:nvPr/>
            </p:nvGrpSpPr>
            <p:grpSpPr bwMode="auto">
              <a:xfrm>
                <a:off x="575" y="1063"/>
                <a:ext cx="61" cy="213"/>
                <a:chOff x="575" y="1063"/>
                <a:chExt cx="61" cy="213"/>
              </a:xfrm>
            </p:grpSpPr>
            <p:sp>
              <p:nvSpPr>
                <p:cNvPr id="11352" name="Freeform 378"/>
                <p:cNvSpPr>
                  <a:spLocks noChangeArrowheads="1"/>
                </p:cNvSpPr>
                <p:nvPr/>
              </p:nvSpPr>
              <p:spPr bwMode="auto">
                <a:xfrm>
                  <a:off x="575" y="1077"/>
                  <a:ext cx="46" cy="197"/>
                </a:xfrm>
                <a:custGeom>
                  <a:avLst/>
                  <a:gdLst>
                    <a:gd name="T0" fmla="*/ 28 w 47"/>
                    <a:gd name="T1" fmla="*/ 1 h 198"/>
                    <a:gd name="T2" fmla="*/ 12 w 47"/>
                    <a:gd name="T3" fmla="*/ 6 h 198"/>
                    <a:gd name="T4" fmla="*/ 3 w 47"/>
                    <a:gd name="T5" fmla="*/ 10 h 198"/>
                    <a:gd name="T6" fmla="*/ 0 w 47"/>
                    <a:gd name="T7" fmla="*/ 15 h 198"/>
                    <a:gd name="T8" fmla="*/ 0 w 47"/>
                    <a:gd name="T9" fmla="*/ 20 h 198"/>
                    <a:gd name="T10" fmla="*/ 0 w 47"/>
                    <a:gd name="T11" fmla="*/ 29 h 198"/>
                    <a:gd name="T12" fmla="*/ 0 w 47"/>
                    <a:gd name="T13" fmla="*/ 41 h 198"/>
                    <a:gd name="T14" fmla="*/ 1 w 47"/>
                    <a:gd name="T15" fmla="*/ 58 h 198"/>
                    <a:gd name="T16" fmla="*/ 5 w 47"/>
                    <a:gd name="T17" fmla="*/ 79 h 198"/>
                    <a:gd name="T18" fmla="*/ 7 w 47"/>
                    <a:gd name="T19" fmla="*/ 89 h 198"/>
                    <a:gd name="T20" fmla="*/ 8 w 47"/>
                    <a:gd name="T21" fmla="*/ 99 h 198"/>
                    <a:gd name="T22" fmla="*/ 11 w 47"/>
                    <a:gd name="T23" fmla="*/ 107 h 198"/>
                    <a:gd name="T24" fmla="*/ 13 w 47"/>
                    <a:gd name="T25" fmla="*/ 113 h 198"/>
                    <a:gd name="T26" fmla="*/ 16 w 47"/>
                    <a:gd name="T27" fmla="*/ 116 h 198"/>
                    <a:gd name="T28" fmla="*/ 19 w 47"/>
                    <a:gd name="T29" fmla="*/ 120 h 198"/>
                    <a:gd name="T30" fmla="*/ 19 w 47"/>
                    <a:gd name="T31" fmla="*/ 128 h 198"/>
                    <a:gd name="T32" fmla="*/ 17 w 47"/>
                    <a:gd name="T33" fmla="*/ 138 h 198"/>
                    <a:gd name="T34" fmla="*/ 17 w 47"/>
                    <a:gd name="T35" fmla="*/ 148 h 198"/>
                    <a:gd name="T36" fmla="*/ 19 w 47"/>
                    <a:gd name="T37" fmla="*/ 154 h 198"/>
                    <a:gd name="T38" fmla="*/ 22 w 47"/>
                    <a:gd name="T39" fmla="*/ 162 h 198"/>
                    <a:gd name="T40" fmla="*/ 23 w 47"/>
                    <a:gd name="T41" fmla="*/ 172 h 198"/>
                    <a:gd name="T42" fmla="*/ 26 w 47"/>
                    <a:gd name="T43" fmla="*/ 178 h 198"/>
                    <a:gd name="T44" fmla="*/ 28 w 47"/>
                    <a:gd name="T45" fmla="*/ 188 h 198"/>
                    <a:gd name="T46" fmla="*/ 30 w 47"/>
                    <a:gd name="T47" fmla="*/ 196 h 198"/>
                    <a:gd name="T48" fmla="*/ 45 w 47"/>
                    <a:gd name="T49" fmla="*/ 196 h 198"/>
                    <a:gd name="T50" fmla="*/ 45 w 47"/>
                    <a:gd name="T51" fmla="*/ 0 h 198"/>
                    <a:gd name="T52" fmla="*/ 28 w 47"/>
                    <a:gd name="T53" fmla="*/ 1 h 198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47"/>
                    <a:gd name="T82" fmla="*/ 0 h 198"/>
                    <a:gd name="T83" fmla="*/ 47 w 47"/>
                    <a:gd name="T84" fmla="*/ 198 h 198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47" h="198">
                      <a:moveTo>
                        <a:pt x="29" y="1"/>
                      </a:moveTo>
                      <a:lnTo>
                        <a:pt x="12" y="6"/>
                      </a:lnTo>
                      <a:lnTo>
                        <a:pt x="3" y="10"/>
                      </a:lnTo>
                      <a:lnTo>
                        <a:pt x="0" y="15"/>
                      </a:lnTo>
                      <a:lnTo>
                        <a:pt x="0" y="20"/>
                      </a:lnTo>
                      <a:lnTo>
                        <a:pt x="0" y="29"/>
                      </a:lnTo>
                      <a:lnTo>
                        <a:pt x="0" y="41"/>
                      </a:lnTo>
                      <a:lnTo>
                        <a:pt x="1" y="58"/>
                      </a:lnTo>
                      <a:lnTo>
                        <a:pt x="5" y="79"/>
                      </a:lnTo>
                      <a:lnTo>
                        <a:pt x="7" y="89"/>
                      </a:lnTo>
                      <a:lnTo>
                        <a:pt x="8" y="100"/>
                      </a:lnTo>
                      <a:lnTo>
                        <a:pt x="11" y="108"/>
                      </a:lnTo>
                      <a:lnTo>
                        <a:pt x="13" y="114"/>
                      </a:lnTo>
                      <a:lnTo>
                        <a:pt x="16" y="117"/>
                      </a:lnTo>
                      <a:lnTo>
                        <a:pt x="19" y="121"/>
                      </a:lnTo>
                      <a:lnTo>
                        <a:pt x="19" y="129"/>
                      </a:lnTo>
                      <a:lnTo>
                        <a:pt x="17" y="139"/>
                      </a:lnTo>
                      <a:lnTo>
                        <a:pt x="17" y="149"/>
                      </a:lnTo>
                      <a:lnTo>
                        <a:pt x="19" y="155"/>
                      </a:lnTo>
                      <a:lnTo>
                        <a:pt x="22" y="163"/>
                      </a:lnTo>
                      <a:lnTo>
                        <a:pt x="24" y="173"/>
                      </a:lnTo>
                      <a:lnTo>
                        <a:pt x="27" y="179"/>
                      </a:lnTo>
                      <a:lnTo>
                        <a:pt x="29" y="189"/>
                      </a:lnTo>
                      <a:lnTo>
                        <a:pt x="31" y="197"/>
                      </a:lnTo>
                      <a:lnTo>
                        <a:pt x="46" y="197"/>
                      </a:lnTo>
                      <a:lnTo>
                        <a:pt x="46" y="0"/>
                      </a:lnTo>
                      <a:lnTo>
                        <a:pt x="29" y="1"/>
                      </a:lnTo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1353" name="Freeform 379"/>
                <p:cNvSpPr>
                  <a:spLocks noChangeArrowheads="1"/>
                </p:cNvSpPr>
                <p:nvPr/>
              </p:nvSpPr>
              <p:spPr bwMode="auto">
                <a:xfrm>
                  <a:off x="603" y="1063"/>
                  <a:ext cx="33" cy="213"/>
                </a:xfrm>
                <a:custGeom>
                  <a:avLst/>
                  <a:gdLst>
                    <a:gd name="T0" fmla="*/ 19 w 34"/>
                    <a:gd name="T1" fmla="*/ 0 h 214"/>
                    <a:gd name="T2" fmla="*/ 8 w 34"/>
                    <a:gd name="T3" fmla="*/ 14 h 214"/>
                    <a:gd name="T4" fmla="*/ 4 w 34"/>
                    <a:gd name="T5" fmla="*/ 21 h 214"/>
                    <a:gd name="T6" fmla="*/ 2 w 34"/>
                    <a:gd name="T7" fmla="*/ 35 h 214"/>
                    <a:gd name="T8" fmla="*/ 0 w 34"/>
                    <a:gd name="T9" fmla="*/ 40 h 214"/>
                    <a:gd name="T10" fmla="*/ 0 w 34"/>
                    <a:gd name="T11" fmla="*/ 50 h 214"/>
                    <a:gd name="T12" fmla="*/ 17 w 34"/>
                    <a:gd name="T13" fmla="*/ 56 h 214"/>
                    <a:gd name="T14" fmla="*/ 0 w 34"/>
                    <a:gd name="T15" fmla="*/ 60 h 214"/>
                    <a:gd name="T16" fmla="*/ 2 w 34"/>
                    <a:gd name="T17" fmla="*/ 80 h 214"/>
                    <a:gd name="T18" fmla="*/ 4 w 34"/>
                    <a:gd name="T19" fmla="*/ 101 h 214"/>
                    <a:gd name="T20" fmla="*/ 5 w 34"/>
                    <a:gd name="T21" fmla="*/ 128 h 214"/>
                    <a:gd name="T22" fmla="*/ 8 w 34"/>
                    <a:gd name="T23" fmla="*/ 152 h 214"/>
                    <a:gd name="T24" fmla="*/ 13 w 34"/>
                    <a:gd name="T25" fmla="*/ 174 h 214"/>
                    <a:gd name="T26" fmla="*/ 20 w 34"/>
                    <a:gd name="T27" fmla="*/ 203 h 214"/>
                    <a:gd name="T28" fmla="*/ 22 w 34"/>
                    <a:gd name="T29" fmla="*/ 212 h 214"/>
                    <a:gd name="T30" fmla="*/ 20 w 34"/>
                    <a:gd name="T31" fmla="*/ 177 h 214"/>
                    <a:gd name="T32" fmla="*/ 20 w 34"/>
                    <a:gd name="T33" fmla="*/ 152 h 214"/>
                    <a:gd name="T34" fmla="*/ 24 w 34"/>
                    <a:gd name="T35" fmla="*/ 119 h 214"/>
                    <a:gd name="T36" fmla="*/ 24 w 34"/>
                    <a:gd name="T37" fmla="*/ 87 h 214"/>
                    <a:gd name="T38" fmla="*/ 27 w 34"/>
                    <a:gd name="T39" fmla="*/ 51 h 214"/>
                    <a:gd name="T40" fmla="*/ 29 w 34"/>
                    <a:gd name="T41" fmla="*/ 27 h 214"/>
                    <a:gd name="T42" fmla="*/ 32 w 34"/>
                    <a:gd name="T43" fmla="*/ 5 h 214"/>
                    <a:gd name="T44" fmla="*/ 19 w 34"/>
                    <a:gd name="T45" fmla="*/ 0 h 214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34"/>
                    <a:gd name="T70" fmla="*/ 0 h 214"/>
                    <a:gd name="T71" fmla="*/ 34 w 34"/>
                    <a:gd name="T72" fmla="*/ 214 h 214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34" h="214">
                      <a:moveTo>
                        <a:pt x="20" y="0"/>
                      </a:moveTo>
                      <a:lnTo>
                        <a:pt x="8" y="14"/>
                      </a:lnTo>
                      <a:lnTo>
                        <a:pt x="4" y="21"/>
                      </a:lnTo>
                      <a:lnTo>
                        <a:pt x="2" y="35"/>
                      </a:lnTo>
                      <a:lnTo>
                        <a:pt x="0" y="40"/>
                      </a:lnTo>
                      <a:lnTo>
                        <a:pt x="0" y="50"/>
                      </a:lnTo>
                      <a:lnTo>
                        <a:pt x="18" y="56"/>
                      </a:lnTo>
                      <a:lnTo>
                        <a:pt x="0" y="60"/>
                      </a:lnTo>
                      <a:lnTo>
                        <a:pt x="2" y="80"/>
                      </a:lnTo>
                      <a:lnTo>
                        <a:pt x="4" y="101"/>
                      </a:lnTo>
                      <a:lnTo>
                        <a:pt x="5" y="129"/>
                      </a:lnTo>
                      <a:lnTo>
                        <a:pt x="8" y="153"/>
                      </a:lnTo>
                      <a:lnTo>
                        <a:pt x="13" y="175"/>
                      </a:lnTo>
                      <a:lnTo>
                        <a:pt x="21" y="204"/>
                      </a:lnTo>
                      <a:lnTo>
                        <a:pt x="23" y="213"/>
                      </a:lnTo>
                      <a:lnTo>
                        <a:pt x="21" y="178"/>
                      </a:lnTo>
                      <a:lnTo>
                        <a:pt x="21" y="153"/>
                      </a:lnTo>
                      <a:lnTo>
                        <a:pt x="25" y="120"/>
                      </a:lnTo>
                      <a:lnTo>
                        <a:pt x="25" y="87"/>
                      </a:lnTo>
                      <a:lnTo>
                        <a:pt x="28" y="51"/>
                      </a:lnTo>
                      <a:lnTo>
                        <a:pt x="30" y="27"/>
                      </a:lnTo>
                      <a:lnTo>
                        <a:pt x="33" y="5"/>
                      </a:lnTo>
                      <a:lnTo>
                        <a:pt x="20" y="0"/>
                      </a:lnTo>
                    </a:path>
                  </a:pathLst>
                </a:custGeom>
                <a:solidFill>
                  <a:srgbClr val="60606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</p:grpSp>
      </p:grpSp>
      <p:sp>
        <p:nvSpPr>
          <p:cNvPr id="11302" name="Freeform 380"/>
          <p:cNvSpPr>
            <a:spLocks noChangeArrowheads="1"/>
          </p:cNvSpPr>
          <p:nvPr/>
        </p:nvSpPr>
        <p:spPr bwMode="auto">
          <a:xfrm>
            <a:off x="949325" y="1557338"/>
            <a:ext cx="161925" cy="204787"/>
          </a:xfrm>
          <a:custGeom>
            <a:avLst/>
            <a:gdLst>
              <a:gd name="T0" fmla="*/ 2147483647 w 102"/>
              <a:gd name="T1" fmla="*/ 2147483647 h 129"/>
              <a:gd name="T2" fmla="*/ 2147483647 w 102"/>
              <a:gd name="T3" fmla="*/ 2147483647 h 129"/>
              <a:gd name="T4" fmla="*/ 2147483647 w 102"/>
              <a:gd name="T5" fmla="*/ 2147483647 h 129"/>
              <a:gd name="T6" fmla="*/ 2147483647 w 102"/>
              <a:gd name="T7" fmla="*/ 2147483647 h 129"/>
              <a:gd name="T8" fmla="*/ 2147483647 w 102"/>
              <a:gd name="T9" fmla="*/ 2147483647 h 129"/>
              <a:gd name="T10" fmla="*/ 2147483647 w 102"/>
              <a:gd name="T11" fmla="*/ 2147483647 h 129"/>
              <a:gd name="T12" fmla="*/ 2147483647 w 102"/>
              <a:gd name="T13" fmla="*/ 2147483647 h 129"/>
              <a:gd name="T14" fmla="*/ 2147483647 w 102"/>
              <a:gd name="T15" fmla="*/ 2147483647 h 129"/>
              <a:gd name="T16" fmla="*/ 2147483647 w 102"/>
              <a:gd name="T17" fmla="*/ 2147483647 h 129"/>
              <a:gd name="T18" fmla="*/ 2147483647 w 102"/>
              <a:gd name="T19" fmla="*/ 2147483647 h 129"/>
              <a:gd name="T20" fmla="*/ 2147483647 w 102"/>
              <a:gd name="T21" fmla="*/ 2147483647 h 129"/>
              <a:gd name="T22" fmla="*/ 2147483647 w 102"/>
              <a:gd name="T23" fmla="*/ 2147483647 h 129"/>
              <a:gd name="T24" fmla="*/ 0 w 102"/>
              <a:gd name="T25" fmla="*/ 2147483647 h 129"/>
              <a:gd name="T26" fmla="*/ 2147483647 w 102"/>
              <a:gd name="T27" fmla="*/ 2147483647 h 129"/>
              <a:gd name="T28" fmla="*/ 2147483647 w 102"/>
              <a:gd name="T29" fmla="*/ 2147483647 h 129"/>
              <a:gd name="T30" fmla="*/ 2147483647 w 102"/>
              <a:gd name="T31" fmla="*/ 2147483647 h 129"/>
              <a:gd name="T32" fmla="*/ 2147483647 w 102"/>
              <a:gd name="T33" fmla="*/ 2147483647 h 129"/>
              <a:gd name="T34" fmla="*/ 2147483647 w 102"/>
              <a:gd name="T35" fmla="*/ 2147483647 h 129"/>
              <a:gd name="T36" fmla="*/ 2147483647 w 102"/>
              <a:gd name="T37" fmla="*/ 2147483647 h 129"/>
              <a:gd name="T38" fmla="*/ 2147483647 w 102"/>
              <a:gd name="T39" fmla="*/ 2147483647 h 129"/>
              <a:gd name="T40" fmla="*/ 2147483647 w 102"/>
              <a:gd name="T41" fmla="*/ 2147483647 h 129"/>
              <a:gd name="T42" fmla="*/ 2147483647 w 102"/>
              <a:gd name="T43" fmla="*/ 2147483647 h 129"/>
              <a:gd name="T44" fmla="*/ 2147483647 w 102"/>
              <a:gd name="T45" fmla="*/ 2147483647 h 129"/>
              <a:gd name="T46" fmla="*/ 2147483647 w 102"/>
              <a:gd name="T47" fmla="*/ 2147483647 h 129"/>
              <a:gd name="T48" fmla="*/ 2147483647 w 102"/>
              <a:gd name="T49" fmla="*/ 2147483647 h 129"/>
              <a:gd name="T50" fmla="*/ 2147483647 w 102"/>
              <a:gd name="T51" fmla="*/ 2147483647 h 129"/>
              <a:gd name="T52" fmla="*/ 2147483647 w 102"/>
              <a:gd name="T53" fmla="*/ 2147483647 h 129"/>
              <a:gd name="T54" fmla="*/ 2147483647 w 102"/>
              <a:gd name="T55" fmla="*/ 2147483647 h 129"/>
              <a:gd name="T56" fmla="*/ 2147483647 w 102"/>
              <a:gd name="T57" fmla="*/ 2147483647 h 129"/>
              <a:gd name="T58" fmla="*/ 2147483647 w 102"/>
              <a:gd name="T59" fmla="*/ 2147483647 h 129"/>
              <a:gd name="T60" fmla="*/ 2147483647 w 102"/>
              <a:gd name="T61" fmla="*/ 2147483647 h 129"/>
              <a:gd name="T62" fmla="*/ 2147483647 w 102"/>
              <a:gd name="T63" fmla="*/ 2147483647 h 129"/>
              <a:gd name="T64" fmla="*/ 2147483647 w 102"/>
              <a:gd name="T65" fmla="*/ 2147483647 h 129"/>
              <a:gd name="T66" fmla="*/ 2147483647 w 102"/>
              <a:gd name="T67" fmla="*/ 2147483647 h 129"/>
              <a:gd name="T68" fmla="*/ 2147483647 w 102"/>
              <a:gd name="T69" fmla="*/ 2147483647 h 129"/>
              <a:gd name="T70" fmla="*/ 2147483647 w 102"/>
              <a:gd name="T71" fmla="*/ 2147483647 h 129"/>
              <a:gd name="T72" fmla="*/ 2147483647 w 102"/>
              <a:gd name="T73" fmla="*/ 2147483647 h 129"/>
              <a:gd name="T74" fmla="*/ 2147483647 w 102"/>
              <a:gd name="T75" fmla="*/ 2147483647 h 129"/>
              <a:gd name="T76" fmla="*/ 2147483647 w 102"/>
              <a:gd name="T77" fmla="*/ 2147483647 h 129"/>
              <a:gd name="T78" fmla="*/ 2147483647 w 102"/>
              <a:gd name="T79" fmla="*/ 2147483647 h 129"/>
              <a:gd name="T80" fmla="*/ 2147483647 w 102"/>
              <a:gd name="T81" fmla="*/ 2147483647 h 129"/>
              <a:gd name="T82" fmla="*/ 2147483647 w 102"/>
              <a:gd name="T83" fmla="*/ 2147483647 h 129"/>
              <a:gd name="T84" fmla="*/ 2147483647 w 102"/>
              <a:gd name="T85" fmla="*/ 2147483647 h 129"/>
              <a:gd name="T86" fmla="*/ 2147483647 w 102"/>
              <a:gd name="T87" fmla="*/ 2147483647 h 129"/>
              <a:gd name="T88" fmla="*/ 2147483647 w 102"/>
              <a:gd name="T89" fmla="*/ 2147483647 h 129"/>
              <a:gd name="T90" fmla="*/ 2147483647 w 102"/>
              <a:gd name="T91" fmla="*/ 2147483647 h 129"/>
              <a:gd name="T92" fmla="*/ 2147483647 w 102"/>
              <a:gd name="T93" fmla="*/ 2147483647 h 129"/>
              <a:gd name="T94" fmla="*/ 2147483647 w 102"/>
              <a:gd name="T95" fmla="*/ 2147483647 h 129"/>
              <a:gd name="T96" fmla="*/ 2147483647 w 102"/>
              <a:gd name="T97" fmla="*/ 2147483647 h 129"/>
              <a:gd name="T98" fmla="*/ 2147483647 w 102"/>
              <a:gd name="T99" fmla="*/ 2147483647 h 129"/>
              <a:gd name="T100" fmla="*/ 2147483647 w 102"/>
              <a:gd name="T101" fmla="*/ 2147483647 h 129"/>
              <a:gd name="T102" fmla="*/ 2147483647 w 102"/>
              <a:gd name="T103" fmla="*/ 2147483647 h 129"/>
              <a:gd name="T104" fmla="*/ 2147483647 w 102"/>
              <a:gd name="T105" fmla="*/ 2147483647 h 129"/>
              <a:gd name="T106" fmla="*/ 2147483647 w 102"/>
              <a:gd name="T107" fmla="*/ 0 h 129"/>
              <a:gd name="T108" fmla="*/ 2147483647 w 102"/>
              <a:gd name="T109" fmla="*/ 2147483647 h 129"/>
              <a:gd name="T110" fmla="*/ 2147483647 w 102"/>
              <a:gd name="T111" fmla="*/ 2147483647 h 129"/>
              <a:gd name="T112" fmla="*/ 2147483647 w 102"/>
              <a:gd name="T113" fmla="*/ 2147483647 h 129"/>
              <a:gd name="T114" fmla="*/ 2147483647 w 102"/>
              <a:gd name="T115" fmla="*/ 2147483647 h 129"/>
              <a:gd name="T116" fmla="*/ 2147483647 w 102"/>
              <a:gd name="T117" fmla="*/ 2147483647 h 129"/>
              <a:gd name="T118" fmla="*/ 2147483647 w 102"/>
              <a:gd name="T119" fmla="*/ 2147483647 h 129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02"/>
              <a:gd name="T181" fmla="*/ 0 h 129"/>
              <a:gd name="T182" fmla="*/ 102 w 102"/>
              <a:gd name="T183" fmla="*/ 129 h 129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02" h="129">
                <a:moveTo>
                  <a:pt x="7" y="30"/>
                </a:moveTo>
                <a:lnTo>
                  <a:pt x="6" y="37"/>
                </a:lnTo>
                <a:lnTo>
                  <a:pt x="5" y="42"/>
                </a:lnTo>
                <a:lnTo>
                  <a:pt x="5" y="46"/>
                </a:lnTo>
                <a:lnTo>
                  <a:pt x="6" y="48"/>
                </a:lnTo>
                <a:lnTo>
                  <a:pt x="7" y="50"/>
                </a:lnTo>
                <a:lnTo>
                  <a:pt x="8" y="53"/>
                </a:lnTo>
                <a:lnTo>
                  <a:pt x="10" y="57"/>
                </a:lnTo>
                <a:lnTo>
                  <a:pt x="10" y="62"/>
                </a:lnTo>
                <a:lnTo>
                  <a:pt x="9" y="65"/>
                </a:lnTo>
                <a:lnTo>
                  <a:pt x="6" y="73"/>
                </a:lnTo>
                <a:lnTo>
                  <a:pt x="1" y="81"/>
                </a:lnTo>
                <a:lnTo>
                  <a:pt x="0" y="84"/>
                </a:lnTo>
                <a:lnTo>
                  <a:pt x="1" y="87"/>
                </a:lnTo>
                <a:lnTo>
                  <a:pt x="7" y="90"/>
                </a:lnTo>
                <a:lnTo>
                  <a:pt x="8" y="91"/>
                </a:lnTo>
                <a:lnTo>
                  <a:pt x="8" y="94"/>
                </a:lnTo>
                <a:lnTo>
                  <a:pt x="8" y="96"/>
                </a:lnTo>
                <a:lnTo>
                  <a:pt x="9" y="98"/>
                </a:lnTo>
                <a:lnTo>
                  <a:pt x="9" y="101"/>
                </a:lnTo>
                <a:lnTo>
                  <a:pt x="9" y="103"/>
                </a:lnTo>
                <a:lnTo>
                  <a:pt x="11" y="104"/>
                </a:lnTo>
                <a:lnTo>
                  <a:pt x="11" y="107"/>
                </a:lnTo>
                <a:lnTo>
                  <a:pt x="12" y="111"/>
                </a:lnTo>
                <a:lnTo>
                  <a:pt x="12" y="115"/>
                </a:lnTo>
                <a:lnTo>
                  <a:pt x="13" y="117"/>
                </a:lnTo>
                <a:lnTo>
                  <a:pt x="14" y="120"/>
                </a:lnTo>
                <a:lnTo>
                  <a:pt x="18" y="122"/>
                </a:lnTo>
                <a:lnTo>
                  <a:pt x="24" y="124"/>
                </a:lnTo>
                <a:lnTo>
                  <a:pt x="30" y="123"/>
                </a:lnTo>
                <a:lnTo>
                  <a:pt x="38" y="122"/>
                </a:lnTo>
                <a:lnTo>
                  <a:pt x="41" y="122"/>
                </a:lnTo>
                <a:lnTo>
                  <a:pt x="43" y="124"/>
                </a:lnTo>
                <a:lnTo>
                  <a:pt x="47" y="126"/>
                </a:lnTo>
                <a:lnTo>
                  <a:pt x="51" y="128"/>
                </a:lnTo>
                <a:lnTo>
                  <a:pt x="56" y="127"/>
                </a:lnTo>
                <a:lnTo>
                  <a:pt x="59" y="126"/>
                </a:lnTo>
                <a:lnTo>
                  <a:pt x="64" y="123"/>
                </a:lnTo>
                <a:lnTo>
                  <a:pt x="70" y="118"/>
                </a:lnTo>
                <a:lnTo>
                  <a:pt x="77" y="112"/>
                </a:lnTo>
                <a:lnTo>
                  <a:pt x="84" y="102"/>
                </a:lnTo>
                <a:lnTo>
                  <a:pt x="88" y="95"/>
                </a:lnTo>
                <a:lnTo>
                  <a:pt x="90" y="90"/>
                </a:lnTo>
                <a:lnTo>
                  <a:pt x="90" y="86"/>
                </a:lnTo>
                <a:lnTo>
                  <a:pt x="90" y="81"/>
                </a:lnTo>
                <a:lnTo>
                  <a:pt x="90" y="75"/>
                </a:lnTo>
                <a:lnTo>
                  <a:pt x="93" y="69"/>
                </a:lnTo>
                <a:lnTo>
                  <a:pt x="99" y="59"/>
                </a:lnTo>
                <a:lnTo>
                  <a:pt x="101" y="43"/>
                </a:lnTo>
                <a:lnTo>
                  <a:pt x="100" y="31"/>
                </a:lnTo>
                <a:lnTo>
                  <a:pt x="97" y="18"/>
                </a:lnTo>
                <a:lnTo>
                  <a:pt x="89" y="9"/>
                </a:lnTo>
                <a:lnTo>
                  <a:pt x="77" y="3"/>
                </a:lnTo>
                <a:lnTo>
                  <a:pt x="62" y="0"/>
                </a:lnTo>
                <a:lnTo>
                  <a:pt x="48" y="1"/>
                </a:lnTo>
                <a:lnTo>
                  <a:pt x="33" y="3"/>
                </a:lnTo>
                <a:lnTo>
                  <a:pt x="23" y="8"/>
                </a:lnTo>
                <a:lnTo>
                  <a:pt x="13" y="17"/>
                </a:lnTo>
                <a:lnTo>
                  <a:pt x="8" y="25"/>
                </a:lnTo>
                <a:lnTo>
                  <a:pt x="7" y="30"/>
                </a:lnTo>
              </a:path>
            </a:pathLst>
          </a:custGeom>
          <a:solidFill>
            <a:srgbClr val="FF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1303" name="Freeform 381"/>
          <p:cNvSpPr>
            <a:spLocks noChangeArrowheads="1"/>
          </p:cNvSpPr>
          <p:nvPr/>
        </p:nvSpPr>
        <p:spPr bwMode="auto">
          <a:xfrm>
            <a:off x="965200" y="1658938"/>
            <a:ext cx="26988" cy="26987"/>
          </a:xfrm>
          <a:custGeom>
            <a:avLst/>
            <a:gdLst>
              <a:gd name="T0" fmla="*/ 0 w 17"/>
              <a:gd name="T1" fmla="*/ 0 h 17"/>
              <a:gd name="T2" fmla="*/ 2147483647 w 17"/>
              <a:gd name="T3" fmla="*/ 0 h 17"/>
              <a:gd name="T4" fmla="*/ 2147483647 w 17"/>
              <a:gd name="T5" fmla="*/ 0 h 17"/>
              <a:gd name="T6" fmla="*/ 2147483647 w 17"/>
              <a:gd name="T7" fmla="*/ 2147483647 h 17"/>
              <a:gd name="T8" fmla="*/ 2147483647 w 17"/>
              <a:gd name="T9" fmla="*/ 2147483647 h 17"/>
              <a:gd name="T10" fmla="*/ 2147483647 w 17"/>
              <a:gd name="T11" fmla="*/ 2147483647 h 1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7"/>
              <a:gd name="T19" fmla="*/ 0 h 17"/>
              <a:gd name="T20" fmla="*/ 17 w 17"/>
              <a:gd name="T21" fmla="*/ 17 h 1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7" h="17">
                <a:moveTo>
                  <a:pt x="0" y="0"/>
                </a:moveTo>
                <a:lnTo>
                  <a:pt x="4" y="0"/>
                </a:lnTo>
                <a:lnTo>
                  <a:pt x="8" y="0"/>
                </a:lnTo>
                <a:lnTo>
                  <a:pt x="12" y="4"/>
                </a:lnTo>
                <a:lnTo>
                  <a:pt x="16" y="8"/>
                </a:lnTo>
                <a:lnTo>
                  <a:pt x="16" y="16"/>
                </a:lnTo>
              </a:path>
            </a:pathLst>
          </a:custGeom>
          <a:noFill/>
          <a:ln w="126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/>
          </a:p>
        </p:txBody>
      </p:sp>
      <p:grpSp>
        <p:nvGrpSpPr>
          <p:cNvPr id="11304" name="Group 382"/>
          <p:cNvGrpSpPr>
            <a:grpSpLocks/>
          </p:cNvGrpSpPr>
          <p:nvPr/>
        </p:nvGrpSpPr>
        <p:grpSpPr bwMode="auto">
          <a:xfrm>
            <a:off x="952500" y="1630363"/>
            <a:ext cx="149225" cy="136525"/>
            <a:chOff x="600" y="1027"/>
            <a:chExt cx="94" cy="86"/>
          </a:xfrm>
        </p:grpSpPr>
        <p:grpSp>
          <p:nvGrpSpPr>
            <p:cNvPr id="11333" name="Group 383"/>
            <p:cNvGrpSpPr>
              <a:grpSpLocks/>
            </p:cNvGrpSpPr>
            <p:nvPr/>
          </p:nvGrpSpPr>
          <p:grpSpPr bwMode="auto">
            <a:xfrm>
              <a:off x="600" y="1027"/>
              <a:ext cx="91" cy="86"/>
              <a:chOff x="600" y="1027"/>
              <a:chExt cx="91" cy="86"/>
            </a:xfrm>
          </p:grpSpPr>
          <p:sp>
            <p:nvSpPr>
              <p:cNvPr id="11337" name="Freeform 384"/>
              <p:cNvSpPr>
                <a:spLocks noChangeArrowheads="1"/>
              </p:cNvSpPr>
              <p:nvPr/>
            </p:nvSpPr>
            <p:spPr bwMode="auto">
              <a:xfrm>
                <a:off x="621" y="1035"/>
                <a:ext cx="70" cy="69"/>
              </a:xfrm>
              <a:custGeom>
                <a:avLst/>
                <a:gdLst>
                  <a:gd name="T0" fmla="*/ 13 w 71"/>
                  <a:gd name="T1" fmla="*/ 67 h 70"/>
                  <a:gd name="T2" fmla="*/ 24 w 71"/>
                  <a:gd name="T3" fmla="*/ 62 h 70"/>
                  <a:gd name="T4" fmla="*/ 33 w 71"/>
                  <a:gd name="T5" fmla="*/ 58 h 70"/>
                  <a:gd name="T6" fmla="*/ 36 w 71"/>
                  <a:gd name="T7" fmla="*/ 56 h 70"/>
                  <a:gd name="T8" fmla="*/ 39 w 71"/>
                  <a:gd name="T9" fmla="*/ 59 h 70"/>
                  <a:gd name="T10" fmla="*/ 39 w 71"/>
                  <a:gd name="T11" fmla="*/ 63 h 70"/>
                  <a:gd name="T12" fmla="*/ 41 w 71"/>
                  <a:gd name="T13" fmla="*/ 65 h 70"/>
                  <a:gd name="T14" fmla="*/ 45 w 71"/>
                  <a:gd name="T15" fmla="*/ 64 h 70"/>
                  <a:gd name="T16" fmla="*/ 53 w 71"/>
                  <a:gd name="T17" fmla="*/ 55 h 70"/>
                  <a:gd name="T18" fmla="*/ 61 w 71"/>
                  <a:gd name="T19" fmla="*/ 45 h 70"/>
                  <a:gd name="T20" fmla="*/ 66 w 71"/>
                  <a:gd name="T21" fmla="*/ 35 h 70"/>
                  <a:gd name="T22" fmla="*/ 66 w 71"/>
                  <a:gd name="T23" fmla="*/ 27 h 70"/>
                  <a:gd name="T24" fmla="*/ 69 w 71"/>
                  <a:gd name="T25" fmla="*/ 10 h 70"/>
                  <a:gd name="T26" fmla="*/ 57 w 71"/>
                  <a:gd name="T27" fmla="*/ 1 h 70"/>
                  <a:gd name="T28" fmla="*/ 35 w 71"/>
                  <a:gd name="T29" fmla="*/ 13 h 70"/>
                  <a:gd name="T30" fmla="*/ 29 w 71"/>
                  <a:gd name="T31" fmla="*/ 24 h 70"/>
                  <a:gd name="T32" fmla="*/ 27 w 71"/>
                  <a:gd name="T33" fmla="*/ 27 h 70"/>
                  <a:gd name="T34" fmla="*/ 23 w 71"/>
                  <a:gd name="T35" fmla="*/ 28 h 70"/>
                  <a:gd name="T36" fmla="*/ 19 w 71"/>
                  <a:gd name="T37" fmla="*/ 27 h 70"/>
                  <a:gd name="T38" fmla="*/ 18 w 71"/>
                  <a:gd name="T39" fmla="*/ 24 h 70"/>
                  <a:gd name="T40" fmla="*/ 18 w 71"/>
                  <a:gd name="T41" fmla="*/ 21 h 70"/>
                  <a:gd name="T42" fmla="*/ 19 w 71"/>
                  <a:gd name="T43" fmla="*/ 19 h 70"/>
                  <a:gd name="T44" fmla="*/ 20 w 71"/>
                  <a:gd name="T45" fmla="*/ 17 h 70"/>
                  <a:gd name="T46" fmla="*/ 18 w 71"/>
                  <a:gd name="T47" fmla="*/ 15 h 70"/>
                  <a:gd name="T48" fmla="*/ 11 w 71"/>
                  <a:gd name="T49" fmla="*/ 17 h 70"/>
                  <a:gd name="T50" fmla="*/ 9 w 71"/>
                  <a:gd name="T51" fmla="*/ 19 h 70"/>
                  <a:gd name="T52" fmla="*/ 8 w 71"/>
                  <a:gd name="T53" fmla="*/ 21 h 70"/>
                  <a:gd name="T54" fmla="*/ 13 w 71"/>
                  <a:gd name="T55" fmla="*/ 22 h 70"/>
                  <a:gd name="T56" fmla="*/ 15 w 71"/>
                  <a:gd name="T57" fmla="*/ 24 h 70"/>
                  <a:gd name="T58" fmla="*/ 18 w 71"/>
                  <a:gd name="T59" fmla="*/ 30 h 70"/>
                  <a:gd name="T60" fmla="*/ 17 w 71"/>
                  <a:gd name="T61" fmla="*/ 35 h 70"/>
                  <a:gd name="T62" fmla="*/ 15 w 71"/>
                  <a:gd name="T63" fmla="*/ 35 h 70"/>
                  <a:gd name="T64" fmla="*/ 12 w 71"/>
                  <a:gd name="T65" fmla="*/ 34 h 70"/>
                  <a:gd name="T66" fmla="*/ 7 w 71"/>
                  <a:gd name="T67" fmla="*/ 34 h 70"/>
                  <a:gd name="T68" fmla="*/ 6 w 71"/>
                  <a:gd name="T69" fmla="*/ 34 h 70"/>
                  <a:gd name="T70" fmla="*/ 7 w 71"/>
                  <a:gd name="T71" fmla="*/ 36 h 70"/>
                  <a:gd name="T72" fmla="*/ 11 w 71"/>
                  <a:gd name="T73" fmla="*/ 38 h 70"/>
                  <a:gd name="T74" fmla="*/ 16 w 71"/>
                  <a:gd name="T75" fmla="*/ 39 h 70"/>
                  <a:gd name="T76" fmla="*/ 19 w 71"/>
                  <a:gd name="T77" fmla="*/ 39 h 70"/>
                  <a:gd name="T78" fmla="*/ 21 w 71"/>
                  <a:gd name="T79" fmla="*/ 41 h 70"/>
                  <a:gd name="T80" fmla="*/ 22 w 71"/>
                  <a:gd name="T81" fmla="*/ 45 h 70"/>
                  <a:gd name="T82" fmla="*/ 19 w 71"/>
                  <a:gd name="T83" fmla="*/ 46 h 70"/>
                  <a:gd name="T84" fmla="*/ 16 w 71"/>
                  <a:gd name="T85" fmla="*/ 47 h 70"/>
                  <a:gd name="T86" fmla="*/ 12 w 71"/>
                  <a:gd name="T87" fmla="*/ 47 h 70"/>
                  <a:gd name="T88" fmla="*/ 10 w 71"/>
                  <a:gd name="T89" fmla="*/ 46 h 70"/>
                  <a:gd name="T90" fmla="*/ 11 w 71"/>
                  <a:gd name="T91" fmla="*/ 48 h 70"/>
                  <a:gd name="T92" fmla="*/ 10 w 71"/>
                  <a:gd name="T93" fmla="*/ 52 h 70"/>
                  <a:gd name="T94" fmla="*/ 8 w 71"/>
                  <a:gd name="T95" fmla="*/ 53 h 70"/>
                  <a:gd name="T96" fmla="*/ 9 w 71"/>
                  <a:gd name="T97" fmla="*/ 58 h 70"/>
                  <a:gd name="T98" fmla="*/ 12 w 71"/>
                  <a:gd name="T99" fmla="*/ 59 h 70"/>
                  <a:gd name="T100" fmla="*/ 16 w 71"/>
                  <a:gd name="T101" fmla="*/ 59 h 70"/>
                  <a:gd name="T102" fmla="*/ 18 w 71"/>
                  <a:gd name="T103" fmla="*/ 59 h 70"/>
                  <a:gd name="T104" fmla="*/ 20 w 71"/>
                  <a:gd name="T105" fmla="*/ 60 h 70"/>
                  <a:gd name="T106" fmla="*/ 16 w 71"/>
                  <a:gd name="T107" fmla="*/ 62 h 70"/>
                  <a:gd name="T108" fmla="*/ 14 w 71"/>
                  <a:gd name="T109" fmla="*/ 62 h 70"/>
                  <a:gd name="T110" fmla="*/ 10 w 71"/>
                  <a:gd name="T111" fmla="*/ 64 h 70"/>
                  <a:gd name="T112" fmla="*/ 6 w 71"/>
                  <a:gd name="T113" fmla="*/ 66 h 70"/>
                  <a:gd name="T114" fmla="*/ 2 w 71"/>
                  <a:gd name="T115" fmla="*/ 67 h 70"/>
                  <a:gd name="T116" fmla="*/ 1 w 71"/>
                  <a:gd name="T117" fmla="*/ 67 h 70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71"/>
                  <a:gd name="T178" fmla="*/ 0 h 70"/>
                  <a:gd name="T179" fmla="*/ 71 w 71"/>
                  <a:gd name="T180" fmla="*/ 70 h 70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71" h="70">
                    <a:moveTo>
                      <a:pt x="4" y="69"/>
                    </a:moveTo>
                    <a:lnTo>
                      <a:pt x="13" y="68"/>
                    </a:lnTo>
                    <a:lnTo>
                      <a:pt x="18" y="66"/>
                    </a:lnTo>
                    <a:lnTo>
                      <a:pt x="24" y="63"/>
                    </a:lnTo>
                    <a:lnTo>
                      <a:pt x="29" y="61"/>
                    </a:lnTo>
                    <a:lnTo>
                      <a:pt x="33" y="59"/>
                    </a:lnTo>
                    <a:lnTo>
                      <a:pt x="36" y="57"/>
                    </a:lnTo>
                    <a:lnTo>
                      <a:pt x="37" y="57"/>
                    </a:lnTo>
                    <a:lnTo>
                      <a:pt x="39" y="58"/>
                    </a:lnTo>
                    <a:lnTo>
                      <a:pt x="40" y="60"/>
                    </a:lnTo>
                    <a:lnTo>
                      <a:pt x="39" y="63"/>
                    </a:lnTo>
                    <a:lnTo>
                      <a:pt x="40" y="64"/>
                    </a:lnTo>
                    <a:lnTo>
                      <a:pt x="41" y="66"/>
                    </a:lnTo>
                    <a:lnTo>
                      <a:pt x="42" y="66"/>
                    </a:lnTo>
                    <a:lnTo>
                      <a:pt x="43" y="66"/>
                    </a:lnTo>
                    <a:lnTo>
                      <a:pt x="46" y="65"/>
                    </a:lnTo>
                    <a:lnTo>
                      <a:pt x="50" y="62"/>
                    </a:lnTo>
                    <a:lnTo>
                      <a:pt x="54" y="56"/>
                    </a:lnTo>
                    <a:lnTo>
                      <a:pt x="59" y="52"/>
                    </a:lnTo>
                    <a:lnTo>
                      <a:pt x="62" y="46"/>
                    </a:lnTo>
                    <a:lnTo>
                      <a:pt x="65" y="40"/>
                    </a:lnTo>
                    <a:lnTo>
                      <a:pt x="67" y="35"/>
                    </a:lnTo>
                    <a:lnTo>
                      <a:pt x="67" y="30"/>
                    </a:lnTo>
                    <a:lnTo>
                      <a:pt x="67" y="27"/>
                    </a:lnTo>
                    <a:lnTo>
                      <a:pt x="67" y="22"/>
                    </a:lnTo>
                    <a:lnTo>
                      <a:pt x="70" y="10"/>
                    </a:lnTo>
                    <a:lnTo>
                      <a:pt x="67" y="0"/>
                    </a:lnTo>
                    <a:lnTo>
                      <a:pt x="58" y="1"/>
                    </a:lnTo>
                    <a:lnTo>
                      <a:pt x="44" y="7"/>
                    </a:lnTo>
                    <a:lnTo>
                      <a:pt x="35" y="13"/>
                    </a:lnTo>
                    <a:lnTo>
                      <a:pt x="32" y="18"/>
                    </a:lnTo>
                    <a:lnTo>
                      <a:pt x="29" y="24"/>
                    </a:lnTo>
                    <a:lnTo>
                      <a:pt x="28" y="26"/>
                    </a:lnTo>
                    <a:lnTo>
                      <a:pt x="27" y="27"/>
                    </a:lnTo>
                    <a:lnTo>
                      <a:pt x="25" y="27"/>
                    </a:lnTo>
                    <a:lnTo>
                      <a:pt x="23" y="28"/>
                    </a:lnTo>
                    <a:lnTo>
                      <a:pt x="20" y="28"/>
                    </a:lnTo>
                    <a:lnTo>
                      <a:pt x="19" y="27"/>
                    </a:lnTo>
                    <a:lnTo>
                      <a:pt x="18" y="26"/>
                    </a:lnTo>
                    <a:lnTo>
                      <a:pt x="18" y="24"/>
                    </a:lnTo>
                    <a:lnTo>
                      <a:pt x="17" y="22"/>
                    </a:lnTo>
                    <a:lnTo>
                      <a:pt x="18" y="21"/>
                    </a:lnTo>
                    <a:lnTo>
                      <a:pt x="18" y="20"/>
                    </a:lnTo>
                    <a:lnTo>
                      <a:pt x="19" y="19"/>
                    </a:lnTo>
                    <a:lnTo>
                      <a:pt x="20" y="19"/>
                    </a:lnTo>
                    <a:lnTo>
                      <a:pt x="20" y="17"/>
                    </a:lnTo>
                    <a:lnTo>
                      <a:pt x="19" y="16"/>
                    </a:lnTo>
                    <a:lnTo>
                      <a:pt x="18" y="15"/>
                    </a:lnTo>
                    <a:lnTo>
                      <a:pt x="13" y="16"/>
                    </a:lnTo>
                    <a:lnTo>
                      <a:pt x="11" y="17"/>
                    </a:lnTo>
                    <a:lnTo>
                      <a:pt x="10" y="17"/>
                    </a:lnTo>
                    <a:lnTo>
                      <a:pt x="9" y="19"/>
                    </a:lnTo>
                    <a:lnTo>
                      <a:pt x="8" y="20"/>
                    </a:lnTo>
                    <a:lnTo>
                      <a:pt x="8" y="21"/>
                    </a:lnTo>
                    <a:lnTo>
                      <a:pt x="10" y="22"/>
                    </a:lnTo>
                    <a:lnTo>
                      <a:pt x="13" y="22"/>
                    </a:lnTo>
                    <a:lnTo>
                      <a:pt x="14" y="23"/>
                    </a:lnTo>
                    <a:lnTo>
                      <a:pt x="15" y="24"/>
                    </a:lnTo>
                    <a:lnTo>
                      <a:pt x="17" y="27"/>
                    </a:lnTo>
                    <a:lnTo>
                      <a:pt x="18" y="30"/>
                    </a:lnTo>
                    <a:lnTo>
                      <a:pt x="18" y="33"/>
                    </a:lnTo>
                    <a:lnTo>
                      <a:pt x="17" y="36"/>
                    </a:lnTo>
                    <a:lnTo>
                      <a:pt x="16" y="36"/>
                    </a:lnTo>
                    <a:lnTo>
                      <a:pt x="15" y="36"/>
                    </a:lnTo>
                    <a:lnTo>
                      <a:pt x="14" y="35"/>
                    </a:lnTo>
                    <a:lnTo>
                      <a:pt x="12" y="34"/>
                    </a:lnTo>
                    <a:lnTo>
                      <a:pt x="10" y="34"/>
                    </a:lnTo>
                    <a:lnTo>
                      <a:pt x="7" y="34"/>
                    </a:lnTo>
                    <a:lnTo>
                      <a:pt x="6" y="34"/>
                    </a:lnTo>
                    <a:lnTo>
                      <a:pt x="6" y="35"/>
                    </a:lnTo>
                    <a:lnTo>
                      <a:pt x="7" y="37"/>
                    </a:lnTo>
                    <a:lnTo>
                      <a:pt x="9" y="38"/>
                    </a:lnTo>
                    <a:lnTo>
                      <a:pt x="11" y="39"/>
                    </a:lnTo>
                    <a:lnTo>
                      <a:pt x="14" y="40"/>
                    </a:lnTo>
                    <a:lnTo>
                      <a:pt x="16" y="40"/>
                    </a:lnTo>
                    <a:lnTo>
                      <a:pt x="18" y="40"/>
                    </a:lnTo>
                    <a:lnTo>
                      <a:pt x="19" y="40"/>
                    </a:lnTo>
                    <a:lnTo>
                      <a:pt x="20" y="41"/>
                    </a:lnTo>
                    <a:lnTo>
                      <a:pt x="21" y="42"/>
                    </a:lnTo>
                    <a:lnTo>
                      <a:pt x="22" y="44"/>
                    </a:lnTo>
                    <a:lnTo>
                      <a:pt x="22" y="46"/>
                    </a:lnTo>
                    <a:lnTo>
                      <a:pt x="21" y="46"/>
                    </a:lnTo>
                    <a:lnTo>
                      <a:pt x="19" y="47"/>
                    </a:lnTo>
                    <a:lnTo>
                      <a:pt x="18" y="48"/>
                    </a:lnTo>
                    <a:lnTo>
                      <a:pt x="16" y="48"/>
                    </a:lnTo>
                    <a:lnTo>
                      <a:pt x="14" y="48"/>
                    </a:lnTo>
                    <a:lnTo>
                      <a:pt x="12" y="48"/>
                    </a:lnTo>
                    <a:lnTo>
                      <a:pt x="11" y="47"/>
                    </a:lnTo>
                    <a:lnTo>
                      <a:pt x="10" y="47"/>
                    </a:lnTo>
                    <a:lnTo>
                      <a:pt x="9" y="48"/>
                    </a:lnTo>
                    <a:lnTo>
                      <a:pt x="11" y="49"/>
                    </a:lnTo>
                    <a:lnTo>
                      <a:pt x="11" y="52"/>
                    </a:lnTo>
                    <a:lnTo>
                      <a:pt x="10" y="53"/>
                    </a:lnTo>
                    <a:lnTo>
                      <a:pt x="9" y="53"/>
                    </a:lnTo>
                    <a:lnTo>
                      <a:pt x="8" y="54"/>
                    </a:lnTo>
                    <a:lnTo>
                      <a:pt x="8" y="56"/>
                    </a:lnTo>
                    <a:lnTo>
                      <a:pt x="9" y="59"/>
                    </a:lnTo>
                    <a:lnTo>
                      <a:pt x="11" y="60"/>
                    </a:lnTo>
                    <a:lnTo>
                      <a:pt x="12" y="60"/>
                    </a:lnTo>
                    <a:lnTo>
                      <a:pt x="14" y="60"/>
                    </a:lnTo>
                    <a:lnTo>
                      <a:pt x="16" y="60"/>
                    </a:lnTo>
                    <a:lnTo>
                      <a:pt x="17" y="61"/>
                    </a:lnTo>
                    <a:lnTo>
                      <a:pt x="18" y="60"/>
                    </a:lnTo>
                    <a:lnTo>
                      <a:pt x="19" y="60"/>
                    </a:lnTo>
                    <a:lnTo>
                      <a:pt x="20" y="61"/>
                    </a:lnTo>
                    <a:lnTo>
                      <a:pt x="18" y="62"/>
                    </a:lnTo>
                    <a:lnTo>
                      <a:pt x="16" y="63"/>
                    </a:lnTo>
                    <a:lnTo>
                      <a:pt x="15" y="63"/>
                    </a:lnTo>
                    <a:lnTo>
                      <a:pt x="14" y="63"/>
                    </a:lnTo>
                    <a:lnTo>
                      <a:pt x="13" y="65"/>
                    </a:lnTo>
                    <a:lnTo>
                      <a:pt x="10" y="65"/>
                    </a:lnTo>
                    <a:lnTo>
                      <a:pt x="8" y="66"/>
                    </a:lnTo>
                    <a:lnTo>
                      <a:pt x="6" y="67"/>
                    </a:lnTo>
                    <a:lnTo>
                      <a:pt x="4" y="67"/>
                    </a:lnTo>
                    <a:lnTo>
                      <a:pt x="2" y="68"/>
                    </a:lnTo>
                    <a:lnTo>
                      <a:pt x="0" y="67"/>
                    </a:lnTo>
                    <a:lnTo>
                      <a:pt x="1" y="68"/>
                    </a:lnTo>
                    <a:lnTo>
                      <a:pt x="4" y="69"/>
                    </a:lnTo>
                  </a:path>
                </a:pathLst>
              </a:custGeom>
              <a:solidFill>
                <a:srgbClr val="FFA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338" name="Freeform 385"/>
              <p:cNvSpPr>
                <a:spLocks noChangeArrowheads="1"/>
              </p:cNvSpPr>
              <p:nvPr/>
            </p:nvSpPr>
            <p:spPr bwMode="auto">
              <a:xfrm>
                <a:off x="604" y="1048"/>
                <a:ext cx="16" cy="17"/>
              </a:xfrm>
              <a:custGeom>
                <a:avLst/>
                <a:gdLst>
                  <a:gd name="T0" fmla="*/ 11 w 17"/>
                  <a:gd name="T1" fmla="*/ 0 h 18"/>
                  <a:gd name="T2" fmla="*/ 8 w 17"/>
                  <a:gd name="T3" fmla="*/ 4 h 18"/>
                  <a:gd name="T4" fmla="*/ 4 w 17"/>
                  <a:gd name="T5" fmla="*/ 8 h 18"/>
                  <a:gd name="T6" fmla="*/ 0 w 17"/>
                  <a:gd name="T7" fmla="*/ 11 h 18"/>
                  <a:gd name="T8" fmla="*/ 0 w 17"/>
                  <a:gd name="T9" fmla="*/ 13 h 18"/>
                  <a:gd name="T10" fmla="*/ 0 w 17"/>
                  <a:gd name="T11" fmla="*/ 14 h 18"/>
                  <a:gd name="T12" fmla="*/ 4 w 17"/>
                  <a:gd name="T13" fmla="*/ 15 h 18"/>
                  <a:gd name="T14" fmla="*/ 8 w 17"/>
                  <a:gd name="T15" fmla="*/ 16 h 18"/>
                  <a:gd name="T16" fmla="*/ 8 w 17"/>
                  <a:gd name="T17" fmla="*/ 15 h 18"/>
                  <a:gd name="T18" fmla="*/ 8 w 17"/>
                  <a:gd name="T19" fmla="*/ 14 h 18"/>
                  <a:gd name="T20" fmla="*/ 8 w 17"/>
                  <a:gd name="T21" fmla="*/ 12 h 18"/>
                  <a:gd name="T22" fmla="*/ 11 w 17"/>
                  <a:gd name="T23" fmla="*/ 12 h 18"/>
                  <a:gd name="T24" fmla="*/ 15 w 17"/>
                  <a:gd name="T25" fmla="*/ 12 h 18"/>
                  <a:gd name="T26" fmla="*/ 15 w 17"/>
                  <a:gd name="T27" fmla="*/ 8 h 18"/>
                  <a:gd name="T28" fmla="*/ 15 w 17"/>
                  <a:gd name="T29" fmla="*/ 3 h 18"/>
                  <a:gd name="T30" fmla="*/ 15 w 17"/>
                  <a:gd name="T31" fmla="*/ 1 h 18"/>
                  <a:gd name="T32" fmla="*/ 15 w 17"/>
                  <a:gd name="T33" fmla="*/ 0 h 18"/>
                  <a:gd name="T34" fmla="*/ 11 w 17"/>
                  <a:gd name="T35" fmla="*/ 0 h 1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7"/>
                  <a:gd name="T55" fmla="*/ 0 h 18"/>
                  <a:gd name="T56" fmla="*/ 17 w 17"/>
                  <a:gd name="T57" fmla="*/ 18 h 1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7" h="18">
                    <a:moveTo>
                      <a:pt x="12" y="0"/>
                    </a:moveTo>
                    <a:lnTo>
                      <a:pt x="8" y="4"/>
                    </a:lnTo>
                    <a:lnTo>
                      <a:pt x="4" y="8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5"/>
                    </a:lnTo>
                    <a:lnTo>
                      <a:pt x="4" y="16"/>
                    </a:lnTo>
                    <a:lnTo>
                      <a:pt x="8" y="17"/>
                    </a:lnTo>
                    <a:lnTo>
                      <a:pt x="8" y="16"/>
                    </a:lnTo>
                    <a:lnTo>
                      <a:pt x="8" y="15"/>
                    </a:lnTo>
                    <a:lnTo>
                      <a:pt x="8" y="13"/>
                    </a:lnTo>
                    <a:lnTo>
                      <a:pt x="12" y="13"/>
                    </a:lnTo>
                    <a:lnTo>
                      <a:pt x="16" y="13"/>
                    </a:lnTo>
                    <a:lnTo>
                      <a:pt x="16" y="8"/>
                    </a:lnTo>
                    <a:lnTo>
                      <a:pt x="16" y="3"/>
                    </a:lnTo>
                    <a:lnTo>
                      <a:pt x="16" y="1"/>
                    </a:lnTo>
                    <a:lnTo>
                      <a:pt x="16" y="0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FFA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339" name="Freeform 386"/>
              <p:cNvSpPr>
                <a:spLocks noChangeArrowheads="1"/>
              </p:cNvSpPr>
              <p:nvPr/>
            </p:nvSpPr>
            <p:spPr bwMode="auto">
              <a:xfrm>
                <a:off x="602" y="1049"/>
                <a:ext cx="16" cy="16"/>
              </a:xfrm>
              <a:custGeom>
                <a:avLst/>
                <a:gdLst>
                  <a:gd name="T0" fmla="*/ 15 w 17"/>
                  <a:gd name="T1" fmla="*/ 0 h 17"/>
                  <a:gd name="T2" fmla="*/ 11 w 17"/>
                  <a:gd name="T3" fmla="*/ 0 h 17"/>
                  <a:gd name="T4" fmla="*/ 8 w 17"/>
                  <a:gd name="T5" fmla="*/ 2 h 17"/>
                  <a:gd name="T6" fmla="*/ 8 w 17"/>
                  <a:gd name="T7" fmla="*/ 6 h 17"/>
                  <a:gd name="T8" fmla="*/ 4 w 17"/>
                  <a:gd name="T9" fmla="*/ 10 h 17"/>
                  <a:gd name="T10" fmla="*/ 0 w 17"/>
                  <a:gd name="T11" fmla="*/ 12 h 17"/>
                  <a:gd name="T12" fmla="*/ 0 w 17"/>
                  <a:gd name="T13" fmla="*/ 13 h 17"/>
                  <a:gd name="T14" fmla="*/ 0 w 17"/>
                  <a:gd name="T15" fmla="*/ 15 h 17"/>
                  <a:gd name="T16" fmla="*/ 0 w 17"/>
                  <a:gd name="T17" fmla="*/ 15 h 17"/>
                  <a:gd name="T18" fmla="*/ 4 w 17"/>
                  <a:gd name="T19" fmla="*/ 12 h 17"/>
                  <a:gd name="T20" fmla="*/ 8 w 17"/>
                  <a:gd name="T21" fmla="*/ 9 h 17"/>
                  <a:gd name="T22" fmla="*/ 8 w 17"/>
                  <a:gd name="T23" fmla="*/ 6 h 17"/>
                  <a:gd name="T24" fmla="*/ 11 w 17"/>
                  <a:gd name="T25" fmla="*/ 3 h 17"/>
                  <a:gd name="T26" fmla="*/ 15 w 17"/>
                  <a:gd name="T27" fmla="*/ 0 h 1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7"/>
                  <a:gd name="T43" fmla="*/ 0 h 17"/>
                  <a:gd name="T44" fmla="*/ 17 w 17"/>
                  <a:gd name="T45" fmla="*/ 17 h 17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7" h="17">
                    <a:moveTo>
                      <a:pt x="16" y="0"/>
                    </a:moveTo>
                    <a:lnTo>
                      <a:pt x="12" y="0"/>
                    </a:lnTo>
                    <a:lnTo>
                      <a:pt x="8" y="2"/>
                    </a:lnTo>
                    <a:lnTo>
                      <a:pt x="8" y="6"/>
                    </a:lnTo>
                    <a:lnTo>
                      <a:pt x="4" y="11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4" y="13"/>
                    </a:lnTo>
                    <a:lnTo>
                      <a:pt x="8" y="10"/>
                    </a:lnTo>
                    <a:lnTo>
                      <a:pt x="8" y="6"/>
                    </a:lnTo>
                    <a:lnTo>
                      <a:pt x="12" y="3"/>
                    </a:lnTo>
                    <a:lnTo>
                      <a:pt x="16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340" name="Freeform 387"/>
              <p:cNvSpPr>
                <a:spLocks noChangeArrowheads="1"/>
              </p:cNvSpPr>
              <p:nvPr/>
            </p:nvSpPr>
            <p:spPr bwMode="auto">
              <a:xfrm>
                <a:off x="606" y="1048"/>
                <a:ext cx="16" cy="23"/>
              </a:xfrm>
              <a:custGeom>
                <a:avLst/>
                <a:gdLst>
                  <a:gd name="T0" fmla="*/ 4 w 17"/>
                  <a:gd name="T1" fmla="*/ 16 h 24"/>
                  <a:gd name="T2" fmla="*/ 6 w 17"/>
                  <a:gd name="T3" fmla="*/ 15 h 24"/>
                  <a:gd name="T4" fmla="*/ 8 w 17"/>
                  <a:gd name="T5" fmla="*/ 15 h 24"/>
                  <a:gd name="T6" fmla="*/ 8 w 17"/>
                  <a:gd name="T7" fmla="*/ 16 h 24"/>
                  <a:gd name="T8" fmla="*/ 10 w 17"/>
                  <a:gd name="T9" fmla="*/ 16 h 24"/>
                  <a:gd name="T10" fmla="*/ 8 w 17"/>
                  <a:gd name="T11" fmla="*/ 18 h 24"/>
                  <a:gd name="T12" fmla="*/ 8 w 17"/>
                  <a:gd name="T13" fmla="*/ 19 h 24"/>
                  <a:gd name="T14" fmla="*/ 6 w 17"/>
                  <a:gd name="T15" fmla="*/ 20 h 24"/>
                  <a:gd name="T16" fmla="*/ 4 w 17"/>
                  <a:gd name="T17" fmla="*/ 20 h 24"/>
                  <a:gd name="T18" fmla="*/ 2 w 17"/>
                  <a:gd name="T19" fmla="*/ 20 h 24"/>
                  <a:gd name="T20" fmla="*/ 0 w 17"/>
                  <a:gd name="T21" fmla="*/ 20 h 24"/>
                  <a:gd name="T22" fmla="*/ 2 w 17"/>
                  <a:gd name="T23" fmla="*/ 21 h 24"/>
                  <a:gd name="T24" fmla="*/ 4 w 17"/>
                  <a:gd name="T25" fmla="*/ 22 h 24"/>
                  <a:gd name="T26" fmla="*/ 6 w 17"/>
                  <a:gd name="T27" fmla="*/ 22 h 24"/>
                  <a:gd name="T28" fmla="*/ 8 w 17"/>
                  <a:gd name="T29" fmla="*/ 22 h 24"/>
                  <a:gd name="T30" fmla="*/ 10 w 17"/>
                  <a:gd name="T31" fmla="*/ 21 h 24"/>
                  <a:gd name="T32" fmla="*/ 10 w 17"/>
                  <a:gd name="T33" fmla="*/ 21 h 24"/>
                  <a:gd name="T34" fmla="*/ 12 w 17"/>
                  <a:gd name="T35" fmla="*/ 20 h 24"/>
                  <a:gd name="T36" fmla="*/ 15 w 17"/>
                  <a:gd name="T37" fmla="*/ 19 h 24"/>
                  <a:gd name="T38" fmla="*/ 15 w 17"/>
                  <a:gd name="T39" fmla="*/ 17 h 24"/>
                  <a:gd name="T40" fmla="*/ 15 w 17"/>
                  <a:gd name="T41" fmla="*/ 16 h 24"/>
                  <a:gd name="T42" fmla="*/ 12 w 17"/>
                  <a:gd name="T43" fmla="*/ 13 h 24"/>
                  <a:gd name="T44" fmla="*/ 12 w 17"/>
                  <a:gd name="T45" fmla="*/ 12 h 24"/>
                  <a:gd name="T46" fmla="*/ 10 w 17"/>
                  <a:gd name="T47" fmla="*/ 10 h 24"/>
                  <a:gd name="T48" fmla="*/ 10 w 17"/>
                  <a:gd name="T49" fmla="*/ 7 h 24"/>
                  <a:gd name="T50" fmla="*/ 12 w 17"/>
                  <a:gd name="T51" fmla="*/ 4 h 24"/>
                  <a:gd name="T52" fmla="*/ 12 w 17"/>
                  <a:gd name="T53" fmla="*/ 1 h 24"/>
                  <a:gd name="T54" fmla="*/ 10 w 17"/>
                  <a:gd name="T55" fmla="*/ 0 h 24"/>
                  <a:gd name="T56" fmla="*/ 8 w 17"/>
                  <a:gd name="T57" fmla="*/ 0 h 24"/>
                  <a:gd name="T58" fmla="*/ 8 w 17"/>
                  <a:gd name="T59" fmla="*/ 4 h 24"/>
                  <a:gd name="T60" fmla="*/ 8 w 17"/>
                  <a:gd name="T61" fmla="*/ 9 h 24"/>
                  <a:gd name="T62" fmla="*/ 8 w 17"/>
                  <a:gd name="T63" fmla="*/ 10 h 24"/>
                  <a:gd name="T64" fmla="*/ 8 w 17"/>
                  <a:gd name="T65" fmla="*/ 12 h 24"/>
                  <a:gd name="T66" fmla="*/ 6 w 17"/>
                  <a:gd name="T67" fmla="*/ 12 h 24"/>
                  <a:gd name="T68" fmla="*/ 6 w 17"/>
                  <a:gd name="T69" fmla="*/ 13 h 24"/>
                  <a:gd name="T70" fmla="*/ 4 w 17"/>
                  <a:gd name="T71" fmla="*/ 13 h 24"/>
                  <a:gd name="T72" fmla="*/ 4 w 17"/>
                  <a:gd name="T73" fmla="*/ 16 h 2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7"/>
                  <a:gd name="T112" fmla="*/ 0 h 24"/>
                  <a:gd name="T113" fmla="*/ 17 w 17"/>
                  <a:gd name="T114" fmla="*/ 24 h 2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7" h="24">
                    <a:moveTo>
                      <a:pt x="4" y="17"/>
                    </a:moveTo>
                    <a:lnTo>
                      <a:pt x="6" y="16"/>
                    </a:lnTo>
                    <a:lnTo>
                      <a:pt x="9" y="16"/>
                    </a:lnTo>
                    <a:lnTo>
                      <a:pt x="9" y="17"/>
                    </a:lnTo>
                    <a:lnTo>
                      <a:pt x="11" y="17"/>
                    </a:lnTo>
                    <a:lnTo>
                      <a:pt x="9" y="19"/>
                    </a:lnTo>
                    <a:lnTo>
                      <a:pt x="9" y="20"/>
                    </a:lnTo>
                    <a:lnTo>
                      <a:pt x="6" y="21"/>
                    </a:lnTo>
                    <a:lnTo>
                      <a:pt x="4" y="21"/>
                    </a:lnTo>
                    <a:lnTo>
                      <a:pt x="2" y="21"/>
                    </a:lnTo>
                    <a:lnTo>
                      <a:pt x="0" y="21"/>
                    </a:lnTo>
                    <a:lnTo>
                      <a:pt x="2" y="22"/>
                    </a:lnTo>
                    <a:lnTo>
                      <a:pt x="4" y="23"/>
                    </a:lnTo>
                    <a:lnTo>
                      <a:pt x="6" y="23"/>
                    </a:lnTo>
                    <a:lnTo>
                      <a:pt x="9" y="23"/>
                    </a:lnTo>
                    <a:lnTo>
                      <a:pt x="11" y="22"/>
                    </a:lnTo>
                    <a:lnTo>
                      <a:pt x="13" y="21"/>
                    </a:lnTo>
                    <a:lnTo>
                      <a:pt x="16" y="20"/>
                    </a:lnTo>
                    <a:lnTo>
                      <a:pt x="16" y="18"/>
                    </a:lnTo>
                    <a:lnTo>
                      <a:pt x="16" y="17"/>
                    </a:lnTo>
                    <a:lnTo>
                      <a:pt x="13" y="14"/>
                    </a:lnTo>
                    <a:lnTo>
                      <a:pt x="13" y="12"/>
                    </a:lnTo>
                    <a:lnTo>
                      <a:pt x="11" y="10"/>
                    </a:lnTo>
                    <a:lnTo>
                      <a:pt x="11" y="7"/>
                    </a:lnTo>
                    <a:lnTo>
                      <a:pt x="13" y="4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9" y="4"/>
                    </a:lnTo>
                    <a:lnTo>
                      <a:pt x="9" y="9"/>
                    </a:lnTo>
                    <a:lnTo>
                      <a:pt x="9" y="10"/>
                    </a:lnTo>
                    <a:lnTo>
                      <a:pt x="9" y="13"/>
                    </a:lnTo>
                    <a:lnTo>
                      <a:pt x="6" y="13"/>
                    </a:lnTo>
                    <a:lnTo>
                      <a:pt x="6" y="14"/>
                    </a:lnTo>
                    <a:lnTo>
                      <a:pt x="4" y="14"/>
                    </a:lnTo>
                    <a:lnTo>
                      <a:pt x="4" y="17"/>
                    </a:lnTo>
                  </a:path>
                </a:pathLst>
              </a:custGeom>
              <a:solidFill>
                <a:srgbClr val="FF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grpSp>
            <p:nvGrpSpPr>
              <p:cNvPr id="11341" name="Group 388"/>
              <p:cNvGrpSpPr>
                <a:grpSpLocks/>
              </p:cNvGrpSpPr>
              <p:nvPr/>
            </p:nvGrpSpPr>
            <p:grpSpPr bwMode="auto">
              <a:xfrm>
                <a:off x="600" y="1027"/>
                <a:ext cx="35" cy="30"/>
                <a:chOff x="600" y="1027"/>
                <a:chExt cx="35" cy="30"/>
              </a:xfrm>
            </p:grpSpPr>
            <p:sp>
              <p:nvSpPr>
                <p:cNvPr id="11346" name="Freeform 389"/>
                <p:cNvSpPr>
                  <a:spLocks noChangeArrowheads="1"/>
                </p:cNvSpPr>
                <p:nvPr/>
              </p:nvSpPr>
              <p:spPr bwMode="auto">
                <a:xfrm>
                  <a:off x="600" y="1027"/>
                  <a:ext cx="16" cy="16"/>
                </a:xfrm>
                <a:custGeom>
                  <a:avLst/>
                  <a:gdLst>
                    <a:gd name="T0" fmla="*/ 5 w 17"/>
                    <a:gd name="T1" fmla="*/ 0 h 17"/>
                    <a:gd name="T2" fmla="*/ 5 w 17"/>
                    <a:gd name="T3" fmla="*/ 0 h 17"/>
                    <a:gd name="T4" fmla="*/ 0 w 17"/>
                    <a:gd name="T5" fmla="*/ 1 h 17"/>
                    <a:gd name="T6" fmla="*/ 0 w 17"/>
                    <a:gd name="T7" fmla="*/ 2 h 17"/>
                    <a:gd name="T8" fmla="*/ 0 w 17"/>
                    <a:gd name="T9" fmla="*/ 5 h 17"/>
                    <a:gd name="T10" fmla="*/ 5 w 17"/>
                    <a:gd name="T11" fmla="*/ 6 h 17"/>
                    <a:gd name="T12" fmla="*/ 5 w 17"/>
                    <a:gd name="T13" fmla="*/ 8 h 17"/>
                    <a:gd name="T14" fmla="*/ 9 w 17"/>
                    <a:gd name="T15" fmla="*/ 8 h 17"/>
                    <a:gd name="T16" fmla="*/ 9 w 17"/>
                    <a:gd name="T17" fmla="*/ 12 h 17"/>
                    <a:gd name="T18" fmla="*/ 15 w 17"/>
                    <a:gd name="T19" fmla="*/ 13 h 17"/>
                    <a:gd name="T20" fmla="*/ 15 w 17"/>
                    <a:gd name="T21" fmla="*/ 15 h 17"/>
                    <a:gd name="T22" fmla="*/ 15 w 17"/>
                    <a:gd name="T23" fmla="*/ 13 h 17"/>
                    <a:gd name="T24" fmla="*/ 15 w 17"/>
                    <a:gd name="T25" fmla="*/ 11 h 17"/>
                    <a:gd name="T26" fmla="*/ 15 w 17"/>
                    <a:gd name="T27" fmla="*/ 9 h 17"/>
                    <a:gd name="T28" fmla="*/ 9 w 17"/>
                    <a:gd name="T29" fmla="*/ 8 h 17"/>
                    <a:gd name="T30" fmla="*/ 9 w 17"/>
                    <a:gd name="T31" fmla="*/ 6 h 17"/>
                    <a:gd name="T32" fmla="*/ 5 w 17"/>
                    <a:gd name="T33" fmla="*/ 4 h 17"/>
                    <a:gd name="T34" fmla="*/ 5 w 17"/>
                    <a:gd name="T35" fmla="*/ 0 h 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7"/>
                    <a:gd name="T55" fmla="*/ 0 h 17"/>
                    <a:gd name="T56" fmla="*/ 17 w 17"/>
                    <a:gd name="T57" fmla="*/ 17 h 1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7" h="17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0" y="5"/>
                      </a:lnTo>
                      <a:lnTo>
                        <a:pt x="5" y="6"/>
                      </a:lnTo>
                      <a:lnTo>
                        <a:pt x="5" y="8"/>
                      </a:lnTo>
                      <a:lnTo>
                        <a:pt x="10" y="9"/>
                      </a:lnTo>
                      <a:lnTo>
                        <a:pt x="10" y="13"/>
                      </a:lnTo>
                      <a:lnTo>
                        <a:pt x="16" y="14"/>
                      </a:lnTo>
                      <a:lnTo>
                        <a:pt x="16" y="16"/>
                      </a:lnTo>
                      <a:lnTo>
                        <a:pt x="16" y="14"/>
                      </a:lnTo>
                      <a:lnTo>
                        <a:pt x="16" y="12"/>
                      </a:lnTo>
                      <a:lnTo>
                        <a:pt x="16" y="10"/>
                      </a:lnTo>
                      <a:lnTo>
                        <a:pt x="10" y="8"/>
                      </a:lnTo>
                      <a:lnTo>
                        <a:pt x="10" y="6"/>
                      </a:lnTo>
                      <a:lnTo>
                        <a:pt x="5" y="4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60402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  <p:sp>
              <p:nvSpPr>
                <p:cNvPr id="11347" name="Freeform 390"/>
                <p:cNvSpPr>
                  <a:spLocks noChangeArrowheads="1"/>
                </p:cNvSpPr>
                <p:nvPr/>
              </p:nvSpPr>
              <p:spPr bwMode="auto">
                <a:xfrm>
                  <a:off x="612" y="1041"/>
                  <a:ext cx="23" cy="16"/>
                </a:xfrm>
                <a:custGeom>
                  <a:avLst/>
                  <a:gdLst>
                    <a:gd name="T0" fmla="*/ 1 w 24"/>
                    <a:gd name="T1" fmla="*/ 3 h 17"/>
                    <a:gd name="T2" fmla="*/ 0 w 24"/>
                    <a:gd name="T3" fmla="*/ 7 h 17"/>
                    <a:gd name="T4" fmla="*/ 0 w 24"/>
                    <a:gd name="T5" fmla="*/ 9 h 17"/>
                    <a:gd name="T6" fmla="*/ 1 w 24"/>
                    <a:gd name="T7" fmla="*/ 13 h 17"/>
                    <a:gd name="T8" fmla="*/ 3 w 24"/>
                    <a:gd name="T9" fmla="*/ 15 h 17"/>
                    <a:gd name="T10" fmla="*/ 6 w 24"/>
                    <a:gd name="T11" fmla="*/ 11 h 17"/>
                    <a:gd name="T12" fmla="*/ 6 w 24"/>
                    <a:gd name="T13" fmla="*/ 7 h 17"/>
                    <a:gd name="T14" fmla="*/ 8 w 24"/>
                    <a:gd name="T15" fmla="*/ 7 h 17"/>
                    <a:gd name="T16" fmla="*/ 10 w 24"/>
                    <a:gd name="T17" fmla="*/ 8 h 17"/>
                    <a:gd name="T18" fmla="*/ 12 w 24"/>
                    <a:gd name="T19" fmla="*/ 9 h 17"/>
                    <a:gd name="T20" fmla="*/ 16 w 24"/>
                    <a:gd name="T21" fmla="*/ 11 h 17"/>
                    <a:gd name="T22" fmla="*/ 22 w 24"/>
                    <a:gd name="T23" fmla="*/ 13 h 17"/>
                    <a:gd name="T24" fmla="*/ 22 w 24"/>
                    <a:gd name="T25" fmla="*/ 11 h 17"/>
                    <a:gd name="T26" fmla="*/ 19 w 24"/>
                    <a:gd name="T27" fmla="*/ 8 h 17"/>
                    <a:gd name="T28" fmla="*/ 16 w 24"/>
                    <a:gd name="T29" fmla="*/ 7 h 17"/>
                    <a:gd name="T30" fmla="*/ 12 w 24"/>
                    <a:gd name="T31" fmla="*/ 5 h 17"/>
                    <a:gd name="T32" fmla="*/ 10 w 24"/>
                    <a:gd name="T33" fmla="*/ 3 h 17"/>
                    <a:gd name="T34" fmla="*/ 7 w 24"/>
                    <a:gd name="T35" fmla="*/ 3 h 17"/>
                    <a:gd name="T36" fmla="*/ 5 w 24"/>
                    <a:gd name="T37" fmla="*/ 3 h 17"/>
                    <a:gd name="T38" fmla="*/ 2 w 24"/>
                    <a:gd name="T39" fmla="*/ 0 h 17"/>
                    <a:gd name="T40" fmla="*/ 1 w 24"/>
                    <a:gd name="T41" fmla="*/ 3 h 17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24"/>
                    <a:gd name="T64" fmla="*/ 0 h 17"/>
                    <a:gd name="T65" fmla="*/ 24 w 24"/>
                    <a:gd name="T66" fmla="*/ 17 h 17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24" h="17">
                      <a:moveTo>
                        <a:pt x="1" y="3"/>
                      </a:moveTo>
                      <a:lnTo>
                        <a:pt x="0" y="7"/>
                      </a:lnTo>
                      <a:lnTo>
                        <a:pt x="0" y="10"/>
                      </a:lnTo>
                      <a:lnTo>
                        <a:pt x="1" y="14"/>
                      </a:lnTo>
                      <a:lnTo>
                        <a:pt x="3" y="16"/>
                      </a:lnTo>
                      <a:lnTo>
                        <a:pt x="6" y="12"/>
                      </a:lnTo>
                      <a:lnTo>
                        <a:pt x="6" y="7"/>
                      </a:lnTo>
                      <a:lnTo>
                        <a:pt x="8" y="7"/>
                      </a:lnTo>
                      <a:lnTo>
                        <a:pt x="10" y="8"/>
                      </a:lnTo>
                      <a:lnTo>
                        <a:pt x="13" y="10"/>
                      </a:lnTo>
                      <a:lnTo>
                        <a:pt x="17" y="12"/>
                      </a:lnTo>
                      <a:lnTo>
                        <a:pt x="23" y="14"/>
                      </a:lnTo>
                      <a:lnTo>
                        <a:pt x="23" y="12"/>
                      </a:lnTo>
                      <a:lnTo>
                        <a:pt x="20" y="8"/>
                      </a:lnTo>
                      <a:lnTo>
                        <a:pt x="17" y="7"/>
                      </a:lnTo>
                      <a:lnTo>
                        <a:pt x="13" y="5"/>
                      </a:lnTo>
                      <a:lnTo>
                        <a:pt x="10" y="3"/>
                      </a:lnTo>
                      <a:lnTo>
                        <a:pt x="7" y="3"/>
                      </a:lnTo>
                      <a:lnTo>
                        <a:pt x="5" y="3"/>
                      </a:lnTo>
                      <a:lnTo>
                        <a:pt x="2" y="0"/>
                      </a:lnTo>
                      <a:lnTo>
                        <a:pt x="1" y="3"/>
                      </a:lnTo>
                    </a:path>
                  </a:pathLst>
                </a:custGeom>
                <a:solidFill>
                  <a:srgbClr val="60402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endParaRPr lang="cs-CZ" altLang="cs-CZ"/>
                </a:p>
              </p:txBody>
            </p:sp>
          </p:grpSp>
          <p:sp>
            <p:nvSpPr>
              <p:cNvPr id="11342" name="Freeform 391"/>
              <p:cNvSpPr>
                <a:spLocks noChangeArrowheads="1"/>
              </p:cNvSpPr>
              <p:nvPr/>
            </p:nvSpPr>
            <p:spPr bwMode="auto">
              <a:xfrm>
                <a:off x="640" y="1097"/>
                <a:ext cx="22" cy="16"/>
              </a:xfrm>
              <a:custGeom>
                <a:avLst/>
                <a:gdLst>
                  <a:gd name="T0" fmla="*/ 21 w 23"/>
                  <a:gd name="T1" fmla="*/ 8 h 17"/>
                  <a:gd name="T2" fmla="*/ 19 w 23"/>
                  <a:gd name="T3" fmla="*/ 7 h 17"/>
                  <a:gd name="T4" fmla="*/ 18 w 23"/>
                  <a:gd name="T5" fmla="*/ 6 h 17"/>
                  <a:gd name="T6" fmla="*/ 18 w 23"/>
                  <a:gd name="T7" fmla="*/ 4 h 17"/>
                  <a:gd name="T8" fmla="*/ 18 w 23"/>
                  <a:gd name="T9" fmla="*/ 2 h 17"/>
                  <a:gd name="T10" fmla="*/ 17 w 23"/>
                  <a:gd name="T11" fmla="*/ 1 h 17"/>
                  <a:gd name="T12" fmla="*/ 16 w 23"/>
                  <a:gd name="T13" fmla="*/ 0 h 17"/>
                  <a:gd name="T14" fmla="*/ 15 w 23"/>
                  <a:gd name="T15" fmla="*/ 0 h 17"/>
                  <a:gd name="T16" fmla="*/ 14 w 23"/>
                  <a:gd name="T17" fmla="*/ 1 h 17"/>
                  <a:gd name="T18" fmla="*/ 12 w 23"/>
                  <a:gd name="T19" fmla="*/ 1 h 17"/>
                  <a:gd name="T20" fmla="*/ 9 w 23"/>
                  <a:gd name="T21" fmla="*/ 3 h 17"/>
                  <a:gd name="T22" fmla="*/ 4 w 23"/>
                  <a:gd name="T23" fmla="*/ 6 h 17"/>
                  <a:gd name="T24" fmla="*/ 2 w 23"/>
                  <a:gd name="T25" fmla="*/ 7 h 17"/>
                  <a:gd name="T26" fmla="*/ 0 w 23"/>
                  <a:gd name="T27" fmla="*/ 8 h 17"/>
                  <a:gd name="T28" fmla="*/ 2 w 23"/>
                  <a:gd name="T29" fmla="*/ 10 h 17"/>
                  <a:gd name="T30" fmla="*/ 5 w 23"/>
                  <a:gd name="T31" fmla="*/ 11 h 17"/>
                  <a:gd name="T32" fmla="*/ 7 w 23"/>
                  <a:gd name="T33" fmla="*/ 13 h 17"/>
                  <a:gd name="T34" fmla="*/ 9 w 23"/>
                  <a:gd name="T35" fmla="*/ 15 h 17"/>
                  <a:gd name="T36" fmla="*/ 12 w 23"/>
                  <a:gd name="T37" fmla="*/ 13 h 17"/>
                  <a:gd name="T38" fmla="*/ 14 w 23"/>
                  <a:gd name="T39" fmla="*/ 13 h 17"/>
                  <a:gd name="T40" fmla="*/ 17 w 23"/>
                  <a:gd name="T41" fmla="*/ 11 h 17"/>
                  <a:gd name="T42" fmla="*/ 21 w 23"/>
                  <a:gd name="T43" fmla="*/ 8 h 1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3"/>
                  <a:gd name="T67" fmla="*/ 0 h 17"/>
                  <a:gd name="T68" fmla="*/ 23 w 23"/>
                  <a:gd name="T69" fmla="*/ 17 h 1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3" h="17">
                    <a:moveTo>
                      <a:pt x="22" y="8"/>
                    </a:moveTo>
                    <a:lnTo>
                      <a:pt x="20" y="7"/>
                    </a:lnTo>
                    <a:lnTo>
                      <a:pt x="19" y="6"/>
                    </a:lnTo>
                    <a:lnTo>
                      <a:pt x="19" y="4"/>
                    </a:lnTo>
                    <a:lnTo>
                      <a:pt x="19" y="2"/>
                    </a:lnTo>
                    <a:lnTo>
                      <a:pt x="18" y="1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5" y="1"/>
                    </a:lnTo>
                    <a:lnTo>
                      <a:pt x="13" y="1"/>
                    </a:lnTo>
                    <a:lnTo>
                      <a:pt x="9" y="3"/>
                    </a:lnTo>
                    <a:lnTo>
                      <a:pt x="4" y="6"/>
                    </a:lnTo>
                    <a:lnTo>
                      <a:pt x="2" y="7"/>
                    </a:lnTo>
                    <a:lnTo>
                      <a:pt x="0" y="8"/>
                    </a:lnTo>
                    <a:lnTo>
                      <a:pt x="2" y="11"/>
                    </a:lnTo>
                    <a:lnTo>
                      <a:pt x="5" y="12"/>
                    </a:lnTo>
                    <a:lnTo>
                      <a:pt x="7" y="14"/>
                    </a:lnTo>
                    <a:lnTo>
                      <a:pt x="9" y="16"/>
                    </a:lnTo>
                    <a:lnTo>
                      <a:pt x="13" y="14"/>
                    </a:lnTo>
                    <a:lnTo>
                      <a:pt x="15" y="14"/>
                    </a:lnTo>
                    <a:lnTo>
                      <a:pt x="18" y="12"/>
                    </a:lnTo>
                    <a:lnTo>
                      <a:pt x="22" y="8"/>
                    </a:lnTo>
                  </a:path>
                </a:pathLst>
              </a:custGeom>
              <a:solidFill>
                <a:srgbClr val="FF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343" name="Freeform 392"/>
              <p:cNvSpPr>
                <a:spLocks noChangeArrowheads="1"/>
              </p:cNvSpPr>
              <p:nvPr/>
            </p:nvSpPr>
            <p:spPr bwMode="auto">
              <a:xfrm>
                <a:off x="608" y="1082"/>
                <a:ext cx="16" cy="16"/>
              </a:xfrm>
              <a:custGeom>
                <a:avLst/>
                <a:gdLst>
                  <a:gd name="T0" fmla="*/ 0 w 17"/>
                  <a:gd name="T1" fmla="*/ 0 h 17"/>
                  <a:gd name="T2" fmla="*/ 1 w 17"/>
                  <a:gd name="T3" fmla="*/ 0 h 17"/>
                  <a:gd name="T4" fmla="*/ 4 w 17"/>
                  <a:gd name="T5" fmla="*/ 0 h 17"/>
                  <a:gd name="T6" fmla="*/ 4 w 17"/>
                  <a:gd name="T7" fmla="*/ 0 h 17"/>
                  <a:gd name="T8" fmla="*/ 6 w 17"/>
                  <a:gd name="T9" fmla="*/ 0 h 17"/>
                  <a:gd name="T10" fmla="*/ 6 w 17"/>
                  <a:gd name="T11" fmla="*/ 0 h 17"/>
                  <a:gd name="T12" fmla="*/ 8 w 17"/>
                  <a:gd name="T13" fmla="*/ 0 h 17"/>
                  <a:gd name="T14" fmla="*/ 9 w 17"/>
                  <a:gd name="T15" fmla="*/ 0 h 17"/>
                  <a:gd name="T16" fmla="*/ 11 w 17"/>
                  <a:gd name="T17" fmla="*/ 0 h 17"/>
                  <a:gd name="T18" fmla="*/ 13 w 17"/>
                  <a:gd name="T19" fmla="*/ 0 h 17"/>
                  <a:gd name="T20" fmla="*/ 13 w 17"/>
                  <a:gd name="T21" fmla="*/ 0 h 17"/>
                  <a:gd name="T22" fmla="*/ 13 w 17"/>
                  <a:gd name="T23" fmla="*/ 15 h 17"/>
                  <a:gd name="T24" fmla="*/ 15 w 17"/>
                  <a:gd name="T25" fmla="*/ 15 h 17"/>
                  <a:gd name="T26" fmla="*/ 15 w 17"/>
                  <a:gd name="T27" fmla="*/ 15 h 17"/>
                  <a:gd name="T28" fmla="*/ 13 w 17"/>
                  <a:gd name="T29" fmla="*/ 15 h 17"/>
                  <a:gd name="T30" fmla="*/ 11 w 17"/>
                  <a:gd name="T31" fmla="*/ 15 h 17"/>
                  <a:gd name="T32" fmla="*/ 8 w 17"/>
                  <a:gd name="T33" fmla="*/ 15 h 17"/>
                  <a:gd name="T34" fmla="*/ 6 w 17"/>
                  <a:gd name="T35" fmla="*/ 15 h 17"/>
                  <a:gd name="T36" fmla="*/ 5 w 17"/>
                  <a:gd name="T37" fmla="*/ 15 h 17"/>
                  <a:gd name="T38" fmla="*/ 4 w 17"/>
                  <a:gd name="T39" fmla="*/ 15 h 17"/>
                  <a:gd name="T40" fmla="*/ 2 w 17"/>
                  <a:gd name="T41" fmla="*/ 15 h 17"/>
                  <a:gd name="T42" fmla="*/ 1 w 17"/>
                  <a:gd name="T43" fmla="*/ 15 h 17"/>
                  <a:gd name="T44" fmla="*/ 1 w 17"/>
                  <a:gd name="T45" fmla="*/ 0 h 17"/>
                  <a:gd name="T46" fmla="*/ 0 w 17"/>
                  <a:gd name="T47" fmla="*/ 0 h 17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7"/>
                  <a:gd name="T73" fmla="*/ 0 h 17"/>
                  <a:gd name="T74" fmla="*/ 17 w 17"/>
                  <a:gd name="T75" fmla="*/ 17 h 17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7" h="17">
                    <a:moveTo>
                      <a:pt x="0" y="0"/>
                    </a:moveTo>
                    <a:lnTo>
                      <a:pt x="1" y="0"/>
                    </a:lnTo>
                    <a:lnTo>
                      <a:pt x="4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4" y="16"/>
                    </a:lnTo>
                    <a:lnTo>
                      <a:pt x="16" y="16"/>
                    </a:lnTo>
                    <a:lnTo>
                      <a:pt x="14" y="16"/>
                    </a:lnTo>
                    <a:lnTo>
                      <a:pt x="12" y="16"/>
                    </a:lnTo>
                    <a:lnTo>
                      <a:pt x="9" y="16"/>
                    </a:lnTo>
                    <a:lnTo>
                      <a:pt x="6" y="16"/>
                    </a:lnTo>
                    <a:lnTo>
                      <a:pt x="5" y="16"/>
                    </a:lnTo>
                    <a:lnTo>
                      <a:pt x="4" y="16"/>
                    </a:lnTo>
                    <a:lnTo>
                      <a:pt x="2" y="16"/>
                    </a:lnTo>
                    <a:lnTo>
                      <a:pt x="1" y="16"/>
                    </a:lnTo>
                    <a:lnTo>
                      <a:pt x="1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8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344" name="Freeform 393"/>
              <p:cNvSpPr>
                <a:spLocks noChangeArrowheads="1"/>
              </p:cNvSpPr>
              <p:nvPr/>
            </p:nvSpPr>
            <p:spPr bwMode="auto">
              <a:xfrm>
                <a:off x="610" y="1090"/>
                <a:ext cx="16" cy="0"/>
              </a:xfrm>
              <a:custGeom>
                <a:avLst/>
                <a:gdLst>
                  <a:gd name="T0" fmla="*/ 0 w 17"/>
                  <a:gd name="T1" fmla="*/ 0 h 1"/>
                  <a:gd name="T2" fmla="*/ 4 w 17"/>
                  <a:gd name="T3" fmla="*/ 0 h 1"/>
                  <a:gd name="T4" fmla="*/ 6 w 17"/>
                  <a:gd name="T5" fmla="*/ 0 h 1"/>
                  <a:gd name="T6" fmla="*/ 8 w 17"/>
                  <a:gd name="T7" fmla="*/ 0 h 1"/>
                  <a:gd name="T8" fmla="*/ 9 w 17"/>
                  <a:gd name="T9" fmla="*/ 0 h 1"/>
                  <a:gd name="T10" fmla="*/ 11 w 17"/>
                  <a:gd name="T11" fmla="*/ 0 h 1"/>
                  <a:gd name="T12" fmla="*/ 13 w 17"/>
                  <a:gd name="T13" fmla="*/ 0 h 1"/>
                  <a:gd name="T14" fmla="*/ 13 w 17"/>
                  <a:gd name="T15" fmla="*/ 0 h 1"/>
                  <a:gd name="T16" fmla="*/ 15 w 17"/>
                  <a:gd name="T17" fmla="*/ 0 h 1"/>
                  <a:gd name="T18" fmla="*/ 15 w 17"/>
                  <a:gd name="T19" fmla="*/ 0 h 1"/>
                  <a:gd name="T20" fmla="*/ 13 w 17"/>
                  <a:gd name="T21" fmla="*/ 0 h 1"/>
                  <a:gd name="T22" fmla="*/ 11 w 17"/>
                  <a:gd name="T23" fmla="*/ 0 h 1"/>
                  <a:gd name="T24" fmla="*/ 9 w 17"/>
                  <a:gd name="T25" fmla="*/ 0 h 1"/>
                  <a:gd name="T26" fmla="*/ 6 w 17"/>
                  <a:gd name="T27" fmla="*/ 0 h 1"/>
                  <a:gd name="T28" fmla="*/ 4 w 17"/>
                  <a:gd name="T29" fmla="*/ 0 h 1"/>
                  <a:gd name="T30" fmla="*/ 4 w 17"/>
                  <a:gd name="T31" fmla="*/ 0 h 1"/>
                  <a:gd name="T32" fmla="*/ 2 w 17"/>
                  <a:gd name="T33" fmla="*/ 0 h 1"/>
                  <a:gd name="T34" fmla="*/ 0 w 17"/>
                  <a:gd name="T35" fmla="*/ 0 h 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7"/>
                  <a:gd name="T55" fmla="*/ 0 h 1"/>
                  <a:gd name="T56" fmla="*/ 17 w 17"/>
                  <a:gd name="T57" fmla="*/ 0 h 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7" h="1">
                    <a:moveTo>
                      <a:pt x="0" y="0"/>
                    </a:moveTo>
                    <a:lnTo>
                      <a:pt x="4" y="0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345" name="Freeform 394"/>
              <p:cNvSpPr>
                <a:spLocks noChangeArrowheads="1"/>
              </p:cNvSpPr>
              <p:nvPr/>
            </p:nvSpPr>
            <p:spPr bwMode="auto">
              <a:xfrm>
                <a:off x="623" y="1051"/>
                <a:ext cx="16" cy="0"/>
              </a:xfrm>
              <a:custGeom>
                <a:avLst/>
                <a:gdLst>
                  <a:gd name="T0" fmla="*/ 0 w 17"/>
                  <a:gd name="T1" fmla="*/ 0 h 1"/>
                  <a:gd name="T2" fmla="*/ 4 w 17"/>
                  <a:gd name="T3" fmla="*/ 0 h 1"/>
                  <a:gd name="T4" fmla="*/ 8 w 17"/>
                  <a:gd name="T5" fmla="*/ 0 h 1"/>
                  <a:gd name="T6" fmla="*/ 10 w 17"/>
                  <a:gd name="T7" fmla="*/ 0 h 1"/>
                  <a:gd name="T8" fmla="*/ 12 w 17"/>
                  <a:gd name="T9" fmla="*/ 0 h 1"/>
                  <a:gd name="T10" fmla="*/ 15 w 17"/>
                  <a:gd name="T11" fmla="*/ 0 h 1"/>
                  <a:gd name="T12" fmla="*/ 12 w 17"/>
                  <a:gd name="T13" fmla="*/ 0 h 1"/>
                  <a:gd name="T14" fmla="*/ 8 w 17"/>
                  <a:gd name="T15" fmla="*/ 0 h 1"/>
                  <a:gd name="T16" fmla="*/ 6 w 17"/>
                  <a:gd name="T17" fmla="*/ 0 h 1"/>
                  <a:gd name="T18" fmla="*/ 2 w 17"/>
                  <a:gd name="T19" fmla="*/ 0 h 1"/>
                  <a:gd name="T20" fmla="*/ 2 w 17"/>
                  <a:gd name="T21" fmla="*/ 0 h 1"/>
                  <a:gd name="T22" fmla="*/ 0 w 17"/>
                  <a:gd name="T23" fmla="*/ 0 h 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7"/>
                  <a:gd name="T37" fmla="*/ 0 h 1"/>
                  <a:gd name="T38" fmla="*/ 17 w 17"/>
                  <a:gd name="T39" fmla="*/ 0 h 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7" h="1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6" y="0"/>
                    </a:ln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</p:grpSp>
        <p:grpSp>
          <p:nvGrpSpPr>
            <p:cNvPr id="11334" name="Group 395"/>
            <p:cNvGrpSpPr>
              <a:grpSpLocks/>
            </p:cNvGrpSpPr>
            <p:nvPr/>
          </p:nvGrpSpPr>
          <p:grpSpPr bwMode="auto">
            <a:xfrm>
              <a:off x="674" y="1037"/>
              <a:ext cx="20" cy="27"/>
              <a:chOff x="674" y="1037"/>
              <a:chExt cx="20" cy="27"/>
            </a:xfrm>
          </p:grpSpPr>
          <p:sp>
            <p:nvSpPr>
              <p:cNvPr id="11335" name="Freeform 396"/>
              <p:cNvSpPr>
                <a:spLocks noChangeArrowheads="1"/>
              </p:cNvSpPr>
              <p:nvPr/>
            </p:nvSpPr>
            <p:spPr bwMode="auto">
              <a:xfrm>
                <a:off x="674" y="1037"/>
                <a:ext cx="16" cy="27"/>
              </a:xfrm>
              <a:custGeom>
                <a:avLst/>
                <a:gdLst>
                  <a:gd name="T0" fmla="*/ 0 w 17"/>
                  <a:gd name="T1" fmla="*/ 11 h 28"/>
                  <a:gd name="T2" fmla="*/ 0 w 17"/>
                  <a:gd name="T3" fmla="*/ 14 h 28"/>
                  <a:gd name="T4" fmla="*/ 1 w 17"/>
                  <a:gd name="T5" fmla="*/ 17 h 28"/>
                  <a:gd name="T6" fmla="*/ 1 w 17"/>
                  <a:gd name="T7" fmla="*/ 19 h 28"/>
                  <a:gd name="T8" fmla="*/ 1 w 17"/>
                  <a:gd name="T9" fmla="*/ 20 h 28"/>
                  <a:gd name="T10" fmla="*/ 1 w 17"/>
                  <a:gd name="T11" fmla="*/ 22 h 28"/>
                  <a:gd name="T12" fmla="*/ 1 w 17"/>
                  <a:gd name="T13" fmla="*/ 24 h 28"/>
                  <a:gd name="T14" fmla="*/ 1 w 17"/>
                  <a:gd name="T15" fmla="*/ 24 h 28"/>
                  <a:gd name="T16" fmla="*/ 2 w 17"/>
                  <a:gd name="T17" fmla="*/ 25 h 28"/>
                  <a:gd name="T18" fmla="*/ 3 w 17"/>
                  <a:gd name="T19" fmla="*/ 26 h 28"/>
                  <a:gd name="T20" fmla="*/ 4 w 17"/>
                  <a:gd name="T21" fmla="*/ 26 h 28"/>
                  <a:gd name="T22" fmla="*/ 6 w 17"/>
                  <a:gd name="T23" fmla="*/ 25 h 28"/>
                  <a:gd name="T24" fmla="*/ 8 w 17"/>
                  <a:gd name="T25" fmla="*/ 24 h 28"/>
                  <a:gd name="T26" fmla="*/ 8 w 17"/>
                  <a:gd name="T27" fmla="*/ 24 h 28"/>
                  <a:gd name="T28" fmla="*/ 9 w 17"/>
                  <a:gd name="T29" fmla="*/ 21 h 28"/>
                  <a:gd name="T30" fmla="*/ 11 w 17"/>
                  <a:gd name="T31" fmla="*/ 19 h 28"/>
                  <a:gd name="T32" fmla="*/ 13 w 17"/>
                  <a:gd name="T33" fmla="*/ 15 h 28"/>
                  <a:gd name="T34" fmla="*/ 15 w 17"/>
                  <a:gd name="T35" fmla="*/ 11 h 28"/>
                  <a:gd name="T36" fmla="*/ 15 w 17"/>
                  <a:gd name="T37" fmla="*/ 7 h 28"/>
                  <a:gd name="T38" fmla="*/ 15 w 17"/>
                  <a:gd name="T39" fmla="*/ 3 h 28"/>
                  <a:gd name="T40" fmla="*/ 12 w 17"/>
                  <a:gd name="T41" fmla="*/ 1 h 28"/>
                  <a:gd name="T42" fmla="*/ 9 w 17"/>
                  <a:gd name="T43" fmla="*/ 0 h 28"/>
                  <a:gd name="T44" fmla="*/ 6 w 17"/>
                  <a:gd name="T45" fmla="*/ 2 h 28"/>
                  <a:gd name="T46" fmla="*/ 3 w 17"/>
                  <a:gd name="T47" fmla="*/ 4 h 28"/>
                  <a:gd name="T48" fmla="*/ 1 w 17"/>
                  <a:gd name="T49" fmla="*/ 8 h 28"/>
                  <a:gd name="T50" fmla="*/ 0 w 17"/>
                  <a:gd name="T51" fmla="*/ 11 h 2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7"/>
                  <a:gd name="T79" fmla="*/ 0 h 28"/>
                  <a:gd name="T80" fmla="*/ 17 w 17"/>
                  <a:gd name="T81" fmla="*/ 28 h 28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7" h="28">
                    <a:moveTo>
                      <a:pt x="0" y="11"/>
                    </a:moveTo>
                    <a:lnTo>
                      <a:pt x="0" y="15"/>
                    </a:lnTo>
                    <a:lnTo>
                      <a:pt x="1" y="18"/>
                    </a:lnTo>
                    <a:lnTo>
                      <a:pt x="1" y="20"/>
                    </a:lnTo>
                    <a:lnTo>
                      <a:pt x="1" y="21"/>
                    </a:lnTo>
                    <a:lnTo>
                      <a:pt x="1" y="23"/>
                    </a:lnTo>
                    <a:lnTo>
                      <a:pt x="1" y="25"/>
                    </a:lnTo>
                    <a:lnTo>
                      <a:pt x="2" y="26"/>
                    </a:lnTo>
                    <a:lnTo>
                      <a:pt x="3" y="27"/>
                    </a:lnTo>
                    <a:lnTo>
                      <a:pt x="4" y="27"/>
                    </a:lnTo>
                    <a:lnTo>
                      <a:pt x="6" y="26"/>
                    </a:lnTo>
                    <a:lnTo>
                      <a:pt x="8" y="25"/>
                    </a:lnTo>
                    <a:lnTo>
                      <a:pt x="9" y="25"/>
                    </a:lnTo>
                    <a:lnTo>
                      <a:pt x="10" y="22"/>
                    </a:lnTo>
                    <a:lnTo>
                      <a:pt x="12" y="20"/>
                    </a:lnTo>
                    <a:lnTo>
                      <a:pt x="14" y="16"/>
                    </a:lnTo>
                    <a:lnTo>
                      <a:pt x="16" y="11"/>
                    </a:lnTo>
                    <a:lnTo>
                      <a:pt x="16" y="7"/>
                    </a:lnTo>
                    <a:lnTo>
                      <a:pt x="16" y="3"/>
                    </a:lnTo>
                    <a:lnTo>
                      <a:pt x="13" y="1"/>
                    </a:lnTo>
                    <a:lnTo>
                      <a:pt x="10" y="0"/>
                    </a:lnTo>
                    <a:lnTo>
                      <a:pt x="6" y="2"/>
                    </a:lnTo>
                    <a:lnTo>
                      <a:pt x="3" y="4"/>
                    </a:lnTo>
                    <a:lnTo>
                      <a:pt x="1" y="8"/>
                    </a:lnTo>
                    <a:lnTo>
                      <a:pt x="0" y="11"/>
                    </a:lnTo>
                  </a:path>
                </a:pathLst>
              </a:custGeom>
              <a:solidFill>
                <a:srgbClr val="FF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336" name="Freeform 397"/>
              <p:cNvSpPr>
                <a:spLocks noChangeArrowheads="1"/>
              </p:cNvSpPr>
              <p:nvPr/>
            </p:nvSpPr>
            <p:spPr bwMode="auto">
              <a:xfrm>
                <a:off x="678" y="1042"/>
                <a:ext cx="16" cy="16"/>
              </a:xfrm>
              <a:custGeom>
                <a:avLst/>
                <a:gdLst>
                  <a:gd name="T0" fmla="*/ 2 w 17"/>
                  <a:gd name="T1" fmla="*/ 11 h 17"/>
                  <a:gd name="T2" fmla="*/ 5 w 17"/>
                  <a:gd name="T3" fmla="*/ 11 h 17"/>
                  <a:gd name="T4" fmla="*/ 8 w 17"/>
                  <a:gd name="T5" fmla="*/ 11 h 17"/>
                  <a:gd name="T6" fmla="*/ 8 w 17"/>
                  <a:gd name="T7" fmla="*/ 11 h 17"/>
                  <a:gd name="T8" fmla="*/ 8 w 17"/>
                  <a:gd name="T9" fmla="*/ 12 h 17"/>
                  <a:gd name="T10" fmla="*/ 8 w 17"/>
                  <a:gd name="T11" fmla="*/ 13 h 17"/>
                  <a:gd name="T12" fmla="*/ 8 w 17"/>
                  <a:gd name="T13" fmla="*/ 13 h 17"/>
                  <a:gd name="T14" fmla="*/ 8 w 17"/>
                  <a:gd name="T15" fmla="*/ 15 h 17"/>
                  <a:gd name="T16" fmla="*/ 9 w 17"/>
                  <a:gd name="T17" fmla="*/ 13 h 17"/>
                  <a:gd name="T18" fmla="*/ 9 w 17"/>
                  <a:gd name="T19" fmla="*/ 13 h 17"/>
                  <a:gd name="T20" fmla="*/ 9 w 17"/>
                  <a:gd name="T21" fmla="*/ 11 h 17"/>
                  <a:gd name="T22" fmla="*/ 12 w 17"/>
                  <a:gd name="T23" fmla="*/ 10 h 17"/>
                  <a:gd name="T24" fmla="*/ 12 w 17"/>
                  <a:gd name="T25" fmla="*/ 8 h 17"/>
                  <a:gd name="T26" fmla="*/ 15 w 17"/>
                  <a:gd name="T27" fmla="*/ 8 h 17"/>
                  <a:gd name="T28" fmla="*/ 15 w 17"/>
                  <a:gd name="T29" fmla="*/ 6 h 17"/>
                  <a:gd name="T30" fmla="*/ 15 w 17"/>
                  <a:gd name="T31" fmla="*/ 6 h 17"/>
                  <a:gd name="T32" fmla="*/ 15 w 17"/>
                  <a:gd name="T33" fmla="*/ 4 h 17"/>
                  <a:gd name="T34" fmla="*/ 15 w 17"/>
                  <a:gd name="T35" fmla="*/ 2 h 17"/>
                  <a:gd name="T36" fmla="*/ 15 w 17"/>
                  <a:gd name="T37" fmla="*/ 1 h 17"/>
                  <a:gd name="T38" fmla="*/ 15 w 17"/>
                  <a:gd name="T39" fmla="*/ 1 h 17"/>
                  <a:gd name="T40" fmla="*/ 12 w 17"/>
                  <a:gd name="T41" fmla="*/ 0 h 17"/>
                  <a:gd name="T42" fmla="*/ 12 w 17"/>
                  <a:gd name="T43" fmla="*/ 0 h 17"/>
                  <a:gd name="T44" fmla="*/ 8 w 17"/>
                  <a:gd name="T45" fmla="*/ 0 h 17"/>
                  <a:gd name="T46" fmla="*/ 8 w 17"/>
                  <a:gd name="T47" fmla="*/ 1 h 17"/>
                  <a:gd name="T48" fmla="*/ 5 w 17"/>
                  <a:gd name="T49" fmla="*/ 1 h 17"/>
                  <a:gd name="T50" fmla="*/ 5 w 17"/>
                  <a:gd name="T51" fmla="*/ 1 h 17"/>
                  <a:gd name="T52" fmla="*/ 8 w 17"/>
                  <a:gd name="T53" fmla="*/ 2 h 17"/>
                  <a:gd name="T54" fmla="*/ 8 w 17"/>
                  <a:gd name="T55" fmla="*/ 1 h 17"/>
                  <a:gd name="T56" fmla="*/ 9 w 17"/>
                  <a:gd name="T57" fmla="*/ 1 h 17"/>
                  <a:gd name="T58" fmla="*/ 12 w 17"/>
                  <a:gd name="T59" fmla="*/ 2 h 17"/>
                  <a:gd name="T60" fmla="*/ 12 w 17"/>
                  <a:gd name="T61" fmla="*/ 4 h 17"/>
                  <a:gd name="T62" fmla="*/ 12 w 17"/>
                  <a:gd name="T63" fmla="*/ 6 h 17"/>
                  <a:gd name="T64" fmla="*/ 9 w 17"/>
                  <a:gd name="T65" fmla="*/ 8 h 17"/>
                  <a:gd name="T66" fmla="*/ 9 w 17"/>
                  <a:gd name="T67" fmla="*/ 8 h 17"/>
                  <a:gd name="T68" fmla="*/ 8 w 17"/>
                  <a:gd name="T69" fmla="*/ 8 h 17"/>
                  <a:gd name="T70" fmla="*/ 5 w 17"/>
                  <a:gd name="T71" fmla="*/ 8 h 17"/>
                  <a:gd name="T72" fmla="*/ 2 w 17"/>
                  <a:gd name="T73" fmla="*/ 8 h 17"/>
                  <a:gd name="T74" fmla="*/ 2 w 17"/>
                  <a:gd name="T75" fmla="*/ 10 h 17"/>
                  <a:gd name="T76" fmla="*/ 0 w 17"/>
                  <a:gd name="T77" fmla="*/ 11 h 17"/>
                  <a:gd name="T78" fmla="*/ 2 w 17"/>
                  <a:gd name="T79" fmla="*/ 11 h 17"/>
                  <a:gd name="T80" fmla="*/ 2 w 17"/>
                  <a:gd name="T81" fmla="*/ 11 h 1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7"/>
                  <a:gd name="T124" fmla="*/ 0 h 17"/>
                  <a:gd name="T125" fmla="*/ 17 w 17"/>
                  <a:gd name="T126" fmla="*/ 17 h 1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7" h="17">
                    <a:moveTo>
                      <a:pt x="2" y="12"/>
                    </a:moveTo>
                    <a:lnTo>
                      <a:pt x="5" y="12"/>
                    </a:lnTo>
                    <a:lnTo>
                      <a:pt x="8" y="12"/>
                    </a:lnTo>
                    <a:lnTo>
                      <a:pt x="8" y="13"/>
                    </a:lnTo>
                    <a:lnTo>
                      <a:pt x="8" y="14"/>
                    </a:lnTo>
                    <a:lnTo>
                      <a:pt x="8" y="16"/>
                    </a:lnTo>
                    <a:lnTo>
                      <a:pt x="10" y="14"/>
                    </a:lnTo>
                    <a:lnTo>
                      <a:pt x="10" y="12"/>
                    </a:lnTo>
                    <a:lnTo>
                      <a:pt x="13" y="11"/>
                    </a:lnTo>
                    <a:lnTo>
                      <a:pt x="13" y="9"/>
                    </a:lnTo>
                    <a:lnTo>
                      <a:pt x="16" y="9"/>
                    </a:lnTo>
                    <a:lnTo>
                      <a:pt x="16" y="6"/>
                    </a:lnTo>
                    <a:lnTo>
                      <a:pt x="16" y="4"/>
                    </a:lnTo>
                    <a:lnTo>
                      <a:pt x="16" y="2"/>
                    </a:lnTo>
                    <a:lnTo>
                      <a:pt x="16" y="1"/>
                    </a:lnTo>
                    <a:lnTo>
                      <a:pt x="13" y="0"/>
                    </a:lnTo>
                    <a:lnTo>
                      <a:pt x="8" y="0"/>
                    </a:lnTo>
                    <a:lnTo>
                      <a:pt x="8" y="1"/>
                    </a:lnTo>
                    <a:lnTo>
                      <a:pt x="5" y="1"/>
                    </a:lnTo>
                    <a:lnTo>
                      <a:pt x="8" y="2"/>
                    </a:lnTo>
                    <a:lnTo>
                      <a:pt x="8" y="1"/>
                    </a:lnTo>
                    <a:lnTo>
                      <a:pt x="10" y="1"/>
                    </a:lnTo>
                    <a:lnTo>
                      <a:pt x="13" y="2"/>
                    </a:lnTo>
                    <a:lnTo>
                      <a:pt x="13" y="4"/>
                    </a:lnTo>
                    <a:lnTo>
                      <a:pt x="13" y="6"/>
                    </a:lnTo>
                    <a:lnTo>
                      <a:pt x="10" y="9"/>
                    </a:lnTo>
                    <a:lnTo>
                      <a:pt x="8" y="9"/>
                    </a:lnTo>
                    <a:lnTo>
                      <a:pt x="5" y="9"/>
                    </a:lnTo>
                    <a:lnTo>
                      <a:pt x="2" y="9"/>
                    </a:lnTo>
                    <a:lnTo>
                      <a:pt x="2" y="11"/>
                    </a:lnTo>
                    <a:lnTo>
                      <a:pt x="0" y="12"/>
                    </a:lnTo>
                    <a:lnTo>
                      <a:pt x="2" y="12"/>
                    </a:lnTo>
                  </a:path>
                </a:pathLst>
              </a:custGeom>
              <a:solidFill>
                <a:srgbClr val="FF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</p:grpSp>
      </p:grpSp>
      <p:grpSp>
        <p:nvGrpSpPr>
          <p:cNvPr id="11305" name="Group 398"/>
          <p:cNvGrpSpPr>
            <a:grpSpLocks/>
          </p:cNvGrpSpPr>
          <p:nvPr/>
        </p:nvGrpSpPr>
        <p:grpSpPr bwMode="auto">
          <a:xfrm>
            <a:off x="889000" y="2012950"/>
            <a:ext cx="220663" cy="77788"/>
            <a:chOff x="560" y="1268"/>
            <a:chExt cx="139" cy="49"/>
          </a:xfrm>
        </p:grpSpPr>
        <p:grpSp>
          <p:nvGrpSpPr>
            <p:cNvPr id="11328" name="Group 399"/>
            <p:cNvGrpSpPr>
              <a:grpSpLocks/>
            </p:cNvGrpSpPr>
            <p:nvPr/>
          </p:nvGrpSpPr>
          <p:grpSpPr bwMode="auto">
            <a:xfrm>
              <a:off x="560" y="1268"/>
              <a:ext cx="126" cy="48"/>
              <a:chOff x="560" y="1268"/>
              <a:chExt cx="126" cy="48"/>
            </a:xfrm>
          </p:grpSpPr>
          <p:sp>
            <p:nvSpPr>
              <p:cNvPr id="11330" name="Freeform 400"/>
              <p:cNvSpPr>
                <a:spLocks noChangeArrowheads="1"/>
              </p:cNvSpPr>
              <p:nvPr/>
            </p:nvSpPr>
            <p:spPr bwMode="auto">
              <a:xfrm>
                <a:off x="560" y="1268"/>
                <a:ext cx="126" cy="48"/>
              </a:xfrm>
              <a:custGeom>
                <a:avLst/>
                <a:gdLst>
                  <a:gd name="T0" fmla="*/ 95 w 127"/>
                  <a:gd name="T1" fmla="*/ 14 h 49"/>
                  <a:gd name="T2" fmla="*/ 86 w 127"/>
                  <a:gd name="T3" fmla="*/ 14 h 49"/>
                  <a:gd name="T4" fmla="*/ 73 w 127"/>
                  <a:gd name="T5" fmla="*/ 11 h 49"/>
                  <a:gd name="T6" fmla="*/ 60 w 127"/>
                  <a:gd name="T7" fmla="*/ 4 h 49"/>
                  <a:gd name="T8" fmla="*/ 51 w 127"/>
                  <a:gd name="T9" fmla="*/ 0 h 49"/>
                  <a:gd name="T10" fmla="*/ 28 w 127"/>
                  <a:gd name="T11" fmla="*/ 1 h 49"/>
                  <a:gd name="T12" fmla="*/ 18 w 127"/>
                  <a:gd name="T13" fmla="*/ 5 h 49"/>
                  <a:gd name="T14" fmla="*/ 8 w 127"/>
                  <a:gd name="T15" fmla="*/ 11 h 49"/>
                  <a:gd name="T16" fmla="*/ 7 w 127"/>
                  <a:gd name="T17" fmla="*/ 14 h 49"/>
                  <a:gd name="T18" fmla="*/ 3 w 127"/>
                  <a:gd name="T19" fmla="*/ 19 h 49"/>
                  <a:gd name="T20" fmla="*/ 0 w 127"/>
                  <a:gd name="T21" fmla="*/ 21 h 49"/>
                  <a:gd name="T22" fmla="*/ 1 w 127"/>
                  <a:gd name="T23" fmla="*/ 24 h 49"/>
                  <a:gd name="T24" fmla="*/ 4 w 127"/>
                  <a:gd name="T25" fmla="*/ 27 h 49"/>
                  <a:gd name="T26" fmla="*/ 8 w 127"/>
                  <a:gd name="T27" fmla="*/ 25 h 49"/>
                  <a:gd name="T28" fmla="*/ 17 w 127"/>
                  <a:gd name="T29" fmla="*/ 22 h 49"/>
                  <a:gd name="T30" fmla="*/ 32 w 127"/>
                  <a:gd name="T31" fmla="*/ 16 h 49"/>
                  <a:gd name="T32" fmla="*/ 39 w 127"/>
                  <a:gd name="T33" fmla="*/ 17 h 49"/>
                  <a:gd name="T34" fmla="*/ 30 w 127"/>
                  <a:gd name="T35" fmla="*/ 20 h 49"/>
                  <a:gd name="T36" fmla="*/ 15 w 127"/>
                  <a:gd name="T37" fmla="*/ 24 h 49"/>
                  <a:gd name="T38" fmla="*/ 8 w 127"/>
                  <a:gd name="T39" fmla="*/ 30 h 49"/>
                  <a:gd name="T40" fmla="*/ 6 w 127"/>
                  <a:gd name="T41" fmla="*/ 34 h 49"/>
                  <a:gd name="T42" fmla="*/ 10 w 127"/>
                  <a:gd name="T43" fmla="*/ 36 h 49"/>
                  <a:gd name="T44" fmla="*/ 16 w 127"/>
                  <a:gd name="T45" fmla="*/ 35 h 49"/>
                  <a:gd name="T46" fmla="*/ 20 w 127"/>
                  <a:gd name="T47" fmla="*/ 32 h 49"/>
                  <a:gd name="T48" fmla="*/ 31 w 127"/>
                  <a:gd name="T49" fmla="*/ 28 h 49"/>
                  <a:gd name="T50" fmla="*/ 37 w 127"/>
                  <a:gd name="T51" fmla="*/ 27 h 49"/>
                  <a:gd name="T52" fmla="*/ 48 w 127"/>
                  <a:gd name="T53" fmla="*/ 27 h 49"/>
                  <a:gd name="T54" fmla="*/ 34 w 127"/>
                  <a:gd name="T55" fmla="*/ 30 h 49"/>
                  <a:gd name="T56" fmla="*/ 25 w 127"/>
                  <a:gd name="T57" fmla="*/ 33 h 49"/>
                  <a:gd name="T58" fmla="*/ 20 w 127"/>
                  <a:gd name="T59" fmla="*/ 35 h 49"/>
                  <a:gd name="T60" fmla="*/ 19 w 127"/>
                  <a:gd name="T61" fmla="*/ 37 h 49"/>
                  <a:gd name="T62" fmla="*/ 22 w 127"/>
                  <a:gd name="T63" fmla="*/ 40 h 49"/>
                  <a:gd name="T64" fmla="*/ 30 w 127"/>
                  <a:gd name="T65" fmla="*/ 39 h 49"/>
                  <a:gd name="T66" fmla="*/ 38 w 127"/>
                  <a:gd name="T67" fmla="*/ 38 h 49"/>
                  <a:gd name="T68" fmla="*/ 47 w 127"/>
                  <a:gd name="T69" fmla="*/ 36 h 49"/>
                  <a:gd name="T70" fmla="*/ 53 w 127"/>
                  <a:gd name="T71" fmla="*/ 38 h 49"/>
                  <a:gd name="T72" fmla="*/ 60 w 127"/>
                  <a:gd name="T73" fmla="*/ 39 h 49"/>
                  <a:gd name="T74" fmla="*/ 67 w 127"/>
                  <a:gd name="T75" fmla="*/ 41 h 49"/>
                  <a:gd name="T76" fmla="*/ 74 w 127"/>
                  <a:gd name="T77" fmla="*/ 44 h 49"/>
                  <a:gd name="T78" fmla="*/ 80 w 127"/>
                  <a:gd name="T79" fmla="*/ 47 h 49"/>
                  <a:gd name="T80" fmla="*/ 88 w 127"/>
                  <a:gd name="T81" fmla="*/ 45 h 49"/>
                  <a:gd name="T82" fmla="*/ 94 w 127"/>
                  <a:gd name="T83" fmla="*/ 43 h 49"/>
                  <a:gd name="T84" fmla="*/ 107 w 127"/>
                  <a:gd name="T85" fmla="*/ 43 h 49"/>
                  <a:gd name="T86" fmla="*/ 125 w 127"/>
                  <a:gd name="T87" fmla="*/ 42 h 49"/>
                  <a:gd name="T88" fmla="*/ 104 w 127"/>
                  <a:gd name="T89" fmla="*/ 13 h 4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127"/>
                  <a:gd name="T136" fmla="*/ 0 h 49"/>
                  <a:gd name="T137" fmla="*/ 127 w 127"/>
                  <a:gd name="T138" fmla="*/ 49 h 49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127" h="49">
                    <a:moveTo>
                      <a:pt x="105" y="13"/>
                    </a:moveTo>
                    <a:lnTo>
                      <a:pt x="96" y="14"/>
                    </a:lnTo>
                    <a:lnTo>
                      <a:pt x="90" y="14"/>
                    </a:lnTo>
                    <a:lnTo>
                      <a:pt x="87" y="14"/>
                    </a:lnTo>
                    <a:lnTo>
                      <a:pt x="83" y="13"/>
                    </a:lnTo>
                    <a:lnTo>
                      <a:pt x="74" y="11"/>
                    </a:lnTo>
                    <a:lnTo>
                      <a:pt x="67" y="6"/>
                    </a:lnTo>
                    <a:lnTo>
                      <a:pt x="60" y="4"/>
                    </a:lnTo>
                    <a:lnTo>
                      <a:pt x="54" y="1"/>
                    </a:lnTo>
                    <a:lnTo>
                      <a:pt x="51" y="0"/>
                    </a:lnTo>
                    <a:lnTo>
                      <a:pt x="39" y="0"/>
                    </a:lnTo>
                    <a:lnTo>
                      <a:pt x="28" y="1"/>
                    </a:lnTo>
                    <a:lnTo>
                      <a:pt x="23" y="3"/>
                    </a:lnTo>
                    <a:lnTo>
                      <a:pt x="18" y="5"/>
                    </a:lnTo>
                    <a:lnTo>
                      <a:pt x="12" y="8"/>
                    </a:lnTo>
                    <a:lnTo>
                      <a:pt x="8" y="11"/>
                    </a:lnTo>
                    <a:lnTo>
                      <a:pt x="7" y="12"/>
                    </a:lnTo>
                    <a:lnTo>
                      <a:pt x="7" y="14"/>
                    </a:lnTo>
                    <a:lnTo>
                      <a:pt x="8" y="16"/>
                    </a:lnTo>
                    <a:lnTo>
                      <a:pt x="3" y="19"/>
                    </a:lnTo>
                    <a:lnTo>
                      <a:pt x="1" y="20"/>
                    </a:lnTo>
                    <a:lnTo>
                      <a:pt x="0" y="21"/>
                    </a:lnTo>
                    <a:lnTo>
                      <a:pt x="0" y="23"/>
                    </a:lnTo>
                    <a:lnTo>
                      <a:pt x="1" y="25"/>
                    </a:lnTo>
                    <a:lnTo>
                      <a:pt x="2" y="27"/>
                    </a:lnTo>
                    <a:lnTo>
                      <a:pt x="4" y="28"/>
                    </a:lnTo>
                    <a:lnTo>
                      <a:pt x="6" y="27"/>
                    </a:lnTo>
                    <a:lnTo>
                      <a:pt x="8" y="26"/>
                    </a:lnTo>
                    <a:lnTo>
                      <a:pt x="12" y="24"/>
                    </a:lnTo>
                    <a:lnTo>
                      <a:pt x="17" y="22"/>
                    </a:lnTo>
                    <a:lnTo>
                      <a:pt x="26" y="20"/>
                    </a:lnTo>
                    <a:lnTo>
                      <a:pt x="32" y="16"/>
                    </a:lnTo>
                    <a:lnTo>
                      <a:pt x="36" y="16"/>
                    </a:lnTo>
                    <a:lnTo>
                      <a:pt x="39" y="17"/>
                    </a:lnTo>
                    <a:lnTo>
                      <a:pt x="35" y="18"/>
                    </a:lnTo>
                    <a:lnTo>
                      <a:pt x="30" y="20"/>
                    </a:lnTo>
                    <a:lnTo>
                      <a:pt x="21" y="23"/>
                    </a:lnTo>
                    <a:lnTo>
                      <a:pt x="15" y="25"/>
                    </a:lnTo>
                    <a:lnTo>
                      <a:pt x="11" y="28"/>
                    </a:lnTo>
                    <a:lnTo>
                      <a:pt x="8" y="31"/>
                    </a:lnTo>
                    <a:lnTo>
                      <a:pt x="6" y="33"/>
                    </a:lnTo>
                    <a:lnTo>
                      <a:pt x="6" y="35"/>
                    </a:lnTo>
                    <a:lnTo>
                      <a:pt x="7" y="36"/>
                    </a:lnTo>
                    <a:lnTo>
                      <a:pt x="10" y="37"/>
                    </a:lnTo>
                    <a:lnTo>
                      <a:pt x="12" y="37"/>
                    </a:lnTo>
                    <a:lnTo>
                      <a:pt x="16" y="36"/>
                    </a:lnTo>
                    <a:lnTo>
                      <a:pt x="19" y="34"/>
                    </a:lnTo>
                    <a:lnTo>
                      <a:pt x="20" y="33"/>
                    </a:lnTo>
                    <a:lnTo>
                      <a:pt x="25" y="31"/>
                    </a:lnTo>
                    <a:lnTo>
                      <a:pt x="31" y="29"/>
                    </a:lnTo>
                    <a:lnTo>
                      <a:pt x="35" y="28"/>
                    </a:lnTo>
                    <a:lnTo>
                      <a:pt x="37" y="28"/>
                    </a:lnTo>
                    <a:lnTo>
                      <a:pt x="43" y="28"/>
                    </a:lnTo>
                    <a:lnTo>
                      <a:pt x="48" y="28"/>
                    </a:lnTo>
                    <a:lnTo>
                      <a:pt x="39" y="30"/>
                    </a:lnTo>
                    <a:lnTo>
                      <a:pt x="34" y="31"/>
                    </a:lnTo>
                    <a:lnTo>
                      <a:pt x="30" y="32"/>
                    </a:lnTo>
                    <a:lnTo>
                      <a:pt x="25" y="34"/>
                    </a:lnTo>
                    <a:lnTo>
                      <a:pt x="23" y="35"/>
                    </a:lnTo>
                    <a:lnTo>
                      <a:pt x="20" y="36"/>
                    </a:lnTo>
                    <a:lnTo>
                      <a:pt x="20" y="37"/>
                    </a:lnTo>
                    <a:lnTo>
                      <a:pt x="19" y="38"/>
                    </a:lnTo>
                    <a:lnTo>
                      <a:pt x="20" y="40"/>
                    </a:lnTo>
                    <a:lnTo>
                      <a:pt x="22" y="41"/>
                    </a:lnTo>
                    <a:lnTo>
                      <a:pt x="27" y="41"/>
                    </a:lnTo>
                    <a:lnTo>
                      <a:pt x="30" y="40"/>
                    </a:lnTo>
                    <a:lnTo>
                      <a:pt x="34" y="40"/>
                    </a:lnTo>
                    <a:lnTo>
                      <a:pt x="38" y="39"/>
                    </a:lnTo>
                    <a:lnTo>
                      <a:pt x="41" y="38"/>
                    </a:lnTo>
                    <a:lnTo>
                      <a:pt x="47" y="37"/>
                    </a:lnTo>
                    <a:lnTo>
                      <a:pt x="50" y="38"/>
                    </a:lnTo>
                    <a:lnTo>
                      <a:pt x="53" y="39"/>
                    </a:lnTo>
                    <a:lnTo>
                      <a:pt x="57" y="40"/>
                    </a:lnTo>
                    <a:lnTo>
                      <a:pt x="60" y="40"/>
                    </a:lnTo>
                    <a:lnTo>
                      <a:pt x="64" y="41"/>
                    </a:lnTo>
                    <a:lnTo>
                      <a:pt x="68" y="42"/>
                    </a:lnTo>
                    <a:lnTo>
                      <a:pt x="72" y="44"/>
                    </a:lnTo>
                    <a:lnTo>
                      <a:pt x="75" y="45"/>
                    </a:lnTo>
                    <a:lnTo>
                      <a:pt x="78" y="46"/>
                    </a:lnTo>
                    <a:lnTo>
                      <a:pt x="81" y="48"/>
                    </a:lnTo>
                    <a:lnTo>
                      <a:pt x="86" y="47"/>
                    </a:lnTo>
                    <a:lnTo>
                      <a:pt x="89" y="46"/>
                    </a:lnTo>
                    <a:lnTo>
                      <a:pt x="93" y="45"/>
                    </a:lnTo>
                    <a:lnTo>
                      <a:pt x="95" y="44"/>
                    </a:lnTo>
                    <a:lnTo>
                      <a:pt x="100" y="44"/>
                    </a:lnTo>
                    <a:lnTo>
                      <a:pt x="108" y="44"/>
                    </a:lnTo>
                    <a:lnTo>
                      <a:pt x="115" y="43"/>
                    </a:lnTo>
                    <a:lnTo>
                      <a:pt x="126" y="43"/>
                    </a:lnTo>
                    <a:lnTo>
                      <a:pt x="126" y="12"/>
                    </a:lnTo>
                    <a:lnTo>
                      <a:pt x="105" y="13"/>
                    </a:lnTo>
                  </a:path>
                </a:pathLst>
              </a:custGeom>
              <a:solidFill>
                <a:srgbClr val="FF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331" name="Freeform 401"/>
              <p:cNvSpPr>
                <a:spLocks noChangeArrowheads="1"/>
              </p:cNvSpPr>
              <p:nvPr/>
            </p:nvSpPr>
            <p:spPr bwMode="auto">
              <a:xfrm>
                <a:off x="618" y="1271"/>
                <a:ext cx="32" cy="36"/>
              </a:xfrm>
              <a:custGeom>
                <a:avLst/>
                <a:gdLst>
                  <a:gd name="T0" fmla="*/ 0 w 33"/>
                  <a:gd name="T1" fmla="*/ 0 h 37"/>
                  <a:gd name="T2" fmla="*/ 1 w 33"/>
                  <a:gd name="T3" fmla="*/ 3 h 37"/>
                  <a:gd name="T4" fmla="*/ 0 w 33"/>
                  <a:gd name="T5" fmla="*/ 4 h 37"/>
                  <a:gd name="T6" fmla="*/ 0 w 33"/>
                  <a:gd name="T7" fmla="*/ 7 h 37"/>
                  <a:gd name="T8" fmla="*/ 3 w 33"/>
                  <a:gd name="T9" fmla="*/ 9 h 37"/>
                  <a:gd name="T10" fmla="*/ 5 w 33"/>
                  <a:gd name="T11" fmla="*/ 10 h 37"/>
                  <a:gd name="T12" fmla="*/ 4 w 33"/>
                  <a:gd name="T13" fmla="*/ 11 h 37"/>
                  <a:gd name="T14" fmla="*/ 3 w 33"/>
                  <a:gd name="T15" fmla="*/ 13 h 37"/>
                  <a:gd name="T16" fmla="*/ 3 w 33"/>
                  <a:gd name="T17" fmla="*/ 14 h 37"/>
                  <a:gd name="T18" fmla="*/ 3 w 33"/>
                  <a:gd name="T19" fmla="*/ 16 h 37"/>
                  <a:gd name="T20" fmla="*/ 5 w 33"/>
                  <a:gd name="T21" fmla="*/ 19 h 37"/>
                  <a:gd name="T22" fmla="*/ 6 w 33"/>
                  <a:gd name="T23" fmla="*/ 20 h 37"/>
                  <a:gd name="T24" fmla="*/ 7 w 33"/>
                  <a:gd name="T25" fmla="*/ 20 h 37"/>
                  <a:gd name="T26" fmla="*/ 8 w 33"/>
                  <a:gd name="T27" fmla="*/ 22 h 37"/>
                  <a:gd name="T28" fmla="*/ 8 w 33"/>
                  <a:gd name="T29" fmla="*/ 22 h 37"/>
                  <a:gd name="T30" fmla="*/ 8 w 33"/>
                  <a:gd name="T31" fmla="*/ 24 h 37"/>
                  <a:gd name="T32" fmla="*/ 6 w 33"/>
                  <a:gd name="T33" fmla="*/ 25 h 37"/>
                  <a:gd name="T34" fmla="*/ 7 w 33"/>
                  <a:gd name="T35" fmla="*/ 27 h 37"/>
                  <a:gd name="T36" fmla="*/ 9 w 33"/>
                  <a:gd name="T37" fmla="*/ 29 h 37"/>
                  <a:gd name="T38" fmla="*/ 10 w 33"/>
                  <a:gd name="T39" fmla="*/ 30 h 37"/>
                  <a:gd name="T40" fmla="*/ 13 w 33"/>
                  <a:gd name="T41" fmla="*/ 31 h 37"/>
                  <a:gd name="T42" fmla="*/ 15 w 33"/>
                  <a:gd name="T43" fmla="*/ 32 h 37"/>
                  <a:gd name="T44" fmla="*/ 18 w 33"/>
                  <a:gd name="T45" fmla="*/ 33 h 37"/>
                  <a:gd name="T46" fmla="*/ 22 w 33"/>
                  <a:gd name="T47" fmla="*/ 34 h 37"/>
                  <a:gd name="T48" fmla="*/ 24 w 33"/>
                  <a:gd name="T49" fmla="*/ 35 h 37"/>
                  <a:gd name="T50" fmla="*/ 27 w 33"/>
                  <a:gd name="T51" fmla="*/ 35 h 37"/>
                  <a:gd name="T52" fmla="*/ 29 w 33"/>
                  <a:gd name="T53" fmla="*/ 32 h 37"/>
                  <a:gd name="T54" fmla="*/ 31 w 33"/>
                  <a:gd name="T55" fmla="*/ 31 h 37"/>
                  <a:gd name="T56" fmla="*/ 31 w 33"/>
                  <a:gd name="T57" fmla="*/ 27 h 37"/>
                  <a:gd name="T58" fmla="*/ 30 w 33"/>
                  <a:gd name="T59" fmla="*/ 22 h 37"/>
                  <a:gd name="T60" fmla="*/ 29 w 33"/>
                  <a:gd name="T61" fmla="*/ 18 h 37"/>
                  <a:gd name="T62" fmla="*/ 27 w 33"/>
                  <a:gd name="T63" fmla="*/ 12 h 37"/>
                  <a:gd name="T64" fmla="*/ 24 w 33"/>
                  <a:gd name="T65" fmla="*/ 10 h 37"/>
                  <a:gd name="T66" fmla="*/ 18 w 33"/>
                  <a:gd name="T67" fmla="*/ 7 h 37"/>
                  <a:gd name="T68" fmla="*/ 10 w 33"/>
                  <a:gd name="T69" fmla="*/ 3 h 37"/>
                  <a:gd name="T70" fmla="*/ 5 w 33"/>
                  <a:gd name="T71" fmla="*/ 1 h 37"/>
                  <a:gd name="T72" fmla="*/ 0 w 33"/>
                  <a:gd name="T73" fmla="*/ 0 h 3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3"/>
                  <a:gd name="T112" fmla="*/ 0 h 37"/>
                  <a:gd name="T113" fmla="*/ 33 w 33"/>
                  <a:gd name="T114" fmla="*/ 37 h 3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3" h="37">
                    <a:moveTo>
                      <a:pt x="0" y="0"/>
                    </a:moveTo>
                    <a:lnTo>
                      <a:pt x="1" y="3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3" y="9"/>
                    </a:lnTo>
                    <a:lnTo>
                      <a:pt x="5" y="10"/>
                    </a:lnTo>
                    <a:lnTo>
                      <a:pt x="4" y="11"/>
                    </a:lnTo>
                    <a:lnTo>
                      <a:pt x="3" y="13"/>
                    </a:lnTo>
                    <a:lnTo>
                      <a:pt x="3" y="14"/>
                    </a:lnTo>
                    <a:lnTo>
                      <a:pt x="3" y="16"/>
                    </a:lnTo>
                    <a:lnTo>
                      <a:pt x="5" y="20"/>
                    </a:lnTo>
                    <a:lnTo>
                      <a:pt x="6" y="21"/>
                    </a:lnTo>
                    <a:lnTo>
                      <a:pt x="7" y="21"/>
                    </a:lnTo>
                    <a:lnTo>
                      <a:pt x="8" y="23"/>
                    </a:lnTo>
                    <a:lnTo>
                      <a:pt x="8" y="25"/>
                    </a:lnTo>
                    <a:lnTo>
                      <a:pt x="6" y="26"/>
                    </a:lnTo>
                    <a:lnTo>
                      <a:pt x="7" y="28"/>
                    </a:lnTo>
                    <a:lnTo>
                      <a:pt x="9" y="30"/>
                    </a:lnTo>
                    <a:lnTo>
                      <a:pt x="10" y="31"/>
                    </a:lnTo>
                    <a:lnTo>
                      <a:pt x="13" y="32"/>
                    </a:lnTo>
                    <a:lnTo>
                      <a:pt x="15" y="33"/>
                    </a:lnTo>
                    <a:lnTo>
                      <a:pt x="19" y="34"/>
                    </a:lnTo>
                    <a:lnTo>
                      <a:pt x="23" y="35"/>
                    </a:lnTo>
                    <a:lnTo>
                      <a:pt x="25" y="36"/>
                    </a:lnTo>
                    <a:lnTo>
                      <a:pt x="28" y="36"/>
                    </a:lnTo>
                    <a:lnTo>
                      <a:pt x="30" y="33"/>
                    </a:lnTo>
                    <a:lnTo>
                      <a:pt x="32" y="32"/>
                    </a:lnTo>
                    <a:lnTo>
                      <a:pt x="32" y="28"/>
                    </a:lnTo>
                    <a:lnTo>
                      <a:pt x="31" y="23"/>
                    </a:lnTo>
                    <a:lnTo>
                      <a:pt x="30" y="18"/>
                    </a:lnTo>
                    <a:lnTo>
                      <a:pt x="28" y="12"/>
                    </a:lnTo>
                    <a:lnTo>
                      <a:pt x="25" y="10"/>
                    </a:lnTo>
                    <a:lnTo>
                      <a:pt x="19" y="7"/>
                    </a:lnTo>
                    <a:lnTo>
                      <a:pt x="10" y="3"/>
                    </a:lnTo>
                    <a:lnTo>
                      <a:pt x="5" y="1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A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332" name="Freeform 402"/>
              <p:cNvSpPr>
                <a:spLocks noChangeArrowheads="1"/>
              </p:cNvSpPr>
              <p:nvPr/>
            </p:nvSpPr>
            <p:spPr bwMode="auto">
              <a:xfrm>
                <a:off x="568" y="1275"/>
                <a:ext cx="34" cy="16"/>
              </a:xfrm>
              <a:custGeom>
                <a:avLst/>
                <a:gdLst>
                  <a:gd name="T0" fmla="*/ 0 w 35"/>
                  <a:gd name="T1" fmla="*/ 15 h 17"/>
                  <a:gd name="T2" fmla="*/ 8 w 35"/>
                  <a:gd name="T3" fmla="*/ 10 h 17"/>
                  <a:gd name="T4" fmla="*/ 16 w 35"/>
                  <a:gd name="T5" fmla="*/ 6 h 17"/>
                  <a:gd name="T6" fmla="*/ 20 w 35"/>
                  <a:gd name="T7" fmla="*/ 1 h 17"/>
                  <a:gd name="T8" fmla="*/ 24 w 35"/>
                  <a:gd name="T9" fmla="*/ 0 h 17"/>
                  <a:gd name="T10" fmla="*/ 28 w 35"/>
                  <a:gd name="T11" fmla="*/ 0 h 17"/>
                  <a:gd name="T12" fmla="*/ 33 w 35"/>
                  <a:gd name="T13" fmla="*/ 0 h 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5"/>
                  <a:gd name="T22" fmla="*/ 0 h 17"/>
                  <a:gd name="T23" fmla="*/ 35 w 35"/>
                  <a:gd name="T24" fmla="*/ 17 h 1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5" h="17">
                    <a:moveTo>
                      <a:pt x="0" y="16"/>
                    </a:moveTo>
                    <a:lnTo>
                      <a:pt x="8" y="11"/>
                    </a:lnTo>
                    <a:lnTo>
                      <a:pt x="16" y="6"/>
                    </a:lnTo>
                    <a:lnTo>
                      <a:pt x="21" y="1"/>
                    </a:lnTo>
                    <a:lnTo>
                      <a:pt x="25" y="0"/>
                    </a:lnTo>
                    <a:lnTo>
                      <a:pt x="29" y="0"/>
                    </a:lnTo>
                    <a:lnTo>
                      <a:pt x="34" y="0"/>
                    </a:lnTo>
                  </a:path>
                </a:pathLst>
              </a:custGeom>
              <a:noFill/>
              <a:ln w="12600" cap="rnd">
                <a:solidFill>
                  <a:srgbClr val="FF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</p:grpSp>
        <p:sp>
          <p:nvSpPr>
            <p:cNvPr id="11329" name="Freeform 403"/>
            <p:cNvSpPr>
              <a:spLocks noChangeArrowheads="1"/>
            </p:cNvSpPr>
            <p:nvPr/>
          </p:nvSpPr>
          <p:spPr bwMode="auto">
            <a:xfrm>
              <a:off x="666" y="1277"/>
              <a:ext cx="33" cy="40"/>
            </a:xfrm>
            <a:custGeom>
              <a:avLst/>
              <a:gdLst>
                <a:gd name="T0" fmla="*/ 6 w 34"/>
                <a:gd name="T1" fmla="*/ 3 h 41"/>
                <a:gd name="T2" fmla="*/ 0 w 34"/>
                <a:gd name="T3" fmla="*/ 3 h 41"/>
                <a:gd name="T4" fmla="*/ 3 w 34"/>
                <a:gd name="T5" fmla="*/ 10 h 41"/>
                <a:gd name="T6" fmla="*/ 6 w 34"/>
                <a:gd name="T7" fmla="*/ 17 h 41"/>
                <a:gd name="T8" fmla="*/ 8 w 34"/>
                <a:gd name="T9" fmla="*/ 28 h 41"/>
                <a:gd name="T10" fmla="*/ 8 w 34"/>
                <a:gd name="T11" fmla="*/ 33 h 41"/>
                <a:gd name="T12" fmla="*/ 8 w 34"/>
                <a:gd name="T13" fmla="*/ 39 h 41"/>
                <a:gd name="T14" fmla="*/ 15 w 34"/>
                <a:gd name="T15" fmla="*/ 39 h 41"/>
                <a:gd name="T16" fmla="*/ 23 w 34"/>
                <a:gd name="T17" fmla="*/ 37 h 41"/>
                <a:gd name="T18" fmla="*/ 32 w 34"/>
                <a:gd name="T19" fmla="*/ 36 h 41"/>
                <a:gd name="T20" fmla="*/ 32 w 34"/>
                <a:gd name="T21" fmla="*/ 0 h 41"/>
                <a:gd name="T22" fmla="*/ 6 w 34"/>
                <a:gd name="T23" fmla="*/ 3 h 4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4"/>
                <a:gd name="T37" fmla="*/ 0 h 41"/>
                <a:gd name="T38" fmla="*/ 34 w 34"/>
                <a:gd name="T39" fmla="*/ 41 h 4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4" h="41">
                  <a:moveTo>
                    <a:pt x="6" y="3"/>
                  </a:moveTo>
                  <a:lnTo>
                    <a:pt x="0" y="3"/>
                  </a:lnTo>
                  <a:lnTo>
                    <a:pt x="3" y="10"/>
                  </a:lnTo>
                  <a:lnTo>
                    <a:pt x="6" y="17"/>
                  </a:lnTo>
                  <a:lnTo>
                    <a:pt x="8" y="29"/>
                  </a:lnTo>
                  <a:lnTo>
                    <a:pt x="8" y="34"/>
                  </a:lnTo>
                  <a:lnTo>
                    <a:pt x="8" y="40"/>
                  </a:lnTo>
                  <a:lnTo>
                    <a:pt x="15" y="40"/>
                  </a:lnTo>
                  <a:lnTo>
                    <a:pt x="24" y="38"/>
                  </a:lnTo>
                  <a:lnTo>
                    <a:pt x="33" y="37"/>
                  </a:lnTo>
                  <a:lnTo>
                    <a:pt x="33" y="0"/>
                  </a:lnTo>
                  <a:lnTo>
                    <a:pt x="6" y="3"/>
                  </a:lnTo>
                </a:path>
              </a:pathLst>
            </a:custGeom>
            <a:solidFill>
              <a:srgbClr val="E0E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</p:grpSp>
      <p:grpSp>
        <p:nvGrpSpPr>
          <p:cNvPr id="11306" name="Group 404"/>
          <p:cNvGrpSpPr>
            <a:grpSpLocks/>
          </p:cNvGrpSpPr>
          <p:nvPr/>
        </p:nvGrpSpPr>
        <p:grpSpPr bwMode="auto">
          <a:xfrm>
            <a:off x="1065213" y="1682750"/>
            <a:ext cx="217487" cy="409575"/>
            <a:chOff x="671" y="1060"/>
            <a:chExt cx="137" cy="258"/>
          </a:xfrm>
        </p:grpSpPr>
        <p:grpSp>
          <p:nvGrpSpPr>
            <p:cNvPr id="11321" name="Group 405"/>
            <p:cNvGrpSpPr>
              <a:grpSpLocks/>
            </p:cNvGrpSpPr>
            <p:nvPr/>
          </p:nvGrpSpPr>
          <p:grpSpPr bwMode="auto">
            <a:xfrm>
              <a:off x="671" y="1060"/>
              <a:ext cx="137" cy="258"/>
              <a:chOff x="671" y="1060"/>
              <a:chExt cx="137" cy="258"/>
            </a:xfrm>
          </p:grpSpPr>
          <p:sp>
            <p:nvSpPr>
              <p:cNvPr id="11325" name="Freeform 406"/>
              <p:cNvSpPr>
                <a:spLocks noChangeArrowheads="1"/>
              </p:cNvSpPr>
              <p:nvPr/>
            </p:nvSpPr>
            <p:spPr bwMode="auto">
              <a:xfrm>
                <a:off x="673" y="1073"/>
                <a:ext cx="135" cy="245"/>
              </a:xfrm>
              <a:custGeom>
                <a:avLst/>
                <a:gdLst>
                  <a:gd name="T0" fmla="*/ 34 w 136"/>
                  <a:gd name="T1" fmla="*/ 0 h 246"/>
                  <a:gd name="T2" fmla="*/ 57 w 136"/>
                  <a:gd name="T3" fmla="*/ 8 h 246"/>
                  <a:gd name="T4" fmla="*/ 70 w 136"/>
                  <a:gd name="T5" fmla="*/ 12 h 246"/>
                  <a:gd name="T6" fmla="*/ 85 w 136"/>
                  <a:gd name="T7" fmla="*/ 20 h 246"/>
                  <a:gd name="T8" fmla="*/ 96 w 136"/>
                  <a:gd name="T9" fmla="*/ 27 h 246"/>
                  <a:gd name="T10" fmla="*/ 100 w 136"/>
                  <a:gd name="T11" fmla="*/ 32 h 246"/>
                  <a:gd name="T12" fmla="*/ 101 w 136"/>
                  <a:gd name="T13" fmla="*/ 37 h 246"/>
                  <a:gd name="T14" fmla="*/ 103 w 136"/>
                  <a:gd name="T15" fmla="*/ 53 h 246"/>
                  <a:gd name="T16" fmla="*/ 102 w 136"/>
                  <a:gd name="T17" fmla="*/ 62 h 246"/>
                  <a:gd name="T18" fmla="*/ 101 w 136"/>
                  <a:gd name="T19" fmla="*/ 66 h 246"/>
                  <a:gd name="T20" fmla="*/ 103 w 136"/>
                  <a:gd name="T21" fmla="*/ 71 h 246"/>
                  <a:gd name="T22" fmla="*/ 108 w 136"/>
                  <a:gd name="T23" fmla="*/ 79 h 246"/>
                  <a:gd name="T24" fmla="*/ 109 w 136"/>
                  <a:gd name="T25" fmla="*/ 86 h 246"/>
                  <a:gd name="T26" fmla="*/ 109 w 136"/>
                  <a:gd name="T27" fmla="*/ 88 h 246"/>
                  <a:gd name="T28" fmla="*/ 107 w 136"/>
                  <a:gd name="T29" fmla="*/ 92 h 246"/>
                  <a:gd name="T30" fmla="*/ 109 w 136"/>
                  <a:gd name="T31" fmla="*/ 101 h 246"/>
                  <a:gd name="T32" fmla="*/ 115 w 136"/>
                  <a:gd name="T33" fmla="*/ 105 h 246"/>
                  <a:gd name="T34" fmla="*/ 115 w 136"/>
                  <a:gd name="T35" fmla="*/ 116 h 246"/>
                  <a:gd name="T36" fmla="*/ 117 w 136"/>
                  <a:gd name="T37" fmla="*/ 121 h 246"/>
                  <a:gd name="T38" fmla="*/ 119 w 136"/>
                  <a:gd name="T39" fmla="*/ 123 h 246"/>
                  <a:gd name="T40" fmla="*/ 123 w 136"/>
                  <a:gd name="T41" fmla="*/ 126 h 246"/>
                  <a:gd name="T42" fmla="*/ 126 w 136"/>
                  <a:gd name="T43" fmla="*/ 135 h 246"/>
                  <a:gd name="T44" fmla="*/ 126 w 136"/>
                  <a:gd name="T45" fmla="*/ 142 h 246"/>
                  <a:gd name="T46" fmla="*/ 125 w 136"/>
                  <a:gd name="T47" fmla="*/ 144 h 246"/>
                  <a:gd name="T48" fmla="*/ 127 w 136"/>
                  <a:gd name="T49" fmla="*/ 152 h 246"/>
                  <a:gd name="T50" fmla="*/ 132 w 136"/>
                  <a:gd name="T51" fmla="*/ 169 h 246"/>
                  <a:gd name="T52" fmla="*/ 134 w 136"/>
                  <a:gd name="T53" fmla="*/ 179 h 246"/>
                  <a:gd name="T54" fmla="*/ 133 w 136"/>
                  <a:gd name="T55" fmla="*/ 188 h 246"/>
                  <a:gd name="T56" fmla="*/ 132 w 136"/>
                  <a:gd name="T57" fmla="*/ 204 h 246"/>
                  <a:gd name="T58" fmla="*/ 132 w 136"/>
                  <a:gd name="T59" fmla="*/ 214 h 246"/>
                  <a:gd name="T60" fmla="*/ 127 w 136"/>
                  <a:gd name="T61" fmla="*/ 221 h 246"/>
                  <a:gd name="T62" fmla="*/ 118 w 136"/>
                  <a:gd name="T63" fmla="*/ 227 h 246"/>
                  <a:gd name="T64" fmla="*/ 105 w 136"/>
                  <a:gd name="T65" fmla="*/ 231 h 246"/>
                  <a:gd name="T66" fmla="*/ 83 w 136"/>
                  <a:gd name="T67" fmla="*/ 236 h 246"/>
                  <a:gd name="T68" fmla="*/ 58 w 136"/>
                  <a:gd name="T69" fmla="*/ 239 h 246"/>
                  <a:gd name="T70" fmla="*/ 29 w 136"/>
                  <a:gd name="T71" fmla="*/ 242 h 246"/>
                  <a:gd name="T72" fmla="*/ 16 w 136"/>
                  <a:gd name="T73" fmla="*/ 244 h 246"/>
                  <a:gd name="T74" fmla="*/ 13 w 136"/>
                  <a:gd name="T75" fmla="*/ 233 h 246"/>
                  <a:gd name="T76" fmla="*/ 11 w 136"/>
                  <a:gd name="T77" fmla="*/ 223 h 246"/>
                  <a:gd name="T78" fmla="*/ 6 w 136"/>
                  <a:gd name="T79" fmla="*/ 211 h 246"/>
                  <a:gd name="T80" fmla="*/ 1 w 136"/>
                  <a:gd name="T81" fmla="*/ 204 h 246"/>
                  <a:gd name="T82" fmla="*/ 0 w 136"/>
                  <a:gd name="T83" fmla="*/ 202 h 246"/>
                  <a:gd name="T84" fmla="*/ 2 w 136"/>
                  <a:gd name="T85" fmla="*/ 173 h 246"/>
                  <a:gd name="T86" fmla="*/ 1 w 136"/>
                  <a:gd name="T87" fmla="*/ 146 h 246"/>
                  <a:gd name="T88" fmla="*/ 3 w 136"/>
                  <a:gd name="T89" fmla="*/ 123 h 246"/>
                  <a:gd name="T90" fmla="*/ 6 w 136"/>
                  <a:gd name="T91" fmla="*/ 95 h 246"/>
                  <a:gd name="T92" fmla="*/ 10 w 136"/>
                  <a:gd name="T93" fmla="*/ 66 h 246"/>
                  <a:gd name="T94" fmla="*/ 13 w 136"/>
                  <a:gd name="T95" fmla="*/ 42 h 246"/>
                  <a:gd name="T96" fmla="*/ 19 w 136"/>
                  <a:gd name="T97" fmla="*/ 12 h 246"/>
                  <a:gd name="T98" fmla="*/ 22 w 136"/>
                  <a:gd name="T99" fmla="*/ 0 h 246"/>
                  <a:gd name="T100" fmla="*/ 34 w 136"/>
                  <a:gd name="T101" fmla="*/ 0 h 24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36"/>
                  <a:gd name="T154" fmla="*/ 0 h 246"/>
                  <a:gd name="T155" fmla="*/ 136 w 136"/>
                  <a:gd name="T156" fmla="*/ 246 h 24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36" h="246">
                    <a:moveTo>
                      <a:pt x="34" y="0"/>
                    </a:moveTo>
                    <a:lnTo>
                      <a:pt x="57" y="8"/>
                    </a:lnTo>
                    <a:lnTo>
                      <a:pt x="71" y="12"/>
                    </a:lnTo>
                    <a:lnTo>
                      <a:pt x="86" y="20"/>
                    </a:lnTo>
                    <a:lnTo>
                      <a:pt x="97" y="27"/>
                    </a:lnTo>
                    <a:lnTo>
                      <a:pt x="101" y="32"/>
                    </a:lnTo>
                    <a:lnTo>
                      <a:pt x="102" y="37"/>
                    </a:lnTo>
                    <a:lnTo>
                      <a:pt x="104" y="53"/>
                    </a:lnTo>
                    <a:lnTo>
                      <a:pt x="103" y="62"/>
                    </a:lnTo>
                    <a:lnTo>
                      <a:pt x="102" y="66"/>
                    </a:lnTo>
                    <a:lnTo>
                      <a:pt x="104" y="71"/>
                    </a:lnTo>
                    <a:lnTo>
                      <a:pt x="109" y="79"/>
                    </a:lnTo>
                    <a:lnTo>
                      <a:pt x="110" y="86"/>
                    </a:lnTo>
                    <a:lnTo>
                      <a:pt x="110" y="88"/>
                    </a:lnTo>
                    <a:lnTo>
                      <a:pt x="108" y="92"/>
                    </a:lnTo>
                    <a:lnTo>
                      <a:pt x="110" y="101"/>
                    </a:lnTo>
                    <a:lnTo>
                      <a:pt x="116" y="105"/>
                    </a:lnTo>
                    <a:lnTo>
                      <a:pt x="116" y="116"/>
                    </a:lnTo>
                    <a:lnTo>
                      <a:pt x="118" y="121"/>
                    </a:lnTo>
                    <a:lnTo>
                      <a:pt x="120" y="124"/>
                    </a:lnTo>
                    <a:lnTo>
                      <a:pt x="124" y="127"/>
                    </a:lnTo>
                    <a:lnTo>
                      <a:pt x="127" y="136"/>
                    </a:lnTo>
                    <a:lnTo>
                      <a:pt x="127" y="143"/>
                    </a:lnTo>
                    <a:lnTo>
                      <a:pt x="126" y="145"/>
                    </a:lnTo>
                    <a:lnTo>
                      <a:pt x="128" y="153"/>
                    </a:lnTo>
                    <a:lnTo>
                      <a:pt x="133" y="170"/>
                    </a:lnTo>
                    <a:lnTo>
                      <a:pt x="135" y="180"/>
                    </a:lnTo>
                    <a:lnTo>
                      <a:pt x="134" y="189"/>
                    </a:lnTo>
                    <a:lnTo>
                      <a:pt x="133" y="205"/>
                    </a:lnTo>
                    <a:lnTo>
                      <a:pt x="133" y="215"/>
                    </a:lnTo>
                    <a:lnTo>
                      <a:pt x="128" y="222"/>
                    </a:lnTo>
                    <a:lnTo>
                      <a:pt x="119" y="228"/>
                    </a:lnTo>
                    <a:lnTo>
                      <a:pt x="106" y="232"/>
                    </a:lnTo>
                    <a:lnTo>
                      <a:pt x="84" y="237"/>
                    </a:lnTo>
                    <a:lnTo>
                      <a:pt x="58" y="240"/>
                    </a:lnTo>
                    <a:lnTo>
                      <a:pt x="29" y="243"/>
                    </a:lnTo>
                    <a:lnTo>
                      <a:pt x="16" y="245"/>
                    </a:lnTo>
                    <a:lnTo>
                      <a:pt x="13" y="234"/>
                    </a:lnTo>
                    <a:lnTo>
                      <a:pt x="11" y="224"/>
                    </a:lnTo>
                    <a:lnTo>
                      <a:pt x="6" y="212"/>
                    </a:lnTo>
                    <a:lnTo>
                      <a:pt x="1" y="205"/>
                    </a:lnTo>
                    <a:lnTo>
                      <a:pt x="0" y="203"/>
                    </a:lnTo>
                    <a:lnTo>
                      <a:pt x="2" y="174"/>
                    </a:lnTo>
                    <a:lnTo>
                      <a:pt x="1" y="147"/>
                    </a:lnTo>
                    <a:lnTo>
                      <a:pt x="3" y="123"/>
                    </a:lnTo>
                    <a:lnTo>
                      <a:pt x="6" y="95"/>
                    </a:lnTo>
                    <a:lnTo>
                      <a:pt x="10" y="66"/>
                    </a:lnTo>
                    <a:lnTo>
                      <a:pt x="13" y="42"/>
                    </a:lnTo>
                    <a:lnTo>
                      <a:pt x="19" y="12"/>
                    </a:lnTo>
                    <a:lnTo>
                      <a:pt x="22" y="0"/>
                    </a:lnTo>
                    <a:lnTo>
                      <a:pt x="34" y="0"/>
                    </a:lnTo>
                  </a:path>
                </a:pathLst>
              </a:cu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326" name="Freeform 407"/>
              <p:cNvSpPr>
                <a:spLocks noChangeArrowheads="1"/>
              </p:cNvSpPr>
              <p:nvPr/>
            </p:nvSpPr>
            <p:spPr bwMode="auto">
              <a:xfrm>
                <a:off x="673" y="1078"/>
                <a:ext cx="115" cy="197"/>
              </a:xfrm>
              <a:custGeom>
                <a:avLst/>
                <a:gdLst>
                  <a:gd name="T0" fmla="*/ 45 w 116"/>
                  <a:gd name="T1" fmla="*/ 11 h 198"/>
                  <a:gd name="T2" fmla="*/ 51 w 116"/>
                  <a:gd name="T3" fmla="*/ 27 h 198"/>
                  <a:gd name="T4" fmla="*/ 52 w 116"/>
                  <a:gd name="T5" fmla="*/ 43 h 198"/>
                  <a:gd name="T6" fmla="*/ 52 w 116"/>
                  <a:gd name="T7" fmla="*/ 49 h 198"/>
                  <a:gd name="T8" fmla="*/ 52 w 116"/>
                  <a:gd name="T9" fmla="*/ 68 h 198"/>
                  <a:gd name="T10" fmla="*/ 45 w 116"/>
                  <a:gd name="T11" fmla="*/ 89 h 198"/>
                  <a:gd name="T12" fmla="*/ 41 w 116"/>
                  <a:gd name="T13" fmla="*/ 111 h 198"/>
                  <a:gd name="T14" fmla="*/ 35 w 116"/>
                  <a:gd name="T15" fmla="*/ 136 h 198"/>
                  <a:gd name="T16" fmla="*/ 29 w 116"/>
                  <a:gd name="T17" fmla="*/ 163 h 198"/>
                  <a:gd name="T18" fmla="*/ 32 w 116"/>
                  <a:gd name="T19" fmla="*/ 170 h 198"/>
                  <a:gd name="T20" fmla="*/ 47 w 116"/>
                  <a:gd name="T21" fmla="*/ 155 h 198"/>
                  <a:gd name="T22" fmla="*/ 52 w 116"/>
                  <a:gd name="T23" fmla="*/ 123 h 198"/>
                  <a:gd name="T24" fmla="*/ 60 w 116"/>
                  <a:gd name="T25" fmla="*/ 103 h 198"/>
                  <a:gd name="T26" fmla="*/ 67 w 116"/>
                  <a:gd name="T27" fmla="*/ 82 h 198"/>
                  <a:gd name="T28" fmla="*/ 73 w 116"/>
                  <a:gd name="T29" fmla="*/ 61 h 198"/>
                  <a:gd name="T30" fmla="*/ 84 w 116"/>
                  <a:gd name="T31" fmla="*/ 41 h 198"/>
                  <a:gd name="T32" fmla="*/ 79 w 116"/>
                  <a:gd name="T33" fmla="*/ 66 h 198"/>
                  <a:gd name="T34" fmla="*/ 74 w 116"/>
                  <a:gd name="T35" fmla="*/ 86 h 198"/>
                  <a:gd name="T36" fmla="*/ 74 w 116"/>
                  <a:gd name="T37" fmla="*/ 106 h 198"/>
                  <a:gd name="T38" fmla="*/ 85 w 116"/>
                  <a:gd name="T39" fmla="*/ 92 h 198"/>
                  <a:gd name="T40" fmla="*/ 87 w 116"/>
                  <a:gd name="T41" fmla="*/ 102 h 198"/>
                  <a:gd name="T42" fmla="*/ 75 w 116"/>
                  <a:gd name="T43" fmla="*/ 120 h 198"/>
                  <a:gd name="T44" fmla="*/ 69 w 116"/>
                  <a:gd name="T45" fmla="*/ 127 h 198"/>
                  <a:gd name="T46" fmla="*/ 83 w 116"/>
                  <a:gd name="T47" fmla="*/ 121 h 198"/>
                  <a:gd name="T48" fmla="*/ 94 w 116"/>
                  <a:gd name="T49" fmla="*/ 121 h 198"/>
                  <a:gd name="T50" fmla="*/ 87 w 116"/>
                  <a:gd name="T51" fmla="*/ 123 h 198"/>
                  <a:gd name="T52" fmla="*/ 76 w 116"/>
                  <a:gd name="T53" fmla="*/ 131 h 198"/>
                  <a:gd name="T54" fmla="*/ 73 w 116"/>
                  <a:gd name="T55" fmla="*/ 135 h 198"/>
                  <a:gd name="T56" fmla="*/ 75 w 116"/>
                  <a:gd name="T57" fmla="*/ 151 h 198"/>
                  <a:gd name="T58" fmla="*/ 79 w 116"/>
                  <a:gd name="T59" fmla="*/ 163 h 198"/>
                  <a:gd name="T60" fmla="*/ 88 w 116"/>
                  <a:gd name="T61" fmla="*/ 159 h 198"/>
                  <a:gd name="T62" fmla="*/ 100 w 116"/>
                  <a:gd name="T63" fmla="*/ 159 h 198"/>
                  <a:gd name="T64" fmla="*/ 108 w 116"/>
                  <a:gd name="T65" fmla="*/ 164 h 198"/>
                  <a:gd name="T66" fmla="*/ 114 w 116"/>
                  <a:gd name="T67" fmla="*/ 173 h 198"/>
                  <a:gd name="T68" fmla="*/ 109 w 116"/>
                  <a:gd name="T69" fmla="*/ 171 h 198"/>
                  <a:gd name="T70" fmla="*/ 92 w 116"/>
                  <a:gd name="T71" fmla="*/ 163 h 198"/>
                  <a:gd name="T72" fmla="*/ 84 w 116"/>
                  <a:gd name="T73" fmla="*/ 169 h 198"/>
                  <a:gd name="T74" fmla="*/ 92 w 116"/>
                  <a:gd name="T75" fmla="*/ 176 h 198"/>
                  <a:gd name="T76" fmla="*/ 93 w 116"/>
                  <a:gd name="T77" fmla="*/ 184 h 198"/>
                  <a:gd name="T78" fmla="*/ 85 w 116"/>
                  <a:gd name="T79" fmla="*/ 176 h 198"/>
                  <a:gd name="T80" fmla="*/ 70 w 116"/>
                  <a:gd name="T81" fmla="*/ 174 h 198"/>
                  <a:gd name="T82" fmla="*/ 55 w 116"/>
                  <a:gd name="T83" fmla="*/ 177 h 198"/>
                  <a:gd name="T84" fmla="*/ 33 w 116"/>
                  <a:gd name="T85" fmla="*/ 184 h 198"/>
                  <a:gd name="T86" fmla="*/ 15 w 116"/>
                  <a:gd name="T87" fmla="*/ 191 h 198"/>
                  <a:gd name="T88" fmla="*/ 2 w 116"/>
                  <a:gd name="T89" fmla="*/ 195 h 198"/>
                  <a:gd name="T90" fmla="*/ 0 w 116"/>
                  <a:gd name="T91" fmla="*/ 182 h 198"/>
                  <a:gd name="T92" fmla="*/ 3 w 116"/>
                  <a:gd name="T93" fmla="*/ 116 h 198"/>
                  <a:gd name="T94" fmla="*/ 12 w 116"/>
                  <a:gd name="T95" fmla="*/ 52 h 198"/>
                  <a:gd name="T96" fmla="*/ 21 w 116"/>
                  <a:gd name="T97" fmla="*/ 4 h 198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16"/>
                  <a:gd name="T148" fmla="*/ 0 h 198"/>
                  <a:gd name="T149" fmla="*/ 116 w 116"/>
                  <a:gd name="T150" fmla="*/ 198 h 198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16" h="198">
                    <a:moveTo>
                      <a:pt x="36" y="0"/>
                    </a:moveTo>
                    <a:lnTo>
                      <a:pt x="45" y="11"/>
                    </a:lnTo>
                    <a:lnTo>
                      <a:pt x="48" y="18"/>
                    </a:lnTo>
                    <a:lnTo>
                      <a:pt x="51" y="27"/>
                    </a:lnTo>
                    <a:lnTo>
                      <a:pt x="52" y="36"/>
                    </a:lnTo>
                    <a:lnTo>
                      <a:pt x="52" y="43"/>
                    </a:lnTo>
                    <a:lnTo>
                      <a:pt x="43" y="47"/>
                    </a:lnTo>
                    <a:lnTo>
                      <a:pt x="52" y="49"/>
                    </a:lnTo>
                    <a:lnTo>
                      <a:pt x="54" y="58"/>
                    </a:lnTo>
                    <a:lnTo>
                      <a:pt x="52" y="68"/>
                    </a:lnTo>
                    <a:lnTo>
                      <a:pt x="49" y="79"/>
                    </a:lnTo>
                    <a:lnTo>
                      <a:pt x="45" y="89"/>
                    </a:lnTo>
                    <a:lnTo>
                      <a:pt x="43" y="99"/>
                    </a:lnTo>
                    <a:lnTo>
                      <a:pt x="41" y="112"/>
                    </a:lnTo>
                    <a:lnTo>
                      <a:pt x="40" y="122"/>
                    </a:lnTo>
                    <a:lnTo>
                      <a:pt x="35" y="137"/>
                    </a:lnTo>
                    <a:lnTo>
                      <a:pt x="30" y="154"/>
                    </a:lnTo>
                    <a:lnTo>
                      <a:pt x="29" y="164"/>
                    </a:lnTo>
                    <a:lnTo>
                      <a:pt x="29" y="171"/>
                    </a:lnTo>
                    <a:lnTo>
                      <a:pt x="32" y="171"/>
                    </a:lnTo>
                    <a:lnTo>
                      <a:pt x="45" y="164"/>
                    </a:lnTo>
                    <a:lnTo>
                      <a:pt x="47" y="156"/>
                    </a:lnTo>
                    <a:lnTo>
                      <a:pt x="50" y="140"/>
                    </a:lnTo>
                    <a:lnTo>
                      <a:pt x="52" y="124"/>
                    </a:lnTo>
                    <a:lnTo>
                      <a:pt x="57" y="117"/>
                    </a:lnTo>
                    <a:lnTo>
                      <a:pt x="61" y="104"/>
                    </a:lnTo>
                    <a:lnTo>
                      <a:pt x="66" y="94"/>
                    </a:lnTo>
                    <a:lnTo>
                      <a:pt x="68" y="82"/>
                    </a:lnTo>
                    <a:lnTo>
                      <a:pt x="72" y="72"/>
                    </a:lnTo>
                    <a:lnTo>
                      <a:pt x="74" y="61"/>
                    </a:lnTo>
                    <a:lnTo>
                      <a:pt x="80" y="48"/>
                    </a:lnTo>
                    <a:lnTo>
                      <a:pt x="85" y="41"/>
                    </a:lnTo>
                    <a:lnTo>
                      <a:pt x="84" y="54"/>
                    </a:lnTo>
                    <a:lnTo>
                      <a:pt x="80" y="66"/>
                    </a:lnTo>
                    <a:lnTo>
                      <a:pt x="76" y="79"/>
                    </a:lnTo>
                    <a:lnTo>
                      <a:pt x="75" y="86"/>
                    </a:lnTo>
                    <a:lnTo>
                      <a:pt x="76" y="97"/>
                    </a:lnTo>
                    <a:lnTo>
                      <a:pt x="75" y="107"/>
                    </a:lnTo>
                    <a:lnTo>
                      <a:pt x="74" y="115"/>
                    </a:lnTo>
                    <a:lnTo>
                      <a:pt x="86" y="92"/>
                    </a:lnTo>
                    <a:lnTo>
                      <a:pt x="79" y="112"/>
                    </a:lnTo>
                    <a:lnTo>
                      <a:pt x="88" y="103"/>
                    </a:lnTo>
                    <a:lnTo>
                      <a:pt x="81" y="116"/>
                    </a:lnTo>
                    <a:lnTo>
                      <a:pt x="76" y="121"/>
                    </a:lnTo>
                    <a:lnTo>
                      <a:pt x="74" y="124"/>
                    </a:lnTo>
                    <a:lnTo>
                      <a:pt x="70" y="128"/>
                    </a:lnTo>
                    <a:lnTo>
                      <a:pt x="78" y="126"/>
                    </a:lnTo>
                    <a:lnTo>
                      <a:pt x="84" y="122"/>
                    </a:lnTo>
                    <a:lnTo>
                      <a:pt x="86" y="122"/>
                    </a:lnTo>
                    <a:lnTo>
                      <a:pt x="95" y="122"/>
                    </a:lnTo>
                    <a:lnTo>
                      <a:pt x="99" y="124"/>
                    </a:lnTo>
                    <a:lnTo>
                      <a:pt x="88" y="124"/>
                    </a:lnTo>
                    <a:lnTo>
                      <a:pt x="84" y="127"/>
                    </a:lnTo>
                    <a:lnTo>
                      <a:pt x="77" y="132"/>
                    </a:lnTo>
                    <a:lnTo>
                      <a:pt x="75" y="134"/>
                    </a:lnTo>
                    <a:lnTo>
                      <a:pt x="74" y="136"/>
                    </a:lnTo>
                    <a:lnTo>
                      <a:pt x="74" y="144"/>
                    </a:lnTo>
                    <a:lnTo>
                      <a:pt x="76" y="152"/>
                    </a:lnTo>
                    <a:lnTo>
                      <a:pt x="77" y="159"/>
                    </a:lnTo>
                    <a:lnTo>
                      <a:pt x="80" y="164"/>
                    </a:lnTo>
                    <a:lnTo>
                      <a:pt x="83" y="164"/>
                    </a:lnTo>
                    <a:lnTo>
                      <a:pt x="89" y="160"/>
                    </a:lnTo>
                    <a:lnTo>
                      <a:pt x="96" y="159"/>
                    </a:lnTo>
                    <a:lnTo>
                      <a:pt x="101" y="160"/>
                    </a:lnTo>
                    <a:lnTo>
                      <a:pt x="105" y="162"/>
                    </a:lnTo>
                    <a:lnTo>
                      <a:pt x="109" y="165"/>
                    </a:lnTo>
                    <a:lnTo>
                      <a:pt x="112" y="169"/>
                    </a:lnTo>
                    <a:lnTo>
                      <a:pt x="115" y="174"/>
                    </a:lnTo>
                    <a:lnTo>
                      <a:pt x="115" y="175"/>
                    </a:lnTo>
                    <a:lnTo>
                      <a:pt x="110" y="172"/>
                    </a:lnTo>
                    <a:lnTo>
                      <a:pt x="104" y="168"/>
                    </a:lnTo>
                    <a:lnTo>
                      <a:pt x="93" y="164"/>
                    </a:lnTo>
                    <a:lnTo>
                      <a:pt x="87" y="165"/>
                    </a:lnTo>
                    <a:lnTo>
                      <a:pt x="85" y="170"/>
                    </a:lnTo>
                    <a:lnTo>
                      <a:pt x="88" y="173"/>
                    </a:lnTo>
                    <a:lnTo>
                      <a:pt x="93" y="177"/>
                    </a:lnTo>
                    <a:lnTo>
                      <a:pt x="94" y="181"/>
                    </a:lnTo>
                    <a:lnTo>
                      <a:pt x="94" y="185"/>
                    </a:lnTo>
                    <a:lnTo>
                      <a:pt x="90" y="182"/>
                    </a:lnTo>
                    <a:lnTo>
                      <a:pt x="86" y="177"/>
                    </a:lnTo>
                    <a:lnTo>
                      <a:pt x="79" y="175"/>
                    </a:lnTo>
                    <a:lnTo>
                      <a:pt x="71" y="175"/>
                    </a:lnTo>
                    <a:lnTo>
                      <a:pt x="67" y="175"/>
                    </a:lnTo>
                    <a:lnTo>
                      <a:pt x="55" y="178"/>
                    </a:lnTo>
                    <a:lnTo>
                      <a:pt x="40" y="181"/>
                    </a:lnTo>
                    <a:lnTo>
                      <a:pt x="33" y="185"/>
                    </a:lnTo>
                    <a:lnTo>
                      <a:pt x="26" y="189"/>
                    </a:lnTo>
                    <a:lnTo>
                      <a:pt x="15" y="192"/>
                    </a:lnTo>
                    <a:lnTo>
                      <a:pt x="3" y="196"/>
                    </a:lnTo>
                    <a:lnTo>
                      <a:pt x="2" y="196"/>
                    </a:lnTo>
                    <a:lnTo>
                      <a:pt x="0" y="197"/>
                    </a:lnTo>
                    <a:lnTo>
                      <a:pt x="0" y="183"/>
                    </a:lnTo>
                    <a:lnTo>
                      <a:pt x="1" y="149"/>
                    </a:lnTo>
                    <a:lnTo>
                      <a:pt x="3" y="117"/>
                    </a:lnTo>
                    <a:lnTo>
                      <a:pt x="8" y="84"/>
                    </a:lnTo>
                    <a:lnTo>
                      <a:pt x="12" y="52"/>
                    </a:lnTo>
                    <a:lnTo>
                      <a:pt x="16" y="28"/>
                    </a:lnTo>
                    <a:lnTo>
                      <a:pt x="21" y="4"/>
                    </a:lnTo>
                    <a:lnTo>
                      <a:pt x="36" y="0"/>
                    </a:lnTo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327" name="Freeform 408"/>
              <p:cNvSpPr>
                <a:spLocks noChangeArrowheads="1"/>
              </p:cNvSpPr>
              <p:nvPr/>
            </p:nvSpPr>
            <p:spPr bwMode="auto">
              <a:xfrm>
                <a:off x="671" y="1060"/>
                <a:ext cx="44" cy="214"/>
              </a:xfrm>
              <a:custGeom>
                <a:avLst/>
                <a:gdLst>
                  <a:gd name="T0" fmla="*/ 23 w 45"/>
                  <a:gd name="T1" fmla="*/ 3 h 215"/>
                  <a:gd name="T2" fmla="*/ 32 w 45"/>
                  <a:gd name="T3" fmla="*/ 11 h 215"/>
                  <a:gd name="T4" fmla="*/ 38 w 45"/>
                  <a:gd name="T5" fmla="*/ 23 h 215"/>
                  <a:gd name="T6" fmla="*/ 41 w 45"/>
                  <a:gd name="T7" fmla="*/ 36 h 215"/>
                  <a:gd name="T8" fmla="*/ 42 w 45"/>
                  <a:gd name="T9" fmla="*/ 50 h 215"/>
                  <a:gd name="T10" fmla="*/ 42 w 45"/>
                  <a:gd name="T11" fmla="*/ 57 h 215"/>
                  <a:gd name="T12" fmla="*/ 22 w 45"/>
                  <a:gd name="T13" fmla="*/ 67 h 215"/>
                  <a:gd name="T14" fmla="*/ 43 w 45"/>
                  <a:gd name="T15" fmla="*/ 69 h 215"/>
                  <a:gd name="T16" fmla="*/ 39 w 45"/>
                  <a:gd name="T17" fmla="*/ 86 h 215"/>
                  <a:gd name="T18" fmla="*/ 32 w 45"/>
                  <a:gd name="T19" fmla="*/ 104 h 215"/>
                  <a:gd name="T20" fmla="*/ 27 w 45"/>
                  <a:gd name="T21" fmla="*/ 124 h 215"/>
                  <a:gd name="T22" fmla="*/ 22 w 45"/>
                  <a:gd name="T23" fmla="*/ 146 h 215"/>
                  <a:gd name="T24" fmla="*/ 19 w 45"/>
                  <a:gd name="T25" fmla="*/ 161 h 215"/>
                  <a:gd name="T26" fmla="*/ 15 w 45"/>
                  <a:gd name="T27" fmla="*/ 182 h 215"/>
                  <a:gd name="T28" fmla="*/ 10 w 45"/>
                  <a:gd name="T29" fmla="*/ 197 h 215"/>
                  <a:gd name="T30" fmla="*/ 2 w 45"/>
                  <a:gd name="T31" fmla="*/ 213 h 215"/>
                  <a:gd name="T32" fmla="*/ 0 w 45"/>
                  <a:gd name="T33" fmla="*/ 195 h 215"/>
                  <a:gd name="T34" fmla="*/ 0 w 45"/>
                  <a:gd name="T35" fmla="*/ 173 h 215"/>
                  <a:gd name="T36" fmla="*/ 2 w 45"/>
                  <a:gd name="T37" fmla="*/ 160 h 215"/>
                  <a:gd name="T38" fmla="*/ 4 w 45"/>
                  <a:gd name="T39" fmla="*/ 132 h 215"/>
                  <a:gd name="T40" fmla="*/ 6 w 45"/>
                  <a:gd name="T41" fmla="*/ 110 h 215"/>
                  <a:gd name="T42" fmla="*/ 9 w 45"/>
                  <a:gd name="T43" fmla="*/ 89 h 215"/>
                  <a:gd name="T44" fmla="*/ 12 w 45"/>
                  <a:gd name="T45" fmla="*/ 64 h 215"/>
                  <a:gd name="T46" fmla="*/ 18 w 45"/>
                  <a:gd name="T47" fmla="*/ 42 h 215"/>
                  <a:gd name="T48" fmla="*/ 19 w 45"/>
                  <a:gd name="T49" fmla="*/ 29 h 215"/>
                  <a:gd name="T50" fmla="*/ 22 w 45"/>
                  <a:gd name="T51" fmla="*/ 14 h 215"/>
                  <a:gd name="T52" fmla="*/ 22 w 45"/>
                  <a:gd name="T53" fmla="*/ 6 h 215"/>
                  <a:gd name="T54" fmla="*/ 20 w 45"/>
                  <a:gd name="T55" fmla="*/ 0 h 215"/>
                  <a:gd name="T56" fmla="*/ 23 w 45"/>
                  <a:gd name="T57" fmla="*/ 3 h 21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45"/>
                  <a:gd name="T88" fmla="*/ 0 h 215"/>
                  <a:gd name="T89" fmla="*/ 45 w 45"/>
                  <a:gd name="T90" fmla="*/ 215 h 21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45" h="215">
                    <a:moveTo>
                      <a:pt x="24" y="3"/>
                    </a:moveTo>
                    <a:lnTo>
                      <a:pt x="33" y="11"/>
                    </a:lnTo>
                    <a:lnTo>
                      <a:pt x="39" y="23"/>
                    </a:lnTo>
                    <a:lnTo>
                      <a:pt x="42" y="36"/>
                    </a:lnTo>
                    <a:lnTo>
                      <a:pt x="43" y="50"/>
                    </a:lnTo>
                    <a:lnTo>
                      <a:pt x="43" y="57"/>
                    </a:lnTo>
                    <a:lnTo>
                      <a:pt x="22" y="67"/>
                    </a:lnTo>
                    <a:lnTo>
                      <a:pt x="44" y="69"/>
                    </a:lnTo>
                    <a:lnTo>
                      <a:pt x="40" y="86"/>
                    </a:lnTo>
                    <a:lnTo>
                      <a:pt x="33" y="104"/>
                    </a:lnTo>
                    <a:lnTo>
                      <a:pt x="28" y="125"/>
                    </a:lnTo>
                    <a:lnTo>
                      <a:pt x="22" y="147"/>
                    </a:lnTo>
                    <a:lnTo>
                      <a:pt x="19" y="162"/>
                    </a:lnTo>
                    <a:lnTo>
                      <a:pt x="15" y="183"/>
                    </a:lnTo>
                    <a:lnTo>
                      <a:pt x="10" y="198"/>
                    </a:lnTo>
                    <a:lnTo>
                      <a:pt x="2" y="214"/>
                    </a:lnTo>
                    <a:lnTo>
                      <a:pt x="0" y="196"/>
                    </a:lnTo>
                    <a:lnTo>
                      <a:pt x="0" y="174"/>
                    </a:lnTo>
                    <a:lnTo>
                      <a:pt x="2" y="161"/>
                    </a:lnTo>
                    <a:lnTo>
                      <a:pt x="4" y="133"/>
                    </a:lnTo>
                    <a:lnTo>
                      <a:pt x="6" y="111"/>
                    </a:lnTo>
                    <a:lnTo>
                      <a:pt x="9" y="89"/>
                    </a:lnTo>
                    <a:lnTo>
                      <a:pt x="12" y="64"/>
                    </a:lnTo>
                    <a:lnTo>
                      <a:pt x="18" y="42"/>
                    </a:lnTo>
                    <a:lnTo>
                      <a:pt x="19" y="29"/>
                    </a:lnTo>
                    <a:lnTo>
                      <a:pt x="22" y="14"/>
                    </a:lnTo>
                    <a:lnTo>
                      <a:pt x="22" y="6"/>
                    </a:lnTo>
                    <a:lnTo>
                      <a:pt x="20" y="0"/>
                    </a:lnTo>
                    <a:lnTo>
                      <a:pt x="24" y="3"/>
                    </a:lnTo>
                  </a:path>
                </a:pathLst>
              </a:cu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</p:grpSp>
        <p:grpSp>
          <p:nvGrpSpPr>
            <p:cNvPr id="11322" name="Group 409"/>
            <p:cNvGrpSpPr>
              <a:grpSpLocks/>
            </p:cNvGrpSpPr>
            <p:nvPr/>
          </p:nvGrpSpPr>
          <p:grpSpPr bwMode="auto">
            <a:xfrm>
              <a:off x="773" y="1128"/>
              <a:ext cx="18" cy="47"/>
              <a:chOff x="773" y="1128"/>
              <a:chExt cx="18" cy="47"/>
            </a:xfrm>
          </p:grpSpPr>
          <p:sp>
            <p:nvSpPr>
              <p:cNvPr id="11323" name="Freeform 410"/>
              <p:cNvSpPr>
                <a:spLocks noChangeArrowheads="1"/>
              </p:cNvSpPr>
              <p:nvPr/>
            </p:nvSpPr>
            <p:spPr bwMode="auto">
              <a:xfrm>
                <a:off x="775" y="1159"/>
                <a:ext cx="16" cy="16"/>
              </a:xfrm>
              <a:custGeom>
                <a:avLst/>
                <a:gdLst>
                  <a:gd name="T0" fmla="*/ 15 w 17"/>
                  <a:gd name="T1" fmla="*/ 0 h 17"/>
                  <a:gd name="T2" fmla="*/ 15 w 17"/>
                  <a:gd name="T3" fmla="*/ 5 h 17"/>
                  <a:gd name="T4" fmla="*/ 15 w 17"/>
                  <a:gd name="T5" fmla="*/ 5 h 17"/>
                  <a:gd name="T6" fmla="*/ 12 w 17"/>
                  <a:gd name="T7" fmla="*/ 8 h 17"/>
                  <a:gd name="T8" fmla="*/ 12 w 17"/>
                  <a:gd name="T9" fmla="*/ 9 h 17"/>
                  <a:gd name="T10" fmla="*/ 6 w 17"/>
                  <a:gd name="T11" fmla="*/ 12 h 17"/>
                  <a:gd name="T12" fmla="*/ 4 w 17"/>
                  <a:gd name="T13" fmla="*/ 15 h 17"/>
                  <a:gd name="T14" fmla="*/ 2 w 17"/>
                  <a:gd name="T15" fmla="*/ 15 h 17"/>
                  <a:gd name="T16" fmla="*/ 0 w 17"/>
                  <a:gd name="T17" fmla="*/ 12 h 17"/>
                  <a:gd name="T18" fmla="*/ 6 w 17"/>
                  <a:gd name="T19" fmla="*/ 8 h 17"/>
                  <a:gd name="T20" fmla="*/ 10 w 17"/>
                  <a:gd name="T21" fmla="*/ 5 h 17"/>
                  <a:gd name="T22" fmla="*/ 15 w 17"/>
                  <a:gd name="T23" fmla="*/ 0 h 1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7"/>
                  <a:gd name="T37" fmla="*/ 0 h 17"/>
                  <a:gd name="T38" fmla="*/ 17 w 17"/>
                  <a:gd name="T39" fmla="*/ 17 h 1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7" h="17">
                    <a:moveTo>
                      <a:pt x="16" y="0"/>
                    </a:moveTo>
                    <a:lnTo>
                      <a:pt x="16" y="5"/>
                    </a:lnTo>
                    <a:lnTo>
                      <a:pt x="13" y="8"/>
                    </a:lnTo>
                    <a:lnTo>
                      <a:pt x="13" y="10"/>
                    </a:lnTo>
                    <a:lnTo>
                      <a:pt x="6" y="13"/>
                    </a:lnTo>
                    <a:lnTo>
                      <a:pt x="4" y="16"/>
                    </a:lnTo>
                    <a:lnTo>
                      <a:pt x="2" y="16"/>
                    </a:lnTo>
                    <a:lnTo>
                      <a:pt x="0" y="13"/>
                    </a:lnTo>
                    <a:lnTo>
                      <a:pt x="6" y="8"/>
                    </a:lnTo>
                    <a:lnTo>
                      <a:pt x="11" y="5"/>
                    </a:lnTo>
                    <a:lnTo>
                      <a:pt x="16" y="0"/>
                    </a:lnTo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324" name="Freeform 411"/>
              <p:cNvSpPr>
                <a:spLocks noChangeArrowheads="1"/>
              </p:cNvSpPr>
              <p:nvPr/>
            </p:nvSpPr>
            <p:spPr bwMode="auto">
              <a:xfrm>
                <a:off x="773" y="1128"/>
                <a:ext cx="16" cy="16"/>
              </a:xfrm>
              <a:custGeom>
                <a:avLst/>
                <a:gdLst>
                  <a:gd name="T0" fmla="*/ 15 w 17"/>
                  <a:gd name="T1" fmla="*/ 0 h 17"/>
                  <a:gd name="T2" fmla="*/ 15 w 17"/>
                  <a:gd name="T3" fmla="*/ 6 h 17"/>
                  <a:gd name="T4" fmla="*/ 15 w 17"/>
                  <a:gd name="T5" fmla="*/ 11 h 17"/>
                  <a:gd name="T6" fmla="*/ 9 w 17"/>
                  <a:gd name="T7" fmla="*/ 13 h 17"/>
                  <a:gd name="T8" fmla="*/ 5 w 17"/>
                  <a:gd name="T9" fmla="*/ 13 h 17"/>
                  <a:gd name="T10" fmla="*/ 0 w 17"/>
                  <a:gd name="T11" fmla="*/ 15 h 17"/>
                  <a:gd name="T12" fmla="*/ 0 w 17"/>
                  <a:gd name="T13" fmla="*/ 13 h 17"/>
                  <a:gd name="T14" fmla="*/ 5 w 17"/>
                  <a:gd name="T15" fmla="*/ 9 h 17"/>
                  <a:gd name="T16" fmla="*/ 9 w 17"/>
                  <a:gd name="T17" fmla="*/ 6 h 17"/>
                  <a:gd name="T18" fmla="*/ 15 w 17"/>
                  <a:gd name="T19" fmla="*/ 0 h 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7"/>
                  <a:gd name="T31" fmla="*/ 0 h 17"/>
                  <a:gd name="T32" fmla="*/ 17 w 17"/>
                  <a:gd name="T33" fmla="*/ 17 h 1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7" h="17">
                    <a:moveTo>
                      <a:pt x="16" y="0"/>
                    </a:moveTo>
                    <a:lnTo>
                      <a:pt x="16" y="6"/>
                    </a:lnTo>
                    <a:lnTo>
                      <a:pt x="16" y="12"/>
                    </a:lnTo>
                    <a:lnTo>
                      <a:pt x="10" y="14"/>
                    </a:lnTo>
                    <a:lnTo>
                      <a:pt x="5" y="14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5" y="10"/>
                    </a:lnTo>
                    <a:lnTo>
                      <a:pt x="10" y="6"/>
                    </a:lnTo>
                    <a:lnTo>
                      <a:pt x="16" y="0"/>
                    </a:lnTo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</p:grpSp>
      </p:grpSp>
      <p:grpSp>
        <p:nvGrpSpPr>
          <p:cNvPr id="11307" name="Group 412"/>
          <p:cNvGrpSpPr>
            <a:grpSpLocks/>
          </p:cNvGrpSpPr>
          <p:nvPr/>
        </p:nvGrpSpPr>
        <p:grpSpPr bwMode="auto">
          <a:xfrm>
            <a:off x="954088" y="1525588"/>
            <a:ext cx="163512" cy="150812"/>
            <a:chOff x="601" y="961"/>
            <a:chExt cx="103" cy="95"/>
          </a:xfrm>
        </p:grpSpPr>
        <p:sp>
          <p:nvSpPr>
            <p:cNvPr id="11318" name="Freeform 413"/>
            <p:cNvSpPr>
              <a:spLocks noChangeArrowheads="1"/>
            </p:cNvSpPr>
            <p:nvPr/>
          </p:nvSpPr>
          <p:spPr bwMode="auto">
            <a:xfrm>
              <a:off x="601" y="961"/>
              <a:ext cx="103" cy="95"/>
            </a:xfrm>
            <a:custGeom>
              <a:avLst/>
              <a:gdLst>
                <a:gd name="T0" fmla="*/ 0 w 104"/>
                <a:gd name="T1" fmla="*/ 48 h 96"/>
                <a:gd name="T2" fmla="*/ 0 w 104"/>
                <a:gd name="T3" fmla="*/ 51 h 96"/>
                <a:gd name="T4" fmla="*/ 1 w 104"/>
                <a:gd name="T5" fmla="*/ 53 h 96"/>
                <a:gd name="T6" fmla="*/ 4 w 104"/>
                <a:gd name="T7" fmla="*/ 55 h 96"/>
                <a:gd name="T8" fmla="*/ 9 w 104"/>
                <a:gd name="T9" fmla="*/ 56 h 96"/>
                <a:gd name="T10" fmla="*/ 15 w 104"/>
                <a:gd name="T11" fmla="*/ 58 h 96"/>
                <a:gd name="T12" fmla="*/ 21 w 104"/>
                <a:gd name="T13" fmla="*/ 59 h 96"/>
                <a:gd name="T14" fmla="*/ 27 w 104"/>
                <a:gd name="T15" fmla="*/ 57 h 96"/>
                <a:gd name="T16" fmla="*/ 35 w 104"/>
                <a:gd name="T17" fmla="*/ 54 h 96"/>
                <a:gd name="T18" fmla="*/ 43 w 104"/>
                <a:gd name="T19" fmla="*/ 51 h 96"/>
                <a:gd name="T20" fmla="*/ 45 w 104"/>
                <a:gd name="T21" fmla="*/ 49 h 96"/>
                <a:gd name="T22" fmla="*/ 45 w 104"/>
                <a:gd name="T23" fmla="*/ 55 h 96"/>
                <a:gd name="T24" fmla="*/ 44 w 104"/>
                <a:gd name="T25" fmla="*/ 62 h 96"/>
                <a:gd name="T26" fmla="*/ 43 w 104"/>
                <a:gd name="T27" fmla="*/ 67 h 96"/>
                <a:gd name="T28" fmla="*/ 47 w 104"/>
                <a:gd name="T29" fmla="*/ 75 h 96"/>
                <a:gd name="T30" fmla="*/ 50 w 104"/>
                <a:gd name="T31" fmla="*/ 79 h 96"/>
                <a:gd name="T32" fmla="*/ 52 w 104"/>
                <a:gd name="T33" fmla="*/ 82 h 96"/>
                <a:gd name="T34" fmla="*/ 56 w 104"/>
                <a:gd name="T35" fmla="*/ 88 h 96"/>
                <a:gd name="T36" fmla="*/ 68 w 104"/>
                <a:gd name="T37" fmla="*/ 86 h 96"/>
                <a:gd name="T38" fmla="*/ 68 w 104"/>
                <a:gd name="T39" fmla="*/ 82 h 96"/>
                <a:gd name="T40" fmla="*/ 69 w 104"/>
                <a:gd name="T41" fmla="*/ 80 h 96"/>
                <a:gd name="T42" fmla="*/ 70 w 104"/>
                <a:gd name="T43" fmla="*/ 77 h 96"/>
                <a:gd name="T44" fmla="*/ 72 w 104"/>
                <a:gd name="T45" fmla="*/ 75 h 96"/>
                <a:gd name="T46" fmla="*/ 74 w 104"/>
                <a:gd name="T47" fmla="*/ 74 h 96"/>
                <a:gd name="T48" fmla="*/ 76 w 104"/>
                <a:gd name="T49" fmla="*/ 72 h 96"/>
                <a:gd name="T50" fmla="*/ 77 w 104"/>
                <a:gd name="T51" fmla="*/ 71 h 96"/>
                <a:gd name="T52" fmla="*/ 81 w 104"/>
                <a:gd name="T53" fmla="*/ 70 h 96"/>
                <a:gd name="T54" fmla="*/ 84 w 104"/>
                <a:gd name="T55" fmla="*/ 72 h 96"/>
                <a:gd name="T56" fmla="*/ 86 w 104"/>
                <a:gd name="T57" fmla="*/ 73 h 96"/>
                <a:gd name="T58" fmla="*/ 86 w 104"/>
                <a:gd name="T59" fmla="*/ 76 h 96"/>
                <a:gd name="T60" fmla="*/ 87 w 104"/>
                <a:gd name="T61" fmla="*/ 79 h 96"/>
                <a:gd name="T62" fmla="*/ 86 w 104"/>
                <a:gd name="T63" fmla="*/ 84 h 96"/>
                <a:gd name="T64" fmla="*/ 86 w 104"/>
                <a:gd name="T65" fmla="*/ 88 h 96"/>
                <a:gd name="T66" fmla="*/ 87 w 104"/>
                <a:gd name="T67" fmla="*/ 91 h 96"/>
                <a:gd name="T68" fmla="*/ 90 w 104"/>
                <a:gd name="T69" fmla="*/ 93 h 96"/>
                <a:gd name="T70" fmla="*/ 91 w 104"/>
                <a:gd name="T71" fmla="*/ 94 h 96"/>
                <a:gd name="T72" fmla="*/ 93 w 104"/>
                <a:gd name="T73" fmla="*/ 89 h 96"/>
                <a:gd name="T74" fmla="*/ 95 w 104"/>
                <a:gd name="T75" fmla="*/ 84 h 96"/>
                <a:gd name="T76" fmla="*/ 98 w 104"/>
                <a:gd name="T77" fmla="*/ 75 h 96"/>
                <a:gd name="T78" fmla="*/ 101 w 104"/>
                <a:gd name="T79" fmla="*/ 65 h 96"/>
                <a:gd name="T80" fmla="*/ 102 w 104"/>
                <a:gd name="T81" fmla="*/ 54 h 96"/>
                <a:gd name="T82" fmla="*/ 102 w 104"/>
                <a:gd name="T83" fmla="*/ 45 h 96"/>
                <a:gd name="T84" fmla="*/ 101 w 104"/>
                <a:gd name="T85" fmla="*/ 35 h 96"/>
                <a:gd name="T86" fmla="*/ 98 w 104"/>
                <a:gd name="T87" fmla="*/ 26 h 96"/>
                <a:gd name="T88" fmla="*/ 95 w 104"/>
                <a:gd name="T89" fmla="*/ 20 h 96"/>
                <a:gd name="T90" fmla="*/ 90 w 104"/>
                <a:gd name="T91" fmla="*/ 13 h 96"/>
                <a:gd name="T92" fmla="*/ 81 w 104"/>
                <a:gd name="T93" fmla="*/ 7 h 96"/>
                <a:gd name="T94" fmla="*/ 75 w 104"/>
                <a:gd name="T95" fmla="*/ 3 h 96"/>
                <a:gd name="T96" fmla="*/ 65 w 104"/>
                <a:gd name="T97" fmla="*/ 1 h 96"/>
                <a:gd name="T98" fmla="*/ 60 w 104"/>
                <a:gd name="T99" fmla="*/ 0 h 96"/>
                <a:gd name="T100" fmla="*/ 57 w 104"/>
                <a:gd name="T101" fmla="*/ 1 h 96"/>
                <a:gd name="T102" fmla="*/ 52 w 104"/>
                <a:gd name="T103" fmla="*/ 1 h 96"/>
                <a:gd name="T104" fmla="*/ 46 w 104"/>
                <a:gd name="T105" fmla="*/ 2 h 96"/>
                <a:gd name="T106" fmla="*/ 36 w 104"/>
                <a:gd name="T107" fmla="*/ 6 h 96"/>
                <a:gd name="T108" fmla="*/ 26 w 104"/>
                <a:gd name="T109" fmla="*/ 10 h 96"/>
                <a:gd name="T110" fmla="*/ 23 w 104"/>
                <a:gd name="T111" fmla="*/ 12 h 96"/>
                <a:gd name="T112" fmla="*/ 16 w 104"/>
                <a:gd name="T113" fmla="*/ 17 h 96"/>
                <a:gd name="T114" fmla="*/ 9 w 104"/>
                <a:gd name="T115" fmla="*/ 23 h 96"/>
                <a:gd name="T116" fmla="*/ 4 w 104"/>
                <a:gd name="T117" fmla="*/ 30 h 96"/>
                <a:gd name="T118" fmla="*/ 1 w 104"/>
                <a:gd name="T119" fmla="*/ 35 h 96"/>
                <a:gd name="T120" fmla="*/ 0 w 104"/>
                <a:gd name="T121" fmla="*/ 41 h 96"/>
                <a:gd name="T122" fmla="*/ 0 w 104"/>
                <a:gd name="T123" fmla="*/ 48 h 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04"/>
                <a:gd name="T187" fmla="*/ 0 h 96"/>
                <a:gd name="T188" fmla="*/ 104 w 104"/>
                <a:gd name="T189" fmla="*/ 96 h 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04" h="96">
                  <a:moveTo>
                    <a:pt x="0" y="49"/>
                  </a:moveTo>
                  <a:lnTo>
                    <a:pt x="0" y="52"/>
                  </a:lnTo>
                  <a:lnTo>
                    <a:pt x="1" y="54"/>
                  </a:lnTo>
                  <a:lnTo>
                    <a:pt x="4" y="56"/>
                  </a:lnTo>
                  <a:lnTo>
                    <a:pt x="9" y="57"/>
                  </a:lnTo>
                  <a:lnTo>
                    <a:pt x="15" y="59"/>
                  </a:lnTo>
                  <a:lnTo>
                    <a:pt x="21" y="60"/>
                  </a:lnTo>
                  <a:lnTo>
                    <a:pt x="27" y="58"/>
                  </a:lnTo>
                  <a:lnTo>
                    <a:pt x="35" y="55"/>
                  </a:lnTo>
                  <a:lnTo>
                    <a:pt x="43" y="52"/>
                  </a:lnTo>
                  <a:lnTo>
                    <a:pt x="45" y="50"/>
                  </a:lnTo>
                  <a:lnTo>
                    <a:pt x="45" y="56"/>
                  </a:lnTo>
                  <a:lnTo>
                    <a:pt x="44" y="63"/>
                  </a:lnTo>
                  <a:lnTo>
                    <a:pt x="43" y="68"/>
                  </a:lnTo>
                  <a:lnTo>
                    <a:pt x="47" y="76"/>
                  </a:lnTo>
                  <a:lnTo>
                    <a:pt x="50" y="80"/>
                  </a:lnTo>
                  <a:lnTo>
                    <a:pt x="53" y="83"/>
                  </a:lnTo>
                  <a:lnTo>
                    <a:pt x="57" y="89"/>
                  </a:lnTo>
                  <a:lnTo>
                    <a:pt x="69" y="87"/>
                  </a:lnTo>
                  <a:lnTo>
                    <a:pt x="69" y="83"/>
                  </a:lnTo>
                  <a:lnTo>
                    <a:pt x="70" y="81"/>
                  </a:lnTo>
                  <a:lnTo>
                    <a:pt x="71" y="78"/>
                  </a:lnTo>
                  <a:lnTo>
                    <a:pt x="73" y="76"/>
                  </a:lnTo>
                  <a:lnTo>
                    <a:pt x="75" y="75"/>
                  </a:lnTo>
                  <a:lnTo>
                    <a:pt x="77" y="73"/>
                  </a:lnTo>
                  <a:lnTo>
                    <a:pt x="78" y="72"/>
                  </a:lnTo>
                  <a:lnTo>
                    <a:pt x="82" y="71"/>
                  </a:lnTo>
                  <a:lnTo>
                    <a:pt x="85" y="73"/>
                  </a:lnTo>
                  <a:lnTo>
                    <a:pt x="87" y="74"/>
                  </a:lnTo>
                  <a:lnTo>
                    <a:pt x="87" y="77"/>
                  </a:lnTo>
                  <a:lnTo>
                    <a:pt x="88" y="80"/>
                  </a:lnTo>
                  <a:lnTo>
                    <a:pt x="87" y="85"/>
                  </a:lnTo>
                  <a:lnTo>
                    <a:pt x="87" y="89"/>
                  </a:lnTo>
                  <a:lnTo>
                    <a:pt x="88" y="92"/>
                  </a:lnTo>
                  <a:lnTo>
                    <a:pt x="91" y="94"/>
                  </a:lnTo>
                  <a:lnTo>
                    <a:pt x="92" y="95"/>
                  </a:lnTo>
                  <a:lnTo>
                    <a:pt x="94" y="90"/>
                  </a:lnTo>
                  <a:lnTo>
                    <a:pt x="96" y="85"/>
                  </a:lnTo>
                  <a:lnTo>
                    <a:pt x="99" y="76"/>
                  </a:lnTo>
                  <a:lnTo>
                    <a:pt x="102" y="66"/>
                  </a:lnTo>
                  <a:lnTo>
                    <a:pt x="103" y="55"/>
                  </a:lnTo>
                  <a:lnTo>
                    <a:pt x="103" y="45"/>
                  </a:lnTo>
                  <a:lnTo>
                    <a:pt x="102" y="35"/>
                  </a:lnTo>
                  <a:lnTo>
                    <a:pt x="99" y="26"/>
                  </a:lnTo>
                  <a:lnTo>
                    <a:pt x="96" y="20"/>
                  </a:lnTo>
                  <a:lnTo>
                    <a:pt x="91" y="13"/>
                  </a:lnTo>
                  <a:lnTo>
                    <a:pt x="82" y="7"/>
                  </a:lnTo>
                  <a:lnTo>
                    <a:pt x="76" y="3"/>
                  </a:lnTo>
                  <a:lnTo>
                    <a:pt x="66" y="1"/>
                  </a:lnTo>
                  <a:lnTo>
                    <a:pt x="61" y="0"/>
                  </a:lnTo>
                  <a:lnTo>
                    <a:pt x="58" y="1"/>
                  </a:lnTo>
                  <a:lnTo>
                    <a:pt x="52" y="1"/>
                  </a:lnTo>
                  <a:lnTo>
                    <a:pt x="46" y="2"/>
                  </a:lnTo>
                  <a:lnTo>
                    <a:pt x="36" y="6"/>
                  </a:lnTo>
                  <a:lnTo>
                    <a:pt x="26" y="10"/>
                  </a:lnTo>
                  <a:lnTo>
                    <a:pt x="23" y="12"/>
                  </a:lnTo>
                  <a:lnTo>
                    <a:pt x="16" y="17"/>
                  </a:lnTo>
                  <a:lnTo>
                    <a:pt x="9" y="23"/>
                  </a:lnTo>
                  <a:lnTo>
                    <a:pt x="4" y="30"/>
                  </a:lnTo>
                  <a:lnTo>
                    <a:pt x="1" y="35"/>
                  </a:lnTo>
                  <a:lnTo>
                    <a:pt x="0" y="41"/>
                  </a:lnTo>
                  <a:lnTo>
                    <a:pt x="0" y="49"/>
                  </a:lnTo>
                </a:path>
              </a:pathLst>
            </a:custGeom>
            <a:solidFill>
              <a:srgbClr val="604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1319" name="Freeform 414"/>
            <p:cNvSpPr>
              <a:spLocks noChangeArrowheads="1"/>
            </p:cNvSpPr>
            <p:nvPr/>
          </p:nvSpPr>
          <p:spPr bwMode="auto">
            <a:xfrm>
              <a:off x="605" y="961"/>
              <a:ext cx="80" cy="47"/>
            </a:xfrm>
            <a:custGeom>
              <a:avLst/>
              <a:gdLst>
                <a:gd name="T0" fmla="*/ 3 w 81"/>
                <a:gd name="T1" fmla="*/ 28 h 48"/>
                <a:gd name="T2" fmla="*/ 11 w 81"/>
                <a:gd name="T3" fmla="*/ 20 h 48"/>
                <a:gd name="T4" fmla="*/ 28 w 81"/>
                <a:gd name="T5" fmla="*/ 11 h 48"/>
                <a:gd name="T6" fmla="*/ 39 w 81"/>
                <a:gd name="T7" fmla="*/ 4 h 48"/>
                <a:gd name="T8" fmla="*/ 45 w 81"/>
                <a:gd name="T9" fmla="*/ 5 h 48"/>
                <a:gd name="T10" fmla="*/ 47 w 81"/>
                <a:gd name="T11" fmla="*/ 3 h 48"/>
                <a:gd name="T12" fmla="*/ 50 w 81"/>
                <a:gd name="T13" fmla="*/ 0 h 48"/>
                <a:gd name="T14" fmla="*/ 61 w 81"/>
                <a:gd name="T15" fmla="*/ 2 h 48"/>
                <a:gd name="T16" fmla="*/ 67 w 81"/>
                <a:gd name="T17" fmla="*/ 5 h 48"/>
                <a:gd name="T18" fmla="*/ 71 w 81"/>
                <a:gd name="T19" fmla="*/ 7 h 48"/>
                <a:gd name="T20" fmla="*/ 74 w 81"/>
                <a:gd name="T21" fmla="*/ 8 h 48"/>
                <a:gd name="T22" fmla="*/ 76 w 81"/>
                <a:gd name="T23" fmla="*/ 12 h 48"/>
                <a:gd name="T24" fmla="*/ 74 w 81"/>
                <a:gd name="T25" fmla="*/ 13 h 48"/>
                <a:gd name="T26" fmla="*/ 65 w 81"/>
                <a:gd name="T27" fmla="*/ 11 h 48"/>
                <a:gd name="T28" fmla="*/ 67 w 81"/>
                <a:gd name="T29" fmla="*/ 14 h 48"/>
                <a:gd name="T30" fmla="*/ 59 w 81"/>
                <a:gd name="T31" fmla="*/ 15 h 48"/>
                <a:gd name="T32" fmla="*/ 55 w 81"/>
                <a:gd name="T33" fmla="*/ 20 h 48"/>
                <a:gd name="T34" fmla="*/ 44 w 81"/>
                <a:gd name="T35" fmla="*/ 21 h 48"/>
                <a:gd name="T36" fmla="*/ 45 w 81"/>
                <a:gd name="T37" fmla="*/ 28 h 48"/>
                <a:gd name="T38" fmla="*/ 41 w 81"/>
                <a:gd name="T39" fmla="*/ 34 h 48"/>
                <a:gd name="T40" fmla="*/ 37 w 81"/>
                <a:gd name="T41" fmla="*/ 40 h 48"/>
                <a:gd name="T42" fmla="*/ 27 w 81"/>
                <a:gd name="T43" fmla="*/ 37 h 48"/>
                <a:gd name="T44" fmla="*/ 28 w 81"/>
                <a:gd name="T45" fmla="*/ 42 h 48"/>
                <a:gd name="T46" fmla="*/ 21 w 81"/>
                <a:gd name="T47" fmla="*/ 44 h 48"/>
                <a:gd name="T48" fmla="*/ 17 w 81"/>
                <a:gd name="T49" fmla="*/ 46 h 48"/>
                <a:gd name="T50" fmla="*/ 6 w 81"/>
                <a:gd name="T51" fmla="*/ 37 h 48"/>
                <a:gd name="T52" fmla="*/ 9 w 81"/>
                <a:gd name="T53" fmla="*/ 32 h 48"/>
                <a:gd name="T54" fmla="*/ 25 w 81"/>
                <a:gd name="T55" fmla="*/ 24 h 48"/>
                <a:gd name="T56" fmla="*/ 28 w 81"/>
                <a:gd name="T57" fmla="*/ 23 h 48"/>
                <a:gd name="T58" fmla="*/ 23 w 81"/>
                <a:gd name="T59" fmla="*/ 16 h 48"/>
                <a:gd name="T60" fmla="*/ 17 w 81"/>
                <a:gd name="T61" fmla="*/ 20 h 48"/>
                <a:gd name="T62" fmla="*/ 13 w 81"/>
                <a:gd name="T63" fmla="*/ 27 h 48"/>
                <a:gd name="T64" fmla="*/ 7 w 81"/>
                <a:gd name="T65" fmla="*/ 27 h 48"/>
                <a:gd name="T66" fmla="*/ 7 w 81"/>
                <a:gd name="T67" fmla="*/ 29 h 48"/>
                <a:gd name="T68" fmla="*/ 0 w 81"/>
                <a:gd name="T69" fmla="*/ 33 h 4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81"/>
                <a:gd name="T106" fmla="*/ 0 h 48"/>
                <a:gd name="T107" fmla="*/ 81 w 81"/>
                <a:gd name="T108" fmla="*/ 48 h 4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81" h="48">
                  <a:moveTo>
                    <a:pt x="0" y="34"/>
                  </a:moveTo>
                  <a:lnTo>
                    <a:pt x="3" y="29"/>
                  </a:lnTo>
                  <a:lnTo>
                    <a:pt x="7" y="24"/>
                  </a:lnTo>
                  <a:lnTo>
                    <a:pt x="11" y="20"/>
                  </a:lnTo>
                  <a:lnTo>
                    <a:pt x="20" y="14"/>
                  </a:lnTo>
                  <a:lnTo>
                    <a:pt x="28" y="11"/>
                  </a:lnTo>
                  <a:lnTo>
                    <a:pt x="35" y="5"/>
                  </a:lnTo>
                  <a:lnTo>
                    <a:pt x="39" y="4"/>
                  </a:lnTo>
                  <a:lnTo>
                    <a:pt x="44" y="5"/>
                  </a:lnTo>
                  <a:lnTo>
                    <a:pt x="46" y="5"/>
                  </a:lnTo>
                  <a:lnTo>
                    <a:pt x="46" y="4"/>
                  </a:lnTo>
                  <a:lnTo>
                    <a:pt x="48" y="3"/>
                  </a:lnTo>
                  <a:lnTo>
                    <a:pt x="49" y="3"/>
                  </a:lnTo>
                  <a:lnTo>
                    <a:pt x="51" y="0"/>
                  </a:lnTo>
                  <a:lnTo>
                    <a:pt x="56" y="1"/>
                  </a:lnTo>
                  <a:lnTo>
                    <a:pt x="62" y="2"/>
                  </a:lnTo>
                  <a:lnTo>
                    <a:pt x="66" y="5"/>
                  </a:lnTo>
                  <a:lnTo>
                    <a:pt x="68" y="5"/>
                  </a:lnTo>
                  <a:lnTo>
                    <a:pt x="70" y="5"/>
                  </a:lnTo>
                  <a:lnTo>
                    <a:pt x="72" y="7"/>
                  </a:lnTo>
                  <a:lnTo>
                    <a:pt x="73" y="9"/>
                  </a:lnTo>
                  <a:lnTo>
                    <a:pt x="75" y="8"/>
                  </a:lnTo>
                  <a:lnTo>
                    <a:pt x="75" y="11"/>
                  </a:lnTo>
                  <a:lnTo>
                    <a:pt x="77" y="12"/>
                  </a:lnTo>
                  <a:lnTo>
                    <a:pt x="80" y="12"/>
                  </a:lnTo>
                  <a:lnTo>
                    <a:pt x="75" y="13"/>
                  </a:lnTo>
                  <a:lnTo>
                    <a:pt x="70" y="12"/>
                  </a:lnTo>
                  <a:lnTo>
                    <a:pt x="66" y="11"/>
                  </a:lnTo>
                  <a:lnTo>
                    <a:pt x="62" y="10"/>
                  </a:lnTo>
                  <a:lnTo>
                    <a:pt x="68" y="14"/>
                  </a:lnTo>
                  <a:lnTo>
                    <a:pt x="57" y="12"/>
                  </a:lnTo>
                  <a:lnTo>
                    <a:pt x="60" y="15"/>
                  </a:lnTo>
                  <a:lnTo>
                    <a:pt x="51" y="18"/>
                  </a:lnTo>
                  <a:lnTo>
                    <a:pt x="56" y="20"/>
                  </a:lnTo>
                  <a:lnTo>
                    <a:pt x="53" y="22"/>
                  </a:lnTo>
                  <a:lnTo>
                    <a:pt x="45" y="21"/>
                  </a:lnTo>
                  <a:lnTo>
                    <a:pt x="49" y="26"/>
                  </a:lnTo>
                  <a:lnTo>
                    <a:pt x="46" y="29"/>
                  </a:lnTo>
                  <a:lnTo>
                    <a:pt x="37" y="30"/>
                  </a:lnTo>
                  <a:lnTo>
                    <a:pt x="42" y="35"/>
                  </a:lnTo>
                  <a:lnTo>
                    <a:pt x="41" y="39"/>
                  </a:lnTo>
                  <a:lnTo>
                    <a:pt x="37" y="41"/>
                  </a:lnTo>
                  <a:lnTo>
                    <a:pt x="34" y="41"/>
                  </a:lnTo>
                  <a:lnTo>
                    <a:pt x="27" y="38"/>
                  </a:lnTo>
                  <a:lnTo>
                    <a:pt x="22" y="35"/>
                  </a:lnTo>
                  <a:lnTo>
                    <a:pt x="28" y="43"/>
                  </a:lnTo>
                  <a:lnTo>
                    <a:pt x="25" y="45"/>
                  </a:lnTo>
                  <a:lnTo>
                    <a:pt x="21" y="45"/>
                  </a:lnTo>
                  <a:lnTo>
                    <a:pt x="14" y="43"/>
                  </a:lnTo>
                  <a:lnTo>
                    <a:pt x="17" y="47"/>
                  </a:lnTo>
                  <a:lnTo>
                    <a:pt x="7" y="45"/>
                  </a:lnTo>
                  <a:lnTo>
                    <a:pt x="6" y="38"/>
                  </a:lnTo>
                  <a:lnTo>
                    <a:pt x="10" y="37"/>
                  </a:lnTo>
                  <a:lnTo>
                    <a:pt x="9" y="33"/>
                  </a:lnTo>
                  <a:lnTo>
                    <a:pt x="15" y="34"/>
                  </a:lnTo>
                  <a:lnTo>
                    <a:pt x="25" y="25"/>
                  </a:lnTo>
                  <a:lnTo>
                    <a:pt x="24" y="22"/>
                  </a:lnTo>
                  <a:lnTo>
                    <a:pt x="28" y="23"/>
                  </a:lnTo>
                  <a:lnTo>
                    <a:pt x="28" y="20"/>
                  </a:lnTo>
                  <a:lnTo>
                    <a:pt x="23" y="16"/>
                  </a:lnTo>
                  <a:lnTo>
                    <a:pt x="20" y="22"/>
                  </a:lnTo>
                  <a:lnTo>
                    <a:pt x="17" y="20"/>
                  </a:lnTo>
                  <a:lnTo>
                    <a:pt x="13" y="24"/>
                  </a:lnTo>
                  <a:lnTo>
                    <a:pt x="13" y="28"/>
                  </a:lnTo>
                  <a:lnTo>
                    <a:pt x="10" y="26"/>
                  </a:lnTo>
                  <a:lnTo>
                    <a:pt x="7" y="28"/>
                  </a:lnTo>
                  <a:lnTo>
                    <a:pt x="9" y="32"/>
                  </a:lnTo>
                  <a:lnTo>
                    <a:pt x="7" y="30"/>
                  </a:lnTo>
                  <a:lnTo>
                    <a:pt x="5" y="32"/>
                  </a:lnTo>
                  <a:lnTo>
                    <a:pt x="0" y="34"/>
                  </a:lnTo>
                </a:path>
              </a:pathLst>
            </a:custGeom>
            <a:solidFill>
              <a:srgbClr val="C08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1320" name="Freeform 415"/>
            <p:cNvSpPr>
              <a:spLocks noChangeArrowheads="1"/>
            </p:cNvSpPr>
            <p:nvPr/>
          </p:nvSpPr>
          <p:spPr bwMode="auto">
            <a:xfrm>
              <a:off x="648" y="981"/>
              <a:ext cx="48" cy="61"/>
            </a:xfrm>
            <a:custGeom>
              <a:avLst/>
              <a:gdLst>
                <a:gd name="T0" fmla="*/ 32 w 49"/>
                <a:gd name="T1" fmla="*/ 11 h 62"/>
                <a:gd name="T2" fmla="*/ 34 w 49"/>
                <a:gd name="T3" fmla="*/ 0 h 62"/>
                <a:gd name="T4" fmla="*/ 36 w 49"/>
                <a:gd name="T5" fmla="*/ 8 h 62"/>
                <a:gd name="T6" fmla="*/ 41 w 49"/>
                <a:gd name="T7" fmla="*/ 4 h 62"/>
                <a:gd name="T8" fmla="*/ 44 w 49"/>
                <a:gd name="T9" fmla="*/ 6 h 62"/>
                <a:gd name="T10" fmla="*/ 47 w 49"/>
                <a:gd name="T11" fmla="*/ 12 h 62"/>
                <a:gd name="T12" fmla="*/ 43 w 49"/>
                <a:gd name="T13" fmla="*/ 21 h 62"/>
                <a:gd name="T14" fmla="*/ 37 w 49"/>
                <a:gd name="T15" fmla="*/ 16 h 62"/>
                <a:gd name="T16" fmla="*/ 35 w 49"/>
                <a:gd name="T17" fmla="*/ 26 h 62"/>
                <a:gd name="T18" fmla="*/ 31 w 49"/>
                <a:gd name="T19" fmla="*/ 34 h 62"/>
                <a:gd name="T20" fmla="*/ 28 w 49"/>
                <a:gd name="T21" fmla="*/ 35 h 62"/>
                <a:gd name="T22" fmla="*/ 27 w 49"/>
                <a:gd name="T23" fmla="*/ 22 h 62"/>
                <a:gd name="T24" fmla="*/ 24 w 49"/>
                <a:gd name="T25" fmla="*/ 35 h 62"/>
                <a:gd name="T26" fmla="*/ 20 w 49"/>
                <a:gd name="T27" fmla="*/ 25 h 62"/>
                <a:gd name="T28" fmla="*/ 15 w 49"/>
                <a:gd name="T29" fmla="*/ 45 h 62"/>
                <a:gd name="T30" fmla="*/ 11 w 49"/>
                <a:gd name="T31" fmla="*/ 33 h 62"/>
                <a:gd name="T32" fmla="*/ 10 w 49"/>
                <a:gd name="T33" fmla="*/ 39 h 62"/>
                <a:gd name="T34" fmla="*/ 8 w 49"/>
                <a:gd name="T35" fmla="*/ 33 h 62"/>
                <a:gd name="T36" fmla="*/ 6 w 49"/>
                <a:gd name="T37" fmla="*/ 40 h 62"/>
                <a:gd name="T38" fmla="*/ 9 w 49"/>
                <a:gd name="T39" fmla="*/ 46 h 62"/>
                <a:gd name="T40" fmla="*/ 12 w 49"/>
                <a:gd name="T41" fmla="*/ 51 h 62"/>
                <a:gd name="T42" fmla="*/ 15 w 49"/>
                <a:gd name="T43" fmla="*/ 55 h 62"/>
                <a:gd name="T44" fmla="*/ 20 w 49"/>
                <a:gd name="T45" fmla="*/ 57 h 62"/>
                <a:gd name="T46" fmla="*/ 14 w 49"/>
                <a:gd name="T47" fmla="*/ 60 h 62"/>
                <a:gd name="T48" fmla="*/ 10 w 49"/>
                <a:gd name="T49" fmla="*/ 59 h 62"/>
                <a:gd name="T50" fmla="*/ 4 w 49"/>
                <a:gd name="T51" fmla="*/ 52 h 62"/>
                <a:gd name="T52" fmla="*/ 2 w 49"/>
                <a:gd name="T53" fmla="*/ 43 h 62"/>
                <a:gd name="T54" fmla="*/ 2 w 49"/>
                <a:gd name="T55" fmla="*/ 35 h 62"/>
                <a:gd name="T56" fmla="*/ 0 w 49"/>
                <a:gd name="T57" fmla="*/ 31 h 62"/>
                <a:gd name="T58" fmla="*/ 4 w 49"/>
                <a:gd name="T59" fmla="*/ 31 h 62"/>
                <a:gd name="T60" fmla="*/ 7 w 49"/>
                <a:gd name="T61" fmla="*/ 21 h 62"/>
                <a:gd name="T62" fmla="*/ 8 w 49"/>
                <a:gd name="T63" fmla="*/ 28 h 62"/>
                <a:gd name="T64" fmla="*/ 10 w 49"/>
                <a:gd name="T65" fmla="*/ 17 h 62"/>
                <a:gd name="T66" fmla="*/ 13 w 49"/>
                <a:gd name="T67" fmla="*/ 15 h 62"/>
                <a:gd name="T68" fmla="*/ 13 w 49"/>
                <a:gd name="T69" fmla="*/ 25 h 62"/>
                <a:gd name="T70" fmla="*/ 18 w 49"/>
                <a:gd name="T71" fmla="*/ 14 h 62"/>
                <a:gd name="T72" fmla="*/ 19 w 49"/>
                <a:gd name="T73" fmla="*/ 18 h 62"/>
                <a:gd name="T74" fmla="*/ 23 w 49"/>
                <a:gd name="T75" fmla="*/ 18 h 62"/>
                <a:gd name="T76" fmla="*/ 27 w 49"/>
                <a:gd name="T77" fmla="*/ 8 h 62"/>
                <a:gd name="T78" fmla="*/ 27 w 49"/>
                <a:gd name="T79" fmla="*/ 14 h 62"/>
                <a:gd name="T80" fmla="*/ 32 w 49"/>
                <a:gd name="T81" fmla="*/ 11 h 6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9"/>
                <a:gd name="T124" fmla="*/ 0 h 62"/>
                <a:gd name="T125" fmla="*/ 49 w 49"/>
                <a:gd name="T126" fmla="*/ 62 h 6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9" h="62">
                  <a:moveTo>
                    <a:pt x="33" y="11"/>
                  </a:moveTo>
                  <a:lnTo>
                    <a:pt x="35" y="0"/>
                  </a:lnTo>
                  <a:lnTo>
                    <a:pt x="37" y="8"/>
                  </a:lnTo>
                  <a:lnTo>
                    <a:pt x="42" y="4"/>
                  </a:lnTo>
                  <a:lnTo>
                    <a:pt x="45" y="6"/>
                  </a:lnTo>
                  <a:lnTo>
                    <a:pt x="48" y="12"/>
                  </a:lnTo>
                  <a:lnTo>
                    <a:pt x="44" y="21"/>
                  </a:lnTo>
                  <a:lnTo>
                    <a:pt x="38" y="16"/>
                  </a:lnTo>
                  <a:lnTo>
                    <a:pt x="36" y="26"/>
                  </a:lnTo>
                  <a:lnTo>
                    <a:pt x="32" y="35"/>
                  </a:lnTo>
                  <a:lnTo>
                    <a:pt x="29" y="36"/>
                  </a:lnTo>
                  <a:lnTo>
                    <a:pt x="28" y="22"/>
                  </a:lnTo>
                  <a:lnTo>
                    <a:pt x="24" y="36"/>
                  </a:lnTo>
                  <a:lnTo>
                    <a:pt x="20" y="25"/>
                  </a:lnTo>
                  <a:lnTo>
                    <a:pt x="15" y="46"/>
                  </a:lnTo>
                  <a:lnTo>
                    <a:pt x="11" y="34"/>
                  </a:lnTo>
                  <a:lnTo>
                    <a:pt x="10" y="40"/>
                  </a:lnTo>
                  <a:lnTo>
                    <a:pt x="8" y="34"/>
                  </a:lnTo>
                  <a:lnTo>
                    <a:pt x="6" y="41"/>
                  </a:lnTo>
                  <a:lnTo>
                    <a:pt x="9" y="47"/>
                  </a:lnTo>
                  <a:lnTo>
                    <a:pt x="12" y="52"/>
                  </a:lnTo>
                  <a:lnTo>
                    <a:pt x="15" y="56"/>
                  </a:lnTo>
                  <a:lnTo>
                    <a:pt x="20" y="58"/>
                  </a:lnTo>
                  <a:lnTo>
                    <a:pt x="14" y="61"/>
                  </a:lnTo>
                  <a:lnTo>
                    <a:pt x="10" y="60"/>
                  </a:lnTo>
                  <a:lnTo>
                    <a:pt x="4" y="53"/>
                  </a:lnTo>
                  <a:lnTo>
                    <a:pt x="2" y="44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4" y="32"/>
                  </a:lnTo>
                  <a:lnTo>
                    <a:pt x="7" y="21"/>
                  </a:lnTo>
                  <a:lnTo>
                    <a:pt x="8" y="28"/>
                  </a:lnTo>
                  <a:lnTo>
                    <a:pt x="10" y="17"/>
                  </a:lnTo>
                  <a:lnTo>
                    <a:pt x="13" y="15"/>
                  </a:lnTo>
                  <a:lnTo>
                    <a:pt x="13" y="25"/>
                  </a:lnTo>
                  <a:lnTo>
                    <a:pt x="18" y="14"/>
                  </a:lnTo>
                  <a:lnTo>
                    <a:pt x="19" y="18"/>
                  </a:lnTo>
                  <a:lnTo>
                    <a:pt x="23" y="18"/>
                  </a:lnTo>
                  <a:lnTo>
                    <a:pt x="28" y="8"/>
                  </a:lnTo>
                  <a:lnTo>
                    <a:pt x="28" y="14"/>
                  </a:lnTo>
                  <a:lnTo>
                    <a:pt x="33" y="11"/>
                  </a:lnTo>
                </a:path>
              </a:pathLst>
            </a:custGeom>
            <a:solidFill>
              <a:srgbClr val="C08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</p:grpSp>
      <p:grpSp>
        <p:nvGrpSpPr>
          <p:cNvPr id="11308" name="Group 416"/>
          <p:cNvGrpSpPr>
            <a:grpSpLocks/>
          </p:cNvGrpSpPr>
          <p:nvPr/>
        </p:nvGrpSpPr>
        <p:grpSpPr bwMode="auto">
          <a:xfrm>
            <a:off x="969963" y="1662113"/>
            <a:ext cx="76200" cy="55562"/>
            <a:chOff x="611" y="1047"/>
            <a:chExt cx="48" cy="35"/>
          </a:xfrm>
        </p:grpSpPr>
        <p:grpSp>
          <p:nvGrpSpPr>
            <p:cNvPr id="11313" name="Group 417"/>
            <p:cNvGrpSpPr>
              <a:grpSpLocks/>
            </p:cNvGrpSpPr>
            <p:nvPr/>
          </p:nvGrpSpPr>
          <p:grpSpPr bwMode="auto">
            <a:xfrm>
              <a:off x="611" y="1050"/>
              <a:ext cx="22" cy="32"/>
              <a:chOff x="611" y="1050"/>
              <a:chExt cx="22" cy="32"/>
            </a:xfrm>
          </p:grpSpPr>
          <p:sp>
            <p:nvSpPr>
              <p:cNvPr id="11315" name="Freeform 418"/>
              <p:cNvSpPr>
                <a:spLocks noChangeArrowheads="1"/>
              </p:cNvSpPr>
              <p:nvPr/>
            </p:nvSpPr>
            <p:spPr bwMode="auto">
              <a:xfrm>
                <a:off x="617" y="1066"/>
                <a:ext cx="16" cy="16"/>
              </a:xfrm>
              <a:custGeom>
                <a:avLst/>
                <a:gdLst>
                  <a:gd name="T0" fmla="*/ 0 w 17"/>
                  <a:gd name="T1" fmla="*/ 0 h 17"/>
                  <a:gd name="T2" fmla="*/ 1 w 17"/>
                  <a:gd name="T3" fmla="*/ 15 h 17"/>
                  <a:gd name="T4" fmla="*/ 3 w 17"/>
                  <a:gd name="T5" fmla="*/ 15 h 17"/>
                  <a:gd name="T6" fmla="*/ 7 w 17"/>
                  <a:gd name="T7" fmla="*/ 15 h 17"/>
                  <a:gd name="T8" fmla="*/ 8 w 17"/>
                  <a:gd name="T9" fmla="*/ 15 h 17"/>
                  <a:gd name="T10" fmla="*/ 11 w 17"/>
                  <a:gd name="T11" fmla="*/ 15 h 17"/>
                  <a:gd name="T12" fmla="*/ 11 w 17"/>
                  <a:gd name="T13" fmla="*/ 15 h 17"/>
                  <a:gd name="T14" fmla="*/ 13 w 17"/>
                  <a:gd name="T15" fmla="*/ 15 h 17"/>
                  <a:gd name="T16" fmla="*/ 13 w 17"/>
                  <a:gd name="T17" fmla="*/ 15 h 17"/>
                  <a:gd name="T18" fmla="*/ 15 w 17"/>
                  <a:gd name="T19" fmla="*/ 0 h 17"/>
                  <a:gd name="T20" fmla="*/ 13 w 17"/>
                  <a:gd name="T21" fmla="*/ 15 h 17"/>
                  <a:gd name="T22" fmla="*/ 9 w 17"/>
                  <a:gd name="T23" fmla="*/ 15 h 17"/>
                  <a:gd name="T24" fmla="*/ 7 w 17"/>
                  <a:gd name="T25" fmla="*/ 15 h 17"/>
                  <a:gd name="T26" fmla="*/ 3 w 17"/>
                  <a:gd name="T27" fmla="*/ 0 h 17"/>
                  <a:gd name="T28" fmla="*/ 1 w 17"/>
                  <a:gd name="T29" fmla="*/ 0 h 17"/>
                  <a:gd name="T30" fmla="*/ 0 w 17"/>
                  <a:gd name="T31" fmla="*/ 0 h 17"/>
                  <a:gd name="T32" fmla="*/ 0 w 17"/>
                  <a:gd name="T33" fmla="*/ 0 h 1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7"/>
                  <a:gd name="T52" fmla="*/ 0 h 17"/>
                  <a:gd name="T53" fmla="*/ 17 w 17"/>
                  <a:gd name="T54" fmla="*/ 17 h 1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7" h="17">
                    <a:moveTo>
                      <a:pt x="0" y="0"/>
                    </a:moveTo>
                    <a:lnTo>
                      <a:pt x="1" y="16"/>
                    </a:lnTo>
                    <a:lnTo>
                      <a:pt x="3" y="16"/>
                    </a:lnTo>
                    <a:lnTo>
                      <a:pt x="7" y="16"/>
                    </a:lnTo>
                    <a:lnTo>
                      <a:pt x="8" y="16"/>
                    </a:lnTo>
                    <a:lnTo>
                      <a:pt x="12" y="16"/>
                    </a:lnTo>
                    <a:lnTo>
                      <a:pt x="14" y="16"/>
                    </a:lnTo>
                    <a:lnTo>
                      <a:pt x="16" y="0"/>
                    </a:lnTo>
                    <a:lnTo>
                      <a:pt x="14" y="16"/>
                    </a:lnTo>
                    <a:lnTo>
                      <a:pt x="10" y="16"/>
                    </a:lnTo>
                    <a:lnTo>
                      <a:pt x="7" y="16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0C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316" name="Freeform 41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0" cy="16"/>
              </a:xfrm>
              <a:custGeom>
                <a:avLst/>
                <a:gdLst>
                  <a:gd name="T0" fmla="*/ 0 w 1"/>
                  <a:gd name="T1" fmla="*/ 0 h 17"/>
                  <a:gd name="T2" fmla="*/ 0 w 1"/>
                  <a:gd name="T3" fmla="*/ 8 h 17"/>
                  <a:gd name="T4" fmla="*/ 0 w 1"/>
                  <a:gd name="T5" fmla="*/ 8 h 17"/>
                  <a:gd name="T6" fmla="*/ 0 w 1"/>
                  <a:gd name="T7" fmla="*/ 15 h 17"/>
                  <a:gd name="T8" fmla="*/ 0 w 1"/>
                  <a:gd name="T9" fmla="*/ 15 h 17"/>
                  <a:gd name="T10" fmla="*/ 0 w 1"/>
                  <a:gd name="T11" fmla="*/ 15 h 17"/>
                  <a:gd name="T12" fmla="*/ 0 w 1"/>
                  <a:gd name="T13" fmla="*/ 8 h 17"/>
                  <a:gd name="T14" fmla="*/ 0 w 1"/>
                  <a:gd name="T15" fmla="*/ 8 h 17"/>
                  <a:gd name="T16" fmla="*/ 0 w 1"/>
                  <a:gd name="T17" fmla="*/ 0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"/>
                  <a:gd name="T28" fmla="*/ 0 h 17"/>
                  <a:gd name="T29" fmla="*/ 0 w 1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" h="17">
                    <a:moveTo>
                      <a:pt x="0" y="0"/>
                    </a:moveTo>
                    <a:lnTo>
                      <a:pt x="0" y="8"/>
                    </a:lnTo>
                    <a:lnTo>
                      <a:pt x="0" y="16"/>
                    </a:lnTo>
                    <a:lnTo>
                      <a:pt x="0" y="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  <p:sp>
            <p:nvSpPr>
              <p:cNvPr id="11317" name="Freeform 420"/>
              <p:cNvSpPr>
                <a:spLocks noChangeArrowheads="1"/>
              </p:cNvSpPr>
              <p:nvPr/>
            </p:nvSpPr>
            <p:spPr bwMode="auto">
              <a:xfrm>
                <a:off x="611" y="1050"/>
                <a:ext cx="16" cy="16"/>
              </a:xfrm>
              <a:custGeom>
                <a:avLst/>
                <a:gdLst>
                  <a:gd name="T0" fmla="*/ 15 w 17"/>
                  <a:gd name="T1" fmla="*/ 0 h 17"/>
                  <a:gd name="T2" fmla="*/ 0 w 17"/>
                  <a:gd name="T3" fmla="*/ 0 h 17"/>
                  <a:gd name="T4" fmla="*/ 0 w 17"/>
                  <a:gd name="T5" fmla="*/ 3 h 17"/>
                  <a:gd name="T6" fmla="*/ 0 w 17"/>
                  <a:gd name="T7" fmla="*/ 6 h 17"/>
                  <a:gd name="T8" fmla="*/ 0 w 17"/>
                  <a:gd name="T9" fmla="*/ 11 h 17"/>
                  <a:gd name="T10" fmla="*/ 0 w 17"/>
                  <a:gd name="T11" fmla="*/ 11 h 17"/>
                  <a:gd name="T12" fmla="*/ 0 w 17"/>
                  <a:gd name="T13" fmla="*/ 15 h 17"/>
                  <a:gd name="T14" fmla="*/ 15 w 17"/>
                  <a:gd name="T15" fmla="*/ 15 h 17"/>
                  <a:gd name="T16" fmla="*/ 15 w 17"/>
                  <a:gd name="T17" fmla="*/ 15 h 17"/>
                  <a:gd name="T18" fmla="*/ 15 w 17"/>
                  <a:gd name="T19" fmla="*/ 8 h 17"/>
                  <a:gd name="T20" fmla="*/ 15 w 17"/>
                  <a:gd name="T21" fmla="*/ 6 h 17"/>
                  <a:gd name="T22" fmla="*/ 15 w 17"/>
                  <a:gd name="T23" fmla="*/ 0 h 17"/>
                  <a:gd name="T24" fmla="*/ 15 w 17"/>
                  <a:gd name="T25" fmla="*/ 0 h 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"/>
                  <a:gd name="T40" fmla="*/ 0 h 17"/>
                  <a:gd name="T41" fmla="*/ 17 w 17"/>
                  <a:gd name="T42" fmla="*/ 17 h 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" h="17">
                    <a:moveTo>
                      <a:pt x="16" y="0"/>
                    </a:moveTo>
                    <a:lnTo>
                      <a:pt x="0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16" y="16"/>
                    </a:lnTo>
                    <a:lnTo>
                      <a:pt x="16" y="9"/>
                    </a:lnTo>
                    <a:lnTo>
                      <a:pt x="16" y="6"/>
                    </a:lnTo>
                    <a:lnTo>
                      <a:pt x="16" y="0"/>
                    </a:lnTo>
                  </a:path>
                </a:pathLst>
              </a:custGeom>
              <a:solidFill>
                <a:srgbClr val="A0A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cs-CZ" altLang="cs-CZ"/>
              </a:p>
            </p:txBody>
          </p:sp>
        </p:grpSp>
        <p:sp>
          <p:nvSpPr>
            <p:cNvPr id="11314" name="Freeform 421"/>
            <p:cNvSpPr>
              <a:spLocks noChangeArrowheads="1"/>
            </p:cNvSpPr>
            <p:nvPr/>
          </p:nvSpPr>
          <p:spPr bwMode="auto">
            <a:xfrm>
              <a:off x="611" y="1047"/>
              <a:ext cx="48" cy="28"/>
            </a:xfrm>
            <a:custGeom>
              <a:avLst/>
              <a:gdLst>
                <a:gd name="T0" fmla="*/ 47 w 49"/>
                <a:gd name="T1" fmla="*/ 3 h 29"/>
                <a:gd name="T2" fmla="*/ 22 w 49"/>
                <a:gd name="T3" fmla="*/ 17 h 29"/>
                <a:gd name="T4" fmla="*/ 22 w 49"/>
                <a:gd name="T5" fmla="*/ 21 h 29"/>
                <a:gd name="T6" fmla="*/ 20 w 49"/>
                <a:gd name="T7" fmla="*/ 24 h 29"/>
                <a:gd name="T8" fmla="*/ 19 w 49"/>
                <a:gd name="T9" fmla="*/ 25 h 29"/>
                <a:gd name="T10" fmla="*/ 18 w 49"/>
                <a:gd name="T11" fmla="*/ 26 h 29"/>
                <a:gd name="T12" fmla="*/ 16 w 49"/>
                <a:gd name="T13" fmla="*/ 27 h 29"/>
                <a:gd name="T14" fmla="*/ 14 w 49"/>
                <a:gd name="T15" fmla="*/ 27 h 29"/>
                <a:gd name="T16" fmla="*/ 13 w 49"/>
                <a:gd name="T17" fmla="*/ 26 h 29"/>
                <a:gd name="T18" fmla="*/ 11 w 49"/>
                <a:gd name="T19" fmla="*/ 26 h 29"/>
                <a:gd name="T20" fmla="*/ 9 w 49"/>
                <a:gd name="T21" fmla="*/ 24 h 29"/>
                <a:gd name="T22" fmla="*/ 6 w 49"/>
                <a:gd name="T23" fmla="*/ 22 h 29"/>
                <a:gd name="T24" fmla="*/ 3 w 49"/>
                <a:gd name="T25" fmla="*/ 19 h 29"/>
                <a:gd name="T26" fmla="*/ 2 w 49"/>
                <a:gd name="T27" fmla="*/ 16 h 29"/>
                <a:gd name="T28" fmla="*/ 1 w 49"/>
                <a:gd name="T29" fmla="*/ 14 h 29"/>
                <a:gd name="T30" fmla="*/ 1 w 49"/>
                <a:gd name="T31" fmla="*/ 11 h 29"/>
                <a:gd name="T32" fmla="*/ 0 w 49"/>
                <a:gd name="T33" fmla="*/ 7 h 29"/>
                <a:gd name="T34" fmla="*/ 1 w 49"/>
                <a:gd name="T35" fmla="*/ 4 h 29"/>
                <a:gd name="T36" fmla="*/ 1 w 49"/>
                <a:gd name="T37" fmla="*/ 2 h 29"/>
                <a:gd name="T38" fmla="*/ 2 w 49"/>
                <a:gd name="T39" fmla="*/ 0 h 29"/>
                <a:gd name="T40" fmla="*/ 3 w 49"/>
                <a:gd name="T41" fmla="*/ 0 h 29"/>
                <a:gd name="T42" fmla="*/ 4 w 49"/>
                <a:gd name="T43" fmla="*/ 0 h 29"/>
                <a:gd name="T44" fmla="*/ 8 w 49"/>
                <a:gd name="T45" fmla="*/ 2 h 29"/>
                <a:gd name="T46" fmla="*/ 14 w 49"/>
                <a:gd name="T47" fmla="*/ 6 h 29"/>
                <a:gd name="T48" fmla="*/ 19 w 49"/>
                <a:gd name="T49" fmla="*/ 9 h 29"/>
                <a:gd name="T50" fmla="*/ 21 w 49"/>
                <a:gd name="T51" fmla="*/ 12 h 29"/>
                <a:gd name="T52" fmla="*/ 22 w 49"/>
                <a:gd name="T53" fmla="*/ 14 h 29"/>
                <a:gd name="T54" fmla="*/ 22 w 49"/>
                <a:gd name="T55" fmla="*/ 17 h 2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49"/>
                <a:gd name="T85" fmla="*/ 0 h 29"/>
                <a:gd name="T86" fmla="*/ 49 w 49"/>
                <a:gd name="T87" fmla="*/ 29 h 29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49" h="29">
                  <a:moveTo>
                    <a:pt x="48" y="3"/>
                  </a:moveTo>
                  <a:lnTo>
                    <a:pt x="22" y="18"/>
                  </a:lnTo>
                  <a:lnTo>
                    <a:pt x="22" y="22"/>
                  </a:lnTo>
                  <a:lnTo>
                    <a:pt x="20" y="25"/>
                  </a:lnTo>
                  <a:lnTo>
                    <a:pt x="19" y="26"/>
                  </a:lnTo>
                  <a:lnTo>
                    <a:pt x="18" y="27"/>
                  </a:lnTo>
                  <a:lnTo>
                    <a:pt x="16" y="28"/>
                  </a:lnTo>
                  <a:lnTo>
                    <a:pt x="14" y="28"/>
                  </a:lnTo>
                  <a:lnTo>
                    <a:pt x="13" y="27"/>
                  </a:lnTo>
                  <a:lnTo>
                    <a:pt x="11" y="27"/>
                  </a:lnTo>
                  <a:lnTo>
                    <a:pt x="9" y="25"/>
                  </a:lnTo>
                  <a:lnTo>
                    <a:pt x="6" y="23"/>
                  </a:lnTo>
                  <a:lnTo>
                    <a:pt x="3" y="20"/>
                  </a:lnTo>
                  <a:lnTo>
                    <a:pt x="2" y="17"/>
                  </a:lnTo>
                  <a:lnTo>
                    <a:pt x="1" y="14"/>
                  </a:lnTo>
                  <a:lnTo>
                    <a:pt x="1" y="11"/>
                  </a:lnTo>
                  <a:lnTo>
                    <a:pt x="0" y="7"/>
                  </a:lnTo>
                  <a:lnTo>
                    <a:pt x="1" y="4"/>
                  </a:lnTo>
                  <a:lnTo>
                    <a:pt x="1" y="2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8" y="2"/>
                  </a:lnTo>
                  <a:lnTo>
                    <a:pt x="14" y="6"/>
                  </a:lnTo>
                  <a:lnTo>
                    <a:pt x="19" y="9"/>
                  </a:lnTo>
                  <a:lnTo>
                    <a:pt x="21" y="12"/>
                  </a:lnTo>
                  <a:lnTo>
                    <a:pt x="22" y="15"/>
                  </a:lnTo>
                  <a:lnTo>
                    <a:pt x="22" y="18"/>
                  </a:lnTo>
                </a:path>
              </a:pathLst>
            </a:custGeom>
            <a:noFill/>
            <a:ln w="126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/>
            </a:p>
          </p:txBody>
        </p:sp>
      </p:grpSp>
      <p:pic>
        <p:nvPicPr>
          <p:cNvPr id="11309" name="Picture 42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590675"/>
            <a:ext cx="6000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310" name="Line 423"/>
          <p:cNvSpPr>
            <a:spLocks noChangeShapeType="1"/>
          </p:cNvSpPr>
          <p:nvPr/>
        </p:nvSpPr>
        <p:spPr bwMode="auto">
          <a:xfrm>
            <a:off x="762000" y="4991100"/>
            <a:ext cx="590550" cy="457200"/>
          </a:xfrm>
          <a:prstGeom prst="line">
            <a:avLst/>
          </a:prstGeom>
          <a:noFill/>
          <a:ln w="25560" cap="sq">
            <a:solidFill>
              <a:srgbClr val="000000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11" name="Line 424"/>
          <p:cNvSpPr>
            <a:spLocks noChangeShapeType="1"/>
          </p:cNvSpPr>
          <p:nvPr/>
        </p:nvSpPr>
        <p:spPr bwMode="auto">
          <a:xfrm flipH="1" flipV="1">
            <a:off x="1331913" y="5046663"/>
            <a:ext cx="41275" cy="403225"/>
          </a:xfrm>
          <a:prstGeom prst="line">
            <a:avLst/>
          </a:prstGeom>
          <a:noFill/>
          <a:ln w="255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12" name="Line 425"/>
          <p:cNvSpPr>
            <a:spLocks noChangeShapeType="1"/>
          </p:cNvSpPr>
          <p:nvPr/>
        </p:nvSpPr>
        <p:spPr bwMode="auto">
          <a:xfrm>
            <a:off x="1333500" y="5048250"/>
            <a:ext cx="762000" cy="590550"/>
          </a:xfrm>
          <a:prstGeom prst="line">
            <a:avLst/>
          </a:prstGeom>
          <a:noFill/>
          <a:ln w="255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434</Words>
  <Application>Microsoft Office PowerPoint</Application>
  <PresentationFormat>Předvádění na obrazovce (4:3)</PresentationFormat>
  <Paragraphs>143</Paragraphs>
  <Slides>15</Slides>
  <Notes>15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Acer Customer</dc:creator>
  <cp:lastModifiedBy>sborovna</cp:lastModifiedBy>
  <cp:revision>4</cp:revision>
  <dcterms:created xsi:type="dcterms:W3CDTF">2016-09-27T08:08:38Z</dcterms:created>
  <dcterms:modified xsi:type="dcterms:W3CDTF">2017-11-09T09:26:16Z</dcterms:modified>
</cp:coreProperties>
</file>