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66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4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7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32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09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9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19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72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7D00-4F47-4E23-9864-510359EF5A68}" type="datetimeFigureOut">
              <a:rPr lang="cs-CZ" smtClean="0"/>
              <a:t>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7927-7592-49B8-A078-6544881004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1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Parametry buněk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16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Zadávání Indexem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Číslo od 1 do 56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80041"/>
            <a:ext cx="6311963" cy="260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36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Zadávání konstantou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err="1" smtClean="0"/>
              <a:t>vbBlack</a:t>
            </a:r>
            <a:endParaRPr lang="cs-CZ" dirty="0" smtClean="0"/>
          </a:p>
          <a:p>
            <a:r>
              <a:rPr lang="cs-CZ" b="1" i="1" dirty="0" err="1" smtClean="0"/>
              <a:t>vbRed</a:t>
            </a:r>
            <a:endParaRPr lang="cs-CZ" dirty="0" smtClean="0"/>
          </a:p>
          <a:p>
            <a:r>
              <a:rPr lang="cs-CZ" b="1" i="1" dirty="0" err="1" smtClean="0"/>
              <a:t>vbGreen</a:t>
            </a:r>
            <a:endParaRPr lang="cs-CZ" dirty="0" smtClean="0"/>
          </a:p>
          <a:p>
            <a:r>
              <a:rPr lang="cs-CZ" b="1" i="1" dirty="0" err="1" smtClean="0"/>
              <a:t>vbYellow</a:t>
            </a:r>
            <a:endParaRPr lang="cs-CZ" dirty="0" smtClean="0"/>
          </a:p>
          <a:p>
            <a:r>
              <a:rPr lang="cs-CZ" b="1" i="1" dirty="0" err="1" smtClean="0"/>
              <a:t>vbBlue</a:t>
            </a:r>
            <a:endParaRPr lang="cs-CZ" dirty="0" smtClean="0"/>
          </a:p>
          <a:p>
            <a:r>
              <a:rPr lang="cs-CZ" b="1" i="1" dirty="0" err="1" smtClean="0"/>
              <a:t>vbMagenta</a:t>
            </a:r>
            <a:endParaRPr lang="cs-CZ" dirty="0" smtClean="0"/>
          </a:p>
          <a:p>
            <a:r>
              <a:rPr lang="cs-CZ" b="1" i="1" dirty="0" err="1" smtClean="0"/>
              <a:t>vbCyan</a:t>
            </a:r>
            <a:endParaRPr lang="cs-CZ" dirty="0" smtClean="0"/>
          </a:p>
          <a:p>
            <a:r>
              <a:rPr lang="cs-CZ" b="1" i="1" dirty="0" err="1" smtClean="0"/>
              <a:t>vbWhite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35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Zadávání souřadnicí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361672"/>
              </p:ext>
            </p:extLst>
          </p:nvPr>
        </p:nvGraphicFramePr>
        <p:xfrm>
          <a:off x="457200" y="2080101"/>
          <a:ext cx="8147248" cy="4206240"/>
        </p:xfrm>
        <a:graphic>
          <a:graphicData uri="http://schemas.openxmlformats.org/drawingml/2006/table">
            <a:tbl>
              <a:tblPr/>
              <a:tblGrid>
                <a:gridCol w="2036812"/>
                <a:gridCol w="2036812"/>
                <a:gridCol w="2036812"/>
                <a:gridCol w="2036812"/>
              </a:tblGrid>
              <a:tr h="359912">
                <a:tc>
                  <a:txBody>
                    <a:bodyPr/>
                    <a:lstStyle/>
                    <a:p>
                      <a:r>
                        <a:rPr lang="cs-CZ" dirty="0"/>
                        <a:t>Barva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Red hodnota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Green hodnota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Blue hodnota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Černá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Modrá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Zelená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Červená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Bíla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Žlutá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912">
                <a:tc>
                  <a:txBody>
                    <a:bodyPr/>
                    <a:lstStyle/>
                    <a:p>
                      <a:r>
                        <a:rPr lang="cs-CZ"/>
                        <a:t>Azurovou (Cyan)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845">
                <a:tc>
                  <a:txBody>
                    <a:bodyPr/>
                    <a:lstStyle/>
                    <a:p>
                      <a:r>
                        <a:rPr lang="cs-CZ"/>
                        <a:t>Purpurová (Magenta)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9845">
                <a:tc>
                  <a:txBody>
                    <a:bodyPr/>
                    <a:lstStyle/>
                    <a:p>
                      <a:r>
                        <a:rPr lang="cs-CZ" dirty="0" smtClean="0"/>
                        <a:t>Jakási červenohnědá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210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83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71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9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pro pozadí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Interior.ColorIndex</a:t>
            </a:r>
            <a:r>
              <a:rPr lang="cs-CZ" dirty="0" smtClean="0"/>
              <a:t> = 26 </a:t>
            </a:r>
          </a:p>
          <a:p>
            <a:pPr marL="0" indent="0">
              <a:buNone/>
            </a:pPr>
            <a:r>
              <a:rPr lang="cs-CZ" dirty="0" err="1" smtClean="0"/>
              <a:t>Interior.Color</a:t>
            </a:r>
            <a:r>
              <a:rPr lang="cs-CZ" dirty="0" smtClean="0"/>
              <a:t> = </a:t>
            </a:r>
            <a:r>
              <a:rPr lang="cs-CZ" dirty="0" err="1" smtClean="0"/>
              <a:t>vbGreen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Interior.Color</a:t>
            </a:r>
            <a:r>
              <a:rPr lang="cs-CZ" dirty="0" smtClean="0"/>
              <a:t> = RGB(122,117,125)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5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pro barvu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Font.Colorindex</a:t>
            </a:r>
            <a:r>
              <a:rPr lang="cs-CZ" dirty="0" smtClean="0"/>
              <a:t> = 26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Font.Color</a:t>
            </a:r>
            <a:r>
              <a:rPr lang="cs-CZ" dirty="0" smtClean="0"/>
              <a:t> = Green</a:t>
            </a:r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Font.Color</a:t>
            </a:r>
            <a:r>
              <a:rPr lang="cs-CZ" dirty="0" smtClean="0"/>
              <a:t> = RGB(255, 0, 0)</a:t>
            </a:r>
          </a:p>
        </p:txBody>
      </p:sp>
    </p:spTree>
    <p:extLst>
      <p:ext uri="{BB962C8B-B14F-4D97-AF65-F5344CB8AC3E}">
        <p14:creationId xmlns:p14="http://schemas.microsoft.com/office/powerpoint/2010/main" val="403967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pro dnešní 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Uživatel vytvoří v </a:t>
            </a:r>
            <a:r>
              <a:rPr lang="cs-CZ" dirty="0" err="1" smtClean="0"/>
              <a:t>excelové</a:t>
            </a:r>
            <a:r>
              <a:rPr lang="cs-CZ" dirty="0" smtClean="0"/>
              <a:t> tabulce pozici piškvorek (znaky „x“ a „o“) v prvních 10ti řádcích a prvních 10ti sloupcích. Program projde pozici a křížky zobrazí zeleně na žlutém podkladě, kolečka hnědě na </a:t>
            </a:r>
            <a:r>
              <a:rPr lang="cs-CZ" smtClean="0"/>
              <a:t>modrém podkladě.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3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</a:t>
            </a:r>
            <a:r>
              <a:rPr lang="cs-CZ" dirty="0" err="1" smtClean="0"/>
              <a:t>with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cs-CZ" dirty="0" err="1" smtClean="0"/>
              <a:t>ňky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cs-CZ" dirty="0" smtClean="0"/>
              <a:t>příkazy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 With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ActiveSheet</a:t>
            </a:r>
            <a:r>
              <a:rPr lang="cs-CZ" dirty="0" smtClean="0"/>
              <a:t>(1,1)</a:t>
            </a:r>
          </a:p>
          <a:p>
            <a:pPr marL="0" indent="0">
              <a:buNone/>
            </a:pPr>
            <a:r>
              <a:rPr lang="cs-CZ" dirty="0" smtClean="0"/>
              <a:t>    .</a:t>
            </a:r>
            <a:r>
              <a:rPr lang="cs-CZ" dirty="0" err="1" smtClean="0"/>
              <a:t>Value</a:t>
            </a:r>
            <a:r>
              <a:rPr lang="cs-CZ" dirty="0" smtClean="0"/>
              <a:t>=1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End </a:t>
            </a:r>
            <a:r>
              <a:rPr lang="cs-CZ" dirty="0" err="1" smtClean="0"/>
              <a:t>With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2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Rowheight</a:t>
            </a:r>
            <a:r>
              <a:rPr lang="cs-CZ" dirty="0" smtClean="0"/>
              <a:t> = 20</a:t>
            </a:r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ColumnWidth</a:t>
            </a:r>
            <a:r>
              <a:rPr lang="cs-CZ" dirty="0" smtClean="0"/>
              <a:t> = 50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Rows.AutoFit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Columns.AutoFit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25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Zalomení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WrapText</a:t>
            </a:r>
            <a:r>
              <a:rPr lang="cs-CZ" dirty="0" smtClean="0"/>
              <a:t> = </a:t>
            </a:r>
            <a:r>
              <a:rPr lang="cs-CZ" dirty="0" err="1" smtClean="0"/>
              <a:t>True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7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Sloučení a rozdělení buněk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Range</a:t>
            </a:r>
            <a:r>
              <a:rPr lang="cs-CZ" dirty="0" smtClean="0"/>
              <a:t>("B10:C10").</a:t>
            </a:r>
            <a:r>
              <a:rPr lang="cs-CZ" dirty="0" err="1" smtClean="0"/>
              <a:t>Merge</a:t>
            </a:r>
            <a:endParaRPr lang="cs-CZ" dirty="0" smtClean="0"/>
          </a:p>
          <a:p>
            <a:r>
              <a:rPr lang="cs-CZ" dirty="0" err="1" smtClean="0"/>
              <a:t>Range</a:t>
            </a:r>
            <a:r>
              <a:rPr lang="cs-CZ" dirty="0" smtClean="0"/>
              <a:t>("B10:C10").</a:t>
            </a:r>
            <a:r>
              <a:rPr lang="cs-CZ" dirty="0" err="1" smtClean="0"/>
              <a:t>UnMerge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30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Ohraničení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Borders</a:t>
            </a:r>
            <a:r>
              <a:rPr lang="en-US" dirty="0" smtClean="0"/>
              <a:t>.</a:t>
            </a:r>
            <a:r>
              <a:rPr lang="en-US" dirty="0" err="1" smtClean="0"/>
              <a:t>LineStyle</a:t>
            </a:r>
            <a:r>
              <a:rPr lang="en-US" dirty="0" smtClean="0"/>
              <a:t> = </a:t>
            </a:r>
            <a:r>
              <a:rPr lang="en-US" dirty="0" err="1" smtClean="0"/>
              <a:t>xlDouble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42216"/>
              </p:ext>
            </p:extLst>
          </p:nvPr>
        </p:nvGraphicFramePr>
        <p:xfrm>
          <a:off x="457200" y="2329021"/>
          <a:ext cx="8229600" cy="35661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Value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xlContinuous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Continuous line.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xlDash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-4115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Dashed line.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xlDashDot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Alternating dashes and dots.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xlDashDotDot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Dash followed by two dots.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xlDot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-4118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Dotted line.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xlDouble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-4119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Double line.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xlLineStyleNone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-4142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No line.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b="1"/>
                        <a:t>xlSlantDashDot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Slanted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dashes</a:t>
                      </a:r>
                      <a:r>
                        <a:rPr lang="cs-CZ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86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 a orientace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HorizontalAlignment</a:t>
            </a:r>
            <a:r>
              <a:rPr lang="cs-CZ" dirty="0" smtClean="0"/>
              <a:t> = </a:t>
            </a:r>
            <a:r>
              <a:rPr lang="cs-CZ" dirty="0" err="1" smtClean="0"/>
              <a:t>xlCenter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VerticalAlignment</a:t>
            </a:r>
            <a:r>
              <a:rPr lang="cs-CZ" dirty="0" smtClean="0"/>
              <a:t> = </a:t>
            </a:r>
            <a:r>
              <a:rPr lang="cs-CZ" dirty="0" err="1" smtClean="0"/>
              <a:t>xlCenter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Orientation</a:t>
            </a:r>
            <a:r>
              <a:rPr lang="cs-CZ" dirty="0" smtClean="0"/>
              <a:t> = 90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1467"/>
              </p:ext>
            </p:extLst>
          </p:nvPr>
        </p:nvGraphicFramePr>
        <p:xfrm>
          <a:off x="5436096" y="1556792"/>
          <a:ext cx="3312368" cy="2377440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339950">
                <a:tc>
                  <a:txBody>
                    <a:bodyPr/>
                    <a:lstStyle/>
                    <a:p>
                      <a:r>
                        <a:rPr lang="cs-CZ" b="1" dirty="0" err="1"/>
                        <a:t>xlHAlignCenter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290">
                <a:tc>
                  <a:txBody>
                    <a:bodyPr/>
                    <a:lstStyle/>
                    <a:p>
                      <a:r>
                        <a:rPr lang="cs-CZ" b="1" dirty="0" err="1"/>
                        <a:t>xlHAlignCenterAcrossSelection</a:t>
                      </a:r>
                      <a:r>
                        <a:rPr lang="cs-CZ" dirty="0"/>
                        <a:t> </a:t>
                      </a:r>
                      <a:r>
                        <a:rPr lang="cs-CZ" b="1" dirty="0" err="1"/>
                        <a:t>xlHAlignDistributed</a:t>
                      </a:r>
                      <a:endParaRPr lang="cs-CZ" dirty="0"/>
                    </a:p>
                    <a:p>
                      <a:r>
                        <a:rPr lang="cs-CZ" b="1" dirty="0" err="1"/>
                        <a:t>xlHAlignFill</a:t>
                      </a:r>
                      <a:endParaRPr lang="cs-CZ" dirty="0"/>
                    </a:p>
                    <a:p>
                      <a:r>
                        <a:rPr lang="cs-CZ" b="1" dirty="0" err="1"/>
                        <a:t>xlHAlignGeneral</a:t>
                      </a:r>
                      <a:endParaRPr lang="cs-CZ" dirty="0"/>
                    </a:p>
                    <a:p>
                      <a:r>
                        <a:rPr lang="cs-CZ" b="1" dirty="0" err="1"/>
                        <a:t>xlHAlignJustify</a:t>
                      </a:r>
                      <a:endParaRPr lang="cs-CZ" dirty="0"/>
                    </a:p>
                    <a:p>
                      <a:r>
                        <a:rPr lang="cs-CZ" b="1" dirty="0" err="1"/>
                        <a:t>xlHAlignLeft</a:t>
                      </a:r>
                      <a:endParaRPr lang="cs-CZ" dirty="0"/>
                    </a:p>
                    <a:p>
                      <a:r>
                        <a:rPr lang="cs-CZ" b="1" dirty="0" err="1"/>
                        <a:t>xlHAlignRight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02999"/>
              </p:ext>
            </p:extLst>
          </p:nvPr>
        </p:nvGraphicFramePr>
        <p:xfrm>
          <a:off x="3491880" y="4149080"/>
          <a:ext cx="4906888" cy="1280160"/>
        </p:xfrm>
        <a:graphic>
          <a:graphicData uri="http://schemas.openxmlformats.org/drawingml/2006/table">
            <a:tbl>
              <a:tblPr/>
              <a:tblGrid>
                <a:gridCol w="4906888"/>
              </a:tblGrid>
              <a:tr h="223418">
                <a:tc>
                  <a:txBody>
                    <a:bodyPr/>
                    <a:lstStyle/>
                    <a:p>
                      <a:r>
                        <a:rPr lang="cs-CZ" b="1" dirty="0" err="1"/>
                        <a:t>xlVAlignBottom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545">
                <a:tc>
                  <a:txBody>
                    <a:bodyPr/>
                    <a:lstStyle/>
                    <a:p>
                      <a:r>
                        <a:rPr lang="cs-CZ" b="1" dirty="0" err="1"/>
                        <a:t>xlVAlignCenter</a:t>
                      </a:r>
                      <a:r>
                        <a:rPr lang="cs-CZ" dirty="0"/>
                        <a:t> </a:t>
                      </a:r>
                      <a:r>
                        <a:rPr lang="cs-CZ" b="1" dirty="0" err="1"/>
                        <a:t>xlVAlignDistributed</a:t>
                      </a:r>
                      <a:endParaRPr lang="cs-CZ" dirty="0"/>
                    </a:p>
                    <a:p>
                      <a:r>
                        <a:rPr lang="cs-CZ" b="1" dirty="0" err="1"/>
                        <a:t>xlVAlignJustify</a:t>
                      </a:r>
                      <a:endParaRPr lang="cs-CZ" dirty="0"/>
                    </a:p>
                    <a:p>
                      <a:r>
                        <a:rPr lang="cs-CZ" b="1" dirty="0" err="1"/>
                        <a:t>xlVAlignTop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39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Font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tučné 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Font.Bold</a:t>
            </a:r>
            <a:r>
              <a:rPr lang="cs-CZ" dirty="0" smtClean="0"/>
              <a:t> =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netučné 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Font.Bold</a:t>
            </a:r>
            <a:r>
              <a:rPr lang="cs-CZ" dirty="0" smtClean="0"/>
              <a:t> = </a:t>
            </a:r>
            <a:r>
              <a:rPr lang="cs-CZ" dirty="0" err="1" smtClean="0"/>
              <a:t>False</a:t>
            </a:r>
            <a:endParaRPr lang="cs-CZ" dirty="0" smtClean="0"/>
          </a:p>
          <a:p>
            <a:r>
              <a:rPr lang="cs-CZ" dirty="0" smtClean="0"/>
              <a:t>kurzíva 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Font.Italic</a:t>
            </a:r>
            <a:r>
              <a:rPr lang="cs-CZ" dirty="0" smtClean="0"/>
              <a:t> =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Změna velikosti fontu: 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Font.Size</a:t>
            </a:r>
            <a:r>
              <a:rPr lang="cs-CZ" dirty="0" smtClean="0"/>
              <a:t> = 20 </a:t>
            </a:r>
          </a:p>
          <a:p>
            <a:r>
              <a:rPr lang="cs-CZ" dirty="0" smtClean="0"/>
              <a:t>Změna fontu (motivu) na </a:t>
            </a:r>
            <a:r>
              <a:rPr lang="cs-CZ" dirty="0" err="1" smtClean="0"/>
              <a:t>Arial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Font.Name</a:t>
            </a:r>
            <a:r>
              <a:rPr lang="cs-CZ" dirty="0" smtClean="0"/>
              <a:t> = "</a:t>
            </a:r>
            <a:r>
              <a:rPr lang="cs-CZ" dirty="0" err="1" smtClean="0"/>
              <a:t>Arial</a:t>
            </a:r>
            <a:r>
              <a:rPr lang="cs-CZ" dirty="0" smtClean="0"/>
              <a:t>„ </a:t>
            </a:r>
          </a:p>
        </p:txBody>
      </p:sp>
    </p:spTree>
    <p:extLst>
      <p:ext uri="{BB962C8B-B14F-4D97-AF65-F5344CB8AC3E}">
        <p14:creationId xmlns:p14="http://schemas.microsoft.com/office/powerpoint/2010/main" val="120092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zadávání barev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Indexem</a:t>
            </a:r>
          </a:p>
          <a:p>
            <a:r>
              <a:rPr lang="cs-CZ" dirty="0" smtClean="0"/>
              <a:t>Konstantou</a:t>
            </a:r>
          </a:p>
          <a:p>
            <a:r>
              <a:rPr lang="cs-CZ" dirty="0" smtClean="0"/>
              <a:t>Souřadnicí RGB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225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340</Words>
  <Application>Microsoft Office PowerPoint</Application>
  <PresentationFormat>Předvádění na obrazovce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Parametry buněk</vt:lpstr>
      <vt:lpstr>Příkaz with</vt:lpstr>
      <vt:lpstr>Velikost buňky</vt:lpstr>
      <vt:lpstr>Zalomení textu</vt:lpstr>
      <vt:lpstr>Sloučení a rozdělení buněk</vt:lpstr>
      <vt:lpstr>Ohraničení buňky</vt:lpstr>
      <vt:lpstr>Umístění a orientace textu</vt:lpstr>
      <vt:lpstr>Font písma</vt:lpstr>
      <vt:lpstr>Možnosti zadávání barev</vt:lpstr>
      <vt:lpstr>Zadávání Indexem</vt:lpstr>
      <vt:lpstr>Zadávání konstantou</vt:lpstr>
      <vt:lpstr>Zadávání souřadnicí</vt:lpstr>
      <vt:lpstr>Použití pro pozadí buňky</vt:lpstr>
      <vt:lpstr>Použití pro barvu písma</vt:lpstr>
      <vt:lpstr>Úkol pro dnešní 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Parametry buněk</dc:title>
  <dc:creator>sborovna</dc:creator>
  <cp:lastModifiedBy>sborovna</cp:lastModifiedBy>
  <cp:revision>5</cp:revision>
  <dcterms:created xsi:type="dcterms:W3CDTF">2017-12-05T09:44:05Z</dcterms:created>
  <dcterms:modified xsi:type="dcterms:W3CDTF">2017-12-05T10:32:23Z</dcterms:modified>
</cp:coreProperties>
</file>