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7D00-4F47-4E23-9864-510359EF5A68}" type="datetimeFigureOut">
              <a:rPr lang="cs-CZ" smtClean="0"/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7927-7592-49B8-A078-6544881004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252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7D00-4F47-4E23-9864-510359EF5A68}" type="datetimeFigureOut">
              <a:rPr lang="cs-CZ" smtClean="0"/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7927-7592-49B8-A078-6544881004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98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7D00-4F47-4E23-9864-510359EF5A68}" type="datetimeFigureOut">
              <a:rPr lang="cs-CZ" smtClean="0"/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7927-7592-49B8-A078-6544881004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661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7D00-4F47-4E23-9864-510359EF5A68}" type="datetimeFigureOut">
              <a:rPr lang="cs-CZ" smtClean="0"/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7927-7592-49B8-A078-6544881004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4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7D00-4F47-4E23-9864-510359EF5A68}" type="datetimeFigureOut">
              <a:rPr lang="cs-CZ" smtClean="0"/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7927-7592-49B8-A078-6544881004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7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7D00-4F47-4E23-9864-510359EF5A68}" type="datetimeFigureOut">
              <a:rPr lang="cs-CZ" smtClean="0"/>
              <a:t>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7927-7592-49B8-A078-6544881004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32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7D00-4F47-4E23-9864-510359EF5A68}" type="datetimeFigureOut">
              <a:rPr lang="cs-CZ" smtClean="0"/>
              <a:t>5.12.2017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7927-7592-49B8-A078-6544881004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090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7D00-4F47-4E23-9864-510359EF5A68}" type="datetimeFigureOut">
              <a:rPr lang="cs-CZ" smtClean="0"/>
              <a:t>5.12.2017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7927-7592-49B8-A078-6544881004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9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7D00-4F47-4E23-9864-510359EF5A68}" type="datetimeFigureOut">
              <a:rPr lang="cs-CZ" smtClean="0"/>
              <a:t>5.12.2017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7927-7592-49B8-A078-6544881004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19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7D00-4F47-4E23-9864-510359EF5A68}" type="datetimeFigureOut">
              <a:rPr lang="cs-CZ" smtClean="0"/>
              <a:t>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7927-7592-49B8-A078-6544881004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72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7D00-4F47-4E23-9864-510359EF5A68}" type="datetimeFigureOut">
              <a:rPr lang="cs-CZ" smtClean="0"/>
              <a:t>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7927-7592-49B8-A078-6544881004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6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37D00-4F47-4E23-9864-510359EF5A68}" type="datetimeFigureOut">
              <a:rPr lang="cs-CZ" smtClean="0"/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47927-7592-49B8-A078-6544881004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16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Parametry buněk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167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Zadávání Indexem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Číslo od 1 do 56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80041"/>
            <a:ext cx="6311963" cy="2605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368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Zadávání konstantou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 err="1" smtClean="0"/>
              <a:t>vbBlack</a:t>
            </a:r>
            <a:endParaRPr lang="cs-CZ" dirty="0" smtClean="0"/>
          </a:p>
          <a:p>
            <a:r>
              <a:rPr lang="cs-CZ" b="1" i="1" dirty="0" err="1" smtClean="0"/>
              <a:t>vbRed</a:t>
            </a:r>
            <a:endParaRPr lang="cs-CZ" dirty="0" smtClean="0"/>
          </a:p>
          <a:p>
            <a:r>
              <a:rPr lang="cs-CZ" b="1" i="1" dirty="0" err="1" smtClean="0"/>
              <a:t>vbGreen</a:t>
            </a:r>
            <a:endParaRPr lang="cs-CZ" dirty="0" smtClean="0"/>
          </a:p>
          <a:p>
            <a:r>
              <a:rPr lang="cs-CZ" b="1" i="1" dirty="0" err="1" smtClean="0"/>
              <a:t>vbYellow</a:t>
            </a:r>
            <a:endParaRPr lang="cs-CZ" dirty="0" smtClean="0"/>
          </a:p>
          <a:p>
            <a:r>
              <a:rPr lang="cs-CZ" b="1" i="1" dirty="0" err="1" smtClean="0"/>
              <a:t>vbBlue</a:t>
            </a:r>
            <a:endParaRPr lang="cs-CZ" dirty="0" smtClean="0"/>
          </a:p>
          <a:p>
            <a:r>
              <a:rPr lang="cs-CZ" b="1" i="1" dirty="0" err="1" smtClean="0"/>
              <a:t>vbMagenta</a:t>
            </a:r>
            <a:endParaRPr lang="cs-CZ" dirty="0" smtClean="0"/>
          </a:p>
          <a:p>
            <a:r>
              <a:rPr lang="cs-CZ" b="1" i="1" dirty="0" err="1" smtClean="0"/>
              <a:t>vbCyan</a:t>
            </a:r>
            <a:endParaRPr lang="cs-CZ" dirty="0" smtClean="0"/>
          </a:p>
          <a:p>
            <a:r>
              <a:rPr lang="cs-CZ" b="1" i="1" dirty="0" err="1" smtClean="0"/>
              <a:t>vbWhite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351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Zadávání souřadnicí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361672"/>
              </p:ext>
            </p:extLst>
          </p:nvPr>
        </p:nvGraphicFramePr>
        <p:xfrm>
          <a:off x="457200" y="2080101"/>
          <a:ext cx="8147248" cy="4206240"/>
        </p:xfrm>
        <a:graphic>
          <a:graphicData uri="http://schemas.openxmlformats.org/drawingml/2006/table">
            <a:tbl>
              <a:tblPr/>
              <a:tblGrid>
                <a:gridCol w="2036812"/>
                <a:gridCol w="2036812"/>
                <a:gridCol w="2036812"/>
                <a:gridCol w="2036812"/>
              </a:tblGrid>
              <a:tr h="359912">
                <a:tc>
                  <a:txBody>
                    <a:bodyPr/>
                    <a:lstStyle/>
                    <a:p>
                      <a:r>
                        <a:rPr lang="cs-CZ" dirty="0"/>
                        <a:t>Barva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Red hodnota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Green hodnota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Blue hodnota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912">
                <a:tc>
                  <a:txBody>
                    <a:bodyPr/>
                    <a:lstStyle/>
                    <a:p>
                      <a:r>
                        <a:rPr lang="cs-CZ"/>
                        <a:t>Černá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912">
                <a:tc>
                  <a:txBody>
                    <a:bodyPr/>
                    <a:lstStyle/>
                    <a:p>
                      <a:r>
                        <a:rPr lang="cs-CZ"/>
                        <a:t>Modrá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255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912">
                <a:tc>
                  <a:txBody>
                    <a:bodyPr/>
                    <a:lstStyle/>
                    <a:p>
                      <a:r>
                        <a:rPr lang="cs-CZ"/>
                        <a:t>Zelená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255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912">
                <a:tc>
                  <a:txBody>
                    <a:bodyPr/>
                    <a:lstStyle/>
                    <a:p>
                      <a:r>
                        <a:rPr lang="cs-CZ"/>
                        <a:t>Červená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255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912">
                <a:tc>
                  <a:txBody>
                    <a:bodyPr/>
                    <a:lstStyle/>
                    <a:p>
                      <a:r>
                        <a:rPr lang="cs-CZ"/>
                        <a:t>Bíla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255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255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255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912">
                <a:tc>
                  <a:txBody>
                    <a:bodyPr/>
                    <a:lstStyle/>
                    <a:p>
                      <a:r>
                        <a:rPr lang="cs-CZ"/>
                        <a:t>Žlutá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255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255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912">
                <a:tc>
                  <a:txBody>
                    <a:bodyPr/>
                    <a:lstStyle/>
                    <a:p>
                      <a:r>
                        <a:rPr lang="cs-CZ"/>
                        <a:t>Azurovou (Cyan)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255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255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9845">
                <a:tc>
                  <a:txBody>
                    <a:bodyPr/>
                    <a:lstStyle/>
                    <a:p>
                      <a:r>
                        <a:rPr lang="cs-CZ"/>
                        <a:t>Purpurová (Magenta)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9845">
                <a:tc>
                  <a:txBody>
                    <a:bodyPr/>
                    <a:lstStyle/>
                    <a:p>
                      <a:r>
                        <a:rPr lang="cs-CZ" dirty="0" smtClean="0"/>
                        <a:t>Jakási červenohnědá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210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83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71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193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pro pozadí buňky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Interior.ColorIndex</a:t>
            </a:r>
            <a:r>
              <a:rPr lang="cs-CZ" dirty="0" smtClean="0"/>
              <a:t> = 26 </a:t>
            </a:r>
          </a:p>
          <a:p>
            <a:pPr marL="0" indent="0">
              <a:buNone/>
            </a:pPr>
            <a:r>
              <a:rPr lang="cs-CZ" dirty="0" err="1" smtClean="0"/>
              <a:t>Interior.Color</a:t>
            </a:r>
            <a:r>
              <a:rPr lang="cs-CZ" dirty="0" smtClean="0"/>
              <a:t> = </a:t>
            </a:r>
            <a:r>
              <a:rPr lang="cs-CZ" dirty="0" err="1" smtClean="0"/>
              <a:t>vbGreen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Interior.Color</a:t>
            </a:r>
            <a:r>
              <a:rPr lang="cs-CZ" dirty="0" smtClean="0"/>
              <a:t> = RGB(122,117,125)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95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pro barvu písma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.</a:t>
            </a:r>
            <a:r>
              <a:rPr lang="cs-CZ" dirty="0" err="1" smtClean="0"/>
              <a:t>Font.Colorindex</a:t>
            </a:r>
            <a:r>
              <a:rPr lang="cs-CZ" dirty="0" smtClean="0"/>
              <a:t> = 26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.</a:t>
            </a:r>
            <a:r>
              <a:rPr lang="cs-CZ" dirty="0" err="1" smtClean="0"/>
              <a:t>Font.Color</a:t>
            </a:r>
            <a:r>
              <a:rPr lang="cs-CZ" dirty="0" smtClean="0"/>
              <a:t> = Green</a:t>
            </a:r>
          </a:p>
          <a:p>
            <a:pPr marL="0" indent="0">
              <a:buNone/>
            </a:pPr>
            <a:r>
              <a:rPr lang="cs-CZ" dirty="0" smtClean="0"/>
              <a:t>.</a:t>
            </a:r>
            <a:r>
              <a:rPr lang="cs-CZ" dirty="0" err="1" smtClean="0"/>
              <a:t>Font.Color</a:t>
            </a:r>
            <a:r>
              <a:rPr lang="cs-CZ" dirty="0" smtClean="0"/>
              <a:t> = RGB(255, 0, 0)</a:t>
            </a:r>
          </a:p>
        </p:txBody>
      </p:sp>
    </p:spTree>
    <p:extLst>
      <p:ext uri="{BB962C8B-B14F-4D97-AF65-F5344CB8AC3E}">
        <p14:creationId xmlns:p14="http://schemas.microsoft.com/office/powerpoint/2010/main" val="4039679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pro dnešní 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Uživatel vytvoří v </a:t>
            </a:r>
            <a:r>
              <a:rPr lang="cs-CZ" dirty="0" err="1" smtClean="0"/>
              <a:t>excelové</a:t>
            </a:r>
            <a:r>
              <a:rPr lang="cs-CZ" dirty="0" smtClean="0"/>
              <a:t> tabulce pozici piškvorek (znaky „x“ a „o“) v prvních 10ti řádcích a prvních 10ti sloupcích. Program projde pozici a křížky zobrazí zeleně na žlutém podkladě, kolečka hnědě na </a:t>
            </a:r>
            <a:r>
              <a:rPr lang="cs-CZ" smtClean="0"/>
              <a:t>modrém podkladě.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3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 </a:t>
            </a:r>
            <a:r>
              <a:rPr lang="cs-CZ" dirty="0" err="1" smtClean="0"/>
              <a:t>with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en-US" dirty="0" err="1" smtClean="0"/>
              <a:t>adresa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cs-CZ" dirty="0" err="1" smtClean="0"/>
              <a:t>ňky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cs-CZ" dirty="0" smtClean="0"/>
              <a:t>příkazy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End With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ActiveSheet</a:t>
            </a:r>
            <a:r>
              <a:rPr lang="cs-CZ" dirty="0" smtClean="0"/>
              <a:t>(1,1)</a:t>
            </a:r>
          </a:p>
          <a:p>
            <a:pPr marL="0" indent="0">
              <a:buNone/>
            </a:pPr>
            <a:r>
              <a:rPr lang="cs-CZ" dirty="0" smtClean="0"/>
              <a:t>    .</a:t>
            </a:r>
            <a:r>
              <a:rPr lang="cs-CZ" dirty="0" err="1" smtClean="0"/>
              <a:t>Value</a:t>
            </a:r>
            <a:r>
              <a:rPr lang="cs-CZ" dirty="0" smtClean="0"/>
              <a:t>=1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End </a:t>
            </a:r>
            <a:r>
              <a:rPr lang="cs-CZ" dirty="0" err="1" smtClean="0"/>
              <a:t>With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22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Velikost buňky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.</a:t>
            </a:r>
            <a:r>
              <a:rPr lang="cs-CZ" dirty="0" err="1" smtClean="0"/>
              <a:t>Rowheight</a:t>
            </a:r>
            <a:r>
              <a:rPr lang="cs-CZ" dirty="0" smtClean="0"/>
              <a:t> = 20</a:t>
            </a:r>
          </a:p>
          <a:p>
            <a:pPr marL="0" indent="0">
              <a:buNone/>
            </a:pPr>
            <a:r>
              <a:rPr lang="cs-CZ" dirty="0" smtClean="0"/>
              <a:t>.</a:t>
            </a:r>
            <a:r>
              <a:rPr lang="cs-CZ" dirty="0" err="1" smtClean="0"/>
              <a:t>ColumnWidth</a:t>
            </a:r>
            <a:r>
              <a:rPr lang="cs-CZ" dirty="0" smtClean="0"/>
              <a:t> = 50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.</a:t>
            </a:r>
            <a:r>
              <a:rPr lang="cs-CZ" dirty="0" err="1" smtClean="0"/>
              <a:t>Rows.AutoFit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.</a:t>
            </a:r>
            <a:r>
              <a:rPr lang="cs-CZ" dirty="0" err="1" smtClean="0"/>
              <a:t>Columns.AutoFit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256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Zalomení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.</a:t>
            </a:r>
            <a:r>
              <a:rPr lang="cs-CZ" dirty="0" err="1" smtClean="0"/>
              <a:t>WrapText</a:t>
            </a:r>
            <a:r>
              <a:rPr lang="cs-CZ" dirty="0" smtClean="0"/>
              <a:t> = </a:t>
            </a:r>
            <a:r>
              <a:rPr lang="cs-CZ" dirty="0" err="1" smtClean="0"/>
              <a:t>True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979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Sloučení a rozdělení buněk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Range</a:t>
            </a:r>
            <a:r>
              <a:rPr lang="cs-CZ" dirty="0" smtClean="0"/>
              <a:t>("B10:C10").</a:t>
            </a:r>
            <a:r>
              <a:rPr lang="cs-CZ" dirty="0" err="1" smtClean="0"/>
              <a:t>Merge</a:t>
            </a:r>
            <a:endParaRPr lang="cs-CZ" dirty="0" smtClean="0"/>
          </a:p>
          <a:p>
            <a:r>
              <a:rPr lang="cs-CZ" dirty="0" err="1" smtClean="0"/>
              <a:t>Range</a:t>
            </a:r>
            <a:r>
              <a:rPr lang="cs-CZ" dirty="0" smtClean="0"/>
              <a:t>("B10:C10").</a:t>
            </a:r>
            <a:r>
              <a:rPr lang="cs-CZ" dirty="0" err="1" smtClean="0"/>
              <a:t>UnMerge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302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Ohraničení buňky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Borders</a:t>
            </a:r>
            <a:r>
              <a:rPr lang="en-US" dirty="0" smtClean="0"/>
              <a:t>.</a:t>
            </a:r>
            <a:r>
              <a:rPr lang="en-US" dirty="0" err="1" smtClean="0"/>
              <a:t>LineStyle</a:t>
            </a:r>
            <a:r>
              <a:rPr lang="en-US" dirty="0" smtClean="0"/>
              <a:t> = </a:t>
            </a:r>
            <a:r>
              <a:rPr lang="en-US" dirty="0" err="1" smtClean="0"/>
              <a:t>xlDouble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742216"/>
              </p:ext>
            </p:extLst>
          </p:nvPr>
        </p:nvGraphicFramePr>
        <p:xfrm>
          <a:off x="457200" y="2329021"/>
          <a:ext cx="8229600" cy="35661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cs-CZ"/>
                        <a:t>Name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Value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Description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xlContinuous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Continuous line.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xlDash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-4115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Dashed line.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xlDashDot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Alternating dashes and dots.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xlDashDotDot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Dash followed by two dots.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xlDot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-4118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Dotted line.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xlDouble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-4119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Double line.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xlLineStyleNone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-4142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No line.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xlSlantDashDot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13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Slanted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dashes</a:t>
                      </a:r>
                      <a:r>
                        <a:rPr lang="cs-CZ" dirty="0"/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868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Umístění a orientace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.</a:t>
            </a:r>
            <a:r>
              <a:rPr lang="cs-CZ" dirty="0" err="1" smtClean="0"/>
              <a:t>HorizontalAlignment</a:t>
            </a:r>
            <a:r>
              <a:rPr lang="cs-CZ" dirty="0" smtClean="0"/>
              <a:t> = </a:t>
            </a:r>
            <a:r>
              <a:rPr lang="cs-CZ" dirty="0" err="1" smtClean="0"/>
              <a:t>xlCenter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.</a:t>
            </a:r>
            <a:r>
              <a:rPr lang="cs-CZ" dirty="0" err="1" smtClean="0"/>
              <a:t>VerticalAlignment</a:t>
            </a:r>
            <a:r>
              <a:rPr lang="cs-CZ" dirty="0" smtClean="0"/>
              <a:t> = </a:t>
            </a:r>
            <a:r>
              <a:rPr lang="cs-CZ" dirty="0" err="1" smtClean="0"/>
              <a:t>xlCenter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.</a:t>
            </a:r>
            <a:r>
              <a:rPr lang="cs-CZ" dirty="0" err="1" smtClean="0"/>
              <a:t>Orientation</a:t>
            </a:r>
            <a:r>
              <a:rPr lang="cs-CZ" dirty="0" smtClean="0"/>
              <a:t> = 90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751467"/>
              </p:ext>
            </p:extLst>
          </p:nvPr>
        </p:nvGraphicFramePr>
        <p:xfrm>
          <a:off x="5436096" y="1556792"/>
          <a:ext cx="3312368" cy="2377440"/>
        </p:xfrm>
        <a:graphic>
          <a:graphicData uri="http://schemas.openxmlformats.org/drawingml/2006/table">
            <a:tbl>
              <a:tblPr/>
              <a:tblGrid>
                <a:gridCol w="3312368"/>
              </a:tblGrid>
              <a:tr h="339950">
                <a:tc>
                  <a:txBody>
                    <a:bodyPr/>
                    <a:lstStyle/>
                    <a:p>
                      <a:r>
                        <a:rPr lang="cs-CZ" b="1" dirty="0" err="1"/>
                        <a:t>xlHAlignCenter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290">
                <a:tc>
                  <a:txBody>
                    <a:bodyPr/>
                    <a:lstStyle/>
                    <a:p>
                      <a:r>
                        <a:rPr lang="cs-CZ" b="1" dirty="0" err="1"/>
                        <a:t>xlHAlignCenterAcrossSelection</a:t>
                      </a:r>
                      <a:r>
                        <a:rPr lang="cs-CZ" dirty="0"/>
                        <a:t> </a:t>
                      </a:r>
                      <a:r>
                        <a:rPr lang="cs-CZ" b="1" dirty="0" err="1"/>
                        <a:t>xlHAlignDistributed</a:t>
                      </a:r>
                      <a:endParaRPr lang="cs-CZ" dirty="0"/>
                    </a:p>
                    <a:p>
                      <a:r>
                        <a:rPr lang="cs-CZ" b="1" dirty="0" err="1"/>
                        <a:t>xlHAlignFill</a:t>
                      </a:r>
                      <a:endParaRPr lang="cs-CZ" dirty="0"/>
                    </a:p>
                    <a:p>
                      <a:r>
                        <a:rPr lang="cs-CZ" b="1" dirty="0" err="1"/>
                        <a:t>xlHAlignGeneral</a:t>
                      </a:r>
                      <a:endParaRPr lang="cs-CZ" dirty="0"/>
                    </a:p>
                    <a:p>
                      <a:r>
                        <a:rPr lang="cs-CZ" b="1" dirty="0" err="1"/>
                        <a:t>xlHAlignJustify</a:t>
                      </a:r>
                      <a:endParaRPr lang="cs-CZ" dirty="0"/>
                    </a:p>
                    <a:p>
                      <a:r>
                        <a:rPr lang="cs-CZ" b="1" dirty="0" err="1"/>
                        <a:t>xlHAlignLeft</a:t>
                      </a:r>
                      <a:endParaRPr lang="cs-CZ" dirty="0"/>
                    </a:p>
                    <a:p>
                      <a:r>
                        <a:rPr lang="cs-CZ" b="1" dirty="0" err="1"/>
                        <a:t>xlHAlignRight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502999"/>
              </p:ext>
            </p:extLst>
          </p:nvPr>
        </p:nvGraphicFramePr>
        <p:xfrm>
          <a:off x="3491880" y="4149080"/>
          <a:ext cx="4906888" cy="1280160"/>
        </p:xfrm>
        <a:graphic>
          <a:graphicData uri="http://schemas.openxmlformats.org/drawingml/2006/table">
            <a:tbl>
              <a:tblPr/>
              <a:tblGrid>
                <a:gridCol w="4906888"/>
              </a:tblGrid>
              <a:tr h="223418">
                <a:tc>
                  <a:txBody>
                    <a:bodyPr/>
                    <a:lstStyle/>
                    <a:p>
                      <a:r>
                        <a:rPr lang="cs-CZ" b="1" dirty="0" err="1"/>
                        <a:t>xlVAlignBottom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545">
                <a:tc>
                  <a:txBody>
                    <a:bodyPr/>
                    <a:lstStyle/>
                    <a:p>
                      <a:r>
                        <a:rPr lang="cs-CZ" b="1" dirty="0" err="1"/>
                        <a:t>xlVAlignCenter</a:t>
                      </a:r>
                      <a:r>
                        <a:rPr lang="cs-CZ" dirty="0"/>
                        <a:t> </a:t>
                      </a:r>
                      <a:r>
                        <a:rPr lang="cs-CZ" b="1" dirty="0" err="1"/>
                        <a:t>xlVAlignDistributed</a:t>
                      </a:r>
                      <a:endParaRPr lang="cs-CZ" dirty="0"/>
                    </a:p>
                    <a:p>
                      <a:r>
                        <a:rPr lang="cs-CZ" b="1" dirty="0" err="1"/>
                        <a:t>xlVAlignJustify</a:t>
                      </a:r>
                      <a:endParaRPr lang="cs-CZ" dirty="0"/>
                    </a:p>
                    <a:p>
                      <a:r>
                        <a:rPr lang="cs-CZ" b="1" dirty="0" err="1"/>
                        <a:t>xlVAlignTop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393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Font písma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tučné </a:t>
            </a:r>
          </a:p>
          <a:p>
            <a:pPr lvl="1"/>
            <a:r>
              <a:rPr lang="cs-CZ" dirty="0" smtClean="0"/>
              <a:t>.</a:t>
            </a:r>
            <a:r>
              <a:rPr lang="cs-CZ" dirty="0" err="1" smtClean="0"/>
              <a:t>Font.Bold</a:t>
            </a:r>
            <a:r>
              <a:rPr lang="cs-CZ" dirty="0" smtClean="0"/>
              <a:t> = </a:t>
            </a:r>
            <a:r>
              <a:rPr lang="cs-CZ" dirty="0" err="1" smtClean="0"/>
              <a:t>True</a:t>
            </a:r>
            <a:r>
              <a:rPr lang="cs-CZ" dirty="0" smtClean="0"/>
              <a:t> </a:t>
            </a:r>
          </a:p>
          <a:p>
            <a:r>
              <a:rPr lang="cs-CZ" dirty="0" smtClean="0"/>
              <a:t>netučné </a:t>
            </a:r>
          </a:p>
          <a:p>
            <a:pPr lvl="1"/>
            <a:r>
              <a:rPr lang="cs-CZ" dirty="0" smtClean="0"/>
              <a:t>.</a:t>
            </a:r>
            <a:r>
              <a:rPr lang="cs-CZ" dirty="0" err="1" smtClean="0"/>
              <a:t>Font.Bold</a:t>
            </a:r>
            <a:r>
              <a:rPr lang="cs-CZ" dirty="0" smtClean="0"/>
              <a:t> = </a:t>
            </a:r>
            <a:r>
              <a:rPr lang="cs-CZ" dirty="0" err="1" smtClean="0"/>
              <a:t>False</a:t>
            </a:r>
            <a:endParaRPr lang="cs-CZ" dirty="0" smtClean="0"/>
          </a:p>
          <a:p>
            <a:r>
              <a:rPr lang="cs-CZ" dirty="0" smtClean="0"/>
              <a:t>kurzíva </a:t>
            </a:r>
          </a:p>
          <a:p>
            <a:pPr lvl="1"/>
            <a:r>
              <a:rPr lang="cs-CZ" dirty="0" smtClean="0"/>
              <a:t>.</a:t>
            </a:r>
            <a:r>
              <a:rPr lang="cs-CZ" dirty="0" err="1" smtClean="0"/>
              <a:t>Font.Italic</a:t>
            </a:r>
            <a:r>
              <a:rPr lang="cs-CZ" dirty="0" smtClean="0"/>
              <a:t> = </a:t>
            </a:r>
            <a:r>
              <a:rPr lang="cs-CZ" dirty="0" err="1" smtClean="0"/>
              <a:t>True</a:t>
            </a:r>
            <a:r>
              <a:rPr lang="cs-CZ" dirty="0" smtClean="0"/>
              <a:t> </a:t>
            </a:r>
          </a:p>
          <a:p>
            <a:r>
              <a:rPr lang="cs-CZ" dirty="0" smtClean="0"/>
              <a:t>Změna velikosti fontu: </a:t>
            </a:r>
          </a:p>
          <a:p>
            <a:pPr lvl="1"/>
            <a:r>
              <a:rPr lang="cs-CZ" dirty="0" smtClean="0"/>
              <a:t>.</a:t>
            </a:r>
            <a:r>
              <a:rPr lang="cs-CZ" dirty="0" err="1" smtClean="0"/>
              <a:t>Font.Size</a:t>
            </a:r>
            <a:r>
              <a:rPr lang="cs-CZ" dirty="0" smtClean="0"/>
              <a:t> = 20 </a:t>
            </a:r>
          </a:p>
          <a:p>
            <a:r>
              <a:rPr lang="cs-CZ" dirty="0" smtClean="0"/>
              <a:t>Změna fontu (motivu) na </a:t>
            </a:r>
            <a:r>
              <a:rPr lang="cs-CZ" dirty="0" err="1" smtClean="0"/>
              <a:t>Arial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.</a:t>
            </a:r>
            <a:r>
              <a:rPr lang="cs-CZ" dirty="0" err="1" smtClean="0"/>
              <a:t>Font.Name</a:t>
            </a:r>
            <a:r>
              <a:rPr lang="cs-CZ" dirty="0" smtClean="0"/>
              <a:t> = "</a:t>
            </a:r>
            <a:r>
              <a:rPr lang="cs-CZ" dirty="0" err="1" smtClean="0"/>
              <a:t>Arial</a:t>
            </a:r>
            <a:r>
              <a:rPr lang="cs-CZ" dirty="0" smtClean="0"/>
              <a:t>„ </a:t>
            </a:r>
          </a:p>
        </p:txBody>
      </p:sp>
    </p:spTree>
    <p:extLst>
      <p:ext uri="{BB962C8B-B14F-4D97-AF65-F5344CB8AC3E}">
        <p14:creationId xmlns:p14="http://schemas.microsoft.com/office/powerpoint/2010/main" val="1200928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zadávání barev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Indexem</a:t>
            </a:r>
          </a:p>
          <a:p>
            <a:r>
              <a:rPr lang="cs-CZ" dirty="0" smtClean="0"/>
              <a:t>Konstantou</a:t>
            </a:r>
          </a:p>
          <a:p>
            <a:r>
              <a:rPr lang="cs-CZ" dirty="0" smtClean="0"/>
              <a:t>Souřadnicí RGB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2252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340</Words>
  <Application>Microsoft Office PowerPoint</Application>
  <PresentationFormat>Předvádění na obrazovce (4:3)</PresentationFormat>
  <Paragraphs>148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Parametry buněk</vt:lpstr>
      <vt:lpstr>Příkaz with</vt:lpstr>
      <vt:lpstr>Velikost buňky</vt:lpstr>
      <vt:lpstr>Zalomení textu</vt:lpstr>
      <vt:lpstr>Sloučení a rozdělení buněk</vt:lpstr>
      <vt:lpstr>Ohraničení buňky</vt:lpstr>
      <vt:lpstr>Umístění a orientace textu</vt:lpstr>
      <vt:lpstr>Font písma</vt:lpstr>
      <vt:lpstr>Možnosti zadávání barev</vt:lpstr>
      <vt:lpstr>Zadávání Indexem</vt:lpstr>
      <vt:lpstr>Zadávání konstantou</vt:lpstr>
      <vt:lpstr>Zadávání souřadnicí</vt:lpstr>
      <vt:lpstr>Použití pro pozadí buňky</vt:lpstr>
      <vt:lpstr>Použití pro barvu písma</vt:lpstr>
      <vt:lpstr>Úkol pro dnešní den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Parametry buněk</dc:title>
  <dc:creator>sborovna</dc:creator>
  <cp:lastModifiedBy>sborovna</cp:lastModifiedBy>
  <cp:revision>5</cp:revision>
  <dcterms:created xsi:type="dcterms:W3CDTF">2017-12-05T09:44:05Z</dcterms:created>
  <dcterms:modified xsi:type="dcterms:W3CDTF">2017-12-05T10:32:23Z</dcterms:modified>
</cp:coreProperties>
</file>