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5" r:id="rId10"/>
    <p:sldId id="276" r:id="rId11"/>
    <p:sldId id="277" r:id="rId12"/>
    <p:sldId id="272" r:id="rId13"/>
    <p:sldId id="278" r:id="rId14"/>
    <p:sldId id="273" r:id="rId15"/>
    <p:sldId id="279" r:id="rId16"/>
    <p:sldId id="274" r:id="rId17"/>
    <p:sldId id="280" r:id="rId18"/>
    <p:sldId id="28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23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38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36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46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99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26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92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13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3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6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A18B1-BE08-4887-A250-4B3536FC3F7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11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lasakovi.com/excel/vba-formulare/excel-vba-dialogove-okno-msgbox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Příkaz </a:t>
            </a:r>
            <a:r>
              <a:rPr lang="cs-CZ" dirty="0" err="1" smtClean="0"/>
              <a:t>MsgBox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85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Návratové hodnoty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549484"/>
              </p:ext>
            </p:extLst>
          </p:nvPr>
        </p:nvGraphicFramePr>
        <p:xfrm>
          <a:off x="971600" y="1988840"/>
          <a:ext cx="6840759" cy="3240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253"/>
                <a:gridCol w="2280253"/>
                <a:gridCol w="2280253"/>
              </a:tblGrid>
              <a:tr h="46290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vbOK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OK</a:t>
                      </a:r>
                      <a:endParaRPr lang="cs-CZ" dirty="0"/>
                    </a:p>
                  </a:txBody>
                  <a:tcPr/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vbCancel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Storno</a:t>
                      </a:r>
                      <a:endParaRPr lang="cs-CZ" dirty="0"/>
                    </a:p>
                  </a:txBody>
                  <a:tcPr/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vbAbort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Zpět</a:t>
                      </a:r>
                      <a:endParaRPr lang="cs-CZ" dirty="0"/>
                    </a:p>
                  </a:txBody>
                  <a:tcPr/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vbRetry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Znovu</a:t>
                      </a:r>
                      <a:endParaRPr lang="cs-CZ" dirty="0"/>
                    </a:p>
                  </a:txBody>
                  <a:tcPr/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vbIgnore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Ignorovat</a:t>
                      </a:r>
                      <a:endParaRPr lang="cs-CZ" dirty="0"/>
                    </a:p>
                  </a:txBody>
                  <a:tcPr/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vbYes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vbNo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191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využití návratových hodnot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 </a:t>
            </a:r>
            <a:r>
              <a:rPr lang="cs-CZ" dirty="0" smtClean="0"/>
              <a:t> </a:t>
            </a:r>
            <a:r>
              <a:rPr lang="cs-CZ" dirty="0"/>
              <a:t>i = </a:t>
            </a:r>
            <a:r>
              <a:rPr lang="cs-CZ" dirty="0" err="1"/>
              <a:t>MsgBox</a:t>
            </a:r>
            <a:r>
              <a:rPr lang="cs-CZ" dirty="0"/>
              <a:t>("Chcete </a:t>
            </a:r>
            <a:r>
              <a:rPr lang="cs-CZ" dirty="0" err="1"/>
              <a:t>vetsi</a:t>
            </a:r>
            <a:r>
              <a:rPr lang="cs-CZ" dirty="0"/>
              <a:t> plat", 4)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dirty="0" err="1"/>
              <a:t>If</a:t>
            </a:r>
            <a:r>
              <a:rPr lang="cs-CZ" dirty="0"/>
              <a:t> i = </a:t>
            </a:r>
            <a:r>
              <a:rPr lang="cs-CZ" dirty="0" err="1"/>
              <a:t>vbYes</a:t>
            </a:r>
            <a:r>
              <a:rPr lang="cs-CZ" dirty="0"/>
              <a:t> </a:t>
            </a:r>
            <a:r>
              <a:rPr lang="cs-CZ" dirty="0" err="1"/>
              <a:t>Then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  <a:r>
              <a:rPr lang="en-US" dirty="0" smtClean="0"/>
              <a:t>  </a:t>
            </a:r>
            <a:r>
              <a:rPr lang="cs-CZ" dirty="0" smtClean="0"/>
              <a:t>    </a:t>
            </a:r>
            <a:r>
              <a:rPr lang="cs-CZ" dirty="0" err="1"/>
              <a:t>MsgBox</a:t>
            </a:r>
            <a:r>
              <a:rPr lang="cs-CZ" dirty="0"/>
              <a:t> ("</a:t>
            </a:r>
            <a:r>
              <a:rPr lang="cs-CZ" dirty="0" err="1"/>
              <a:t>Spatne</a:t>
            </a:r>
            <a:r>
              <a:rPr lang="cs-CZ" dirty="0"/>
              <a:t>")</a:t>
            </a:r>
          </a:p>
          <a:p>
            <a:pPr marL="0" indent="0">
              <a:buNone/>
            </a:pPr>
            <a:r>
              <a:rPr lang="cs-CZ" dirty="0"/>
              <a:t>   Else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en-US" dirty="0" smtClean="0"/>
              <a:t>  </a:t>
            </a:r>
            <a:r>
              <a:rPr lang="cs-CZ" dirty="0" smtClean="0"/>
              <a:t>  </a:t>
            </a:r>
            <a:r>
              <a:rPr lang="cs-CZ" dirty="0" err="1"/>
              <a:t>MsgBox</a:t>
            </a:r>
            <a:r>
              <a:rPr lang="cs-CZ" dirty="0"/>
              <a:t> ("</a:t>
            </a:r>
            <a:r>
              <a:rPr lang="cs-CZ" dirty="0" err="1"/>
              <a:t>Spravne</a:t>
            </a:r>
            <a:r>
              <a:rPr lang="cs-CZ" dirty="0"/>
              <a:t>")</a:t>
            </a:r>
          </a:p>
          <a:p>
            <a:pPr marL="0" indent="0">
              <a:buNone/>
            </a:pPr>
            <a:r>
              <a:rPr lang="cs-CZ" dirty="0"/>
              <a:t>   End </a:t>
            </a:r>
            <a:r>
              <a:rPr lang="cs-CZ" dirty="0" err="1"/>
              <a:t>If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67061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ikony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524839"/>
              </p:ext>
            </p:extLst>
          </p:nvPr>
        </p:nvGraphicFramePr>
        <p:xfrm>
          <a:off x="323528" y="2060848"/>
          <a:ext cx="8229600" cy="256032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cs-CZ" b="1" dirty="0" err="1"/>
                        <a:t>VbCritical</a:t>
                      </a:r>
                      <a:r>
                        <a:rPr lang="cs-CZ" b="1" dirty="0"/>
                        <a:t> 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16 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Zobrazí ikonu Kritická zpráva.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VbQuestion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32 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Zobrazí ikonu Varovný dotaz.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VbExclamation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/>
                        <a:t>48 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Zobrazí ikonu Varovná zpráva.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 dirty="0" err="1"/>
                        <a:t>VbInformation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/>
                        <a:t>64 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Zobrazí ikonu Informační zpráva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26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výběr ikony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i = </a:t>
            </a:r>
            <a:r>
              <a:rPr lang="cs-CZ" dirty="0" err="1"/>
              <a:t>MsgBox</a:t>
            </a:r>
            <a:r>
              <a:rPr lang="cs-CZ" dirty="0"/>
              <a:t>("Ahoj", </a:t>
            </a:r>
            <a:r>
              <a:rPr lang="cs-CZ" dirty="0" err="1"/>
              <a:t>vbOKOnly</a:t>
            </a:r>
            <a:r>
              <a:rPr lang="cs-CZ" dirty="0"/>
              <a:t> + </a:t>
            </a:r>
            <a:r>
              <a:rPr lang="cs-CZ" dirty="0" err="1"/>
              <a:t>vbCritical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i = </a:t>
            </a:r>
            <a:r>
              <a:rPr lang="cs-CZ" dirty="0" err="1"/>
              <a:t>MsgBox</a:t>
            </a:r>
            <a:r>
              <a:rPr lang="cs-CZ" dirty="0"/>
              <a:t>("Ahoj", </a:t>
            </a:r>
            <a:r>
              <a:rPr lang="cs-CZ" dirty="0" err="1"/>
              <a:t>vbOKOnly</a:t>
            </a:r>
            <a:r>
              <a:rPr lang="cs-CZ" dirty="0"/>
              <a:t> + </a:t>
            </a:r>
            <a:r>
              <a:rPr lang="cs-CZ" dirty="0" err="1"/>
              <a:t>vbQuestion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i = </a:t>
            </a:r>
            <a:r>
              <a:rPr lang="cs-CZ" dirty="0" err="1"/>
              <a:t>MsgBox</a:t>
            </a:r>
            <a:r>
              <a:rPr lang="cs-CZ" dirty="0"/>
              <a:t>("Ahoj", </a:t>
            </a:r>
            <a:r>
              <a:rPr lang="cs-CZ" dirty="0" err="1"/>
              <a:t>vbOKOnly</a:t>
            </a:r>
            <a:r>
              <a:rPr lang="cs-CZ" dirty="0"/>
              <a:t> + </a:t>
            </a:r>
            <a:r>
              <a:rPr lang="cs-CZ" dirty="0" err="1"/>
              <a:t>vbExclamation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i = </a:t>
            </a:r>
            <a:r>
              <a:rPr lang="cs-CZ" dirty="0" err="1"/>
              <a:t>MsgBox</a:t>
            </a:r>
            <a:r>
              <a:rPr lang="cs-CZ" dirty="0"/>
              <a:t>("Ahoj", </a:t>
            </a:r>
            <a:r>
              <a:rPr lang="cs-CZ" dirty="0" err="1"/>
              <a:t>vbOKOnly</a:t>
            </a:r>
            <a:r>
              <a:rPr lang="cs-CZ" dirty="0"/>
              <a:t> + </a:t>
            </a:r>
            <a:r>
              <a:rPr lang="cs-CZ" dirty="0" err="1"/>
              <a:t>vbInformation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i = </a:t>
            </a:r>
            <a:r>
              <a:rPr lang="cs-CZ" dirty="0" err="1"/>
              <a:t>MsgBox</a:t>
            </a:r>
            <a:r>
              <a:rPr lang="cs-CZ" dirty="0"/>
              <a:t>("Ahoj", 16)</a:t>
            </a:r>
          </a:p>
          <a:p>
            <a:pPr marL="0" indent="0">
              <a:buNone/>
            </a:pPr>
            <a:r>
              <a:rPr lang="cs-CZ" dirty="0"/>
              <a:t>i = </a:t>
            </a:r>
            <a:r>
              <a:rPr lang="cs-CZ" dirty="0" err="1"/>
              <a:t>MsgBox</a:t>
            </a:r>
            <a:r>
              <a:rPr lang="cs-CZ" dirty="0"/>
              <a:t>("Ahoj", 32)</a:t>
            </a:r>
          </a:p>
          <a:p>
            <a:pPr marL="0" indent="0">
              <a:buNone/>
            </a:pPr>
            <a:r>
              <a:rPr lang="cs-CZ" dirty="0"/>
              <a:t>i = </a:t>
            </a:r>
            <a:r>
              <a:rPr lang="cs-CZ" dirty="0" err="1"/>
              <a:t>MsgBox</a:t>
            </a:r>
            <a:r>
              <a:rPr lang="cs-CZ" dirty="0"/>
              <a:t>("Ahoj", 48)</a:t>
            </a:r>
          </a:p>
          <a:p>
            <a:pPr marL="0" indent="0">
              <a:buNone/>
            </a:pPr>
            <a:r>
              <a:rPr lang="cs-CZ" dirty="0"/>
              <a:t>i = </a:t>
            </a:r>
            <a:r>
              <a:rPr lang="cs-CZ" dirty="0" err="1"/>
              <a:t>MsgBox</a:t>
            </a:r>
            <a:r>
              <a:rPr lang="cs-CZ" dirty="0"/>
              <a:t>("Ahoj", 64)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905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tlačítko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335327"/>
              </p:ext>
            </p:extLst>
          </p:nvPr>
        </p:nvGraphicFramePr>
        <p:xfrm>
          <a:off x="467544" y="2276872"/>
          <a:ext cx="8229600" cy="146304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cs-CZ" b="1" dirty="0"/>
                        <a:t>VbDefaultButton1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/>
                        <a:t>0 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Výchozí je první tlačítko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 dirty="0"/>
                        <a:t>VbDefaultButton2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256 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Výchozí je druhé tlačítko.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VbDefaultButton3</a:t>
                      </a:r>
                      <a:r>
                        <a:rPr lang="cs-CZ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/>
                        <a:t>512 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Výchozí je třetí tlačítko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VbDefaultButton4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/>
                        <a:t>768 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Výchozí je čtvrté tlačítko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359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i = </a:t>
            </a:r>
            <a:r>
              <a:rPr lang="cs-CZ" dirty="0" err="1"/>
              <a:t>MsgBox</a:t>
            </a:r>
            <a:r>
              <a:rPr lang="cs-CZ" dirty="0"/>
              <a:t>("Chcete </a:t>
            </a:r>
            <a:r>
              <a:rPr lang="cs-CZ" dirty="0" err="1"/>
              <a:t>vetsi</a:t>
            </a:r>
            <a:r>
              <a:rPr lang="cs-CZ" dirty="0"/>
              <a:t> plat", </a:t>
            </a:r>
            <a:r>
              <a:rPr lang="cs-CZ" dirty="0" smtClean="0"/>
              <a:t>4100)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098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dialogu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03144"/>
              </p:ext>
            </p:extLst>
          </p:nvPr>
        </p:nvGraphicFramePr>
        <p:xfrm>
          <a:off x="457200" y="2537301"/>
          <a:ext cx="8229600" cy="1828800"/>
        </p:xfrm>
        <a:graphic>
          <a:graphicData uri="http://schemas.openxmlformats.org/drawingml/2006/table">
            <a:tbl>
              <a:tblPr/>
              <a:tblGrid>
                <a:gridCol w="2743200"/>
                <a:gridCol w="1227584"/>
                <a:gridCol w="4258816"/>
              </a:tblGrid>
              <a:tr h="0">
                <a:tc>
                  <a:txBody>
                    <a:bodyPr/>
                    <a:lstStyle/>
                    <a:p>
                      <a:r>
                        <a:rPr lang="cs-CZ" b="1" dirty="0" err="1"/>
                        <a:t>VbApplicationModal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0 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Aplikační režim; uživatel musí před pokračováním další práce ve zvolené aplikaci odpovědět na zprávu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VbSystemModal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/>
                        <a:t>4096 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Systémový režim; všechny aplikace jsou pozastaveny, dokud uživatel neodpoví na zobrazenou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7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i = </a:t>
            </a:r>
            <a:r>
              <a:rPr lang="cs-CZ" dirty="0" err="1"/>
              <a:t>MsgBox</a:t>
            </a:r>
            <a:r>
              <a:rPr lang="cs-CZ" dirty="0"/>
              <a:t>("Chcete </a:t>
            </a:r>
            <a:r>
              <a:rPr lang="cs-CZ" dirty="0" err="1"/>
              <a:t>vetsi</a:t>
            </a:r>
            <a:r>
              <a:rPr lang="cs-CZ" dirty="0"/>
              <a:t> plat", 4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 i = </a:t>
            </a:r>
            <a:r>
              <a:rPr lang="cs-CZ" dirty="0" err="1"/>
              <a:t>MsgBox</a:t>
            </a:r>
            <a:r>
              <a:rPr lang="cs-CZ" dirty="0"/>
              <a:t>("Chcete </a:t>
            </a:r>
            <a:r>
              <a:rPr lang="cs-CZ" dirty="0" err="1"/>
              <a:t>vetsi</a:t>
            </a:r>
            <a:r>
              <a:rPr lang="cs-CZ" dirty="0"/>
              <a:t> plat", </a:t>
            </a:r>
            <a:r>
              <a:rPr lang="cs-CZ" dirty="0" smtClean="0"/>
              <a:t>260)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494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Prostudujte dokument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http://office.lasakovi.com/excel/vba-formulare/excel-vba-dialogove-okno-msgbox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 vyzkoušejte příklady </a:t>
            </a:r>
            <a:r>
              <a:rPr lang="cs-CZ" smtClean="0"/>
              <a:t>tam uvedené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308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MsgBox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pro výstup hodnoty do dialogového okna</a:t>
            </a:r>
          </a:p>
          <a:p>
            <a:r>
              <a:rPr lang="cs-CZ" dirty="0" smtClean="0"/>
              <a:t>Kompletní syntaxe vypadá takto:</a:t>
            </a:r>
          </a:p>
          <a:p>
            <a:pPr lvl="1"/>
            <a:r>
              <a:rPr lang="en-US" dirty="0" err="1" smtClean="0"/>
              <a:t>MsgBox</a:t>
            </a:r>
            <a:r>
              <a:rPr lang="en-US" dirty="0" smtClean="0"/>
              <a:t>(prompt </a:t>
            </a:r>
            <a:r>
              <a:rPr lang="en-US" dirty="0"/>
              <a:t>[, buttons] [, title] [, </a:t>
            </a:r>
            <a:r>
              <a:rPr lang="en-US" dirty="0" err="1"/>
              <a:t>helpfile</a:t>
            </a:r>
            <a:r>
              <a:rPr lang="en-US" dirty="0"/>
              <a:t>, context])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86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MsgBox</a:t>
            </a:r>
            <a:r>
              <a:rPr lang="en-US" dirty="0"/>
              <a:t>(prompt [, buttons] [, title] [, </a:t>
            </a:r>
            <a:r>
              <a:rPr lang="en-US" dirty="0" err="1"/>
              <a:t>helpfile</a:t>
            </a:r>
            <a:r>
              <a:rPr lang="en-US" dirty="0"/>
              <a:t>, context])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promt</a:t>
            </a:r>
            <a:r>
              <a:rPr lang="cs-CZ" dirty="0" smtClean="0"/>
              <a:t>: jediný povinný parametr – co se má zobrazit</a:t>
            </a:r>
          </a:p>
          <a:p>
            <a:r>
              <a:rPr lang="cs-CZ" dirty="0" err="1"/>
              <a:t>b</a:t>
            </a:r>
            <a:r>
              <a:rPr lang="cs-CZ" dirty="0" err="1" smtClean="0"/>
              <a:t>uttons</a:t>
            </a:r>
            <a:r>
              <a:rPr lang="cs-CZ" dirty="0" smtClean="0"/>
              <a:t>: nepovinný parametr, jak se to má zobrazit + manipulace s tlačítky</a:t>
            </a:r>
          </a:p>
          <a:p>
            <a:r>
              <a:rPr lang="cs-CZ" dirty="0" err="1" smtClean="0"/>
              <a:t>title</a:t>
            </a:r>
            <a:r>
              <a:rPr lang="cs-CZ" dirty="0" smtClean="0"/>
              <a:t>: nepovinný parametr, titulek dialogu</a:t>
            </a:r>
          </a:p>
          <a:p>
            <a:r>
              <a:rPr lang="cs-CZ" dirty="0" err="1" smtClean="0"/>
              <a:t>helpfile</a:t>
            </a:r>
            <a:r>
              <a:rPr lang="cs-CZ" dirty="0" smtClean="0"/>
              <a:t>: nepovinný parametr, soubor s nápovědou</a:t>
            </a:r>
          </a:p>
          <a:p>
            <a:r>
              <a:rPr lang="cs-CZ" dirty="0" err="1" smtClean="0"/>
              <a:t>context</a:t>
            </a:r>
            <a:r>
              <a:rPr lang="cs-CZ" dirty="0" smtClean="0"/>
              <a:t>, nepovinný parametr, lze použít jen, je-li použit parametr </a:t>
            </a:r>
            <a:r>
              <a:rPr lang="cs-CZ" dirty="0" err="1" smtClean="0"/>
              <a:t>helpfile</a:t>
            </a:r>
            <a:r>
              <a:rPr lang="cs-CZ" dirty="0" smtClean="0"/>
              <a:t>, orientace v souboru s nápovědou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58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Jednoduchý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MsgBox</a:t>
            </a:r>
            <a:r>
              <a:rPr lang="cs-CZ" dirty="0"/>
              <a:t> </a:t>
            </a:r>
            <a:r>
              <a:rPr lang="cs-CZ" dirty="0" smtClean="0"/>
              <a:t>("Rovnice má jedno řešení.")</a:t>
            </a:r>
          </a:p>
          <a:p>
            <a:r>
              <a:rPr lang="cs-CZ" dirty="0" err="1"/>
              <a:t>MsgBox</a:t>
            </a:r>
            <a:r>
              <a:rPr lang="cs-CZ" dirty="0"/>
              <a:t> </a:t>
            </a:r>
            <a:r>
              <a:rPr lang="cs-CZ" dirty="0" smtClean="0"/>
              <a:t>(x1)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475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Okno</a:t>
            </a:r>
            <a:r>
              <a:rPr lang="en-US" dirty="0" smtClean="0"/>
              <a:t> s </a:t>
            </a:r>
            <a:r>
              <a:rPr lang="en-US" dirty="0" err="1" smtClean="0"/>
              <a:t>titulkem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</a:t>
            </a:r>
            <a:r>
              <a:rPr lang="pl-PL" dirty="0" smtClean="0"/>
              <a:t> = MsgBox (</a:t>
            </a:r>
            <a:r>
              <a:rPr lang="en-US" dirty="0" smtClean="0"/>
              <a:t>x1</a:t>
            </a:r>
            <a:r>
              <a:rPr lang="pl-PL" dirty="0" smtClean="0"/>
              <a:t>, ,"</a:t>
            </a:r>
            <a:r>
              <a:rPr lang="en-US" dirty="0" err="1" smtClean="0"/>
              <a:t>Rovnice</a:t>
            </a:r>
            <a:r>
              <a:rPr lang="en-US" dirty="0" smtClean="0"/>
              <a:t> m</a:t>
            </a:r>
            <a:r>
              <a:rPr lang="cs-CZ" dirty="0" smtClean="0"/>
              <a:t>á jedno řešení</a:t>
            </a:r>
            <a:r>
              <a:rPr lang="pl-PL" dirty="0" smtClean="0"/>
              <a:t>")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718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 složitějších řetězců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MsgBox</a:t>
            </a:r>
            <a:r>
              <a:rPr lang="cs-CZ" dirty="0"/>
              <a:t> </a:t>
            </a:r>
            <a:r>
              <a:rPr lang="cs-CZ" dirty="0" smtClean="0"/>
              <a:t>("Rovnice má jedno řešení: " </a:t>
            </a:r>
            <a:r>
              <a:rPr lang="cs-CZ" dirty="0"/>
              <a:t>&amp; </a:t>
            </a:r>
            <a:r>
              <a:rPr lang="cs-CZ" dirty="0" smtClean="0"/>
              <a:t>x1)</a:t>
            </a:r>
          </a:p>
          <a:p>
            <a:r>
              <a:rPr lang="cs-CZ" dirty="0" err="1" smtClean="0"/>
              <a:t>MsgBox</a:t>
            </a:r>
            <a:r>
              <a:rPr lang="cs-CZ" dirty="0" smtClean="0"/>
              <a:t> ("</a:t>
            </a:r>
            <a:r>
              <a:rPr lang="cs-CZ" dirty="0"/>
              <a:t>První řádek" &amp; </a:t>
            </a:r>
            <a:r>
              <a:rPr lang="cs-CZ" dirty="0" err="1"/>
              <a:t>vbCrLf</a:t>
            </a:r>
            <a:r>
              <a:rPr lang="cs-CZ" dirty="0"/>
              <a:t> &amp; "Druhý řádek" &amp; </a:t>
            </a:r>
            <a:r>
              <a:rPr lang="cs-CZ" dirty="0" err="1"/>
              <a:t>vbCrLf</a:t>
            </a:r>
            <a:r>
              <a:rPr lang="cs-CZ" dirty="0"/>
              <a:t> &amp; "Třetí </a:t>
            </a:r>
            <a:r>
              <a:rPr lang="cs-CZ" dirty="0" smtClean="0"/>
              <a:t>řádek</a:t>
            </a:r>
            <a:r>
              <a:rPr lang="cs-CZ" dirty="0"/>
              <a:t> </a:t>
            </a:r>
            <a:r>
              <a:rPr lang="cs-CZ" dirty="0" smtClean="0"/>
              <a:t>")</a:t>
            </a:r>
          </a:p>
          <a:p>
            <a:r>
              <a:rPr lang="cs-CZ" dirty="0" err="1"/>
              <a:t>MsgBox</a:t>
            </a:r>
            <a:r>
              <a:rPr lang="cs-CZ" dirty="0"/>
              <a:t> </a:t>
            </a:r>
            <a:r>
              <a:rPr lang="cs-CZ" dirty="0" smtClean="0"/>
              <a:t>("</a:t>
            </a:r>
            <a:r>
              <a:rPr lang="cs-CZ" dirty="0"/>
              <a:t>Hodnota v buňce A1 je: " &amp; </a:t>
            </a:r>
            <a:r>
              <a:rPr lang="cs-CZ" dirty="0" err="1"/>
              <a:t>Range</a:t>
            </a:r>
            <a:r>
              <a:rPr lang="cs-CZ" dirty="0"/>
              <a:t>("A1").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714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 </a:t>
            </a:r>
            <a:r>
              <a:rPr lang="cs-CZ" dirty="0" err="1" smtClean="0"/>
              <a:t>Buttons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Hodnota je součtem následujících dílčích hodnot</a:t>
            </a:r>
          </a:p>
          <a:p>
            <a:r>
              <a:rPr lang="cs-CZ" dirty="0"/>
              <a:t>(0–5) popisuje počet a typ tlačítek zobrazených v dialogu</a:t>
            </a:r>
          </a:p>
          <a:p>
            <a:r>
              <a:rPr lang="cs-CZ" dirty="0"/>
              <a:t>(16, 32, 48, 64) určuje styl ikony</a:t>
            </a:r>
          </a:p>
          <a:p>
            <a:r>
              <a:rPr lang="cs-CZ" dirty="0"/>
              <a:t>(0, 256, 512) určuje výchozí tlačítko</a:t>
            </a:r>
          </a:p>
          <a:p>
            <a:r>
              <a:rPr lang="cs-CZ" dirty="0"/>
              <a:t>(0, 4096) určuje režim dialogu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767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a styl tlačítek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679733"/>
              </p:ext>
            </p:extLst>
          </p:nvPr>
        </p:nvGraphicFramePr>
        <p:xfrm>
          <a:off x="107504" y="1340768"/>
          <a:ext cx="8712967" cy="2779577"/>
        </p:xfrm>
        <a:graphic>
          <a:graphicData uri="http://schemas.openxmlformats.org/drawingml/2006/table">
            <a:tbl>
              <a:tblPr/>
              <a:tblGrid>
                <a:gridCol w="2116709"/>
                <a:gridCol w="1267667"/>
                <a:gridCol w="5328591"/>
              </a:tblGrid>
              <a:tr h="316770">
                <a:tc>
                  <a:txBody>
                    <a:bodyPr/>
                    <a:lstStyle/>
                    <a:p>
                      <a:r>
                        <a:rPr lang="cs-CZ" sz="1800" b="1" dirty="0"/>
                        <a:t>Konstanta</a:t>
                      </a:r>
                      <a:endParaRPr lang="cs-CZ" sz="1800" dirty="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i="1"/>
                        <a:t>Hodnota</a:t>
                      </a:r>
                      <a:endParaRPr lang="cs-CZ" sz="180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Popis</a:t>
                      </a:r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878957">
                <a:tc>
                  <a:txBody>
                    <a:bodyPr/>
                    <a:lstStyle/>
                    <a:p>
                      <a:r>
                        <a:rPr lang="cs-CZ" sz="1800" b="1" dirty="0" err="1"/>
                        <a:t>vbOKOnly</a:t>
                      </a:r>
                      <a:endParaRPr lang="cs-CZ" sz="1800" dirty="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i="1" dirty="0"/>
                        <a:t>0 </a:t>
                      </a:r>
                      <a:endParaRPr lang="cs-CZ" sz="1800" dirty="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Zobrazí pouze tlačítko OK. Platí i v případě pokud neuvedeme žádnou hodnotu. </a:t>
                      </a:r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16770">
                <a:tc>
                  <a:txBody>
                    <a:bodyPr/>
                    <a:lstStyle/>
                    <a:p>
                      <a:r>
                        <a:rPr lang="cs-CZ" sz="1800" b="1" dirty="0" err="1"/>
                        <a:t>VbOKCancel</a:t>
                      </a:r>
                      <a:endParaRPr lang="cs-CZ" sz="1800" dirty="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i="1"/>
                        <a:t>1 </a:t>
                      </a:r>
                      <a:endParaRPr lang="cs-CZ" sz="180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/>
                        <a:t>Zobrazí tlačítka OK a Storno.</a:t>
                      </a:r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16770">
                <a:tc>
                  <a:txBody>
                    <a:bodyPr/>
                    <a:lstStyle/>
                    <a:p>
                      <a:r>
                        <a:rPr lang="cs-CZ" sz="1800" b="1" dirty="0" err="1"/>
                        <a:t>VbAbortRetryIgnore</a:t>
                      </a:r>
                      <a:endParaRPr lang="cs-CZ" sz="1800" dirty="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i="1" dirty="0"/>
                        <a:t>2 </a:t>
                      </a:r>
                      <a:endParaRPr lang="cs-CZ" sz="1800" dirty="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/>
                        <a:t>Zobrazí tlačítka Zpět, Znovu a Ignorovat.</a:t>
                      </a:r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16770">
                <a:tc>
                  <a:txBody>
                    <a:bodyPr/>
                    <a:lstStyle/>
                    <a:p>
                      <a:r>
                        <a:rPr lang="cs-CZ" sz="1800" b="1"/>
                        <a:t>VbYesNoCancel</a:t>
                      </a:r>
                      <a:endParaRPr lang="cs-CZ" sz="180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i="1" dirty="0"/>
                        <a:t>3 </a:t>
                      </a:r>
                      <a:endParaRPr lang="cs-CZ" sz="1800" dirty="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/>
                        <a:t>Zobrazí tlačítka Ano, Ne a Storno.</a:t>
                      </a:r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16770">
                <a:tc>
                  <a:txBody>
                    <a:bodyPr/>
                    <a:lstStyle/>
                    <a:p>
                      <a:r>
                        <a:rPr lang="cs-CZ" sz="1800" b="1"/>
                        <a:t>VbYesNo</a:t>
                      </a:r>
                      <a:endParaRPr lang="cs-CZ" sz="180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i="1" dirty="0"/>
                        <a:t>4 </a:t>
                      </a:r>
                      <a:endParaRPr lang="cs-CZ" sz="1800" dirty="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/>
                        <a:t>Zobrazí tlačítka Ano a Ne.</a:t>
                      </a:r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16770">
                <a:tc>
                  <a:txBody>
                    <a:bodyPr/>
                    <a:lstStyle/>
                    <a:p>
                      <a:r>
                        <a:rPr lang="cs-CZ" sz="1800" b="1"/>
                        <a:t>VbRetryCancel</a:t>
                      </a:r>
                      <a:endParaRPr lang="cs-CZ" sz="180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i="1" dirty="0"/>
                        <a:t>5 </a:t>
                      </a:r>
                      <a:endParaRPr lang="cs-CZ" sz="1800" dirty="0"/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Zobrazí tlačítka Znovu a Storno.</a:t>
                      </a:r>
                    </a:p>
                  </a:txBody>
                  <a:tcPr marL="34815" marR="34815" marT="17408" marB="1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460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= </a:t>
            </a:r>
            <a:r>
              <a:rPr lang="cs-CZ" dirty="0" err="1" smtClean="0"/>
              <a:t>MsgBox</a:t>
            </a:r>
            <a:r>
              <a:rPr lang="cs-CZ" dirty="0" smtClean="0"/>
              <a:t> (</a:t>
            </a:r>
            <a:r>
              <a:rPr lang="cs-CZ" dirty="0"/>
              <a:t>"</a:t>
            </a:r>
            <a:r>
              <a:rPr lang="cs-CZ" dirty="0" smtClean="0"/>
              <a:t>Chceš pokračovat?</a:t>
            </a:r>
            <a:r>
              <a:rPr lang="cs-CZ" dirty="0"/>
              <a:t> "</a:t>
            </a:r>
            <a:r>
              <a:rPr lang="cs-CZ" dirty="0" smtClean="0"/>
              <a:t>,0)</a:t>
            </a:r>
            <a:endParaRPr lang="cs-CZ" dirty="0"/>
          </a:p>
          <a:p>
            <a:r>
              <a:rPr lang="cs-CZ" dirty="0"/>
              <a:t>i = </a:t>
            </a:r>
            <a:r>
              <a:rPr lang="cs-CZ" dirty="0" err="1" smtClean="0"/>
              <a:t>MsgBox</a:t>
            </a:r>
            <a:r>
              <a:rPr lang="cs-CZ" dirty="0" smtClean="0"/>
              <a:t> </a:t>
            </a:r>
            <a:r>
              <a:rPr lang="cs-CZ" dirty="0"/>
              <a:t>("Chceš pokračovat? </a:t>
            </a:r>
            <a:r>
              <a:rPr lang="cs-CZ" dirty="0" smtClean="0"/>
              <a:t>",1)</a:t>
            </a:r>
            <a:endParaRPr lang="cs-CZ" dirty="0"/>
          </a:p>
          <a:p>
            <a:r>
              <a:rPr lang="cs-CZ" dirty="0"/>
              <a:t>i = </a:t>
            </a:r>
            <a:r>
              <a:rPr lang="cs-CZ" dirty="0" err="1" smtClean="0"/>
              <a:t>MsgBox</a:t>
            </a:r>
            <a:r>
              <a:rPr lang="cs-CZ" dirty="0" smtClean="0"/>
              <a:t> </a:t>
            </a:r>
            <a:r>
              <a:rPr lang="cs-CZ" dirty="0"/>
              <a:t>("Chceš pokračovat? </a:t>
            </a:r>
            <a:r>
              <a:rPr lang="cs-CZ" dirty="0" smtClean="0"/>
              <a:t>",2)</a:t>
            </a:r>
            <a:endParaRPr lang="cs-CZ" dirty="0"/>
          </a:p>
          <a:p>
            <a:r>
              <a:rPr lang="cs-CZ" dirty="0"/>
              <a:t>i = </a:t>
            </a:r>
            <a:r>
              <a:rPr lang="cs-CZ" dirty="0" err="1" smtClean="0"/>
              <a:t>MsgBox</a:t>
            </a:r>
            <a:r>
              <a:rPr lang="cs-CZ" dirty="0" smtClean="0"/>
              <a:t> </a:t>
            </a:r>
            <a:r>
              <a:rPr lang="cs-CZ" dirty="0"/>
              <a:t>("Chceš pokračovat? </a:t>
            </a:r>
            <a:r>
              <a:rPr lang="cs-CZ" dirty="0" smtClean="0"/>
              <a:t>",3)</a:t>
            </a:r>
            <a:endParaRPr lang="cs-CZ" dirty="0"/>
          </a:p>
          <a:p>
            <a:r>
              <a:rPr lang="cs-CZ" dirty="0"/>
              <a:t>i = </a:t>
            </a:r>
            <a:r>
              <a:rPr lang="cs-CZ" dirty="0" err="1" smtClean="0"/>
              <a:t>MsgBox</a:t>
            </a:r>
            <a:r>
              <a:rPr lang="cs-CZ" dirty="0" smtClean="0"/>
              <a:t> </a:t>
            </a:r>
            <a:r>
              <a:rPr lang="cs-CZ" dirty="0"/>
              <a:t>("Chceš pokračovat? </a:t>
            </a:r>
            <a:r>
              <a:rPr lang="cs-CZ" dirty="0" smtClean="0"/>
              <a:t>",4)</a:t>
            </a:r>
            <a:endParaRPr lang="cs-CZ" dirty="0"/>
          </a:p>
          <a:p>
            <a:r>
              <a:rPr lang="cs-CZ" dirty="0"/>
              <a:t>i = </a:t>
            </a:r>
            <a:r>
              <a:rPr lang="cs-CZ" dirty="0" err="1" smtClean="0"/>
              <a:t>MsgBox</a:t>
            </a:r>
            <a:r>
              <a:rPr lang="cs-CZ" dirty="0" smtClean="0"/>
              <a:t> </a:t>
            </a:r>
            <a:r>
              <a:rPr lang="cs-CZ" dirty="0"/>
              <a:t>("Chceš pokračovat? </a:t>
            </a:r>
            <a:r>
              <a:rPr lang="cs-CZ" dirty="0" smtClean="0"/>
              <a:t>",5)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6626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562</Words>
  <Application>Microsoft Office PowerPoint</Application>
  <PresentationFormat>Předvádění na obrazovce (4:3)</PresentationFormat>
  <Paragraphs>137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Příkaz MsgBox</vt:lpstr>
      <vt:lpstr>MsgBox</vt:lpstr>
      <vt:lpstr>MsgBox(prompt [, buttons] [, title] [, helpfile, context])</vt:lpstr>
      <vt:lpstr>Jednoduchý příklad</vt:lpstr>
      <vt:lpstr>Okno s titulkem</vt:lpstr>
      <vt:lpstr>Výstup složitějších řetězců</vt:lpstr>
      <vt:lpstr>Parametr Buttons</vt:lpstr>
      <vt:lpstr>Počet a styl tlačítek</vt:lpstr>
      <vt:lpstr>Příklad</vt:lpstr>
      <vt:lpstr>Návratové hodnoty</vt:lpstr>
      <vt:lpstr>Příklad využití návratových hodnot</vt:lpstr>
      <vt:lpstr>Výběr ikony</vt:lpstr>
      <vt:lpstr>Příklad výběr ikony</vt:lpstr>
      <vt:lpstr>Výchozí tlačítko</vt:lpstr>
      <vt:lpstr>Příklad</vt:lpstr>
      <vt:lpstr>Režim dialogu</vt:lpstr>
      <vt:lpstr>Příklad</vt:lpstr>
      <vt:lpstr>Úkol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Další příkazy a konstrukce</dc:title>
  <dc:creator>sborovna</dc:creator>
  <cp:lastModifiedBy>sborovna</cp:lastModifiedBy>
  <cp:revision>10</cp:revision>
  <dcterms:created xsi:type="dcterms:W3CDTF">2017-10-02T09:54:27Z</dcterms:created>
  <dcterms:modified xsi:type="dcterms:W3CDTF">2017-10-17T10:14:01Z</dcterms:modified>
</cp:coreProperties>
</file>