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4" r:id="rId9"/>
    <p:sldId id="263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8" r:id="rId2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4D42B-CF09-4257-A5B1-C453658F8883}" type="datetimeFigureOut">
              <a:rPr lang="cs-CZ" smtClean="0"/>
              <a:t>27.10.2017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D97B0-88BC-49F1-BFD0-78884C490B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20760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4D42B-CF09-4257-A5B1-C453658F8883}" type="datetimeFigureOut">
              <a:rPr lang="cs-CZ" smtClean="0"/>
              <a:t>27.10.2017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D97B0-88BC-49F1-BFD0-78884C490B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08343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4D42B-CF09-4257-A5B1-C453658F8883}" type="datetimeFigureOut">
              <a:rPr lang="cs-CZ" smtClean="0"/>
              <a:t>27.10.2017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D97B0-88BC-49F1-BFD0-78884C490B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45846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cs-CZ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82DF4A-E463-4F31-A845-B7DAF9FD1D3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24639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4D42B-CF09-4257-A5B1-C453658F8883}" type="datetimeFigureOut">
              <a:rPr lang="cs-CZ" smtClean="0"/>
              <a:t>27.10.2017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D97B0-88BC-49F1-BFD0-78884C490B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57236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4D42B-CF09-4257-A5B1-C453658F8883}" type="datetimeFigureOut">
              <a:rPr lang="cs-CZ" smtClean="0"/>
              <a:t>27.10.2017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D97B0-88BC-49F1-BFD0-78884C490B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74665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4D42B-CF09-4257-A5B1-C453658F8883}" type="datetimeFigureOut">
              <a:rPr lang="cs-CZ" smtClean="0"/>
              <a:t>27.10.2017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D97B0-88BC-49F1-BFD0-78884C490B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82810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4D42B-CF09-4257-A5B1-C453658F8883}" type="datetimeFigureOut">
              <a:rPr lang="cs-CZ" smtClean="0"/>
              <a:t>27.10.2017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D97B0-88BC-49F1-BFD0-78884C490B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28347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4D42B-CF09-4257-A5B1-C453658F8883}" type="datetimeFigureOut">
              <a:rPr lang="cs-CZ" smtClean="0"/>
              <a:t>27.10.2017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D97B0-88BC-49F1-BFD0-78884C490B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23220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4D42B-CF09-4257-A5B1-C453658F8883}" type="datetimeFigureOut">
              <a:rPr lang="cs-CZ" smtClean="0"/>
              <a:t>27.10.2017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D97B0-88BC-49F1-BFD0-78884C490B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84131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4D42B-CF09-4257-A5B1-C453658F8883}" type="datetimeFigureOut">
              <a:rPr lang="cs-CZ" smtClean="0"/>
              <a:t>27.10.2017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D97B0-88BC-49F1-BFD0-78884C490B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69692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4D42B-CF09-4257-A5B1-C453658F8883}" type="datetimeFigureOut">
              <a:rPr lang="cs-CZ" smtClean="0"/>
              <a:t>27.10.2017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D97B0-88BC-49F1-BFD0-78884C490B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58852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D4D42B-CF09-4257-A5B1-C453658F8883}" type="datetimeFigureOut">
              <a:rPr lang="cs-CZ" smtClean="0"/>
              <a:t>27.10.2017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1D97B0-88BC-49F1-BFD0-78884C490B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72991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Pr</a:t>
            </a:r>
            <a:r>
              <a:rPr lang="cs-CZ" dirty="0" err="1" smtClean="0"/>
              <a:t>áce</a:t>
            </a:r>
            <a:r>
              <a:rPr lang="cs-CZ" dirty="0" smtClean="0"/>
              <a:t> s textovými řetězci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1610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Převod mezi znaky a jejich ASCII hodnotou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err="1" smtClean="0"/>
              <a:t>Vysledek</a:t>
            </a:r>
            <a:r>
              <a:rPr lang="cs-CZ" dirty="0" smtClean="0"/>
              <a:t> = </a:t>
            </a:r>
            <a:r>
              <a:rPr lang="cs-CZ" dirty="0" err="1" smtClean="0"/>
              <a:t>Asc</a:t>
            </a:r>
            <a:r>
              <a:rPr lang="cs-CZ" dirty="0" smtClean="0"/>
              <a:t>(znak)</a:t>
            </a:r>
            <a:endParaRPr lang="cs-CZ" dirty="0"/>
          </a:p>
          <a:p>
            <a:pPr lvl="1"/>
            <a:r>
              <a:rPr lang="cs-CZ" dirty="0"/>
              <a:t>Vrátí ASCII hodnotu znaku.</a:t>
            </a:r>
          </a:p>
          <a:p>
            <a:r>
              <a:rPr lang="cs-CZ" dirty="0" err="1" smtClean="0"/>
              <a:t>Vysledek</a:t>
            </a:r>
            <a:r>
              <a:rPr lang="cs-CZ" dirty="0" smtClean="0"/>
              <a:t> = </a:t>
            </a:r>
            <a:r>
              <a:rPr lang="cs-CZ" dirty="0" err="1" smtClean="0"/>
              <a:t>Chr</a:t>
            </a:r>
            <a:r>
              <a:rPr lang="cs-CZ" dirty="0" smtClean="0"/>
              <a:t>(číslo)</a:t>
            </a:r>
            <a:endParaRPr lang="cs-CZ" dirty="0"/>
          </a:p>
          <a:p>
            <a:pPr lvl="1"/>
            <a:r>
              <a:rPr lang="cs-CZ" dirty="0"/>
              <a:t>Vrátí znak odpovídající jeho ASCII </a:t>
            </a:r>
            <a:r>
              <a:rPr lang="cs-CZ" dirty="0" smtClean="0"/>
              <a:t>hodnotě</a:t>
            </a:r>
          </a:p>
          <a:p>
            <a:r>
              <a:rPr lang="cs-CZ" dirty="0" smtClean="0"/>
              <a:t>Příklady</a:t>
            </a:r>
          </a:p>
          <a:p>
            <a:pPr lvl="1"/>
            <a:r>
              <a:rPr lang="cs-CZ" dirty="0" err="1"/>
              <a:t>MsgBox</a:t>
            </a:r>
            <a:r>
              <a:rPr lang="cs-CZ" dirty="0"/>
              <a:t> (</a:t>
            </a:r>
            <a:r>
              <a:rPr lang="cs-CZ" dirty="0" err="1"/>
              <a:t>Asc</a:t>
            </a:r>
            <a:r>
              <a:rPr lang="cs-CZ" dirty="0"/>
              <a:t>("a"))</a:t>
            </a:r>
          </a:p>
          <a:p>
            <a:pPr lvl="1"/>
            <a:r>
              <a:rPr lang="cs-CZ" dirty="0" err="1"/>
              <a:t>MsgBox</a:t>
            </a:r>
            <a:r>
              <a:rPr lang="cs-CZ" dirty="0"/>
              <a:t> (</a:t>
            </a:r>
            <a:r>
              <a:rPr lang="cs-CZ" dirty="0" err="1"/>
              <a:t>Chr</a:t>
            </a:r>
            <a:r>
              <a:rPr lang="cs-CZ" dirty="0"/>
              <a:t>(99))</a:t>
            </a:r>
          </a:p>
          <a:p>
            <a:pPr lvl="1"/>
            <a:r>
              <a:rPr lang="cs-CZ" dirty="0" err="1"/>
              <a:t>MsgBox</a:t>
            </a:r>
            <a:r>
              <a:rPr lang="cs-CZ" dirty="0"/>
              <a:t> (</a:t>
            </a:r>
            <a:r>
              <a:rPr lang="cs-CZ" dirty="0" err="1"/>
              <a:t>Asc</a:t>
            </a:r>
            <a:r>
              <a:rPr lang="cs-CZ" dirty="0"/>
              <a:t>("a") - </a:t>
            </a:r>
            <a:r>
              <a:rPr lang="cs-CZ" dirty="0" err="1"/>
              <a:t>Asc</a:t>
            </a:r>
            <a:r>
              <a:rPr lang="cs-CZ" dirty="0"/>
              <a:t>("A"))</a:t>
            </a:r>
          </a:p>
          <a:p>
            <a:pPr lvl="1"/>
            <a:r>
              <a:rPr lang="cs-CZ" dirty="0" err="1"/>
              <a:t>MsgBox</a:t>
            </a:r>
            <a:r>
              <a:rPr lang="cs-CZ" dirty="0"/>
              <a:t> (</a:t>
            </a:r>
            <a:r>
              <a:rPr lang="cs-CZ" dirty="0" err="1"/>
              <a:t>Chr</a:t>
            </a:r>
            <a:r>
              <a:rPr lang="cs-CZ" dirty="0"/>
              <a:t>(</a:t>
            </a:r>
            <a:r>
              <a:rPr lang="cs-CZ" dirty="0" err="1"/>
              <a:t>Asc</a:t>
            </a:r>
            <a:r>
              <a:rPr lang="cs-CZ" dirty="0"/>
              <a:t>("a")))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00647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altLang="cs-CZ" smtClean="0"/>
              <a:t>Cézarovská šifra</a:t>
            </a:r>
            <a:br>
              <a:rPr lang="cs-CZ" altLang="cs-CZ" smtClean="0"/>
            </a:br>
            <a:r>
              <a:rPr lang="cs-CZ" altLang="cs-CZ" sz="2000" smtClean="0"/>
              <a:t>f(x)=x+k mod N</a:t>
            </a:r>
            <a:br>
              <a:rPr lang="cs-CZ" altLang="cs-CZ" sz="2000" smtClean="0"/>
            </a:br>
            <a:r>
              <a:rPr lang="cs-CZ" altLang="cs-CZ" sz="2000" smtClean="0"/>
              <a:t>KLÍČ  K = 3</a:t>
            </a:r>
          </a:p>
        </p:txBody>
      </p:sp>
      <p:graphicFrame>
        <p:nvGraphicFramePr>
          <p:cNvPr id="3622" name="Group 550"/>
          <p:cNvGraphicFramePr>
            <a:graphicFrameLocks noGrp="1"/>
          </p:cNvGraphicFramePr>
          <p:nvPr>
            <p:ph type="tbl" idx="1"/>
          </p:nvPr>
        </p:nvGraphicFramePr>
        <p:xfrm>
          <a:off x="539750" y="2492375"/>
          <a:ext cx="8137525" cy="1808163"/>
        </p:xfrm>
        <a:graphic>
          <a:graphicData uri="http://schemas.openxmlformats.org/drawingml/2006/table">
            <a:tbl>
              <a:tblPr/>
              <a:tblGrid>
                <a:gridCol w="387350"/>
                <a:gridCol w="311150"/>
                <a:gridCol w="309563"/>
                <a:gridCol w="309562"/>
                <a:gridCol w="311150"/>
                <a:gridCol w="309563"/>
                <a:gridCol w="309562"/>
                <a:gridCol w="307975"/>
                <a:gridCol w="311150"/>
                <a:gridCol w="309563"/>
                <a:gridCol w="309562"/>
                <a:gridCol w="311150"/>
                <a:gridCol w="309563"/>
                <a:gridCol w="309562"/>
                <a:gridCol w="311150"/>
                <a:gridCol w="309563"/>
                <a:gridCol w="309562"/>
                <a:gridCol w="311150"/>
                <a:gridCol w="309563"/>
                <a:gridCol w="309562"/>
                <a:gridCol w="309563"/>
                <a:gridCol w="311150"/>
                <a:gridCol w="309562"/>
                <a:gridCol w="309563"/>
                <a:gridCol w="311150"/>
                <a:gridCol w="309562"/>
              </a:tblGrid>
              <a:tr h="90487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G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H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J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Q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U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V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W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Y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Z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328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G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H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J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Q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U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V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W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Y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Z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51507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altLang="cs-CZ" smtClean="0"/>
              <a:t>Cézarovská šifra</a:t>
            </a:r>
            <a:br>
              <a:rPr lang="cs-CZ" altLang="cs-CZ" smtClean="0"/>
            </a:br>
            <a:r>
              <a:rPr lang="cs-CZ" altLang="cs-CZ" sz="2000" smtClean="0"/>
              <a:t>f(x)=x+k mod N</a:t>
            </a:r>
            <a:br>
              <a:rPr lang="cs-CZ" altLang="cs-CZ" sz="2000" smtClean="0"/>
            </a:br>
            <a:r>
              <a:rPr lang="cs-CZ" altLang="cs-CZ" sz="2000" smtClean="0"/>
              <a:t>KLÍČ  K = 3</a:t>
            </a:r>
            <a:br>
              <a:rPr lang="cs-CZ" altLang="cs-CZ" sz="2000" smtClean="0"/>
            </a:br>
            <a:endParaRPr lang="cs-CZ" altLang="cs-CZ" sz="2000" smtClean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Tento text bude zasifrovan Cezarovskou sifrou s klicem k rovnym 3.</a:t>
            </a:r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Whqwr whaw exgh cdvlhurydq Fhcduryvnrx vlivrx v nofhp a uryqbp 3.</a:t>
            </a:r>
          </a:p>
          <a:p>
            <a:pPr eaLnBrk="1" hangingPunct="1"/>
            <a:endParaRPr lang="cs-CZ" altLang="cs-CZ" smtClean="0"/>
          </a:p>
        </p:txBody>
      </p: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611188" y="4149725"/>
            <a:ext cx="8532812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cs-CZ" altLang="cs-CZ" sz="3600">
                <a:latin typeface="Courier New" pitchFamily="49" charset="0"/>
              </a:rPr>
              <a:t>ABCDEFGHIJKLMNOPQRSTUVWXYZ</a:t>
            </a:r>
          </a:p>
          <a:p>
            <a:pPr eaLnBrk="1" hangingPunct="1"/>
            <a:r>
              <a:rPr lang="cs-CZ" altLang="cs-CZ" sz="3600">
                <a:latin typeface="Courier New" pitchFamily="49" charset="0"/>
              </a:rPr>
              <a:t>DEFGHIJKLMNOPQRSTUVWXYZABC</a:t>
            </a:r>
          </a:p>
        </p:txBody>
      </p:sp>
    </p:spTree>
    <p:extLst>
      <p:ext uri="{BB962C8B-B14F-4D97-AF65-F5344CB8AC3E}">
        <p14:creationId xmlns:p14="http://schemas.microsoft.com/office/powerpoint/2010/main" val="2205313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err="1"/>
              <a:t>retezec</a:t>
            </a:r>
            <a:r>
              <a:rPr lang="cs-CZ" dirty="0"/>
              <a:t> = </a:t>
            </a:r>
            <a:r>
              <a:rPr lang="cs-CZ" dirty="0" err="1"/>
              <a:t>InputBox</a:t>
            </a:r>
            <a:r>
              <a:rPr lang="cs-CZ" dirty="0"/>
              <a:t>("Zadej řetězec pro šifrování", "Cézarova šifra")</a:t>
            </a:r>
          </a:p>
          <a:p>
            <a:r>
              <a:rPr lang="cs-CZ" dirty="0" err="1"/>
              <a:t>klic</a:t>
            </a:r>
            <a:r>
              <a:rPr lang="cs-CZ" dirty="0"/>
              <a:t> = </a:t>
            </a:r>
            <a:r>
              <a:rPr lang="cs-CZ" dirty="0" err="1"/>
              <a:t>InputBox</a:t>
            </a:r>
            <a:r>
              <a:rPr lang="cs-CZ" dirty="0"/>
              <a:t>("Zadej klíč", "Cézarova šifra")</a:t>
            </a:r>
          </a:p>
          <a:p>
            <a:pPr lvl="1"/>
            <a:r>
              <a:rPr lang="cs-CZ" i="1" dirty="0" smtClean="0">
                <a:solidFill>
                  <a:srgbClr val="FF0000"/>
                </a:solidFill>
              </a:rPr>
              <a:t>Vlastní šifrování </a:t>
            </a:r>
            <a:r>
              <a:rPr lang="cs-CZ" i="1" dirty="0" err="1" smtClean="0">
                <a:solidFill>
                  <a:srgbClr val="FF0000"/>
                </a:solidFill>
              </a:rPr>
              <a:t>Cézarovskou</a:t>
            </a:r>
            <a:r>
              <a:rPr lang="cs-CZ" i="1" dirty="0" smtClean="0">
                <a:solidFill>
                  <a:srgbClr val="FF0000"/>
                </a:solidFill>
              </a:rPr>
              <a:t> šifrou</a:t>
            </a:r>
            <a:endParaRPr lang="cs-CZ" i="1" dirty="0">
              <a:solidFill>
                <a:srgbClr val="FF0000"/>
              </a:solidFill>
            </a:endParaRPr>
          </a:p>
          <a:p>
            <a:r>
              <a:rPr lang="cs-CZ" dirty="0"/>
              <a:t>blb = </a:t>
            </a:r>
            <a:r>
              <a:rPr lang="cs-CZ" dirty="0" err="1"/>
              <a:t>MsgBox</a:t>
            </a:r>
            <a:r>
              <a:rPr lang="cs-CZ" dirty="0"/>
              <a:t>(</a:t>
            </a:r>
            <a:r>
              <a:rPr lang="cs-CZ" dirty="0" err="1"/>
              <a:t>vysledek</a:t>
            </a:r>
            <a:r>
              <a:rPr lang="cs-CZ" dirty="0"/>
              <a:t>, , "</a:t>
            </a:r>
            <a:r>
              <a:rPr lang="cs-CZ" dirty="0" err="1"/>
              <a:t>Cézarovská</a:t>
            </a:r>
            <a:r>
              <a:rPr lang="cs-CZ" dirty="0"/>
              <a:t> šifra")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132173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Vlastní šifrování </a:t>
            </a:r>
            <a:r>
              <a:rPr lang="cs-CZ" dirty="0" err="1"/>
              <a:t>Cézarovskou</a:t>
            </a:r>
            <a:r>
              <a:rPr lang="cs-CZ" dirty="0"/>
              <a:t> šifrou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err="1"/>
              <a:t>delka</a:t>
            </a:r>
            <a:r>
              <a:rPr lang="cs-CZ" dirty="0"/>
              <a:t> = Len(</a:t>
            </a:r>
            <a:r>
              <a:rPr lang="cs-CZ" dirty="0" err="1"/>
              <a:t>retezec</a:t>
            </a:r>
            <a:r>
              <a:rPr lang="cs-CZ" dirty="0"/>
              <a:t>)</a:t>
            </a:r>
          </a:p>
          <a:p>
            <a:r>
              <a:rPr lang="cs-CZ" dirty="0" err="1"/>
              <a:t>vysledek</a:t>
            </a:r>
            <a:r>
              <a:rPr lang="cs-CZ" dirty="0"/>
              <a:t> = ""</a:t>
            </a:r>
          </a:p>
          <a:p>
            <a:r>
              <a:rPr lang="cs-CZ" dirty="0" err="1"/>
              <a:t>For</a:t>
            </a:r>
            <a:r>
              <a:rPr lang="cs-CZ" dirty="0"/>
              <a:t> i = 1 To </a:t>
            </a:r>
            <a:r>
              <a:rPr lang="cs-CZ" dirty="0" err="1" smtClean="0"/>
              <a:t>delka</a:t>
            </a:r>
            <a:endParaRPr lang="cs-CZ" dirty="0" smtClean="0"/>
          </a:p>
          <a:p>
            <a:pPr lvl="1"/>
            <a:r>
              <a:rPr lang="cs-CZ" dirty="0"/>
              <a:t>znak = </a:t>
            </a:r>
            <a:r>
              <a:rPr lang="cs-CZ" dirty="0" err="1"/>
              <a:t>Mid</a:t>
            </a:r>
            <a:r>
              <a:rPr lang="cs-CZ" dirty="0"/>
              <a:t>(</a:t>
            </a:r>
            <a:r>
              <a:rPr lang="cs-CZ" dirty="0" err="1"/>
              <a:t>retezec</a:t>
            </a:r>
            <a:r>
              <a:rPr lang="cs-CZ" dirty="0"/>
              <a:t>, i, 1)</a:t>
            </a:r>
          </a:p>
          <a:p>
            <a:pPr lvl="1"/>
            <a:r>
              <a:rPr lang="cs-CZ" i="1" dirty="0" smtClean="0">
                <a:solidFill>
                  <a:srgbClr val="FF0000"/>
                </a:solidFill>
              </a:rPr>
              <a:t>Zašifrování 1 znaku </a:t>
            </a:r>
            <a:r>
              <a:rPr lang="cs-CZ" i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</a:t>
            </a:r>
            <a:r>
              <a:rPr lang="en-US" i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 do prom</a:t>
            </a:r>
            <a:r>
              <a:rPr lang="cs-CZ" i="1" dirty="0" err="1" smtClean="0">
                <a:solidFill>
                  <a:srgbClr val="FF0000"/>
                </a:solidFill>
                <a:sym typeface="Wingdings" panose="05000000000000000000" pitchFamily="2" charset="2"/>
              </a:rPr>
              <a:t>ěnné</a:t>
            </a:r>
            <a:r>
              <a:rPr lang="cs-CZ" i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 </a:t>
            </a:r>
            <a:r>
              <a:rPr lang="cs-CZ" i="1" dirty="0" err="1" smtClean="0">
                <a:solidFill>
                  <a:srgbClr val="FF0000"/>
                </a:solidFill>
                <a:sym typeface="Wingdings" panose="05000000000000000000" pitchFamily="2" charset="2"/>
              </a:rPr>
              <a:t>novy_znak</a:t>
            </a:r>
            <a:endParaRPr lang="cs-CZ" i="1" dirty="0">
              <a:solidFill>
                <a:srgbClr val="FF0000"/>
              </a:solidFill>
            </a:endParaRPr>
          </a:p>
          <a:p>
            <a:pPr lvl="1"/>
            <a:r>
              <a:rPr lang="cs-CZ" dirty="0" err="1" smtClean="0"/>
              <a:t>vysledek</a:t>
            </a:r>
            <a:r>
              <a:rPr lang="cs-CZ" dirty="0" smtClean="0"/>
              <a:t> </a:t>
            </a:r>
            <a:r>
              <a:rPr lang="cs-CZ" dirty="0"/>
              <a:t>= </a:t>
            </a:r>
            <a:r>
              <a:rPr lang="cs-CZ" dirty="0" err="1"/>
              <a:t>vysledek</a:t>
            </a:r>
            <a:r>
              <a:rPr lang="cs-CZ" dirty="0"/>
              <a:t> &amp; </a:t>
            </a:r>
            <a:r>
              <a:rPr lang="cs-CZ" dirty="0" err="1"/>
              <a:t>novy_znak</a:t>
            </a:r>
            <a:endParaRPr lang="cs-CZ" dirty="0"/>
          </a:p>
          <a:p>
            <a:r>
              <a:rPr lang="cs-CZ" dirty="0" err="1"/>
              <a:t>Next</a:t>
            </a:r>
            <a:r>
              <a:rPr lang="cs-CZ" dirty="0"/>
              <a:t> i</a:t>
            </a:r>
          </a:p>
        </p:txBody>
      </p:sp>
    </p:spTree>
    <p:extLst>
      <p:ext uri="{BB962C8B-B14F-4D97-AF65-F5344CB8AC3E}">
        <p14:creationId xmlns:p14="http://schemas.microsoft.com/office/powerpoint/2010/main" val="2110116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cs-CZ" sz="2800" dirty="0" smtClean="0">
                <a:solidFill>
                  <a:schemeClr val="tx1"/>
                </a:solidFill>
              </a:rPr>
              <a:t>Zašifrování 1 znaku </a:t>
            </a:r>
            <a:r>
              <a:rPr lang="cs-CZ" sz="2800" dirty="0" smtClean="0">
                <a:solidFill>
                  <a:schemeClr val="tx1"/>
                </a:solidFill>
                <a:sym typeface="Wingdings" panose="05000000000000000000" pitchFamily="2" charset="2"/>
              </a:rPr>
              <a:t></a:t>
            </a:r>
            <a:r>
              <a:rPr lang="en-US" sz="2800" dirty="0" smtClean="0">
                <a:solidFill>
                  <a:schemeClr val="tx1"/>
                </a:solidFill>
                <a:sym typeface="Wingdings" panose="05000000000000000000" pitchFamily="2" charset="2"/>
              </a:rPr>
              <a:t> do prom</a:t>
            </a:r>
            <a:r>
              <a:rPr lang="cs-CZ" sz="2800" dirty="0" err="1" smtClean="0">
                <a:solidFill>
                  <a:schemeClr val="tx1"/>
                </a:solidFill>
                <a:sym typeface="Wingdings" panose="05000000000000000000" pitchFamily="2" charset="2"/>
              </a:rPr>
              <a:t>ěnné</a:t>
            </a:r>
            <a:r>
              <a:rPr lang="cs-CZ" sz="2800" dirty="0" smtClean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cs-CZ" sz="2800" dirty="0" err="1" smtClean="0">
                <a:solidFill>
                  <a:schemeClr val="tx1"/>
                </a:solidFill>
                <a:sym typeface="Wingdings" panose="05000000000000000000" pitchFamily="2" charset="2"/>
              </a:rPr>
              <a:t>novy_znak</a:t>
            </a:r>
            <a:endParaRPr lang="cs-CZ" sz="2800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>
            <a:normAutofit/>
          </a:bodyPr>
          <a:lstStyle/>
          <a:p>
            <a:r>
              <a:rPr lang="cs-CZ" dirty="0" smtClean="0"/>
              <a:t>   </a:t>
            </a:r>
            <a:r>
              <a:rPr lang="cs-CZ" dirty="0" err="1" smtClean="0"/>
              <a:t>kod</a:t>
            </a:r>
            <a:r>
              <a:rPr lang="cs-CZ" dirty="0" smtClean="0"/>
              <a:t> </a:t>
            </a:r>
            <a:r>
              <a:rPr lang="cs-CZ" dirty="0"/>
              <a:t>= </a:t>
            </a:r>
            <a:r>
              <a:rPr lang="cs-CZ" dirty="0" err="1"/>
              <a:t>Asc</a:t>
            </a:r>
            <a:r>
              <a:rPr lang="cs-CZ" dirty="0"/>
              <a:t>(znak)</a:t>
            </a:r>
          </a:p>
          <a:p>
            <a:r>
              <a:rPr lang="cs-CZ" dirty="0"/>
              <a:t>   </a:t>
            </a:r>
            <a:r>
              <a:rPr lang="en-US" dirty="0"/>
              <a:t>If (</a:t>
            </a:r>
            <a:r>
              <a:rPr lang="en-US" dirty="0" err="1"/>
              <a:t>kod</a:t>
            </a:r>
            <a:r>
              <a:rPr lang="en-US" dirty="0"/>
              <a:t> &gt;= </a:t>
            </a:r>
            <a:r>
              <a:rPr lang="en-US" dirty="0" err="1"/>
              <a:t>Asc</a:t>
            </a:r>
            <a:r>
              <a:rPr lang="en-US" dirty="0"/>
              <a:t>("a")) And (</a:t>
            </a:r>
            <a:r>
              <a:rPr lang="en-US" dirty="0" err="1"/>
              <a:t>kod</a:t>
            </a:r>
            <a:r>
              <a:rPr lang="en-US" dirty="0"/>
              <a:t> &lt;= </a:t>
            </a:r>
            <a:r>
              <a:rPr lang="en-US" dirty="0" err="1"/>
              <a:t>Asc</a:t>
            </a:r>
            <a:r>
              <a:rPr lang="en-US" dirty="0"/>
              <a:t>("z")) </a:t>
            </a:r>
            <a:r>
              <a:rPr lang="en-US" dirty="0" smtClean="0"/>
              <a:t>Then</a:t>
            </a:r>
            <a:endParaRPr lang="cs-CZ" dirty="0" smtClean="0"/>
          </a:p>
          <a:p>
            <a:pPr lvl="1"/>
            <a:r>
              <a:rPr lang="en-US" dirty="0" smtClean="0"/>
              <a:t> </a:t>
            </a:r>
            <a:r>
              <a:rPr lang="cs-CZ" i="1" dirty="0" smtClean="0">
                <a:solidFill>
                  <a:srgbClr val="FF0000"/>
                </a:solidFill>
              </a:rPr>
              <a:t>Pokud je to malé anglické písmeno, šifruji</a:t>
            </a:r>
            <a:endParaRPr lang="cs-CZ" i="1" dirty="0">
              <a:solidFill>
                <a:srgbClr val="FF0000"/>
              </a:solidFill>
            </a:endParaRPr>
          </a:p>
          <a:p>
            <a:r>
              <a:rPr lang="cs-CZ" dirty="0" smtClean="0"/>
              <a:t>   Else</a:t>
            </a:r>
          </a:p>
          <a:p>
            <a:pPr lvl="1"/>
            <a:r>
              <a:rPr lang="cs-CZ" dirty="0" smtClean="0"/>
              <a:t>   </a:t>
            </a:r>
            <a:r>
              <a:rPr lang="cs-CZ" dirty="0" err="1"/>
              <a:t>novy_znak</a:t>
            </a:r>
            <a:r>
              <a:rPr lang="cs-CZ" dirty="0"/>
              <a:t> = znak</a:t>
            </a:r>
          </a:p>
          <a:p>
            <a:r>
              <a:rPr lang="cs-CZ" dirty="0"/>
              <a:t>   End </a:t>
            </a:r>
            <a:r>
              <a:rPr lang="cs-CZ" dirty="0" err="1"/>
              <a:t>If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499153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cs-CZ" sz="3200" dirty="0" smtClean="0">
                <a:solidFill>
                  <a:schemeClr val="tx1"/>
                </a:solidFill>
              </a:rPr>
              <a:t>Pokud je to malé anglické písmeno, šifruji</a:t>
            </a:r>
            <a:endParaRPr lang="cs-CZ" sz="3200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 </a:t>
            </a:r>
            <a:r>
              <a:rPr lang="cs-CZ" dirty="0" err="1"/>
              <a:t>novy_kod</a:t>
            </a:r>
            <a:r>
              <a:rPr lang="cs-CZ" dirty="0"/>
              <a:t> = </a:t>
            </a:r>
            <a:r>
              <a:rPr lang="cs-CZ" dirty="0" err="1"/>
              <a:t>kod</a:t>
            </a:r>
            <a:r>
              <a:rPr lang="cs-CZ" dirty="0"/>
              <a:t> + </a:t>
            </a:r>
            <a:r>
              <a:rPr lang="cs-CZ" dirty="0" err="1"/>
              <a:t>klic</a:t>
            </a:r>
            <a:endParaRPr lang="cs-CZ" dirty="0"/>
          </a:p>
          <a:p>
            <a:r>
              <a:rPr lang="cs-CZ" dirty="0"/>
              <a:t> </a:t>
            </a:r>
            <a:r>
              <a:rPr lang="en-US" dirty="0"/>
              <a:t>If </a:t>
            </a:r>
            <a:r>
              <a:rPr lang="en-US" dirty="0" err="1"/>
              <a:t>novy_kod</a:t>
            </a:r>
            <a:r>
              <a:rPr lang="en-US" dirty="0"/>
              <a:t> &gt; </a:t>
            </a:r>
            <a:r>
              <a:rPr lang="en-US" dirty="0" err="1"/>
              <a:t>Asc</a:t>
            </a:r>
            <a:r>
              <a:rPr lang="en-US" dirty="0"/>
              <a:t>("z") </a:t>
            </a:r>
            <a:r>
              <a:rPr lang="en-US" dirty="0" smtClean="0"/>
              <a:t>Then</a:t>
            </a:r>
            <a:endParaRPr lang="cs-CZ" dirty="0" smtClean="0"/>
          </a:p>
          <a:p>
            <a:pPr lvl="1"/>
            <a:r>
              <a:rPr lang="cs-CZ" dirty="0" smtClean="0"/>
              <a:t>  </a:t>
            </a:r>
            <a:r>
              <a:rPr lang="cs-CZ" dirty="0" err="1"/>
              <a:t>novy_kod</a:t>
            </a:r>
            <a:r>
              <a:rPr lang="cs-CZ" dirty="0"/>
              <a:t> = </a:t>
            </a:r>
            <a:r>
              <a:rPr lang="cs-CZ" dirty="0" err="1"/>
              <a:t>novy_kod</a:t>
            </a:r>
            <a:r>
              <a:rPr lang="cs-CZ" dirty="0"/>
              <a:t> - 26</a:t>
            </a:r>
          </a:p>
          <a:p>
            <a:r>
              <a:rPr lang="cs-CZ" dirty="0"/>
              <a:t> </a:t>
            </a:r>
            <a:r>
              <a:rPr lang="cs-CZ" dirty="0" smtClean="0"/>
              <a:t>End </a:t>
            </a:r>
            <a:r>
              <a:rPr lang="cs-CZ" dirty="0" err="1"/>
              <a:t>If</a:t>
            </a:r>
            <a:endParaRPr lang="cs-CZ" dirty="0"/>
          </a:p>
          <a:p>
            <a:r>
              <a:rPr lang="cs-CZ" dirty="0"/>
              <a:t> </a:t>
            </a:r>
            <a:r>
              <a:rPr lang="cs-CZ" dirty="0" err="1" smtClean="0"/>
              <a:t>novy_znak</a:t>
            </a:r>
            <a:r>
              <a:rPr lang="cs-CZ" dirty="0" smtClean="0"/>
              <a:t> </a:t>
            </a:r>
            <a:r>
              <a:rPr lang="cs-CZ" dirty="0"/>
              <a:t>= </a:t>
            </a:r>
            <a:r>
              <a:rPr lang="cs-CZ" dirty="0" err="1"/>
              <a:t>Chr</a:t>
            </a:r>
            <a:r>
              <a:rPr lang="cs-CZ" dirty="0"/>
              <a:t>(</a:t>
            </a:r>
            <a:r>
              <a:rPr lang="cs-CZ" dirty="0" err="1"/>
              <a:t>novy_kod</a:t>
            </a:r>
            <a:r>
              <a:rPr lang="cs-CZ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1392505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Celý program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5069160"/>
          </a:xfrm>
        </p:spPr>
        <p:txBody>
          <a:bodyPr>
            <a:normAutofit fontScale="55000" lnSpcReduction="20000"/>
          </a:bodyPr>
          <a:lstStyle/>
          <a:p>
            <a:r>
              <a:rPr lang="cs-CZ" dirty="0" err="1" smtClean="0"/>
              <a:t>retezec</a:t>
            </a:r>
            <a:r>
              <a:rPr lang="cs-CZ" dirty="0" smtClean="0"/>
              <a:t> </a:t>
            </a:r>
            <a:r>
              <a:rPr lang="cs-CZ" dirty="0"/>
              <a:t>= </a:t>
            </a:r>
            <a:r>
              <a:rPr lang="cs-CZ" dirty="0" err="1"/>
              <a:t>InputBox</a:t>
            </a:r>
            <a:r>
              <a:rPr lang="cs-CZ" dirty="0"/>
              <a:t>("Zadej řetězec pro šifrování", "Cézarova šifra")</a:t>
            </a:r>
          </a:p>
          <a:p>
            <a:r>
              <a:rPr lang="cs-CZ" dirty="0" err="1"/>
              <a:t>klic</a:t>
            </a:r>
            <a:r>
              <a:rPr lang="cs-CZ" dirty="0"/>
              <a:t> = </a:t>
            </a:r>
            <a:r>
              <a:rPr lang="cs-CZ" dirty="0" err="1"/>
              <a:t>InputBox</a:t>
            </a:r>
            <a:r>
              <a:rPr lang="cs-CZ" dirty="0"/>
              <a:t>("Zadej klíč", "Cézarova šifra")</a:t>
            </a:r>
          </a:p>
          <a:p>
            <a:r>
              <a:rPr lang="cs-CZ" dirty="0" err="1"/>
              <a:t>delka</a:t>
            </a:r>
            <a:r>
              <a:rPr lang="cs-CZ" dirty="0"/>
              <a:t> = Len(</a:t>
            </a:r>
            <a:r>
              <a:rPr lang="cs-CZ" dirty="0" err="1"/>
              <a:t>retezec</a:t>
            </a:r>
            <a:r>
              <a:rPr lang="cs-CZ" dirty="0"/>
              <a:t>)</a:t>
            </a:r>
          </a:p>
          <a:p>
            <a:r>
              <a:rPr lang="cs-CZ" dirty="0" err="1"/>
              <a:t>vysledek</a:t>
            </a:r>
            <a:r>
              <a:rPr lang="cs-CZ" dirty="0"/>
              <a:t> = ""</a:t>
            </a:r>
          </a:p>
          <a:p>
            <a:r>
              <a:rPr lang="cs-CZ" dirty="0" err="1"/>
              <a:t>For</a:t>
            </a:r>
            <a:r>
              <a:rPr lang="cs-CZ" dirty="0"/>
              <a:t> i = 1 To </a:t>
            </a:r>
            <a:r>
              <a:rPr lang="cs-CZ" dirty="0" err="1"/>
              <a:t>delka</a:t>
            </a:r>
            <a:endParaRPr lang="cs-CZ" dirty="0"/>
          </a:p>
          <a:p>
            <a:pPr lvl="1"/>
            <a:r>
              <a:rPr lang="cs-CZ" dirty="0"/>
              <a:t>   znak = </a:t>
            </a:r>
            <a:r>
              <a:rPr lang="cs-CZ" dirty="0" err="1"/>
              <a:t>Mid</a:t>
            </a:r>
            <a:r>
              <a:rPr lang="cs-CZ" dirty="0"/>
              <a:t>(</a:t>
            </a:r>
            <a:r>
              <a:rPr lang="cs-CZ" dirty="0" err="1"/>
              <a:t>retezec</a:t>
            </a:r>
            <a:r>
              <a:rPr lang="cs-CZ" dirty="0"/>
              <a:t>, i, 1)</a:t>
            </a:r>
          </a:p>
          <a:p>
            <a:pPr lvl="1"/>
            <a:r>
              <a:rPr lang="cs-CZ" dirty="0"/>
              <a:t>   </a:t>
            </a:r>
            <a:r>
              <a:rPr lang="cs-CZ" dirty="0" err="1"/>
              <a:t>kod</a:t>
            </a:r>
            <a:r>
              <a:rPr lang="cs-CZ" dirty="0"/>
              <a:t> = </a:t>
            </a:r>
            <a:r>
              <a:rPr lang="cs-CZ" dirty="0" err="1"/>
              <a:t>Asc</a:t>
            </a:r>
            <a:r>
              <a:rPr lang="cs-CZ" dirty="0"/>
              <a:t>(znak)</a:t>
            </a:r>
          </a:p>
          <a:p>
            <a:pPr lvl="1"/>
            <a:r>
              <a:rPr lang="cs-CZ" dirty="0"/>
              <a:t>   </a:t>
            </a:r>
            <a:r>
              <a:rPr lang="cs-CZ" dirty="0" err="1"/>
              <a:t>If</a:t>
            </a:r>
            <a:r>
              <a:rPr lang="cs-CZ" dirty="0"/>
              <a:t> (</a:t>
            </a:r>
            <a:r>
              <a:rPr lang="cs-CZ" dirty="0" err="1"/>
              <a:t>kod</a:t>
            </a:r>
            <a:r>
              <a:rPr lang="cs-CZ" dirty="0"/>
              <a:t> &gt;= </a:t>
            </a:r>
            <a:r>
              <a:rPr lang="cs-CZ" dirty="0" err="1"/>
              <a:t>Asc</a:t>
            </a:r>
            <a:r>
              <a:rPr lang="cs-CZ" dirty="0"/>
              <a:t>("a")) And (</a:t>
            </a:r>
            <a:r>
              <a:rPr lang="cs-CZ" dirty="0" err="1"/>
              <a:t>kod</a:t>
            </a:r>
            <a:r>
              <a:rPr lang="cs-CZ" dirty="0"/>
              <a:t> &lt;= </a:t>
            </a:r>
            <a:r>
              <a:rPr lang="cs-CZ" dirty="0" err="1"/>
              <a:t>Asc</a:t>
            </a:r>
            <a:r>
              <a:rPr lang="cs-CZ" dirty="0"/>
              <a:t>("z")) </a:t>
            </a:r>
            <a:r>
              <a:rPr lang="cs-CZ" dirty="0" err="1"/>
              <a:t>Then</a:t>
            </a:r>
            <a:endParaRPr lang="cs-CZ" dirty="0"/>
          </a:p>
          <a:p>
            <a:pPr lvl="2"/>
            <a:r>
              <a:rPr lang="cs-CZ" dirty="0"/>
              <a:t>       </a:t>
            </a:r>
            <a:r>
              <a:rPr lang="cs-CZ" dirty="0" err="1"/>
              <a:t>novy_kod</a:t>
            </a:r>
            <a:r>
              <a:rPr lang="cs-CZ" dirty="0"/>
              <a:t> = </a:t>
            </a:r>
            <a:r>
              <a:rPr lang="cs-CZ" dirty="0" err="1"/>
              <a:t>kod</a:t>
            </a:r>
            <a:r>
              <a:rPr lang="cs-CZ" dirty="0"/>
              <a:t> + </a:t>
            </a:r>
            <a:r>
              <a:rPr lang="cs-CZ" dirty="0" err="1"/>
              <a:t>klic</a:t>
            </a:r>
            <a:endParaRPr lang="cs-CZ" dirty="0"/>
          </a:p>
          <a:p>
            <a:pPr lvl="2"/>
            <a:r>
              <a:rPr lang="cs-CZ" dirty="0"/>
              <a:t>       </a:t>
            </a:r>
            <a:r>
              <a:rPr lang="cs-CZ" dirty="0" err="1"/>
              <a:t>If</a:t>
            </a:r>
            <a:r>
              <a:rPr lang="cs-CZ" dirty="0"/>
              <a:t> </a:t>
            </a:r>
            <a:r>
              <a:rPr lang="cs-CZ" dirty="0" err="1"/>
              <a:t>novy_kod</a:t>
            </a:r>
            <a:r>
              <a:rPr lang="cs-CZ" dirty="0"/>
              <a:t> &gt; </a:t>
            </a:r>
            <a:r>
              <a:rPr lang="cs-CZ" dirty="0" err="1"/>
              <a:t>Asc</a:t>
            </a:r>
            <a:r>
              <a:rPr lang="cs-CZ" dirty="0"/>
              <a:t>("z") </a:t>
            </a:r>
            <a:r>
              <a:rPr lang="cs-CZ" dirty="0" err="1"/>
              <a:t>Then</a:t>
            </a:r>
            <a:endParaRPr lang="cs-CZ" dirty="0"/>
          </a:p>
          <a:p>
            <a:pPr lvl="3"/>
            <a:r>
              <a:rPr lang="cs-CZ" dirty="0"/>
              <a:t>           </a:t>
            </a:r>
            <a:r>
              <a:rPr lang="cs-CZ" dirty="0" err="1"/>
              <a:t>novy_kod</a:t>
            </a:r>
            <a:r>
              <a:rPr lang="cs-CZ" dirty="0"/>
              <a:t> = </a:t>
            </a:r>
            <a:r>
              <a:rPr lang="cs-CZ" dirty="0" err="1"/>
              <a:t>novy_kod</a:t>
            </a:r>
            <a:r>
              <a:rPr lang="cs-CZ" dirty="0"/>
              <a:t> - 26</a:t>
            </a:r>
          </a:p>
          <a:p>
            <a:pPr lvl="2"/>
            <a:r>
              <a:rPr lang="cs-CZ" dirty="0"/>
              <a:t>       End </a:t>
            </a:r>
            <a:r>
              <a:rPr lang="cs-CZ" dirty="0" err="1"/>
              <a:t>If</a:t>
            </a:r>
            <a:endParaRPr lang="cs-CZ" dirty="0"/>
          </a:p>
          <a:p>
            <a:pPr lvl="2"/>
            <a:r>
              <a:rPr lang="cs-CZ" dirty="0"/>
              <a:t>       </a:t>
            </a:r>
            <a:r>
              <a:rPr lang="cs-CZ" dirty="0" err="1"/>
              <a:t>novy_znak</a:t>
            </a:r>
            <a:r>
              <a:rPr lang="cs-CZ" dirty="0"/>
              <a:t> = </a:t>
            </a:r>
            <a:r>
              <a:rPr lang="cs-CZ" dirty="0" err="1"/>
              <a:t>Chr</a:t>
            </a:r>
            <a:r>
              <a:rPr lang="cs-CZ" dirty="0"/>
              <a:t>(</a:t>
            </a:r>
            <a:r>
              <a:rPr lang="cs-CZ" dirty="0" err="1"/>
              <a:t>novy_kod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   Else</a:t>
            </a:r>
          </a:p>
          <a:p>
            <a:pPr lvl="2"/>
            <a:r>
              <a:rPr lang="cs-CZ" dirty="0"/>
              <a:t>       </a:t>
            </a:r>
            <a:r>
              <a:rPr lang="cs-CZ" dirty="0" err="1"/>
              <a:t>novy_znak</a:t>
            </a:r>
            <a:r>
              <a:rPr lang="cs-CZ" dirty="0"/>
              <a:t> = znak</a:t>
            </a:r>
          </a:p>
          <a:p>
            <a:pPr lvl="1"/>
            <a:r>
              <a:rPr lang="cs-CZ" dirty="0"/>
              <a:t>   End </a:t>
            </a:r>
            <a:r>
              <a:rPr lang="cs-CZ" dirty="0" err="1"/>
              <a:t>If</a:t>
            </a:r>
            <a:endParaRPr lang="cs-CZ" dirty="0"/>
          </a:p>
          <a:p>
            <a:pPr lvl="1"/>
            <a:r>
              <a:rPr lang="cs-CZ" dirty="0"/>
              <a:t>   </a:t>
            </a:r>
            <a:r>
              <a:rPr lang="cs-CZ" dirty="0" err="1"/>
              <a:t>vysledek</a:t>
            </a:r>
            <a:r>
              <a:rPr lang="cs-CZ" dirty="0"/>
              <a:t> = </a:t>
            </a:r>
            <a:r>
              <a:rPr lang="cs-CZ" dirty="0" err="1"/>
              <a:t>vysledek</a:t>
            </a:r>
            <a:r>
              <a:rPr lang="cs-CZ" dirty="0"/>
              <a:t> &amp; </a:t>
            </a:r>
            <a:r>
              <a:rPr lang="cs-CZ" dirty="0" err="1"/>
              <a:t>novy_znak</a:t>
            </a:r>
            <a:endParaRPr lang="cs-CZ" dirty="0"/>
          </a:p>
          <a:p>
            <a:r>
              <a:rPr lang="cs-CZ" dirty="0" err="1"/>
              <a:t>Next</a:t>
            </a:r>
            <a:r>
              <a:rPr lang="cs-CZ" dirty="0"/>
              <a:t> i</a:t>
            </a:r>
          </a:p>
          <a:p>
            <a:endParaRPr lang="cs-CZ" dirty="0"/>
          </a:p>
          <a:p>
            <a:r>
              <a:rPr lang="cs-CZ" dirty="0"/>
              <a:t>blb = </a:t>
            </a:r>
            <a:r>
              <a:rPr lang="cs-CZ" dirty="0" err="1"/>
              <a:t>MsgBox</a:t>
            </a:r>
            <a:r>
              <a:rPr lang="cs-CZ" dirty="0"/>
              <a:t>(</a:t>
            </a:r>
            <a:r>
              <a:rPr lang="cs-CZ" dirty="0" err="1"/>
              <a:t>vysledek</a:t>
            </a:r>
            <a:r>
              <a:rPr lang="cs-CZ" dirty="0"/>
              <a:t>, , "</a:t>
            </a:r>
            <a:r>
              <a:rPr lang="cs-CZ" dirty="0" err="1"/>
              <a:t>Cézarovská</a:t>
            </a:r>
            <a:r>
              <a:rPr lang="cs-CZ" dirty="0"/>
              <a:t> šifra")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46689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 smtClean="0"/>
              <a:t>Vigen</a:t>
            </a:r>
            <a:r>
              <a:rPr lang="cs-CZ" altLang="cs-CZ" smtClean="0"/>
              <a:t>érovská šifra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2800" smtClean="0"/>
              <a:t>Klíč: posloupnost (konečná, ne moc dlouhá) hodnot K</a:t>
            </a:r>
            <a:r>
              <a:rPr lang="cs-CZ" altLang="cs-CZ" sz="2800" baseline="-25000" smtClean="0"/>
              <a:t>1</a:t>
            </a:r>
            <a:r>
              <a:rPr lang="cs-CZ" altLang="cs-CZ" sz="2800" smtClean="0"/>
              <a:t>, K</a:t>
            </a:r>
            <a:r>
              <a:rPr lang="cs-CZ" altLang="cs-CZ" sz="2800" baseline="-25000" smtClean="0"/>
              <a:t>2</a:t>
            </a:r>
            <a:r>
              <a:rPr lang="cs-CZ" altLang="cs-CZ" sz="2800" smtClean="0"/>
              <a:t>, …, K</a:t>
            </a:r>
            <a:r>
              <a:rPr lang="cs-CZ" altLang="cs-CZ" sz="2800" baseline="-25000" smtClean="0"/>
              <a:t>m</a:t>
            </a:r>
            <a:r>
              <a:rPr lang="cs-CZ" altLang="cs-CZ" sz="2800" smtClean="0"/>
              <a:t> z intervalu 0..n-1 (m délka klíče).</a:t>
            </a:r>
          </a:p>
          <a:p>
            <a:pPr eaLnBrk="1" hangingPunct="1"/>
            <a:r>
              <a:rPr lang="cs-CZ" altLang="cs-CZ" sz="2800" smtClean="0"/>
              <a:t>Šifrování f(a</a:t>
            </a:r>
            <a:r>
              <a:rPr lang="cs-CZ" altLang="cs-CZ" sz="2800" baseline="-25000" smtClean="0"/>
              <a:t>1</a:t>
            </a:r>
            <a:r>
              <a:rPr lang="cs-CZ" altLang="cs-CZ" sz="2800" smtClean="0"/>
              <a:t>)</a:t>
            </a:r>
            <a:r>
              <a:rPr lang="en-US" altLang="cs-CZ" sz="2800" smtClean="0"/>
              <a:t> = a</a:t>
            </a:r>
            <a:r>
              <a:rPr lang="en-US" altLang="cs-CZ" sz="2800" baseline="-25000" smtClean="0"/>
              <a:t>1</a:t>
            </a:r>
            <a:r>
              <a:rPr lang="en-US" altLang="cs-CZ" sz="2800" smtClean="0"/>
              <a:t> + K</a:t>
            </a:r>
            <a:r>
              <a:rPr lang="en-US" altLang="cs-CZ" sz="2800" baseline="-25000" smtClean="0"/>
              <a:t>1 </a:t>
            </a:r>
            <a:r>
              <a:rPr lang="en-US" altLang="cs-CZ" sz="2800" smtClean="0"/>
              <a:t>mod n</a:t>
            </a:r>
            <a:r>
              <a:rPr lang="cs-CZ" altLang="cs-CZ" sz="2800" smtClean="0"/>
              <a:t> </a:t>
            </a:r>
            <a:endParaRPr lang="en-US" altLang="cs-CZ" sz="2800" smtClean="0"/>
          </a:p>
          <a:p>
            <a:pPr eaLnBrk="1" hangingPunct="1">
              <a:buFontTx/>
              <a:buNone/>
            </a:pPr>
            <a:r>
              <a:rPr lang="en-US" altLang="cs-CZ" sz="2800" smtClean="0"/>
              <a:t>                  </a:t>
            </a:r>
            <a:r>
              <a:rPr lang="cs-CZ" altLang="cs-CZ" sz="2800" smtClean="0"/>
              <a:t>f(a</a:t>
            </a:r>
            <a:r>
              <a:rPr lang="en-US" altLang="cs-CZ" sz="2800" baseline="-25000" smtClean="0"/>
              <a:t>2</a:t>
            </a:r>
            <a:r>
              <a:rPr lang="cs-CZ" altLang="cs-CZ" sz="2800" smtClean="0"/>
              <a:t>)</a:t>
            </a:r>
            <a:r>
              <a:rPr lang="en-US" altLang="cs-CZ" sz="2800" smtClean="0"/>
              <a:t> = a</a:t>
            </a:r>
            <a:r>
              <a:rPr lang="en-US" altLang="cs-CZ" sz="2800" baseline="-25000" smtClean="0"/>
              <a:t>2</a:t>
            </a:r>
            <a:r>
              <a:rPr lang="en-US" altLang="cs-CZ" sz="2800" smtClean="0"/>
              <a:t> + K</a:t>
            </a:r>
            <a:r>
              <a:rPr lang="en-US" altLang="cs-CZ" sz="2800" baseline="-25000" smtClean="0"/>
              <a:t>2 </a:t>
            </a:r>
            <a:r>
              <a:rPr lang="en-US" altLang="cs-CZ" sz="2800" smtClean="0"/>
              <a:t>mod n </a:t>
            </a:r>
          </a:p>
          <a:p>
            <a:pPr eaLnBrk="1" hangingPunct="1">
              <a:buFontTx/>
              <a:buNone/>
            </a:pPr>
            <a:r>
              <a:rPr lang="en-US" altLang="cs-CZ" sz="2800" smtClean="0"/>
              <a:t>                  …</a:t>
            </a:r>
          </a:p>
          <a:p>
            <a:pPr eaLnBrk="1" hangingPunct="1">
              <a:buFontTx/>
              <a:buNone/>
            </a:pPr>
            <a:r>
              <a:rPr lang="en-US" altLang="cs-CZ" sz="2800" smtClean="0"/>
              <a:t>                  </a:t>
            </a:r>
            <a:r>
              <a:rPr lang="cs-CZ" altLang="cs-CZ" sz="2800" smtClean="0"/>
              <a:t>f(a</a:t>
            </a:r>
            <a:r>
              <a:rPr lang="en-US" altLang="cs-CZ" sz="2800" baseline="-25000" smtClean="0"/>
              <a:t>m</a:t>
            </a:r>
            <a:r>
              <a:rPr lang="cs-CZ" altLang="cs-CZ" sz="2800" smtClean="0"/>
              <a:t>)</a:t>
            </a:r>
            <a:r>
              <a:rPr lang="en-US" altLang="cs-CZ" sz="2800" smtClean="0"/>
              <a:t> = a</a:t>
            </a:r>
            <a:r>
              <a:rPr lang="en-US" altLang="cs-CZ" sz="2800" baseline="-25000" smtClean="0"/>
              <a:t>m</a:t>
            </a:r>
            <a:r>
              <a:rPr lang="en-US" altLang="cs-CZ" sz="2800" smtClean="0"/>
              <a:t> + K</a:t>
            </a:r>
            <a:r>
              <a:rPr lang="en-US" altLang="cs-CZ" sz="2800" baseline="-25000" smtClean="0"/>
              <a:t>m </a:t>
            </a:r>
            <a:r>
              <a:rPr lang="en-US" altLang="cs-CZ" sz="2800" smtClean="0"/>
              <a:t>mod n</a:t>
            </a:r>
          </a:p>
          <a:p>
            <a:pPr eaLnBrk="1" hangingPunct="1">
              <a:buFontTx/>
              <a:buNone/>
            </a:pPr>
            <a:r>
              <a:rPr lang="en-US" altLang="cs-CZ" sz="2800" smtClean="0"/>
              <a:t>                  </a:t>
            </a:r>
            <a:r>
              <a:rPr lang="cs-CZ" altLang="cs-CZ" sz="2800" smtClean="0"/>
              <a:t>f(a</a:t>
            </a:r>
            <a:r>
              <a:rPr lang="en-US" altLang="cs-CZ" sz="2800" baseline="-25000" smtClean="0"/>
              <a:t>m+1</a:t>
            </a:r>
            <a:r>
              <a:rPr lang="cs-CZ" altLang="cs-CZ" sz="2800" smtClean="0"/>
              <a:t>)</a:t>
            </a:r>
            <a:r>
              <a:rPr lang="en-US" altLang="cs-CZ" sz="2800" smtClean="0"/>
              <a:t> = a</a:t>
            </a:r>
            <a:r>
              <a:rPr lang="en-US" altLang="cs-CZ" sz="2800" baseline="-25000" smtClean="0"/>
              <a:t>m+1</a:t>
            </a:r>
            <a:r>
              <a:rPr lang="en-US" altLang="cs-CZ" sz="2800" smtClean="0"/>
              <a:t> + K</a:t>
            </a:r>
            <a:r>
              <a:rPr lang="en-US" altLang="cs-CZ" sz="2800" baseline="-25000" smtClean="0"/>
              <a:t>1 </a:t>
            </a:r>
            <a:r>
              <a:rPr lang="en-US" altLang="cs-CZ" sz="2800" smtClean="0"/>
              <a:t>mod n</a:t>
            </a:r>
          </a:p>
          <a:p>
            <a:pPr eaLnBrk="1" hangingPunct="1">
              <a:buFontTx/>
              <a:buNone/>
            </a:pPr>
            <a:r>
              <a:rPr lang="en-US" altLang="cs-CZ" sz="2800" smtClean="0"/>
              <a:t>                  ….</a:t>
            </a:r>
            <a:endParaRPr lang="cs-CZ" altLang="cs-CZ" sz="2800" smtClean="0"/>
          </a:p>
        </p:txBody>
      </p:sp>
    </p:spTree>
    <p:extLst>
      <p:ext uri="{BB962C8B-B14F-4D97-AF65-F5344CB8AC3E}">
        <p14:creationId xmlns:p14="http://schemas.microsoft.com/office/powerpoint/2010/main" val="2945237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 smtClean="0"/>
              <a:t>Praktick</a:t>
            </a:r>
            <a:r>
              <a:rPr lang="cs-CZ" altLang="cs-CZ" smtClean="0"/>
              <a:t>á realizace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Klíč = heslo</a:t>
            </a:r>
          </a:p>
          <a:p>
            <a:pPr eaLnBrk="1" hangingPunct="1"/>
            <a:r>
              <a:rPr lang="cs-CZ" altLang="cs-CZ" smtClean="0"/>
              <a:t>Slovo, nebo krátká posloupnost znaků v abecedě.</a:t>
            </a:r>
          </a:p>
        </p:txBody>
      </p:sp>
    </p:spTree>
    <p:extLst>
      <p:ext uri="{BB962C8B-B14F-4D97-AF65-F5344CB8AC3E}">
        <p14:creationId xmlns:p14="http://schemas.microsoft.com/office/powerpoint/2010/main" val="3332598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Spojování řetězců (konkatenace)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Operátor </a:t>
            </a:r>
            <a:r>
              <a:rPr lang="en-US" dirty="0" smtClean="0"/>
              <a:t>&amp;</a:t>
            </a:r>
          </a:p>
          <a:p>
            <a:r>
              <a:rPr lang="en-US" dirty="0" err="1" smtClean="0"/>
              <a:t>Vysledek</a:t>
            </a:r>
            <a:r>
              <a:rPr lang="en-US" dirty="0" smtClean="0"/>
              <a:t> = “</a:t>
            </a:r>
            <a:r>
              <a:rPr lang="cs-CZ" dirty="0" smtClean="0"/>
              <a:t>úloha má jedno řešení: </a:t>
            </a:r>
            <a:r>
              <a:rPr lang="en-US" dirty="0" smtClean="0"/>
              <a:t>” &amp; x1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33055890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0"/>
            <a:ext cx="8229600" cy="1143000"/>
          </a:xfrm>
        </p:spPr>
        <p:txBody>
          <a:bodyPr/>
          <a:lstStyle/>
          <a:p>
            <a:pPr eaLnBrk="1" hangingPunct="1"/>
            <a:r>
              <a:rPr lang="cs-CZ" altLang="cs-CZ" smtClean="0"/>
              <a:t>Vigenérovský čtverec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981075"/>
            <a:ext cx="8229600" cy="4525963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70000"/>
              </a:lnSpc>
              <a:buFontTx/>
              <a:buNone/>
            </a:pPr>
            <a:r>
              <a:rPr lang="cs-CZ" altLang="cs-CZ" sz="1600" smtClean="0">
                <a:latin typeface="Courier New" pitchFamily="49" charset="0"/>
              </a:rPr>
              <a:t>A B C D E F G H I J K L M N O P Q R S T U V W X Y Z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cs-CZ" altLang="cs-CZ" sz="1600" smtClean="0">
                <a:latin typeface="Courier New" pitchFamily="49" charset="0"/>
              </a:rPr>
              <a:t>B C D E F G H I J K L M N O P Q R S T U V W X Y Z A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cs-CZ" altLang="cs-CZ" sz="1600" smtClean="0">
                <a:latin typeface="Courier New" pitchFamily="49" charset="0"/>
              </a:rPr>
              <a:t>C D E F G H I J K L M N O P Q R S T U V W X Y Z A B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cs-CZ" altLang="cs-CZ" sz="1600" smtClean="0">
                <a:latin typeface="Courier New" pitchFamily="49" charset="0"/>
              </a:rPr>
              <a:t>D E F G H I J K L M N O P Q R S T U V W X Y Z A B C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cs-CZ" altLang="cs-CZ" sz="1600" smtClean="0">
                <a:latin typeface="Courier New" pitchFamily="49" charset="0"/>
              </a:rPr>
              <a:t>E F G H I J K L M N O P Q R S T U V W X Y Z A B C D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cs-CZ" altLang="cs-CZ" sz="1600" smtClean="0">
                <a:latin typeface="Courier New" pitchFamily="49" charset="0"/>
              </a:rPr>
              <a:t>F G H I J K L M N O P Q R S T U V W X Y Z A B C D E 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cs-CZ" altLang="cs-CZ" sz="1600" smtClean="0">
                <a:latin typeface="Courier New" pitchFamily="49" charset="0"/>
              </a:rPr>
              <a:t>G H I J K L M N O P Q R S T U V W X Y Z A B C D E F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cs-CZ" altLang="cs-CZ" sz="1600" smtClean="0">
                <a:latin typeface="Courier New" pitchFamily="49" charset="0"/>
              </a:rPr>
              <a:t>H I J K L M N O P Q R S T U V W X Y Z A B C D E F G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cs-CZ" altLang="cs-CZ" sz="1600" smtClean="0">
                <a:latin typeface="Courier New" pitchFamily="49" charset="0"/>
              </a:rPr>
              <a:t>I J K L M N O P Q R S T U V W X Y Z A B C D E F G H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cs-CZ" altLang="cs-CZ" sz="1600" smtClean="0">
                <a:latin typeface="Courier New" pitchFamily="49" charset="0"/>
              </a:rPr>
              <a:t>J K L M N O P Q R S T U V W X Y Z A B C D E F G H I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cs-CZ" altLang="cs-CZ" sz="1600" smtClean="0">
                <a:latin typeface="Courier New" pitchFamily="49" charset="0"/>
              </a:rPr>
              <a:t>K L M N O P Q R S T U V W X Y Z A B C D E F G H I J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cs-CZ" altLang="cs-CZ" sz="1600" smtClean="0">
                <a:latin typeface="Courier New" pitchFamily="49" charset="0"/>
              </a:rPr>
              <a:t>L M N O P Q R S T U V W X Y Z A B C D E F G H I J K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cs-CZ" altLang="cs-CZ" sz="1600" smtClean="0">
                <a:latin typeface="Courier New" pitchFamily="49" charset="0"/>
              </a:rPr>
              <a:t>M N O P Q R S T U V W X Y Z A B C D E F G H I J K L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cs-CZ" altLang="cs-CZ" sz="1600" smtClean="0">
                <a:latin typeface="Courier New" pitchFamily="49" charset="0"/>
              </a:rPr>
              <a:t>N O P Q R S T U V W X Y Z A B C D E F G H I J K L M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cs-CZ" altLang="cs-CZ" sz="1600" smtClean="0">
                <a:latin typeface="Courier New" pitchFamily="49" charset="0"/>
              </a:rPr>
              <a:t>O P Q R S T U V W X Y Z A B C D E F G H I J K L M N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cs-CZ" altLang="cs-CZ" sz="1600" smtClean="0">
                <a:latin typeface="Courier New" pitchFamily="49" charset="0"/>
              </a:rPr>
              <a:t>P Q R S T U V W X Y Z A B C D E F G H I J K L M N O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cs-CZ" altLang="cs-CZ" sz="1600" smtClean="0">
                <a:latin typeface="Courier New" pitchFamily="49" charset="0"/>
              </a:rPr>
              <a:t>Q R S T U V W X Y Z A B C D E F G H I J K L M N O P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cs-CZ" altLang="cs-CZ" sz="1600" smtClean="0">
                <a:latin typeface="Courier New" pitchFamily="49" charset="0"/>
              </a:rPr>
              <a:t>R S T U V W X Y Z A B C D E F G H I J K L M N O P Q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cs-CZ" altLang="cs-CZ" sz="1600" smtClean="0">
                <a:latin typeface="Courier New" pitchFamily="49" charset="0"/>
              </a:rPr>
              <a:t>S T U V W X Y Z A B C D E F G H I J K L M N O P Q R 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cs-CZ" altLang="cs-CZ" sz="1600" smtClean="0">
                <a:latin typeface="Courier New" pitchFamily="49" charset="0"/>
              </a:rPr>
              <a:t>T U V W X Y Z A B C D E F G H I J K L M N O P Q R S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cs-CZ" altLang="cs-CZ" sz="1600" smtClean="0">
                <a:latin typeface="Courier New" pitchFamily="49" charset="0"/>
              </a:rPr>
              <a:t>U V W X Y Z A B C D E F G H I J K L M N O P Q R S T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cs-CZ" altLang="cs-CZ" sz="1600" smtClean="0">
                <a:latin typeface="Courier New" pitchFamily="49" charset="0"/>
              </a:rPr>
              <a:t>V W X Y Z A B C D E F G H I J K L M N O P Q R S T U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cs-CZ" altLang="cs-CZ" sz="1600" smtClean="0">
                <a:latin typeface="Courier New" pitchFamily="49" charset="0"/>
              </a:rPr>
              <a:t>W X Y Z A B C D E F G H I J K L M N O P Q R S T U V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cs-CZ" altLang="cs-CZ" sz="1600" smtClean="0">
                <a:latin typeface="Courier New" pitchFamily="49" charset="0"/>
              </a:rPr>
              <a:t>X Y Z A B C D E F G H I J K L M N O P Q R S T U V W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cs-CZ" altLang="cs-CZ" sz="1600" smtClean="0">
                <a:latin typeface="Courier New" pitchFamily="49" charset="0"/>
              </a:rPr>
              <a:t>Y Z A B C D E F G H I J K L M N O P Q R S T U V W X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cs-CZ" altLang="cs-CZ" sz="1600" smtClean="0">
                <a:latin typeface="Courier New" pitchFamily="49" charset="0"/>
              </a:rPr>
              <a:t>Z A B C D E F G H I J K L M N O P Q R S T U V W X Y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endParaRPr lang="cs-CZ" altLang="cs-CZ" sz="1600" smtClean="0">
              <a:latin typeface="Courier New" pitchFamily="49" charset="0"/>
            </a:endParaRPr>
          </a:p>
          <a:p>
            <a:pPr eaLnBrk="1" hangingPunct="1">
              <a:lnSpc>
                <a:spcPct val="70000"/>
              </a:lnSpc>
              <a:buFontTx/>
              <a:buNone/>
            </a:pPr>
            <a:endParaRPr lang="cs-CZ" altLang="cs-CZ" sz="1600" smtClean="0">
              <a:latin typeface="Courier New" pitchFamily="49" charset="0"/>
            </a:endParaRPr>
          </a:p>
          <a:p>
            <a:pPr eaLnBrk="1" hangingPunct="1">
              <a:lnSpc>
                <a:spcPct val="70000"/>
              </a:lnSpc>
              <a:buFontTx/>
              <a:buNone/>
            </a:pPr>
            <a:endParaRPr lang="cs-CZ" altLang="cs-CZ" sz="1800" smtClean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8985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Příklad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628775"/>
            <a:ext cx="3600450" cy="4392613"/>
          </a:xfrm>
        </p:spPr>
        <p:txBody>
          <a:bodyPr/>
          <a:lstStyle/>
          <a:p>
            <a:pPr eaLnBrk="1" hangingPunct="1"/>
            <a:r>
              <a:rPr lang="cs-CZ" altLang="cs-CZ" dirty="0" smtClean="0"/>
              <a:t>Text: </a:t>
            </a:r>
            <a:r>
              <a:rPr lang="cs-CZ" altLang="cs-CZ" dirty="0" err="1" smtClean="0"/>
              <a:t>rubikon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prekrocime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zitra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rano</a:t>
            </a:r>
            <a:endParaRPr lang="cs-CZ" altLang="cs-CZ" dirty="0" smtClean="0"/>
          </a:p>
          <a:p>
            <a:pPr eaLnBrk="1" hangingPunct="1"/>
            <a:r>
              <a:rPr lang="cs-CZ" altLang="cs-CZ" dirty="0" smtClean="0"/>
              <a:t>Heslo: </a:t>
            </a:r>
            <a:r>
              <a:rPr lang="cs-CZ" altLang="cs-CZ" dirty="0" err="1"/>
              <a:t>c</a:t>
            </a:r>
            <a:r>
              <a:rPr lang="cs-CZ" altLang="cs-CZ" dirty="0" err="1" smtClean="0"/>
              <a:t>ezar</a:t>
            </a:r>
            <a:endParaRPr lang="cs-CZ" altLang="cs-CZ" dirty="0" smtClean="0"/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cs-CZ" altLang="cs-CZ" sz="2400" dirty="0" err="1">
                <a:latin typeface="Courier New" pitchFamily="49" charset="0"/>
              </a:rPr>
              <a:t>r</a:t>
            </a:r>
            <a:r>
              <a:rPr lang="cs-CZ" altLang="cs-CZ" sz="2400" dirty="0" err="1" smtClean="0">
                <a:latin typeface="Courier New" pitchFamily="49" charset="0"/>
              </a:rPr>
              <a:t>ubikon</a:t>
            </a:r>
            <a:r>
              <a:rPr lang="cs-CZ" altLang="cs-CZ" sz="2400" dirty="0" smtClean="0">
                <a:latin typeface="Courier New" pitchFamily="49" charset="0"/>
              </a:rPr>
              <a:t> </a:t>
            </a:r>
            <a:r>
              <a:rPr lang="cs-CZ" altLang="cs-CZ" sz="2400" dirty="0" err="1" smtClean="0">
                <a:latin typeface="Courier New" pitchFamily="49" charset="0"/>
              </a:rPr>
              <a:t>prekrocime</a:t>
            </a:r>
            <a:endParaRPr lang="cs-CZ" altLang="cs-CZ" sz="2400" dirty="0" smtClean="0">
              <a:latin typeface="Courier New" pitchFamily="49" charset="0"/>
            </a:endParaRP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cs-CZ" altLang="cs-CZ" sz="2400" dirty="0" err="1">
                <a:latin typeface="Courier New" pitchFamily="49" charset="0"/>
              </a:rPr>
              <a:t>c</a:t>
            </a:r>
            <a:r>
              <a:rPr lang="cs-CZ" altLang="cs-CZ" sz="2400" dirty="0" err="1" smtClean="0">
                <a:latin typeface="Courier New" pitchFamily="49" charset="0"/>
              </a:rPr>
              <a:t>ezarce</a:t>
            </a:r>
            <a:r>
              <a:rPr lang="cs-CZ" altLang="cs-CZ" sz="2400" dirty="0" smtClean="0">
                <a:latin typeface="Courier New" pitchFamily="49" charset="0"/>
              </a:rPr>
              <a:t> </a:t>
            </a:r>
            <a:r>
              <a:rPr lang="cs-CZ" altLang="cs-CZ" sz="2400" dirty="0" err="1" smtClean="0">
                <a:latin typeface="Courier New" pitchFamily="49" charset="0"/>
              </a:rPr>
              <a:t>zarcezarce</a:t>
            </a:r>
            <a:endParaRPr lang="cs-CZ" altLang="cs-CZ" sz="2400" dirty="0" smtClean="0">
              <a:latin typeface="Courier New" pitchFamily="49" charset="0"/>
            </a:endParaRP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cs-CZ" altLang="cs-CZ" sz="2400" dirty="0" err="1">
                <a:latin typeface="Courier New" pitchFamily="49" charset="0"/>
              </a:rPr>
              <a:t>t</a:t>
            </a:r>
            <a:r>
              <a:rPr lang="cs-CZ" altLang="cs-CZ" sz="2400" dirty="0" err="1" smtClean="0">
                <a:latin typeface="Courier New" pitchFamily="49" charset="0"/>
              </a:rPr>
              <a:t>yaibqr</a:t>
            </a:r>
            <a:r>
              <a:rPr lang="cs-CZ" altLang="cs-CZ" sz="2400" dirty="0" smtClean="0">
                <a:latin typeface="Courier New" pitchFamily="49" charset="0"/>
              </a:rPr>
              <a:t> </a:t>
            </a:r>
            <a:r>
              <a:rPr lang="cs-CZ" altLang="cs-CZ" sz="2400" dirty="0" err="1" smtClean="0">
                <a:latin typeface="Courier New" pitchFamily="49" charset="0"/>
              </a:rPr>
              <a:t>orvmvnczoi</a:t>
            </a:r>
            <a:endParaRPr lang="cs-CZ" altLang="cs-CZ" sz="2400" dirty="0" smtClean="0">
              <a:latin typeface="Courier New" pitchFamily="49" charset="0"/>
            </a:endParaRP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cs-CZ" sz="2400" dirty="0" err="1" smtClean="0">
                <a:latin typeface="Courier New" pitchFamily="49" charset="0"/>
              </a:rPr>
              <a:t>zi</a:t>
            </a:r>
            <a:r>
              <a:rPr lang="cs-CZ" altLang="cs-CZ" sz="2400" dirty="0" smtClean="0">
                <a:latin typeface="Courier New" pitchFamily="49" charset="0"/>
              </a:rPr>
              <a:t>tra </a:t>
            </a:r>
            <a:r>
              <a:rPr lang="cs-CZ" altLang="cs-CZ" sz="2400" dirty="0" err="1" smtClean="0">
                <a:latin typeface="Courier New" pitchFamily="49" charset="0"/>
              </a:rPr>
              <a:t>rano</a:t>
            </a:r>
            <a:r>
              <a:rPr lang="cs-CZ" altLang="cs-CZ" dirty="0" smtClean="0"/>
              <a:t>    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cs-CZ" altLang="cs-CZ" sz="2400" dirty="0" err="1" smtClean="0">
                <a:latin typeface="Courier New" pitchFamily="49" charset="0"/>
              </a:rPr>
              <a:t>zarce</a:t>
            </a:r>
            <a:r>
              <a:rPr lang="cs-CZ" altLang="cs-CZ" sz="2400" dirty="0" smtClean="0">
                <a:latin typeface="Courier New" pitchFamily="49" charset="0"/>
              </a:rPr>
              <a:t> </a:t>
            </a:r>
            <a:r>
              <a:rPr lang="cs-CZ" altLang="cs-CZ" sz="2400" dirty="0" err="1" smtClean="0">
                <a:latin typeface="Courier New" pitchFamily="49" charset="0"/>
              </a:rPr>
              <a:t>zarc</a:t>
            </a:r>
            <a:endParaRPr lang="cs-CZ" altLang="cs-CZ" sz="2400" dirty="0" smtClean="0">
              <a:latin typeface="Courier New" pitchFamily="49" charset="0"/>
            </a:endParaRP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cs-CZ" altLang="cs-CZ" sz="2400" dirty="0" err="1">
                <a:latin typeface="Courier New" pitchFamily="49" charset="0"/>
              </a:rPr>
              <a:t>y</a:t>
            </a:r>
            <a:r>
              <a:rPr lang="cs-CZ" altLang="cs-CZ" sz="2400" dirty="0" err="1" smtClean="0">
                <a:latin typeface="Courier New" pitchFamily="49" charset="0"/>
              </a:rPr>
              <a:t>ikte</a:t>
            </a:r>
            <a:r>
              <a:rPr lang="cs-CZ" altLang="cs-CZ" sz="2400" dirty="0" smtClean="0">
                <a:latin typeface="Courier New" pitchFamily="49" charset="0"/>
              </a:rPr>
              <a:t> </a:t>
            </a:r>
            <a:r>
              <a:rPr lang="cs-CZ" altLang="cs-CZ" sz="2400" dirty="0" err="1" smtClean="0">
                <a:latin typeface="Courier New" pitchFamily="49" charset="0"/>
              </a:rPr>
              <a:t>qaeq</a:t>
            </a:r>
            <a:endParaRPr lang="cs-CZ" altLang="cs-CZ" sz="2400" dirty="0" smtClean="0">
              <a:latin typeface="Courier New" pitchFamily="49" charset="0"/>
            </a:endParaRPr>
          </a:p>
          <a:p>
            <a:pPr eaLnBrk="1" hangingPunct="1">
              <a:lnSpc>
                <a:spcPct val="70000"/>
              </a:lnSpc>
              <a:buFontTx/>
              <a:buNone/>
            </a:pPr>
            <a:endParaRPr lang="cs-CZ" altLang="cs-CZ" dirty="0" smtClean="0"/>
          </a:p>
        </p:txBody>
      </p:sp>
      <p:sp>
        <p:nvSpPr>
          <p:cNvPr id="10244" name="Rectangle 5"/>
          <p:cNvSpPr>
            <a:spLocks noChangeArrowheads="1"/>
          </p:cNvSpPr>
          <p:nvPr/>
        </p:nvSpPr>
        <p:spPr bwMode="auto">
          <a:xfrm>
            <a:off x="4067175" y="1341438"/>
            <a:ext cx="5364163" cy="483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>
                <a:latin typeface="Courier New" pitchFamily="49" charset="0"/>
              </a:rPr>
              <a:t>A B C D E F G H I J K L M N O P Q R S T U V W X Y Z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>
                <a:latin typeface="Courier New" pitchFamily="49" charset="0"/>
              </a:rPr>
              <a:t>B C D E F G H I J K L M N O P Q R S T U V W X Y Z A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>
                <a:latin typeface="Courier New" pitchFamily="49" charset="0"/>
              </a:rPr>
              <a:t>C D E F G H I J K L M N O P Q R S T U V W X Y Z A B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>
                <a:latin typeface="Courier New" pitchFamily="49" charset="0"/>
              </a:rPr>
              <a:t>D E F G H I J K L M N O P Q R S T U V W X Y Z A B C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>
                <a:latin typeface="Courier New" pitchFamily="49" charset="0"/>
              </a:rPr>
              <a:t>E F G H I J K L M N O P Q R S T U V W X Y Z A B C 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>
                <a:latin typeface="Courier New" pitchFamily="49" charset="0"/>
              </a:rPr>
              <a:t>F G H I J K L M N O P Q R S T U V W X Y Z A B C D E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>
                <a:latin typeface="Courier New" pitchFamily="49" charset="0"/>
              </a:rPr>
              <a:t>G H I J K L M N O P Q R S T U V W X Y Z A B C D E F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>
                <a:latin typeface="Courier New" pitchFamily="49" charset="0"/>
              </a:rPr>
              <a:t>H I J K L M N O P Q R S T U V W X Y Z A B C D E F G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>
                <a:latin typeface="Courier New" pitchFamily="49" charset="0"/>
              </a:rPr>
              <a:t>I J K L M N O P Q R S T U V W X Y Z A B C D E F G H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>
                <a:latin typeface="Courier New" pitchFamily="49" charset="0"/>
              </a:rPr>
              <a:t>J K L M N O P Q R S T U V W X Y Z A B C D E F G H I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>
                <a:latin typeface="Courier New" pitchFamily="49" charset="0"/>
              </a:rPr>
              <a:t>K L M N O P Q R S T U V W X Y Z A B C D E F G H I J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>
                <a:latin typeface="Courier New" pitchFamily="49" charset="0"/>
              </a:rPr>
              <a:t>L M N O P Q R S T U V W X Y Z A B C D E F G H I J K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>
                <a:latin typeface="Courier New" pitchFamily="49" charset="0"/>
              </a:rPr>
              <a:t>M N O P Q R S T U V W X Y Z A B C D E F G H I J K L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>
                <a:latin typeface="Courier New" pitchFamily="49" charset="0"/>
              </a:rPr>
              <a:t>N O P Q R S T U V W X Y Z A B C D E F G H I J K L M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>
                <a:latin typeface="Courier New" pitchFamily="49" charset="0"/>
              </a:rPr>
              <a:t>O P Q R S T U V W X Y Z A B C D E F G H I J K L M 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>
                <a:latin typeface="Courier New" pitchFamily="49" charset="0"/>
              </a:rPr>
              <a:t>P Q R S T U V W X Y Z A B C D E F G H I J K L M N O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>
                <a:latin typeface="Courier New" pitchFamily="49" charset="0"/>
              </a:rPr>
              <a:t>Q R S T U V W X Y Z A B C D E F G H I J K L M N O P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>
                <a:latin typeface="Courier New" pitchFamily="49" charset="0"/>
              </a:rPr>
              <a:t>R S T U V W X Y Z A B C D E F G H I J K L M N O P Q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>
                <a:latin typeface="Courier New" pitchFamily="49" charset="0"/>
              </a:rPr>
              <a:t>S T U V W X Y Z A B C D E F G H I J K L M N O P Q R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>
                <a:latin typeface="Courier New" pitchFamily="49" charset="0"/>
              </a:rPr>
              <a:t>T U V W X Y Z A B C D E F G H I J K L M N O P Q R 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>
                <a:latin typeface="Courier New" pitchFamily="49" charset="0"/>
              </a:rPr>
              <a:t>U V W X Y Z A B C D E F G H I J K L M N O P Q R S 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>
                <a:latin typeface="Courier New" pitchFamily="49" charset="0"/>
              </a:rPr>
              <a:t>V W X Y Z A B C D E F G H I J K L M N O P Q R S T U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>
                <a:latin typeface="Courier New" pitchFamily="49" charset="0"/>
              </a:rPr>
              <a:t>W X Y Z A B C D E F G H I J K L M N O P Q R S T U V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>
                <a:latin typeface="Courier New" pitchFamily="49" charset="0"/>
              </a:rPr>
              <a:t>X Y Z A B C D E F G H I J K L M N O P Q R S T U V W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>
                <a:latin typeface="Courier New" pitchFamily="49" charset="0"/>
              </a:rPr>
              <a:t>Y Z A B C D E F G H I J K L M N O P Q R S T U V W X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>
                <a:latin typeface="Courier New" pitchFamily="49" charset="0"/>
              </a:rPr>
              <a:t>Z A B C D E F G H I J K L M N O P Q R S T U V W X Y</a:t>
            </a:r>
          </a:p>
        </p:txBody>
      </p:sp>
    </p:spTree>
    <p:extLst>
      <p:ext uri="{BB962C8B-B14F-4D97-AF65-F5344CB8AC3E}">
        <p14:creationId xmlns:p14="http://schemas.microsoft.com/office/powerpoint/2010/main" val="2520507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Úkol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Upravte program tak, aby šifroval </a:t>
            </a:r>
            <a:r>
              <a:rPr lang="cs-CZ" dirty="0" err="1" smtClean="0"/>
              <a:t>Vigenérovskou</a:t>
            </a:r>
            <a:r>
              <a:rPr lang="cs-CZ" dirty="0" smtClean="0"/>
              <a:t> šifrou s heslem, které bude zadávat uživatel</a:t>
            </a:r>
          </a:p>
          <a:p>
            <a:r>
              <a:rPr lang="cs-CZ" dirty="0" smtClean="0"/>
              <a:t>Jednodušší varianta: heslo bude mít pevnou délku (například 5)</a:t>
            </a:r>
          </a:p>
          <a:p>
            <a:r>
              <a:rPr lang="cs-CZ" dirty="0" smtClean="0"/>
              <a:t>Ještě jednodušší varianta: I samotné heslo bude pevné (například </a:t>
            </a:r>
            <a:r>
              <a:rPr lang="cs-CZ" dirty="0" err="1"/>
              <a:t>c</a:t>
            </a:r>
            <a:r>
              <a:rPr lang="cs-CZ" dirty="0" err="1" smtClean="0"/>
              <a:t>ezar</a:t>
            </a:r>
            <a:r>
              <a:rPr lang="cs-CZ" dirty="0" smtClean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305109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</a:t>
            </a:r>
            <a:r>
              <a:rPr lang="cs-CZ" dirty="0" err="1" smtClean="0"/>
              <a:t>élka</a:t>
            </a:r>
            <a:r>
              <a:rPr lang="cs-CZ" dirty="0" smtClean="0"/>
              <a:t> textového řetězce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Len(řetězec)</a:t>
            </a:r>
          </a:p>
          <a:p>
            <a:r>
              <a:rPr lang="cs-CZ" dirty="0" smtClean="0"/>
              <a:t>Vrátí délku textového řetězce v počtu znaků.</a:t>
            </a:r>
          </a:p>
          <a:p>
            <a:r>
              <a:rPr lang="cs-CZ" dirty="0" smtClean="0"/>
              <a:t>Příklad </a:t>
            </a:r>
          </a:p>
          <a:p>
            <a:pPr lvl="1"/>
            <a:r>
              <a:rPr lang="cs-CZ" dirty="0" err="1" smtClean="0"/>
              <a:t>retezec</a:t>
            </a:r>
            <a:r>
              <a:rPr lang="cs-CZ" dirty="0" smtClean="0"/>
              <a:t> = </a:t>
            </a:r>
            <a:r>
              <a:rPr lang="cs-CZ" dirty="0" err="1" smtClean="0"/>
              <a:t>InputBox</a:t>
            </a:r>
            <a:r>
              <a:rPr lang="cs-CZ" dirty="0" smtClean="0"/>
              <a:t>("zadej </a:t>
            </a:r>
            <a:r>
              <a:rPr lang="cs-CZ" dirty="0" err="1" smtClean="0"/>
              <a:t>retezec</a:t>
            </a:r>
            <a:r>
              <a:rPr lang="cs-CZ" dirty="0" smtClean="0"/>
              <a:t>")</a:t>
            </a:r>
          </a:p>
          <a:p>
            <a:pPr lvl="1"/>
            <a:r>
              <a:rPr lang="cs-CZ" dirty="0" err="1" smtClean="0"/>
              <a:t>delka</a:t>
            </a:r>
            <a:r>
              <a:rPr lang="cs-CZ" dirty="0" smtClean="0"/>
              <a:t> = Len(</a:t>
            </a:r>
            <a:r>
              <a:rPr lang="cs-CZ" dirty="0" err="1" smtClean="0"/>
              <a:t>retezec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i = </a:t>
            </a:r>
            <a:r>
              <a:rPr lang="cs-CZ" dirty="0" err="1" smtClean="0"/>
              <a:t>MsgBox</a:t>
            </a:r>
            <a:r>
              <a:rPr lang="cs-CZ" dirty="0" smtClean="0"/>
              <a:t>(</a:t>
            </a:r>
            <a:r>
              <a:rPr lang="cs-CZ" dirty="0" err="1" smtClean="0"/>
              <a:t>delka</a:t>
            </a:r>
            <a:r>
              <a:rPr lang="cs-CZ" dirty="0" smtClean="0"/>
              <a:t>, , "</a:t>
            </a:r>
            <a:r>
              <a:rPr lang="cs-CZ" dirty="0" err="1" smtClean="0"/>
              <a:t>delka</a:t>
            </a:r>
            <a:r>
              <a:rPr lang="cs-CZ" dirty="0" smtClean="0"/>
              <a:t> </a:t>
            </a:r>
            <a:r>
              <a:rPr lang="cs-CZ" dirty="0" err="1" smtClean="0"/>
              <a:t>retezce</a:t>
            </a:r>
            <a:r>
              <a:rPr lang="cs-CZ" dirty="0" smtClean="0"/>
              <a:t> je")</a:t>
            </a:r>
          </a:p>
        </p:txBody>
      </p:sp>
    </p:spTree>
    <p:extLst>
      <p:ext uri="{BB962C8B-B14F-4D97-AF65-F5344CB8AC3E}">
        <p14:creationId xmlns:p14="http://schemas.microsoft.com/office/powerpoint/2010/main" val="33970309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Hled</a:t>
            </a:r>
            <a:r>
              <a:rPr lang="cs-CZ" dirty="0" err="1" smtClean="0"/>
              <a:t>ání</a:t>
            </a:r>
            <a:r>
              <a:rPr lang="cs-CZ" dirty="0" smtClean="0"/>
              <a:t> v řetězci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Vysledek</a:t>
            </a:r>
            <a:r>
              <a:rPr lang="cs-CZ" dirty="0" smtClean="0"/>
              <a:t> = </a:t>
            </a:r>
            <a:r>
              <a:rPr lang="cs-CZ" dirty="0" err="1" smtClean="0"/>
              <a:t>InStr</a:t>
            </a:r>
            <a:r>
              <a:rPr lang="cs-CZ" dirty="0" smtClean="0"/>
              <a:t>(</a:t>
            </a:r>
            <a:r>
              <a:rPr lang="en-US" dirty="0" smtClean="0"/>
              <a:t>[start]</a:t>
            </a:r>
            <a:r>
              <a:rPr lang="cs-CZ" dirty="0" smtClean="0"/>
              <a:t>,</a:t>
            </a:r>
            <a:r>
              <a:rPr lang="cs-CZ" dirty="0" err="1" smtClean="0"/>
              <a:t>prohledávaný,hledaný</a:t>
            </a:r>
            <a:r>
              <a:rPr lang="cs-CZ" dirty="0" smtClean="0"/>
              <a:t>)</a:t>
            </a:r>
          </a:p>
          <a:p>
            <a:r>
              <a:rPr lang="cs-CZ" dirty="0" smtClean="0"/>
              <a:t>Vrací pozici prvního výskytu textového řetězce hledaný v textovém řetězci prohledávaný, nebo 0, není-li nalezen.</a:t>
            </a:r>
            <a:endParaRPr lang="en-US" dirty="0" smtClean="0"/>
          </a:p>
          <a:p>
            <a:r>
              <a:rPr lang="en-US" dirty="0" err="1" smtClean="0"/>
              <a:t>Nepovi</a:t>
            </a:r>
            <a:r>
              <a:rPr lang="cs-CZ" dirty="0" smtClean="0"/>
              <a:t>n</a:t>
            </a:r>
            <a:r>
              <a:rPr lang="en-US" dirty="0" smtClean="0"/>
              <a:t>n</a:t>
            </a:r>
            <a:r>
              <a:rPr lang="cs-CZ" dirty="0" smtClean="0"/>
              <a:t>ý číselný parametr start umožňuje začít prohledávání od dané pozice.</a:t>
            </a:r>
          </a:p>
          <a:p>
            <a:pPr marL="457200" lvl="1" indent="0">
              <a:buNone/>
            </a:pPr>
            <a:endParaRPr lang="cs-CZ" dirty="0"/>
          </a:p>
          <a:p>
            <a:pPr lvl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3031662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pozice1 = </a:t>
            </a:r>
            <a:r>
              <a:rPr lang="cs-CZ" dirty="0" err="1" smtClean="0"/>
              <a:t>InStr</a:t>
            </a:r>
            <a:r>
              <a:rPr lang="cs-CZ" dirty="0" smtClean="0"/>
              <a:t>("mistr st</a:t>
            </a:r>
            <a:r>
              <a:rPr lang="cs-CZ" dirty="0"/>
              <a:t>ř</a:t>
            </a:r>
            <a:r>
              <a:rPr lang="cs-CZ" dirty="0" smtClean="0"/>
              <a:t>elmistr", "mistr")</a:t>
            </a:r>
          </a:p>
          <a:p>
            <a:r>
              <a:rPr lang="cs-CZ" dirty="0" smtClean="0"/>
              <a:t>pozice2 = </a:t>
            </a:r>
            <a:r>
              <a:rPr lang="cs-CZ" dirty="0" err="1" smtClean="0"/>
              <a:t>InStr</a:t>
            </a:r>
            <a:r>
              <a:rPr lang="cs-CZ" dirty="0" smtClean="0"/>
              <a:t>(3, "mistr střelmistr", "mistr")</a:t>
            </a:r>
          </a:p>
          <a:p>
            <a:r>
              <a:rPr lang="cs-CZ" dirty="0" smtClean="0"/>
              <a:t>pozice3 = </a:t>
            </a:r>
            <a:r>
              <a:rPr lang="cs-CZ" dirty="0" err="1" smtClean="0"/>
              <a:t>InStr</a:t>
            </a:r>
            <a:r>
              <a:rPr lang="cs-CZ" dirty="0" smtClean="0"/>
              <a:t>(13, "mistr střelmistr", "mistr")</a:t>
            </a:r>
          </a:p>
          <a:p>
            <a:r>
              <a:rPr lang="cs-CZ" dirty="0" err="1" smtClean="0"/>
              <a:t>MsgBox</a:t>
            </a:r>
            <a:r>
              <a:rPr lang="cs-CZ" dirty="0" smtClean="0"/>
              <a:t> (pozice1)</a:t>
            </a:r>
          </a:p>
          <a:p>
            <a:r>
              <a:rPr lang="cs-CZ" dirty="0" err="1" smtClean="0"/>
              <a:t>MsgBox</a:t>
            </a:r>
            <a:r>
              <a:rPr lang="cs-CZ" dirty="0" smtClean="0"/>
              <a:t> (pozice2)</a:t>
            </a:r>
          </a:p>
          <a:p>
            <a:r>
              <a:rPr lang="cs-CZ" dirty="0" err="1" smtClean="0"/>
              <a:t>MsgBox</a:t>
            </a:r>
            <a:r>
              <a:rPr lang="cs-CZ" dirty="0" smtClean="0"/>
              <a:t> (pozice3)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201990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Ořezání mezer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Vysledek</a:t>
            </a:r>
            <a:r>
              <a:rPr lang="cs-CZ" dirty="0" smtClean="0"/>
              <a:t> = </a:t>
            </a:r>
            <a:r>
              <a:rPr lang="cs-CZ" dirty="0" err="1" smtClean="0"/>
              <a:t>Trim</a:t>
            </a:r>
            <a:r>
              <a:rPr lang="cs-CZ" dirty="0" smtClean="0"/>
              <a:t>(řetězec)</a:t>
            </a:r>
            <a:endParaRPr lang="cs-CZ" dirty="0" smtClean="0"/>
          </a:p>
          <a:p>
            <a:r>
              <a:rPr lang="cs-CZ" dirty="0" smtClean="0"/>
              <a:t>Odstraní </a:t>
            </a:r>
            <a:r>
              <a:rPr lang="cs-CZ" dirty="0" smtClean="0"/>
              <a:t>z textového </a:t>
            </a:r>
            <a:r>
              <a:rPr lang="cs-CZ" dirty="0" smtClean="0"/>
              <a:t>řetězce všechny úvodní a koncové mezery</a:t>
            </a:r>
            <a:r>
              <a:rPr lang="cs-CZ" dirty="0" smtClean="0"/>
              <a:t>.</a:t>
            </a:r>
          </a:p>
          <a:p>
            <a:r>
              <a:rPr lang="cs-CZ" dirty="0" smtClean="0"/>
              <a:t>Příklad</a:t>
            </a:r>
          </a:p>
          <a:p>
            <a:pPr lvl="1"/>
            <a:r>
              <a:rPr lang="cs-CZ" dirty="0" err="1"/>
              <a:t>retezec</a:t>
            </a:r>
            <a:r>
              <a:rPr lang="cs-CZ" dirty="0"/>
              <a:t> = ("      blb        ")</a:t>
            </a:r>
          </a:p>
          <a:p>
            <a:pPr lvl="1"/>
            <a:r>
              <a:rPr lang="cs-CZ" dirty="0" err="1"/>
              <a:t>MsgBox</a:t>
            </a:r>
            <a:r>
              <a:rPr lang="cs-CZ" dirty="0"/>
              <a:t> (Len(</a:t>
            </a:r>
            <a:r>
              <a:rPr lang="cs-CZ" dirty="0" err="1"/>
              <a:t>retezec</a:t>
            </a:r>
            <a:r>
              <a:rPr lang="cs-CZ" dirty="0"/>
              <a:t>))</a:t>
            </a:r>
          </a:p>
          <a:p>
            <a:pPr lvl="1"/>
            <a:r>
              <a:rPr lang="cs-CZ" dirty="0" err="1"/>
              <a:t>MsgBox</a:t>
            </a:r>
            <a:r>
              <a:rPr lang="cs-CZ" dirty="0"/>
              <a:t> (Len(</a:t>
            </a:r>
            <a:r>
              <a:rPr lang="cs-CZ" dirty="0" err="1"/>
              <a:t>Trim</a:t>
            </a:r>
            <a:r>
              <a:rPr lang="cs-CZ" dirty="0"/>
              <a:t>(</a:t>
            </a:r>
            <a:r>
              <a:rPr lang="cs-CZ" dirty="0" err="1"/>
              <a:t>retezec</a:t>
            </a:r>
            <a:r>
              <a:rPr lang="cs-CZ" dirty="0" smtClean="0"/>
              <a:t>)))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099082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Získání části řetězce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Vysledek</a:t>
            </a:r>
            <a:r>
              <a:rPr lang="cs-CZ" dirty="0" smtClean="0"/>
              <a:t> = </a:t>
            </a:r>
            <a:r>
              <a:rPr lang="cs-CZ" dirty="0" err="1" smtClean="0"/>
              <a:t>Left</a:t>
            </a:r>
            <a:r>
              <a:rPr lang="cs-CZ" dirty="0" smtClean="0"/>
              <a:t>(</a:t>
            </a:r>
            <a:r>
              <a:rPr lang="cs-CZ" dirty="0" err="1" smtClean="0"/>
              <a:t>řetězec,n</a:t>
            </a:r>
            <a:r>
              <a:rPr lang="cs-CZ" dirty="0" smtClean="0"/>
              <a:t>)</a:t>
            </a:r>
            <a:endParaRPr lang="cs-CZ" dirty="0"/>
          </a:p>
          <a:p>
            <a:pPr lvl="1"/>
            <a:r>
              <a:rPr lang="cs-CZ" dirty="0" smtClean="0"/>
              <a:t>Vrátí z řetězce n znaků </a:t>
            </a:r>
            <a:r>
              <a:rPr lang="cs-CZ" dirty="0"/>
              <a:t>zleva.</a:t>
            </a:r>
          </a:p>
          <a:p>
            <a:r>
              <a:rPr lang="cs-CZ" dirty="0" err="1" smtClean="0"/>
              <a:t>Vysledek</a:t>
            </a:r>
            <a:r>
              <a:rPr lang="cs-CZ" dirty="0" smtClean="0"/>
              <a:t> = </a:t>
            </a:r>
            <a:r>
              <a:rPr lang="cs-CZ" dirty="0" err="1" smtClean="0"/>
              <a:t>Right</a:t>
            </a:r>
            <a:r>
              <a:rPr lang="cs-CZ" dirty="0" smtClean="0"/>
              <a:t>(</a:t>
            </a:r>
            <a:r>
              <a:rPr lang="cs-CZ" dirty="0" err="1" smtClean="0"/>
              <a:t>řetězec,n</a:t>
            </a:r>
            <a:r>
              <a:rPr lang="cs-CZ" dirty="0" smtClean="0"/>
              <a:t>)</a:t>
            </a:r>
            <a:endParaRPr lang="cs-CZ" dirty="0"/>
          </a:p>
          <a:p>
            <a:pPr lvl="1"/>
            <a:r>
              <a:rPr lang="cs-CZ" dirty="0"/>
              <a:t>Vrátí </a:t>
            </a:r>
            <a:r>
              <a:rPr lang="cs-CZ" dirty="0" smtClean="0"/>
              <a:t>z řetězce n znaků </a:t>
            </a:r>
            <a:r>
              <a:rPr lang="cs-CZ" dirty="0"/>
              <a:t>zprava.</a:t>
            </a:r>
          </a:p>
          <a:p>
            <a:r>
              <a:rPr lang="cs-CZ" dirty="0" err="1" smtClean="0"/>
              <a:t>Vysledek</a:t>
            </a:r>
            <a:r>
              <a:rPr lang="cs-CZ" dirty="0" smtClean="0"/>
              <a:t> = </a:t>
            </a:r>
            <a:r>
              <a:rPr lang="cs-CZ" dirty="0" err="1" smtClean="0"/>
              <a:t>Mid</a:t>
            </a:r>
            <a:r>
              <a:rPr lang="cs-CZ" dirty="0" smtClean="0"/>
              <a:t>(řetězec, </a:t>
            </a:r>
            <a:r>
              <a:rPr lang="cs-CZ" dirty="0" err="1" smtClean="0"/>
              <a:t>začátek,délka</a:t>
            </a:r>
            <a:r>
              <a:rPr lang="cs-CZ" dirty="0" smtClean="0"/>
              <a:t>)</a:t>
            </a:r>
            <a:endParaRPr lang="cs-CZ" dirty="0"/>
          </a:p>
          <a:p>
            <a:pPr lvl="1"/>
            <a:r>
              <a:rPr lang="cs-CZ" dirty="0"/>
              <a:t>Vrátí z textového řetězce od zadané pozice určitý počet znaků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9790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err="1"/>
              <a:t>retezec</a:t>
            </a:r>
            <a:r>
              <a:rPr lang="cs-CZ" dirty="0"/>
              <a:t> = ("Byl pozdní </a:t>
            </a:r>
            <a:r>
              <a:rPr lang="cs-CZ" dirty="0" smtClean="0"/>
              <a:t>večer </a:t>
            </a:r>
            <a:r>
              <a:rPr lang="cs-CZ" dirty="0"/>
              <a:t>první máj")</a:t>
            </a:r>
          </a:p>
          <a:p>
            <a:r>
              <a:rPr lang="cs-CZ" dirty="0" err="1"/>
              <a:t>prvni</a:t>
            </a:r>
            <a:r>
              <a:rPr lang="cs-CZ" dirty="0"/>
              <a:t> = </a:t>
            </a:r>
            <a:r>
              <a:rPr lang="cs-CZ" dirty="0" err="1"/>
              <a:t>Left</a:t>
            </a:r>
            <a:r>
              <a:rPr lang="cs-CZ" dirty="0"/>
              <a:t>(</a:t>
            </a:r>
            <a:r>
              <a:rPr lang="cs-CZ" dirty="0" err="1"/>
              <a:t>retezec</a:t>
            </a:r>
            <a:r>
              <a:rPr lang="cs-CZ" dirty="0"/>
              <a:t>, 3)</a:t>
            </a:r>
          </a:p>
          <a:p>
            <a:r>
              <a:rPr lang="cs-CZ" dirty="0"/>
              <a:t>druhy = </a:t>
            </a:r>
            <a:r>
              <a:rPr lang="cs-CZ" dirty="0" err="1"/>
              <a:t>Right</a:t>
            </a:r>
            <a:r>
              <a:rPr lang="cs-CZ" dirty="0"/>
              <a:t>(</a:t>
            </a:r>
            <a:r>
              <a:rPr lang="cs-CZ" dirty="0" err="1"/>
              <a:t>retezec</a:t>
            </a:r>
            <a:r>
              <a:rPr lang="cs-CZ" dirty="0"/>
              <a:t>, 3)</a:t>
            </a:r>
          </a:p>
          <a:p>
            <a:r>
              <a:rPr lang="cs-CZ" dirty="0" err="1"/>
              <a:t>treti</a:t>
            </a:r>
            <a:r>
              <a:rPr lang="cs-CZ" dirty="0"/>
              <a:t> = </a:t>
            </a:r>
            <a:r>
              <a:rPr lang="cs-CZ" dirty="0" err="1"/>
              <a:t>Mid</a:t>
            </a:r>
            <a:r>
              <a:rPr lang="cs-CZ" dirty="0"/>
              <a:t>(</a:t>
            </a:r>
            <a:r>
              <a:rPr lang="cs-CZ" dirty="0" err="1"/>
              <a:t>retezec</a:t>
            </a:r>
            <a:r>
              <a:rPr lang="cs-CZ" dirty="0"/>
              <a:t>, 3, 3)</a:t>
            </a:r>
          </a:p>
          <a:p>
            <a:r>
              <a:rPr lang="cs-CZ" dirty="0" err="1"/>
              <a:t>cast</a:t>
            </a:r>
            <a:r>
              <a:rPr lang="cs-CZ" dirty="0"/>
              <a:t> = "</a:t>
            </a:r>
            <a:r>
              <a:rPr lang="cs-CZ" dirty="0" smtClean="0"/>
              <a:t>večer</a:t>
            </a:r>
            <a:r>
              <a:rPr lang="cs-CZ" dirty="0"/>
              <a:t>"</a:t>
            </a:r>
          </a:p>
          <a:p>
            <a:r>
              <a:rPr lang="cs-CZ" dirty="0" err="1"/>
              <a:t>ctvrty</a:t>
            </a:r>
            <a:r>
              <a:rPr lang="cs-CZ" dirty="0"/>
              <a:t> = </a:t>
            </a:r>
            <a:r>
              <a:rPr lang="cs-CZ" dirty="0" err="1"/>
              <a:t>Mid</a:t>
            </a:r>
            <a:r>
              <a:rPr lang="cs-CZ" dirty="0"/>
              <a:t>(</a:t>
            </a:r>
            <a:r>
              <a:rPr lang="cs-CZ" dirty="0" err="1"/>
              <a:t>retezec</a:t>
            </a:r>
            <a:r>
              <a:rPr lang="cs-CZ" dirty="0"/>
              <a:t>, </a:t>
            </a:r>
            <a:r>
              <a:rPr lang="cs-CZ" dirty="0" err="1"/>
              <a:t>InStr</a:t>
            </a:r>
            <a:r>
              <a:rPr lang="cs-CZ" dirty="0"/>
              <a:t>(</a:t>
            </a:r>
            <a:r>
              <a:rPr lang="cs-CZ" dirty="0" err="1"/>
              <a:t>retezec</a:t>
            </a:r>
            <a:r>
              <a:rPr lang="cs-CZ" dirty="0"/>
              <a:t>, </a:t>
            </a:r>
            <a:r>
              <a:rPr lang="cs-CZ" dirty="0" err="1"/>
              <a:t>cast</a:t>
            </a:r>
            <a:r>
              <a:rPr lang="cs-CZ" dirty="0"/>
              <a:t>), Len(</a:t>
            </a:r>
            <a:r>
              <a:rPr lang="cs-CZ" dirty="0" err="1"/>
              <a:t>cast</a:t>
            </a:r>
            <a:r>
              <a:rPr lang="cs-CZ" dirty="0"/>
              <a:t>))</a:t>
            </a:r>
          </a:p>
          <a:p>
            <a:r>
              <a:rPr lang="cs-CZ" dirty="0" err="1"/>
              <a:t>MsgBox</a:t>
            </a:r>
            <a:r>
              <a:rPr lang="cs-CZ" dirty="0"/>
              <a:t> (</a:t>
            </a:r>
            <a:r>
              <a:rPr lang="cs-CZ" dirty="0" err="1"/>
              <a:t>prvni</a:t>
            </a:r>
            <a:r>
              <a:rPr lang="cs-CZ" dirty="0"/>
              <a:t> &amp; </a:t>
            </a:r>
            <a:r>
              <a:rPr lang="cs-CZ" dirty="0" err="1"/>
              <a:t>vbCrLf</a:t>
            </a:r>
            <a:r>
              <a:rPr lang="cs-CZ" dirty="0"/>
              <a:t> &amp; druhy &amp; </a:t>
            </a:r>
            <a:r>
              <a:rPr lang="cs-CZ" dirty="0" err="1"/>
              <a:t>vbCrLf</a:t>
            </a:r>
            <a:r>
              <a:rPr lang="cs-CZ" dirty="0"/>
              <a:t> &amp; </a:t>
            </a:r>
            <a:r>
              <a:rPr lang="cs-CZ" dirty="0" err="1"/>
              <a:t>treti</a:t>
            </a:r>
            <a:r>
              <a:rPr lang="cs-CZ" dirty="0"/>
              <a:t> &amp; </a:t>
            </a:r>
            <a:r>
              <a:rPr lang="cs-CZ" dirty="0" err="1"/>
              <a:t>vbCrLf</a:t>
            </a:r>
            <a:r>
              <a:rPr lang="cs-CZ" dirty="0"/>
              <a:t> &amp; </a:t>
            </a:r>
            <a:r>
              <a:rPr lang="cs-CZ" dirty="0" err="1"/>
              <a:t>ctvrty</a:t>
            </a:r>
            <a:r>
              <a:rPr lang="cs-CZ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1672287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Převod na velká a malá písmena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Vysledek</a:t>
            </a:r>
            <a:r>
              <a:rPr lang="cs-CZ" dirty="0" smtClean="0"/>
              <a:t> =</a:t>
            </a:r>
            <a:r>
              <a:rPr lang="cs-CZ" dirty="0" err="1" smtClean="0"/>
              <a:t>LCase</a:t>
            </a:r>
            <a:r>
              <a:rPr lang="cs-CZ" dirty="0" smtClean="0"/>
              <a:t>(řetězec)</a:t>
            </a:r>
            <a:endParaRPr lang="cs-CZ" dirty="0"/>
          </a:p>
          <a:p>
            <a:pPr lvl="1"/>
            <a:r>
              <a:rPr lang="cs-CZ" dirty="0"/>
              <a:t>Převede </a:t>
            </a:r>
            <a:r>
              <a:rPr lang="cs-CZ" dirty="0" smtClean="0"/>
              <a:t>textový </a:t>
            </a:r>
            <a:r>
              <a:rPr lang="cs-CZ" dirty="0"/>
              <a:t>řetězec na malá písmena.</a:t>
            </a:r>
          </a:p>
          <a:p>
            <a:r>
              <a:rPr lang="cs-CZ" dirty="0" err="1" smtClean="0"/>
              <a:t>vysledek</a:t>
            </a:r>
            <a:r>
              <a:rPr lang="cs-CZ" dirty="0" smtClean="0"/>
              <a:t>=</a:t>
            </a:r>
            <a:r>
              <a:rPr lang="cs-CZ" dirty="0" err="1" smtClean="0"/>
              <a:t>UCase</a:t>
            </a:r>
            <a:r>
              <a:rPr lang="cs-CZ" dirty="0" smtClean="0"/>
              <a:t>(řetězec)</a:t>
            </a:r>
            <a:endParaRPr lang="cs-CZ" dirty="0"/>
          </a:p>
          <a:p>
            <a:pPr lvl="1"/>
            <a:r>
              <a:rPr lang="cs-CZ" dirty="0"/>
              <a:t>Převede textový řetězec na velká písmena</a:t>
            </a:r>
            <a:r>
              <a:rPr lang="cs-CZ" dirty="0" smtClean="0"/>
              <a:t>.</a:t>
            </a:r>
          </a:p>
          <a:p>
            <a:r>
              <a:rPr lang="cs-CZ" dirty="0" smtClean="0"/>
              <a:t>Příklad</a:t>
            </a:r>
          </a:p>
          <a:p>
            <a:pPr lvl="1"/>
            <a:r>
              <a:rPr lang="cs-CZ" dirty="0"/>
              <a:t>mala = </a:t>
            </a:r>
            <a:r>
              <a:rPr lang="cs-CZ" dirty="0" err="1"/>
              <a:t>LCase</a:t>
            </a:r>
            <a:r>
              <a:rPr lang="cs-CZ" dirty="0"/>
              <a:t>("ABCD")</a:t>
            </a:r>
          </a:p>
          <a:p>
            <a:pPr lvl="1"/>
            <a:r>
              <a:rPr lang="cs-CZ" dirty="0" err="1"/>
              <a:t>velka</a:t>
            </a:r>
            <a:r>
              <a:rPr lang="cs-CZ" dirty="0"/>
              <a:t> = </a:t>
            </a:r>
            <a:r>
              <a:rPr lang="cs-CZ" dirty="0" err="1"/>
              <a:t>UCase</a:t>
            </a:r>
            <a:r>
              <a:rPr lang="cs-CZ" dirty="0"/>
              <a:t>("</a:t>
            </a:r>
            <a:r>
              <a:rPr lang="cs-CZ" dirty="0" err="1"/>
              <a:t>abCd</a:t>
            </a:r>
            <a:r>
              <a:rPr lang="cs-CZ" dirty="0"/>
              <a:t>")</a:t>
            </a:r>
          </a:p>
          <a:p>
            <a:pPr lvl="1"/>
            <a:r>
              <a:rPr lang="cs-CZ" dirty="0" err="1"/>
              <a:t>MsgBox</a:t>
            </a:r>
            <a:r>
              <a:rPr lang="cs-CZ" dirty="0"/>
              <a:t> (mala &amp; </a:t>
            </a:r>
            <a:r>
              <a:rPr lang="cs-CZ" dirty="0" err="1"/>
              <a:t>vbCrLf</a:t>
            </a:r>
            <a:r>
              <a:rPr lang="cs-CZ" dirty="0"/>
              <a:t> &amp; </a:t>
            </a:r>
            <a:r>
              <a:rPr lang="cs-CZ" dirty="0" err="1"/>
              <a:t>velka</a:t>
            </a:r>
            <a:r>
              <a:rPr lang="cs-CZ" dirty="0"/>
              <a:t>)	</a:t>
            </a:r>
            <a:endParaRPr lang="cs-CZ" dirty="0" smtClean="0"/>
          </a:p>
          <a:p>
            <a:pPr marL="457200" lvl="1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8202702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2262</Words>
  <Application>Microsoft Office PowerPoint</Application>
  <PresentationFormat>Předvádění na obrazovce (4:3)</PresentationFormat>
  <Paragraphs>250</Paragraphs>
  <Slides>22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3" baseType="lpstr">
      <vt:lpstr>Motiv systému Office</vt:lpstr>
      <vt:lpstr>Práce s textovými řetězci</vt:lpstr>
      <vt:lpstr>Spojování řetězců (konkatenace)</vt:lpstr>
      <vt:lpstr>Délka textového řetězce</vt:lpstr>
      <vt:lpstr>Hledání v řetězci</vt:lpstr>
      <vt:lpstr>Příklady</vt:lpstr>
      <vt:lpstr>Ořezání mezer</vt:lpstr>
      <vt:lpstr>Získání části řetězce</vt:lpstr>
      <vt:lpstr>Příklad</vt:lpstr>
      <vt:lpstr>Převod na velká a malá písmena</vt:lpstr>
      <vt:lpstr>Převod mezi znaky a jejich ASCII hodnotou</vt:lpstr>
      <vt:lpstr>Cézarovská šifra f(x)=x+k mod N KLÍČ  K = 3</vt:lpstr>
      <vt:lpstr>Cézarovská šifra f(x)=x+k mod N KLÍČ  K = 3 </vt:lpstr>
      <vt:lpstr>Příklad</vt:lpstr>
      <vt:lpstr>Vlastní šifrování Cézarovskou šifrou</vt:lpstr>
      <vt:lpstr>Zašifrování 1 znaku  do proměnné novy_znak</vt:lpstr>
      <vt:lpstr>Pokud je to malé anglické písmeno, šifruji</vt:lpstr>
      <vt:lpstr>Celý program</vt:lpstr>
      <vt:lpstr>Vigenérovská šifra</vt:lpstr>
      <vt:lpstr>Praktická realizace</vt:lpstr>
      <vt:lpstr>Vigenérovský čtverec</vt:lpstr>
      <vt:lpstr>Příklad</vt:lpstr>
      <vt:lpstr>Úkol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Práce s textovými řetězci</dc:title>
  <dc:creator>sborovna</dc:creator>
  <cp:lastModifiedBy>sborovna</cp:lastModifiedBy>
  <cp:revision>9</cp:revision>
  <dcterms:created xsi:type="dcterms:W3CDTF">2017-12-15T02:15:34Z</dcterms:created>
  <dcterms:modified xsi:type="dcterms:W3CDTF">2017-10-27T10:43:34Z</dcterms:modified>
</cp:coreProperties>
</file>