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71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AE5B3-4865-4EC0-B382-995A38689712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676B-4ED4-443A-BAE8-057BC2CDD5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2594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AE5B3-4865-4EC0-B382-995A38689712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676B-4ED4-443A-BAE8-057BC2CDD5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595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AE5B3-4865-4EC0-B382-995A38689712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676B-4ED4-443A-BAE8-057BC2CDD5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993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AE5B3-4865-4EC0-B382-995A38689712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676B-4ED4-443A-BAE8-057BC2CDD5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441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AE5B3-4865-4EC0-B382-995A38689712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676B-4ED4-443A-BAE8-057BC2CDD5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33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AE5B3-4865-4EC0-B382-995A38689712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676B-4ED4-443A-BAE8-057BC2CDD5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3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AE5B3-4865-4EC0-B382-995A38689712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676B-4ED4-443A-BAE8-057BC2CDD5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9831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AE5B3-4865-4EC0-B382-995A38689712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676B-4ED4-443A-BAE8-057BC2CDD5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8845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AE5B3-4865-4EC0-B382-995A38689712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676B-4ED4-443A-BAE8-057BC2CDD5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5118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AE5B3-4865-4EC0-B382-995A38689712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676B-4ED4-443A-BAE8-057BC2CDD5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933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AE5B3-4865-4EC0-B382-995A38689712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676B-4ED4-443A-BAE8-057BC2CDD5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2949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AE5B3-4865-4EC0-B382-995A38689712}" type="datetimeFigureOut">
              <a:rPr lang="cs-CZ" smtClean="0"/>
              <a:t>14.11.2018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1676B-4ED4-443A-BAE8-057BC2CDD5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7404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Univerzum je množina všech lidí.</a:t>
            </a:r>
          </a:p>
          <a:p>
            <a:r>
              <a:rPr lang="cs-CZ" dirty="0"/>
              <a:t>Nikdo, kdo není zapracován (</a:t>
            </a:r>
            <a:r>
              <a:rPr lang="cs-CZ" i="1" dirty="0"/>
              <a:t>P</a:t>
            </a:r>
            <a:r>
              <a:rPr lang="cs-CZ" dirty="0"/>
              <a:t>), nepracuje samostatně (</a:t>
            </a:r>
            <a:r>
              <a:rPr lang="cs-CZ" i="1" dirty="0"/>
              <a:t>S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 	</a:t>
            </a:r>
            <a:r>
              <a:rPr lang="cs-CZ" b="1" dirty="0">
                <a:sym typeface="Symbol"/>
              </a:rPr>
              <a:t></a:t>
            </a:r>
            <a:r>
              <a:rPr lang="cs-CZ" b="1" i="1" dirty="0"/>
              <a:t>x </a:t>
            </a:r>
            <a:r>
              <a:rPr lang="cs-CZ" b="1" dirty="0"/>
              <a:t>(¬</a:t>
            </a:r>
            <a:r>
              <a:rPr lang="cs-CZ" b="1" i="1" dirty="0"/>
              <a:t>P</a:t>
            </a:r>
            <a:r>
              <a:rPr lang="cs-CZ" b="1" dirty="0"/>
              <a:t>(</a:t>
            </a:r>
            <a:r>
              <a:rPr lang="cs-CZ" b="1" i="1" dirty="0"/>
              <a:t>x</a:t>
            </a:r>
            <a:r>
              <a:rPr lang="cs-CZ" b="1" dirty="0"/>
              <a:t>) </a:t>
            </a:r>
            <a:r>
              <a:rPr lang="cs-CZ" b="1" dirty="0">
                <a:sym typeface="Symbol"/>
              </a:rPr>
              <a:t></a:t>
            </a:r>
            <a:r>
              <a:rPr lang="cs-CZ" b="1" dirty="0"/>
              <a:t> ¬</a:t>
            </a:r>
            <a:r>
              <a:rPr lang="cs-CZ" b="1" i="1" dirty="0"/>
              <a:t>S</a:t>
            </a:r>
            <a:r>
              <a:rPr lang="cs-CZ" b="1" dirty="0"/>
              <a:t>(</a:t>
            </a:r>
            <a:r>
              <a:rPr lang="cs-CZ" b="1" i="1" dirty="0"/>
              <a:t>x</a:t>
            </a:r>
            <a:r>
              <a:rPr lang="cs-CZ" b="1" dirty="0"/>
              <a:t>)).</a:t>
            </a:r>
            <a:endParaRPr lang="cs-CZ" dirty="0"/>
          </a:p>
          <a:p>
            <a:r>
              <a:rPr lang="cs-CZ" dirty="0"/>
              <a:t>Ne každý talentovaný (</a:t>
            </a:r>
            <a:r>
              <a:rPr lang="cs-CZ" i="1" dirty="0"/>
              <a:t>T</a:t>
            </a:r>
            <a:r>
              <a:rPr lang="cs-CZ" dirty="0"/>
              <a:t>) spisovatel (</a:t>
            </a:r>
            <a:r>
              <a:rPr lang="cs-CZ" i="1" dirty="0" err="1"/>
              <a:t>Sp</a:t>
            </a:r>
            <a:r>
              <a:rPr lang="cs-CZ" dirty="0"/>
              <a:t>) je slavný člověk (</a:t>
            </a:r>
            <a:r>
              <a:rPr lang="cs-CZ" i="1" dirty="0" err="1"/>
              <a:t>Sl</a:t>
            </a:r>
            <a:r>
              <a:rPr lang="cs-CZ" dirty="0"/>
              <a:t>)</a:t>
            </a:r>
          </a:p>
          <a:p>
            <a:pPr lvl="1"/>
            <a:r>
              <a:rPr lang="cs-CZ" b="1" dirty="0"/>
              <a:t>¬</a:t>
            </a:r>
            <a:r>
              <a:rPr lang="cs-CZ" b="1" dirty="0">
                <a:sym typeface="Symbol"/>
              </a:rPr>
              <a:t></a:t>
            </a:r>
            <a:r>
              <a:rPr lang="cs-CZ" b="1" i="1" dirty="0"/>
              <a:t>x </a:t>
            </a:r>
            <a:r>
              <a:rPr lang="cs-CZ" b="1" dirty="0"/>
              <a:t>((</a:t>
            </a:r>
            <a:r>
              <a:rPr lang="cs-CZ" b="1" i="1" dirty="0"/>
              <a:t>T</a:t>
            </a:r>
            <a:r>
              <a:rPr lang="cs-CZ" b="1" dirty="0"/>
              <a:t>(</a:t>
            </a:r>
            <a:r>
              <a:rPr lang="cs-CZ" b="1" i="1" dirty="0"/>
              <a:t>x</a:t>
            </a:r>
            <a:r>
              <a:rPr lang="cs-CZ" b="1" dirty="0"/>
              <a:t>) </a:t>
            </a:r>
            <a:r>
              <a:rPr lang="cs-CZ" b="1" dirty="0">
                <a:sym typeface="Symbol"/>
              </a:rPr>
              <a:t></a:t>
            </a:r>
            <a:r>
              <a:rPr lang="cs-CZ" b="1" dirty="0"/>
              <a:t> </a:t>
            </a:r>
            <a:r>
              <a:rPr lang="cs-CZ" b="1" i="1" dirty="0" err="1"/>
              <a:t>Sp</a:t>
            </a:r>
            <a:r>
              <a:rPr lang="cs-CZ" b="1" dirty="0"/>
              <a:t>(</a:t>
            </a:r>
            <a:r>
              <a:rPr lang="cs-CZ" b="1" i="1" dirty="0"/>
              <a:t>x</a:t>
            </a:r>
            <a:r>
              <a:rPr lang="cs-CZ" b="1" dirty="0"/>
              <a:t>)) </a:t>
            </a:r>
            <a:r>
              <a:rPr lang="cs-CZ" b="1" dirty="0">
                <a:sym typeface="Symbol"/>
              </a:rPr>
              <a:t></a:t>
            </a:r>
            <a:r>
              <a:rPr lang="cs-CZ" b="1" dirty="0"/>
              <a:t> </a:t>
            </a:r>
            <a:r>
              <a:rPr lang="cs-CZ" b="1" i="1" dirty="0" err="1"/>
              <a:t>Sl</a:t>
            </a:r>
            <a:r>
              <a:rPr lang="cs-CZ" b="1" dirty="0"/>
              <a:t>(</a:t>
            </a:r>
            <a:r>
              <a:rPr lang="cs-CZ" b="1" i="1" dirty="0"/>
              <a:t>x</a:t>
            </a:r>
            <a:r>
              <a:rPr lang="cs-CZ" b="1" dirty="0"/>
              <a:t>)).</a:t>
            </a:r>
            <a:endParaRPr lang="cs-CZ" dirty="0"/>
          </a:p>
          <a:p>
            <a:r>
              <a:rPr lang="cs-CZ" dirty="0"/>
              <a:t>Někdo je spokojen (</a:t>
            </a:r>
            <a:r>
              <a:rPr lang="cs-CZ" i="1" dirty="0" err="1"/>
              <a:t>Sn</a:t>
            </a:r>
            <a:r>
              <a:rPr lang="cs-CZ" dirty="0"/>
              <a:t>) a někdo není spokojen</a:t>
            </a:r>
          </a:p>
          <a:p>
            <a:pPr lvl="1"/>
            <a:r>
              <a:rPr lang="cs-CZ" dirty="0"/>
              <a:t>  </a:t>
            </a:r>
            <a:r>
              <a:rPr lang="cs-CZ" b="1" dirty="0">
                <a:sym typeface="Symbol"/>
              </a:rPr>
              <a:t></a:t>
            </a:r>
            <a:r>
              <a:rPr lang="cs-CZ" b="1" i="1" dirty="0"/>
              <a:t>x </a:t>
            </a:r>
            <a:r>
              <a:rPr lang="cs-CZ" b="1" i="1" dirty="0" err="1"/>
              <a:t>Sn</a:t>
            </a:r>
            <a:r>
              <a:rPr lang="cs-CZ" b="1" dirty="0"/>
              <a:t>(</a:t>
            </a:r>
            <a:r>
              <a:rPr lang="cs-CZ" b="1" i="1" dirty="0"/>
              <a:t>x</a:t>
            </a:r>
            <a:r>
              <a:rPr lang="cs-CZ" b="1" dirty="0"/>
              <a:t>) </a:t>
            </a:r>
            <a:r>
              <a:rPr lang="cs-CZ" b="1" dirty="0">
                <a:sym typeface="Symbol"/>
              </a:rPr>
              <a:t></a:t>
            </a:r>
            <a:r>
              <a:rPr lang="cs-CZ" b="1" dirty="0"/>
              <a:t> </a:t>
            </a:r>
            <a:r>
              <a:rPr lang="cs-CZ" b="1" dirty="0">
                <a:sym typeface="Symbol"/>
              </a:rPr>
              <a:t></a:t>
            </a:r>
            <a:r>
              <a:rPr lang="cs-CZ" b="1" i="1" dirty="0"/>
              <a:t>x </a:t>
            </a:r>
            <a:r>
              <a:rPr lang="cs-CZ" b="1" dirty="0"/>
              <a:t>¬</a:t>
            </a:r>
            <a:r>
              <a:rPr lang="cs-CZ" b="1" i="1" dirty="0" err="1"/>
              <a:t>Sn</a:t>
            </a:r>
            <a:r>
              <a:rPr lang="cs-CZ" b="1" dirty="0"/>
              <a:t>(</a:t>
            </a:r>
            <a:r>
              <a:rPr lang="cs-CZ" b="1" i="1" dirty="0"/>
              <a:t>x</a:t>
            </a:r>
            <a:r>
              <a:rPr lang="cs-CZ" b="1" dirty="0"/>
              <a:t>).</a:t>
            </a:r>
            <a:endParaRPr lang="cs-CZ" dirty="0"/>
          </a:p>
          <a:p>
            <a:r>
              <a:rPr lang="cs-CZ" dirty="0"/>
              <a:t>Někteří chytří lidé (</a:t>
            </a:r>
            <a:r>
              <a:rPr lang="cs-CZ" i="1" dirty="0"/>
              <a:t>Ch</a:t>
            </a:r>
            <a:r>
              <a:rPr lang="cs-CZ" dirty="0"/>
              <a:t>) jsou líní (</a:t>
            </a:r>
            <a:r>
              <a:rPr lang="cs-CZ" i="1" dirty="0"/>
              <a:t>L</a:t>
            </a:r>
            <a:r>
              <a:rPr lang="cs-CZ" dirty="0"/>
              <a:t>)</a:t>
            </a:r>
          </a:p>
          <a:p>
            <a:pPr lvl="1"/>
            <a:r>
              <a:rPr lang="cs-CZ" b="1" dirty="0">
                <a:sym typeface="Symbol"/>
              </a:rPr>
              <a:t></a:t>
            </a:r>
            <a:r>
              <a:rPr lang="cs-CZ" b="1" i="1" dirty="0"/>
              <a:t>x </a:t>
            </a:r>
            <a:r>
              <a:rPr lang="cs-CZ" b="1" dirty="0"/>
              <a:t>(</a:t>
            </a:r>
            <a:r>
              <a:rPr lang="cs-CZ" b="1" i="1" dirty="0"/>
              <a:t>Ch</a:t>
            </a:r>
            <a:r>
              <a:rPr lang="cs-CZ" b="1" dirty="0"/>
              <a:t>(</a:t>
            </a:r>
            <a:r>
              <a:rPr lang="cs-CZ" b="1" i="1" dirty="0"/>
              <a:t>x</a:t>
            </a:r>
            <a:r>
              <a:rPr lang="cs-CZ" b="1" dirty="0"/>
              <a:t>) </a:t>
            </a:r>
            <a:r>
              <a:rPr lang="cs-CZ" b="1" dirty="0">
                <a:sym typeface="Symbol"/>
              </a:rPr>
              <a:t></a:t>
            </a:r>
            <a:r>
              <a:rPr lang="cs-CZ" b="1" dirty="0"/>
              <a:t> </a:t>
            </a:r>
            <a:r>
              <a:rPr lang="cs-CZ" b="1" i="1" dirty="0"/>
              <a:t>L</a:t>
            </a:r>
            <a:r>
              <a:rPr lang="cs-CZ" b="1" dirty="0"/>
              <a:t>(</a:t>
            </a:r>
            <a:r>
              <a:rPr lang="cs-CZ" b="1" i="1" dirty="0"/>
              <a:t>x</a:t>
            </a:r>
            <a:r>
              <a:rPr lang="cs-CZ" b="1" dirty="0"/>
              <a:t>)).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4471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altLang="cs-CZ" dirty="0"/>
              <a:t>Napište formule predikátové logiky odpovídající následujícím větám. Použijte k tomu predikátové symboly uvedené v textu.</a:t>
            </a:r>
          </a:p>
          <a:p>
            <a:pPr lvl="1"/>
            <a:r>
              <a:rPr lang="cs-CZ" altLang="cs-CZ" dirty="0"/>
              <a:t> Někdo má hudební sluch (S) a někdo nemá hudební sluch.</a:t>
            </a:r>
          </a:p>
          <a:p>
            <a:pPr lvl="1"/>
            <a:r>
              <a:rPr lang="cs-CZ" altLang="cs-CZ" dirty="0"/>
              <a:t>Některé děti (D) nerady čokoládu (C).</a:t>
            </a:r>
          </a:p>
          <a:p>
            <a:pPr lvl="1"/>
            <a:r>
              <a:rPr lang="cs-CZ" altLang="cs-CZ" dirty="0"/>
              <a:t>Nikdo, kdo nebyl poučen o bezpečnosti práce (P), nesmí pracovat v laboratořích (L).</a:t>
            </a:r>
          </a:p>
          <a:p>
            <a:pPr lvl="1"/>
            <a:r>
              <a:rPr lang="cs-CZ" altLang="cs-CZ" dirty="0"/>
              <a:t>Ne každý talentovaný malíř (T) vystavuje obrazy v Národní galerii (G).</a:t>
            </a:r>
          </a:p>
          <a:p>
            <a:pPr lvl="1"/>
            <a:r>
              <a:rPr lang="cs-CZ" altLang="cs-CZ" dirty="0"/>
              <a:t>Pouze studenti (S) mají nárok na studené večeře (V ).</a:t>
            </a:r>
          </a:p>
          <a:p>
            <a:pPr lvl="1"/>
            <a:r>
              <a:rPr lang="cs-CZ" altLang="cs-CZ" dirty="0"/>
              <a:t>Ne každý člověk (C), který má drahé lyže (D), je špatný lyžař (S)</a:t>
            </a:r>
          </a:p>
        </p:txBody>
      </p:sp>
    </p:spTree>
    <p:extLst>
      <p:ext uri="{BB962C8B-B14F-4D97-AF65-F5344CB8AC3E}">
        <p14:creationId xmlns:p14="http://schemas.microsoft.com/office/powerpoint/2010/main" val="15603548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129</Words>
  <Application>Microsoft Office PowerPoint</Application>
  <PresentationFormat>Předvádění na obrazovce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systému Office</vt:lpstr>
      <vt:lpstr>Příklady</vt:lpstr>
      <vt:lpstr>Další příklady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Predikátová logika</dc:title>
  <dc:creator>Tomáš Vaníček</dc:creator>
  <cp:lastModifiedBy>RNDr. Tomáš Vaníček, Ph.D.</cp:lastModifiedBy>
  <cp:revision>7</cp:revision>
  <dcterms:created xsi:type="dcterms:W3CDTF">2017-10-04T12:10:08Z</dcterms:created>
  <dcterms:modified xsi:type="dcterms:W3CDTF">2018-11-14T14:00:28Z</dcterms:modified>
</cp:coreProperties>
</file>