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82" r:id="rId18"/>
    <p:sldId id="283" r:id="rId19"/>
    <p:sldId id="271" r:id="rId20"/>
    <p:sldId id="274" r:id="rId21"/>
    <p:sldId id="275" r:id="rId22"/>
    <p:sldId id="276" r:id="rId23"/>
    <p:sldId id="277" r:id="rId24"/>
    <p:sldId id="278" r:id="rId25"/>
    <p:sldId id="279" r:id="rId26"/>
    <p:sldId id="284" r:id="rId27"/>
    <p:sldId id="290" r:id="rId28"/>
    <p:sldId id="285" r:id="rId29"/>
    <p:sldId id="286" r:id="rId30"/>
    <p:sldId id="287" r:id="rId31"/>
    <p:sldId id="288" r:id="rId32"/>
    <p:sldId id="289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71087-1E0B-49D6-8DC4-FA02547F43C6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0B227-9221-4BEA-AF58-830E4F20B4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614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64FD58FA-C915-41F2-8385-F376280B4824}" type="slidenum">
              <a:rPr lang="cs-CZ" altLang="cs-CZ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26</a:t>
            </a:fld>
            <a:endParaRPr lang="cs-CZ" altLang="cs-CZ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843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2"/>
          <p:cNvSpPr>
            <a:spLocks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6F2B8065-62BF-4F1D-AB1A-1F177C7C16AD}" type="slidenum">
              <a:rPr lang="cs-CZ" altLang="cs-CZ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28</a:t>
            </a:fld>
            <a:endParaRPr lang="cs-CZ" altLang="cs-CZ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945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2CF28300-725A-4C52-AADC-6F345C4F0693}" type="slidenum">
              <a:rPr lang="cs-CZ" altLang="cs-CZ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29</a:t>
            </a:fld>
            <a:endParaRPr lang="cs-CZ" altLang="cs-CZ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04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>
            <a:spLocks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6A5BC8A8-B55C-47C6-9315-99A4AA5264AD}" type="slidenum">
              <a:rPr lang="cs-CZ" altLang="cs-CZ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30</a:t>
            </a:fld>
            <a:endParaRPr lang="cs-CZ" altLang="cs-CZ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150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/>
          <p:cNvSpPr>
            <a:spLocks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705C00A5-27C8-4FAB-B3AE-C1C5BEDB83FA}" type="slidenum">
              <a:rPr lang="cs-CZ" altLang="cs-CZ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31</a:t>
            </a:fld>
            <a:endParaRPr lang="cs-CZ" altLang="cs-CZ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253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/>
          <p:cNvSpPr>
            <a:spLocks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C977A193-52FA-4E07-B284-17094FBFAE69}" type="slidenum">
              <a:rPr lang="cs-CZ" altLang="cs-CZ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32</a:t>
            </a:fld>
            <a:endParaRPr lang="cs-CZ" altLang="cs-CZ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355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992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609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12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50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13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94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459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056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073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50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216C6-9476-4315-845A-05B1A41447D2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021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Číselné soustavy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Číselné </a:t>
            </a:r>
            <a:r>
              <a:rPr lang="cs-CZ" dirty="0"/>
              <a:t>soustavy reprezentují čísla, která jsou pro nás symbolem určitého množství – kvantity. </a:t>
            </a:r>
            <a:endParaRPr lang="cs-CZ" dirty="0" smtClean="0"/>
          </a:p>
          <a:p>
            <a:r>
              <a:rPr lang="cs-CZ" dirty="0" smtClean="0"/>
              <a:t>Desítkovou </a:t>
            </a:r>
            <a:r>
              <a:rPr lang="cs-CZ" dirty="0"/>
              <a:t>soustavu se učíme již v první třídě a využíváme ji v běžném životě. Při aritmetických operacích dostáváme vždy jednoznačný a nám srozumitelný výsledek. </a:t>
            </a:r>
            <a:endParaRPr lang="cs-CZ" dirty="0" smtClean="0"/>
          </a:p>
          <a:p>
            <a:r>
              <a:rPr lang="cs-CZ" dirty="0" smtClean="0"/>
              <a:t>Tato </a:t>
            </a:r>
            <a:r>
              <a:rPr lang="cs-CZ" dirty="0"/>
              <a:t>soustava však není vhodná pro počítače nebo číslicové systémy. protože číslicové zařízení by muselo rozlišovat deset různých, například napěťových úrovní. </a:t>
            </a:r>
            <a:endParaRPr lang="cs-CZ" dirty="0" smtClean="0"/>
          </a:p>
          <a:p>
            <a:r>
              <a:rPr lang="cs-CZ" dirty="0" smtClean="0"/>
              <a:t>Proto </a:t>
            </a:r>
            <a:r>
              <a:rPr lang="cs-CZ" dirty="0"/>
              <a:t>v těchto případech využíváme soustavy o jiných základech. </a:t>
            </a:r>
          </a:p>
        </p:txBody>
      </p:sp>
    </p:spTree>
    <p:extLst>
      <p:ext uri="{BB962C8B-B14F-4D97-AF65-F5344CB8AC3E}">
        <p14:creationId xmlns:p14="http://schemas.microsoft.com/office/powerpoint/2010/main" val="715494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Osmičková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 err="1" smtClean="0"/>
              <a:t>oktálová</a:t>
            </a:r>
            <a:r>
              <a:rPr lang="cs-CZ" dirty="0" smtClean="0"/>
              <a:t>  </a:t>
            </a:r>
            <a:r>
              <a:rPr lang="cs-CZ" dirty="0"/>
              <a:t>o základu </a:t>
            </a:r>
            <a:r>
              <a:rPr lang="cs-CZ" dirty="0" smtClean="0"/>
              <a:t> </a:t>
            </a:r>
            <a:r>
              <a:rPr lang="cs-CZ" dirty="0"/>
              <a:t>Z </a:t>
            </a:r>
            <a:r>
              <a:rPr lang="cs-CZ" dirty="0" smtClean="0"/>
              <a:t>= </a:t>
            </a:r>
            <a:r>
              <a:rPr lang="cs-CZ" dirty="0"/>
              <a:t>8</a:t>
            </a:r>
          </a:p>
          <a:p>
            <a:r>
              <a:rPr lang="cs-CZ" dirty="0"/>
              <a:t>Tato soustava využívá osmi číslic jako násobících koeficientů. Jsou to 0, 1, 2, 3, 4, 5, 6 a 7. </a:t>
            </a:r>
            <a:endParaRPr lang="cs-CZ" dirty="0" smtClean="0"/>
          </a:p>
          <a:p>
            <a:r>
              <a:rPr lang="cs-CZ" dirty="0" smtClean="0"/>
              <a:t>Dříve </a:t>
            </a:r>
            <a:r>
              <a:rPr lang="cs-CZ" dirty="0"/>
              <a:t>se tato soustava spolu se šestnáctkovou používala v souvislosti se staršími typy </a:t>
            </a:r>
            <a:r>
              <a:rPr lang="cs-CZ" dirty="0" smtClean="0"/>
              <a:t>sálových počítačů.</a:t>
            </a:r>
          </a:p>
          <a:p>
            <a:r>
              <a:rPr lang="cs-CZ" dirty="0" smtClean="0"/>
              <a:t>Dnes </a:t>
            </a:r>
            <a:r>
              <a:rPr lang="cs-CZ" dirty="0"/>
              <a:t>je její použití omezené.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1572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Šestnáctková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hexadecimální </a:t>
            </a:r>
            <a:r>
              <a:rPr lang="cs-CZ" dirty="0"/>
              <a:t>o základu </a:t>
            </a:r>
            <a:r>
              <a:rPr lang="cs-CZ" dirty="0" smtClean="0"/>
              <a:t> </a:t>
            </a:r>
            <a:r>
              <a:rPr lang="cs-CZ" dirty="0"/>
              <a:t>Z </a:t>
            </a:r>
            <a:r>
              <a:rPr lang="cs-CZ" dirty="0" smtClean="0"/>
              <a:t>= </a:t>
            </a:r>
            <a:r>
              <a:rPr lang="cs-CZ" dirty="0"/>
              <a:t>16 </a:t>
            </a:r>
          </a:p>
          <a:p>
            <a:r>
              <a:rPr lang="cs-CZ" dirty="0"/>
              <a:t>Tato soustava využívá 16 číslic (znaků) jako násobících koeficientů příslušné mocniny základu soustavy. </a:t>
            </a:r>
            <a:endParaRPr lang="cs-CZ" dirty="0" smtClean="0"/>
          </a:p>
          <a:p>
            <a:r>
              <a:rPr lang="cs-CZ" dirty="0" smtClean="0"/>
              <a:t>K vyjádření </a:t>
            </a:r>
            <a:r>
              <a:rPr lang="cs-CZ" dirty="0"/>
              <a:t>těchto 16 znaků si pomáháme alfabetickými znaky začátku abecedy A až F pro čísla 10 až 15. </a:t>
            </a:r>
            <a:endParaRPr lang="cs-CZ" dirty="0" smtClean="0"/>
          </a:p>
          <a:p>
            <a:r>
              <a:rPr lang="cs-CZ" dirty="0"/>
              <a:t>Šestnáctková soustava se používá v mikropočítačové technice k popisu dat na adresové a datové sběrnici. </a:t>
            </a:r>
            <a:endParaRPr lang="cs-CZ" dirty="0" smtClean="0"/>
          </a:p>
          <a:p>
            <a:r>
              <a:rPr lang="cs-CZ" dirty="0" smtClean="0"/>
              <a:t>Hexadecimální </a:t>
            </a:r>
            <a:r>
              <a:rPr lang="cs-CZ" dirty="0"/>
              <a:t>vyjádření dat se </a:t>
            </a:r>
            <a:r>
              <a:rPr lang="cs-CZ" dirty="0" smtClean="0"/>
              <a:t> </a:t>
            </a:r>
            <a:r>
              <a:rPr lang="cs-CZ" dirty="0"/>
              <a:t>značí symbolem h nebo též H za šestnáctkovým číslem.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23744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0"/>
            <a:ext cx="5358730" cy="677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7189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Převody mezi číselnými soustavami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Častým úkolem bývá provést přepočet čísel mezi různými číselnými soustavami. </a:t>
            </a:r>
            <a:endParaRPr lang="cs-CZ" dirty="0" smtClean="0"/>
          </a:p>
          <a:p>
            <a:r>
              <a:rPr lang="cs-CZ" dirty="0" smtClean="0"/>
              <a:t>Číslo </a:t>
            </a:r>
            <a:r>
              <a:rPr lang="cs-CZ" dirty="0"/>
              <a:t>neustále stejné (má stejnou hodnotu), jde jen o to, že jeho vyjádření v různých soustavách je různé. </a:t>
            </a:r>
            <a:endParaRPr lang="cs-CZ" dirty="0" smtClean="0"/>
          </a:p>
          <a:p>
            <a:r>
              <a:rPr lang="cs-CZ" dirty="0" smtClean="0"/>
              <a:t>Dekadicky </a:t>
            </a:r>
            <a:r>
              <a:rPr lang="cs-CZ" dirty="0"/>
              <a:t>vyjádřené číslo je nám srozumitelné, ale pro některé aplikace, např. pro logické systémy, je nepoužitelné. V tomto případě užíváme číslo vyjádřené dvojkově. </a:t>
            </a:r>
            <a:endParaRPr lang="cs-CZ" dirty="0" smtClean="0"/>
          </a:p>
          <a:p>
            <a:r>
              <a:rPr lang="cs-CZ" dirty="0" smtClean="0"/>
              <a:t>Toto </a:t>
            </a:r>
            <a:r>
              <a:rPr lang="cs-CZ" dirty="0"/>
              <a:t>vyjádření je ale mnohdy moc dlouhé, proto v souvislosti s logickými obvody a mikroprocesory používáme často soustavu šestnáctkovou.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proto nutné umět čísla vyjádřená v různých soustavách mezi sebou vzájemně převádět. </a:t>
            </a:r>
          </a:p>
        </p:txBody>
      </p:sp>
    </p:spTree>
    <p:extLst>
      <p:ext uri="{BB962C8B-B14F-4D97-AF65-F5344CB8AC3E}">
        <p14:creationId xmlns:p14="http://schemas.microsoft.com/office/powerpoint/2010/main" val="82254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Převeďte číslo F</a:t>
            </a:r>
            <a:r>
              <a:rPr lang="cs-CZ" baseline="-25000" dirty="0"/>
              <a:t>2</a:t>
            </a:r>
            <a:r>
              <a:rPr lang="cs-CZ" dirty="0"/>
              <a:t> </a:t>
            </a:r>
            <a:r>
              <a:rPr lang="cs-CZ" dirty="0" smtClean="0"/>
              <a:t>= </a:t>
            </a:r>
            <a:r>
              <a:rPr lang="cs-CZ" dirty="0"/>
              <a:t>11011 do soustavy o základu </a:t>
            </a:r>
            <a:r>
              <a:rPr lang="cs-CZ" i="1" dirty="0"/>
              <a:t>Z </a:t>
            </a:r>
            <a:r>
              <a:rPr lang="cs-CZ" i="1" dirty="0" smtClean="0"/>
              <a:t>=</a:t>
            </a:r>
            <a:r>
              <a:rPr lang="cs-CZ" dirty="0" smtClean="0"/>
              <a:t> </a:t>
            </a:r>
            <a:r>
              <a:rPr lang="cs-CZ" dirty="0"/>
              <a:t>10 .</a:t>
            </a:r>
          </a:p>
          <a:p>
            <a:r>
              <a:rPr lang="cs-CZ" dirty="0" smtClean="0"/>
              <a:t>F = 1*2</a:t>
            </a:r>
            <a:r>
              <a:rPr lang="cs-CZ" baseline="30000" dirty="0" smtClean="0"/>
              <a:t>4</a:t>
            </a:r>
            <a:r>
              <a:rPr lang="cs-CZ" dirty="0" smtClean="0"/>
              <a:t> + 1*2</a:t>
            </a:r>
            <a:r>
              <a:rPr lang="cs-CZ" baseline="30000" dirty="0" smtClean="0"/>
              <a:t>3</a:t>
            </a:r>
            <a:r>
              <a:rPr lang="cs-CZ" dirty="0" smtClean="0"/>
              <a:t> + 0*2</a:t>
            </a:r>
            <a:r>
              <a:rPr lang="cs-CZ" baseline="30000" dirty="0" smtClean="0"/>
              <a:t>2</a:t>
            </a:r>
            <a:r>
              <a:rPr lang="cs-CZ" dirty="0" smtClean="0"/>
              <a:t> +1*2</a:t>
            </a:r>
            <a:r>
              <a:rPr lang="cs-CZ" baseline="30000" dirty="0" smtClean="0"/>
              <a:t>1</a:t>
            </a:r>
            <a:r>
              <a:rPr lang="cs-CZ" dirty="0" smtClean="0"/>
              <a:t> +1*2</a:t>
            </a:r>
            <a:r>
              <a:rPr lang="cs-CZ" baseline="30000" dirty="0" smtClean="0"/>
              <a:t>0</a:t>
            </a:r>
            <a:r>
              <a:rPr lang="cs-CZ" dirty="0" smtClean="0"/>
              <a:t> = 16+8+2+1 = 27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247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Převeďte číslo </a:t>
            </a:r>
            <a:r>
              <a:rPr lang="cs-CZ" dirty="0" smtClean="0"/>
              <a:t>F</a:t>
            </a:r>
            <a:r>
              <a:rPr lang="cs-CZ" baseline="-25000" dirty="0" smtClean="0"/>
              <a:t>8</a:t>
            </a:r>
            <a:r>
              <a:rPr lang="cs-CZ" dirty="0" smtClean="0"/>
              <a:t> = 2175 </a:t>
            </a:r>
            <a:r>
              <a:rPr lang="cs-CZ" dirty="0"/>
              <a:t>do soustavy o základu </a:t>
            </a:r>
            <a:r>
              <a:rPr lang="cs-CZ" i="1" dirty="0"/>
              <a:t>Z </a:t>
            </a:r>
            <a:r>
              <a:rPr lang="cs-CZ" i="1" dirty="0" smtClean="0"/>
              <a:t>=</a:t>
            </a:r>
            <a:r>
              <a:rPr lang="cs-CZ" dirty="0" smtClean="0"/>
              <a:t> </a:t>
            </a:r>
            <a:r>
              <a:rPr lang="cs-CZ" dirty="0"/>
              <a:t>10 .</a:t>
            </a:r>
          </a:p>
          <a:p>
            <a:r>
              <a:rPr lang="cs-CZ" dirty="0" smtClean="0"/>
              <a:t>F = 2*8</a:t>
            </a:r>
            <a:r>
              <a:rPr lang="cs-CZ" baseline="30000" dirty="0" smtClean="0"/>
              <a:t>3</a:t>
            </a:r>
            <a:r>
              <a:rPr lang="cs-CZ" dirty="0" smtClean="0"/>
              <a:t> + 1*8</a:t>
            </a:r>
            <a:r>
              <a:rPr lang="cs-CZ" baseline="30000" dirty="0" smtClean="0"/>
              <a:t>2</a:t>
            </a:r>
            <a:r>
              <a:rPr lang="cs-CZ" dirty="0" smtClean="0"/>
              <a:t> +7*8</a:t>
            </a:r>
            <a:r>
              <a:rPr lang="cs-CZ" baseline="30000" dirty="0" smtClean="0"/>
              <a:t>1</a:t>
            </a:r>
            <a:r>
              <a:rPr lang="cs-CZ" dirty="0" smtClean="0"/>
              <a:t> +5*8</a:t>
            </a:r>
            <a:r>
              <a:rPr lang="cs-CZ" baseline="30000" dirty="0" smtClean="0"/>
              <a:t>0</a:t>
            </a:r>
            <a:r>
              <a:rPr lang="cs-CZ" dirty="0" smtClean="0"/>
              <a:t> = 1024+64+56+5 = 1149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0555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Převeďte číslo </a:t>
            </a:r>
            <a:r>
              <a:rPr lang="cs-CZ" dirty="0" smtClean="0"/>
              <a:t>F</a:t>
            </a:r>
            <a:r>
              <a:rPr lang="cs-CZ" baseline="-25000" dirty="0" smtClean="0"/>
              <a:t>16</a:t>
            </a:r>
            <a:r>
              <a:rPr lang="cs-CZ" dirty="0" smtClean="0"/>
              <a:t> = C7A </a:t>
            </a:r>
            <a:r>
              <a:rPr lang="cs-CZ" dirty="0"/>
              <a:t>do soustavy o základu </a:t>
            </a:r>
            <a:r>
              <a:rPr lang="cs-CZ" i="1" dirty="0"/>
              <a:t>Z </a:t>
            </a:r>
            <a:r>
              <a:rPr lang="cs-CZ" i="1" dirty="0" smtClean="0"/>
              <a:t>=</a:t>
            </a:r>
            <a:r>
              <a:rPr lang="cs-CZ" dirty="0" smtClean="0"/>
              <a:t> </a:t>
            </a:r>
            <a:r>
              <a:rPr lang="cs-CZ" dirty="0"/>
              <a:t>10 .</a:t>
            </a:r>
          </a:p>
          <a:p>
            <a:r>
              <a:rPr lang="cs-CZ" dirty="0" smtClean="0"/>
              <a:t>F = C*16</a:t>
            </a:r>
            <a:r>
              <a:rPr lang="cs-CZ" baseline="30000" dirty="0"/>
              <a:t>2</a:t>
            </a:r>
            <a:r>
              <a:rPr lang="cs-CZ" dirty="0" smtClean="0"/>
              <a:t> +7*16</a:t>
            </a:r>
            <a:r>
              <a:rPr lang="cs-CZ" baseline="30000" dirty="0" smtClean="0"/>
              <a:t>1</a:t>
            </a:r>
            <a:r>
              <a:rPr lang="cs-CZ" dirty="0" smtClean="0"/>
              <a:t> +A*16</a:t>
            </a:r>
            <a:r>
              <a:rPr lang="cs-CZ" baseline="30000" dirty="0" smtClean="0"/>
              <a:t>0</a:t>
            </a:r>
            <a:r>
              <a:rPr lang="cs-CZ" dirty="0" smtClean="0"/>
              <a:t> = 12*16</a:t>
            </a:r>
            <a:r>
              <a:rPr lang="cs-CZ" baseline="30000" dirty="0" smtClean="0"/>
              <a:t>2</a:t>
            </a:r>
            <a:r>
              <a:rPr lang="cs-CZ" dirty="0" smtClean="0"/>
              <a:t>+7*16</a:t>
            </a:r>
            <a:r>
              <a:rPr lang="cs-CZ" baseline="30000" dirty="0" smtClean="0"/>
              <a:t>1</a:t>
            </a:r>
            <a:r>
              <a:rPr lang="cs-CZ" dirty="0" smtClean="0"/>
              <a:t>+10*16</a:t>
            </a:r>
            <a:r>
              <a:rPr lang="cs-CZ" baseline="30000" dirty="0" smtClean="0"/>
              <a:t>0  </a:t>
            </a:r>
            <a:r>
              <a:rPr lang="cs-CZ" dirty="0" smtClean="0"/>
              <a:t>=</a:t>
            </a:r>
            <a:r>
              <a:rPr lang="cs-CZ" baseline="30000" dirty="0" smtClean="0"/>
              <a:t> </a:t>
            </a:r>
            <a:r>
              <a:rPr lang="cs-CZ" dirty="0" smtClean="0"/>
              <a:t>3072+112+10 = 3194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642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na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dirty="0"/>
              <a:t>Převeďte číslo 273</a:t>
            </a:r>
            <a:r>
              <a:rPr lang="pt-BR" baseline="-25000" dirty="0"/>
              <a:t>8</a:t>
            </a:r>
            <a:r>
              <a:rPr lang="pt-BR" dirty="0"/>
              <a:t> z osmičkové soustavy do desítkové.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Převeďte číslo 124</a:t>
            </a:r>
            <a:r>
              <a:rPr lang="cs-CZ" baseline="-25000" dirty="0"/>
              <a:t>5</a:t>
            </a:r>
            <a:r>
              <a:rPr lang="cs-CZ" dirty="0"/>
              <a:t> z pětkové soustavy do desítkové.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Převeďte číslo C2F</a:t>
            </a:r>
            <a:r>
              <a:rPr lang="cs-CZ" baseline="-25000" dirty="0"/>
              <a:t>16 </a:t>
            </a:r>
            <a:r>
              <a:rPr lang="cs-CZ" dirty="0"/>
              <a:t>z šestnáctkové soustavy do desítkové.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7949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187</a:t>
            </a:r>
            <a:r>
              <a:rPr lang="cs-CZ" baseline="-25000" dirty="0" smtClean="0"/>
              <a:t>10</a:t>
            </a:r>
            <a:endParaRPr lang="cs-CZ" baseline="-25000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39</a:t>
            </a:r>
            <a:r>
              <a:rPr lang="cs-CZ" baseline="-25000" dirty="0"/>
              <a:t>10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3119</a:t>
            </a:r>
            <a:r>
              <a:rPr lang="cs-CZ" baseline="-25000" dirty="0" smtClean="0"/>
              <a:t>10</a:t>
            </a:r>
            <a:endParaRPr lang="cs-CZ" baseline="-25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0947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Převod čísla z desítkové soustavy do jiné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Metoda </a:t>
            </a:r>
            <a:r>
              <a:rPr lang="cs-CZ" b="1" dirty="0"/>
              <a:t>postupného odečítání</a:t>
            </a:r>
          </a:p>
          <a:p>
            <a:r>
              <a:rPr lang="cs-CZ" dirty="0"/>
              <a:t>Původní číslo v soustavě o základu </a:t>
            </a:r>
            <a:r>
              <a:rPr lang="cs-CZ" i="1" dirty="0"/>
              <a:t>Z </a:t>
            </a:r>
            <a:r>
              <a:rPr lang="cs-CZ" dirty="0"/>
              <a:t>= 10 se rozkládá odečítáním zmenšujících </a:t>
            </a:r>
            <a:r>
              <a:rPr lang="cs-CZ" dirty="0" err="1" smtClean="0"/>
              <a:t>semocnin</a:t>
            </a:r>
            <a:r>
              <a:rPr lang="cs-CZ" dirty="0" smtClean="0"/>
              <a:t> </a:t>
            </a:r>
            <a:r>
              <a:rPr lang="cs-CZ" dirty="0"/>
              <a:t>základu </a:t>
            </a:r>
            <a:r>
              <a:rPr lang="cs-CZ" i="1" dirty="0" smtClean="0"/>
              <a:t>Z</a:t>
            </a:r>
            <a:endParaRPr lang="cs-CZ" dirty="0" smtClean="0"/>
          </a:p>
          <a:p>
            <a:r>
              <a:rPr lang="cs-CZ" dirty="0" smtClean="0"/>
              <a:t>Jako </a:t>
            </a:r>
            <a:r>
              <a:rPr lang="cs-CZ" dirty="0"/>
              <a:t>první odečítá mocnina čísla </a:t>
            </a:r>
            <a:r>
              <a:rPr lang="cs-CZ" i="1" dirty="0"/>
              <a:t>Z </a:t>
            </a:r>
            <a:r>
              <a:rPr lang="cs-CZ" dirty="0"/>
              <a:t>rovná převáděnému </a:t>
            </a:r>
            <a:r>
              <a:rPr lang="cs-CZ" dirty="0" smtClean="0"/>
              <a:t>číslu, nebo nejbližší menší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859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Číselné soustavy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Nedůležité číselné soustavy jsou: </a:t>
            </a:r>
          </a:p>
          <a:p>
            <a:pPr lvl="1"/>
            <a:r>
              <a:rPr lang="cs-CZ" dirty="0" smtClean="0"/>
              <a:t> Dvojková (binární) </a:t>
            </a:r>
          </a:p>
          <a:p>
            <a:pPr lvl="1"/>
            <a:r>
              <a:rPr lang="cs-CZ" dirty="0" smtClean="0"/>
              <a:t>Desítková (dekadická) </a:t>
            </a:r>
          </a:p>
          <a:p>
            <a:pPr lvl="1"/>
            <a:r>
              <a:rPr lang="cs-CZ" dirty="0" smtClean="0"/>
              <a:t>Šestnáctková (hexadecimální) </a:t>
            </a:r>
          </a:p>
          <a:p>
            <a:pPr lvl="1"/>
            <a:r>
              <a:rPr lang="cs-CZ" dirty="0" err="1" smtClean="0"/>
              <a:t>Pořípadě</a:t>
            </a:r>
            <a:r>
              <a:rPr lang="cs-CZ" dirty="0" smtClean="0"/>
              <a:t> osmičková (</a:t>
            </a:r>
            <a:r>
              <a:rPr lang="cs-CZ" dirty="0" err="1" smtClean="0"/>
              <a:t>oktální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7146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Převeďte číslo </a:t>
            </a:r>
            <a:r>
              <a:rPr lang="cs-CZ" dirty="0" smtClean="0"/>
              <a:t>F10 = 190 do soustavy o </a:t>
            </a:r>
            <a:r>
              <a:rPr lang="cs-CZ" dirty="0"/>
              <a:t>základu Z = 2. </a:t>
            </a:r>
            <a:r>
              <a:rPr lang="cs-CZ" dirty="0" smtClean="0"/>
              <a:t> </a:t>
            </a:r>
          </a:p>
          <a:p>
            <a:r>
              <a:rPr lang="cs-CZ" dirty="0" smtClean="0"/>
              <a:t>Nejprve </a:t>
            </a:r>
            <a:r>
              <a:rPr lang="cs-CZ" dirty="0"/>
              <a:t>si vyjádříme jednotlivé mocniny čísla 2 (základu soustavy). Nejvyšší vyjadřovaná mocnina čísla 2 bude vzhledem k požadavku na rozkládané číslo 2</a:t>
            </a:r>
            <a:r>
              <a:rPr lang="cs-CZ" baseline="30000" dirty="0"/>
              <a:t>7</a:t>
            </a:r>
            <a:r>
              <a:rPr lang="cs-CZ" dirty="0"/>
              <a:t>, protože </a:t>
            </a:r>
            <a:r>
              <a:rPr lang="cs-CZ" dirty="0" smtClean="0"/>
              <a:t>2</a:t>
            </a:r>
            <a:r>
              <a:rPr lang="cs-CZ" baseline="30000" dirty="0" smtClean="0"/>
              <a:t>7</a:t>
            </a:r>
            <a:r>
              <a:rPr lang="cs-CZ" dirty="0" smtClean="0"/>
              <a:t> = 128</a:t>
            </a:r>
            <a:r>
              <a:rPr lang="en-US" dirty="0" smtClean="0"/>
              <a:t> &lt; F</a:t>
            </a:r>
            <a:r>
              <a:rPr lang="cs-CZ" dirty="0" smtClean="0"/>
              <a:t> a 2</a:t>
            </a:r>
            <a:r>
              <a:rPr lang="cs-CZ" baseline="30000" dirty="0"/>
              <a:t>8</a:t>
            </a:r>
            <a:r>
              <a:rPr lang="cs-CZ" dirty="0" smtClean="0"/>
              <a:t> = 256 </a:t>
            </a:r>
            <a:r>
              <a:rPr lang="en-US" dirty="0" smtClean="0"/>
              <a:t> &gt; F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2</a:t>
            </a:r>
            <a:r>
              <a:rPr lang="cs-CZ" baseline="30000" dirty="0"/>
              <a:t>7</a:t>
            </a:r>
            <a:r>
              <a:rPr lang="cs-CZ" dirty="0"/>
              <a:t> = 128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cs-CZ" dirty="0" smtClean="0"/>
              <a:t>2</a:t>
            </a:r>
            <a:r>
              <a:rPr lang="cs-CZ" baseline="30000" dirty="0" smtClean="0"/>
              <a:t>6</a:t>
            </a:r>
            <a:r>
              <a:rPr lang="cs-CZ" dirty="0" smtClean="0"/>
              <a:t> </a:t>
            </a:r>
            <a:r>
              <a:rPr lang="cs-CZ" dirty="0"/>
              <a:t>= 64, </a:t>
            </a:r>
            <a:r>
              <a:rPr lang="cs-CZ" dirty="0" smtClean="0"/>
              <a:t>2</a:t>
            </a:r>
            <a:r>
              <a:rPr lang="cs-CZ" baseline="30000" dirty="0" smtClean="0"/>
              <a:t>5</a:t>
            </a:r>
            <a:r>
              <a:rPr lang="cs-CZ" dirty="0" smtClean="0"/>
              <a:t> </a:t>
            </a:r>
            <a:r>
              <a:rPr lang="cs-CZ" dirty="0"/>
              <a:t>= 32, </a:t>
            </a:r>
            <a:r>
              <a:rPr lang="cs-CZ" dirty="0" smtClean="0"/>
              <a:t>2</a:t>
            </a:r>
            <a:r>
              <a:rPr lang="cs-CZ" baseline="30000" dirty="0" smtClean="0"/>
              <a:t>4</a:t>
            </a:r>
            <a:r>
              <a:rPr lang="cs-CZ" dirty="0" smtClean="0"/>
              <a:t> </a:t>
            </a:r>
            <a:r>
              <a:rPr lang="cs-CZ" dirty="0"/>
              <a:t>= 16, </a:t>
            </a:r>
            <a:r>
              <a:rPr lang="cs-CZ" dirty="0" smtClean="0"/>
              <a:t>2</a:t>
            </a:r>
            <a:r>
              <a:rPr lang="cs-CZ" baseline="30000" dirty="0" smtClean="0"/>
              <a:t>3</a:t>
            </a:r>
            <a:r>
              <a:rPr lang="cs-CZ" dirty="0" smtClean="0"/>
              <a:t> </a:t>
            </a:r>
            <a:r>
              <a:rPr lang="cs-CZ" dirty="0"/>
              <a:t>= 8, </a:t>
            </a:r>
            <a:r>
              <a:rPr lang="cs-CZ" dirty="0" smtClean="0"/>
              <a:t>2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  <a:r>
              <a:rPr lang="cs-CZ" dirty="0"/>
              <a:t>= 4, </a:t>
            </a:r>
            <a:r>
              <a:rPr lang="cs-CZ" dirty="0" smtClean="0"/>
              <a:t>2</a:t>
            </a:r>
            <a:r>
              <a:rPr lang="cs-CZ" baseline="30000" dirty="0" smtClean="0"/>
              <a:t>1</a:t>
            </a:r>
            <a:r>
              <a:rPr lang="cs-CZ" dirty="0" smtClean="0"/>
              <a:t> </a:t>
            </a:r>
            <a:r>
              <a:rPr lang="cs-CZ" dirty="0"/>
              <a:t>= 2, </a:t>
            </a:r>
            <a:r>
              <a:rPr lang="cs-CZ" dirty="0" smtClean="0"/>
              <a:t>2</a:t>
            </a:r>
            <a:r>
              <a:rPr lang="cs-CZ" baseline="30000" dirty="0" smtClean="0"/>
              <a:t>0</a:t>
            </a:r>
            <a:r>
              <a:rPr lang="cs-CZ" dirty="0" smtClean="0"/>
              <a:t> </a:t>
            </a:r>
            <a:r>
              <a:rPr lang="cs-CZ" dirty="0"/>
              <a:t>= 1. </a:t>
            </a:r>
          </a:p>
          <a:p>
            <a:r>
              <a:rPr lang="cs-CZ" dirty="0"/>
              <a:t>Od převáděného čísla odečteme nejvyšší mocninu čísla 2 ještě menší než převáděné číslo. </a:t>
            </a:r>
          </a:p>
          <a:p>
            <a:r>
              <a:rPr lang="pt-BR" dirty="0"/>
              <a:t>190 - 2</a:t>
            </a:r>
            <a:r>
              <a:rPr lang="pt-BR" baseline="30000" dirty="0"/>
              <a:t>7</a:t>
            </a:r>
            <a:r>
              <a:rPr lang="pt-BR" dirty="0"/>
              <a:t> = 190 - 128 = </a:t>
            </a:r>
            <a:r>
              <a:rPr lang="pt-BR" dirty="0" smtClean="0"/>
              <a:t>62, </a:t>
            </a:r>
            <a:r>
              <a:rPr lang="pt-BR" dirty="0"/>
              <a:t>jedničku </a:t>
            </a:r>
            <a:r>
              <a:rPr lang="pt-BR" dirty="0" smtClean="0"/>
              <a:t>uložíme </a:t>
            </a:r>
            <a:r>
              <a:rPr lang="pt-BR" dirty="0"/>
              <a:t>do proměnné </a:t>
            </a:r>
            <a:r>
              <a:rPr lang="pt-BR" dirty="0" smtClean="0"/>
              <a:t>a</a:t>
            </a:r>
            <a:r>
              <a:rPr lang="pt-BR" baseline="-25000" dirty="0" smtClean="0"/>
              <a:t>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2200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Příklad,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62 - 2</a:t>
            </a:r>
            <a:r>
              <a:rPr lang="pt-BR" baseline="30000" dirty="0"/>
              <a:t>6</a:t>
            </a:r>
            <a:r>
              <a:rPr lang="pt-BR" dirty="0"/>
              <a:t> = 62 - 64 = -</a:t>
            </a:r>
            <a:r>
              <a:rPr lang="pt-BR" dirty="0" smtClean="0"/>
              <a:t>2</a:t>
            </a:r>
            <a:r>
              <a:rPr lang="cs-CZ" dirty="0" smtClean="0"/>
              <a:t>,</a:t>
            </a:r>
            <a:r>
              <a:rPr lang="pt-BR" dirty="0" smtClean="0"/>
              <a:t> </a:t>
            </a:r>
            <a:r>
              <a:rPr lang="pt-BR" dirty="0"/>
              <a:t>2</a:t>
            </a:r>
            <a:r>
              <a:rPr lang="pt-BR" baseline="30000" dirty="0"/>
              <a:t>6 </a:t>
            </a:r>
            <a:r>
              <a:rPr lang="pt-BR" dirty="0"/>
              <a:t>se do čísla 62 nevejde, 0 </a:t>
            </a:r>
            <a:r>
              <a:rPr lang="pt-BR" dirty="0" smtClean="0"/>
              <a:t>→ a</a:t>
            </a:r>
            <a:r>
              <a:rPr lang="cs-CZ" baseline="-25000" dirty="0" smtClean="0"/>
              <a:t>6</a:t>
            </a:r>
            <a:r>
              <a:rPr lang="pt-BR" dirty="0" smtClean="0"/>
              <a:t> </a:t>
            </a:r>
            <a:endParaRPr lang="pt-BR" dirty="0"/>
          </a:p>
          <a:p>
            <a:r>
              <a:rPr lang="pt-BR" dirty="0" smtClean="0"/>
              <a:t>62 </a:t>
            </a:r>
            <a:r>
              <a:rPr lang="pt-BR" dirty="0"/>
              <a:t>- 2</a:t>
            </a:r>
            <a:r>
              <a:rPr lang="pt-BR" baseline="30000" dirty="0"/>
              <a:t>5</a:t>
            </a:r>
            <a:r>
              <a:rPr lang="pt-BR" dirty="0"/>
              <a:t> = 62 - 32 = </a:t>
            </a:r>
            <a:r>
              <a:rPr lang="pt-BR" dirty="0" smtClean="0"/>
              <a:t>30</a:t>
            </a:r>
            <a:r>
              <a:rPr lang="cs-CZ" dirty="0" smtClean="0"/>
              <a:t>,</a:t>
            </a:r>
            <a:r>
              <a:rPr lang="pt-BR" dirty="0" smtClean="0"/>
              <a:t> </a:t>
            </a:r>
            <a:r>
              <a:rPr lang="pt-BR" dirty="0"/>
              <a:t>2</a:t>
            </a:r>
            <a:r>
              <a:rPr lang="pt-BR" baseline="30000" dirty="0"/>
              <a:t>5</a:t>
            </a:r>
            <a:r>
              <a:rPr lang="pt-BR" dirty="0"/>
              <a:t> se do čísla 62 vejde, </a:t>
            </a:r>
            <a:r>
              <a:rPr lang="cs-CZ" dirty="0"/>
              <a:t>1</a:t>
            </a:r>
            <a:r>
              <a:rPr lang="pt-BR" dirty="0" smtClean="0"/>
              <a:t> → a</a:t>
            </a:r>
            <a:r>
              <a:rPr lang="cs-CZ" baseline="-25000" dirty="0"/>
              <a:t>5</a:t>
            </a:r>
            <a:r>
              <a:rPr lang="pt-BR" dirty="0" smtClean="0"/>
              <a:t> </a:t>
            </a:r>
          </a:p>
          <a:p>
            <a:r>
              <a:rPr lang="cs-CZ" dirty="0" smtClean="0"/>
              <a:t>30</a:t>
            </a:r>
            <a:r>
              <a:rPr lang="pt-BR" dirty="0" smtClean="0"/>
              <a:t> - 2</a:t>
            </a:r>
            <a:r>
              <a:rPr lang="cs-CZ" baseline="30000" dirty="0"/>
              <a:t>4</a:t>
            </a:r>
            <a:r>
              <a:rPr lang="pt-BR" dirty="0" smtClean="0"/>
              <a:t> = </a:t>
            </a:r>
            <a:r>
              <a:rPr lang="cs-CZ" dirty="0" smtClean="0"/>
              <a:t>30</a:t>
            </a:r>
            <a:r>
              <a:rPr lang="pt-BR" dirty="0" smtClean="0"/>
              <a:t> - </a:t>
            </a:r>
            <a:r>
              <a:rPr lang="cs-CZ" dirty="0" smtClean="0"/>
              <a:t>16</a:t>
            </a:r>
            <a:r>
              <a:rPr lang="pt-BR" dirty="0" smtClean="0"/>
              <a:t> = </a:t>
            </a:r>
            <a:r>
              <a:rPr lang="cs-CZ" dirty="0" smtClean="0"/>
              <a:t>14,</a:t>
            </a:r>
            <a:r>
              <a:rPr lang="pt-BR" dirty="0" smtClean="0"/>
              <a:t> 2</a:t>
            </a:r>
            <a:r>
              <a:rPr lang="cs-CZ" baseline="30000" dirty="0"/>
              <a:t>4</a:t>
            </a:r>
            <a:r>
              <a:rPr lang="pt-BR" dirty="0" smtClean="0"/>
              <a:t> se do čísla </a:t>
            </a:r>
            <a:r>
              <a:rPr lang="cs-CZ" dirty="0" smtClean="0"/>
              <a:t>30</a:t>
            </a:r>
            <a:r>
              <a:rPr lang="pt-BR" dirty="0" smtClean="0"/>
              <a:t> vejde, </a:t>
            </a:r>
            <a:r>
              <a:rPr lang="cs-CZ" dirty="0" smtClean="0"/>
              <a:t>1</a:t>
            </a:r>
            <a:r>
              <a:rPr lang="pt-BR" dirty="0" smtClean="0"/>
              <a:t> → a</a:t>
            </a:r>
            <a:r>
              <a:rPr lang="cs-CZ" baseline="-25000" dirty="0"/>
              <a:t>4</a:t>
            </a:r>
            <a:r>
              <a:rPr lang="pt-BR" dirty="0" smtClean="0"/>
              <a:t> </a:t>
            </a:r>
          </a:p>
          <a:p>
            <a:r>
              <a:rPr lang="cs-CZ" dirty="0" smtClean="0"/>
              <a:t>14</a:t>
            </a:r>
            <a:r>
              <a:rPr lang="pt-BR" dirty="0" smtClean="0"/>
              <a:t> - 2</a:t>
            </a:r>
            <a:r>
              <a:rPr lang="cs-CZ" baseline="30000" dirty="0"/>
              <a:t>3</a:t>
            </a:r>
            <a:r>
              <a:rPr lang="pt-BR" dirty="0" smtClean="0"/>
              <a:t> = </a:t>
            </a:r>
            <a:r>
              <a:rPr lang="cs-CZ" dirty="0" smtClean="0"/>
              <a:t>14</a:t>
            </a:r>
            <a:r>
              <a:rPr lang="pt-BR" dirty="0" smtClean="0"/>
              <a:t> - </a:t>
            </a:r>
            <a:r>
              <a:rPr lang="cs-CZ" dirty="0" smtClean="0"/>
              <a:t>8</a:t>
            </a:r>
            <a:r>
              <a:rPr lang="pt-BR" dirty="0" smtClean="0"/>
              <a:t> = </a:t>
            </a:r>
            <a:r>
              <a:rPr lang="cs-CZ" dirty="0" smtClean="0"/>
              <a:t>6,</a:t>
            </a:r>
            <a:r>
              <a:rPr lang="pt-BR" dirty="0" smtClean="0"/>
              <a:t> 2</a:t>
            </a:r>
            <a:r>
              <a:rPr lang="cs-CZ" baseline="30000" dirty="0"/>
              <a:t>3</a:t>
            </a:r>
            <a:r>
              <a:rPr lang="pt-BR" dirty="0" smtClean="0"/>
              <a:t> se do čísla </a:t>
            </a:r>
            <a:r>
              <a:rPr lang="cs-CZ" dirty="0" smtClean="0"/>
              <a:t>14</a:t>
            </a:r>
            <a:r>
              <a:rPr lang="pt-BR" dirty="0" smtClean="0"/>
              <a:t> vejde, </a:t>
            </a:r>
            <a:r>
              <a:rPr lang="cs-CZ" dirty="0" smtClean="0"/>
              <a:t>1</a:t>
            </a:r>
            <a:r>
              <a:rPr lang="pt-BR" dirty="0" smtClean="0"/>
              <a:t> → a</a:t>
            </a:r>
            <a:r>
              <a:rPr lang="cs-CZ" baseline="-25000" dirty="0"/>
              <a:t>3</a:t>
            </a:r>
            <a:r>
              <a:rPr lang="pt-BR" dirty="0" smtClean="0"/>
              <a:t> </a:t>
            </a:r>
          </a:p>
          <a:p>
            <a:r>
              <a:rPr lang="pt-BR" dirty="0" smtClean="0"/>
              <a:t>6 - 2</a:t>
            </a:r>
            <a:r>
              <a:rPr lang="cs-CZ" baseline="30000" dirty="0"/>
              <a:t>2</a:t>
            </a:r>
            <a:r>
              <a:rPr lang="pt-BR" dirty="0" smtClean="0"/>
              <a:t> = 6 - </a:t>
            </a:r>
            <a:r>
              <a:rPr lang="cs-CZ" dirty="0" smtClean="0"/>
              <a:t>4</a:t>
            </a:r>
            <a:r>
              <a:rPr lang="pt-BR" dirty="0" smtClean="0"/>
              <a:t> = </a:t>
            </a:r>
            <a:r>
              <a:rPr lang="cs-CZ" dirty="0" smtClean="0"/>
              <a:t>2,</a:t>
            </a:r>
            <a:r>
              <a:rPr lang="pt-BR" dirty="0" smtClean="0"/>
              <a:t> 2</a:t>
            </a:r>
            <a:r>
              <a:rPr lang="cs-CZ" baseline="30000" dirty="0"/>
              <a:t>2</a:t>
            </a:r>
            <a:r>
              <a:rPr lang="pt-BR" dirty="0" smtClean="0"/>
              <a:t> se do čísla 6 vejde, </a:t>
            </a:r>
            <a:r>
              <a:rPr lang="cs-CZ" dirty="0" smtClean="0"/>
              <a:t>1</a:t>
            </a:r>
            <a:r>
              <a:rPr lang="pt-BR" dirty="0" smtClean="0"/>
              <a:t> → a</a:t>
            </a:r>
            <a:r>
              <a:rPr lang="cs-CZ" baseline="-25000" dirty="0"/>
              <a:t>2</a:t>
            </a:r>
            <a:r>
              <a:rPr lang="pt-BR" dirty="0" smtClean="0"/>
              <a:t> </a:t>
            </a:r>
          </a:p>
          <a:p>
            <a:r>
              <a:rPr lang="pt-BR" dirty="0" smtClean="0"/>
              <a:t>2 - 2</a:t>
            </a:r>
            <a:r>
              <a:rPr lang="cs-CZ" baseline="30000" dirty="0"/>
              <a:t>1</a:t>
            </a:r>
            <a:r>
              <a:rPr lang="pt-BR" dirty="0" smtClean="0"/>
              <a:t> = </a:t>
            </a:r>
            <a:r>
              <a:rPr lang="cs-CZ" dirty="0" smtClean="0"/>
              <a:t>2</a:t>
            </a:r>
            <a:r>
              <a:rPr lang="pt-BR" dirty="0" smtClean="0"/>
              <a:t> - 2 = 0</a:t>
            </a:r>
            <a:r>
              <a:rPr lang="cs-CZ" dirty="0" smtClean="0"/>
              <a:t>,</a:t>
            </a:r>
            <a:r>
              <a:rPr lang="pt-BR" dirty="0" smtClean="0"/>
              <a:t> 2</a:t>
            </a:r>
            <a:r>
              <a:rPr lang="cs-CZ" baseline="30000" dirty="0"/>
              <a:t>1</a:t>
            </a:r>
            <a:r>
              <a:rPr lang="pt-BR" dirty="0" smtClean="0"/>
              <a:t> se do čísla 2 vejde, </a:t>
            </a:r>
            <a:r>
              <a:rPr lang="cs-CZ" dirty="0" smtClean="0"/>
              <a:t>1</a:t>
            </a:r>
            <a:r>
              <a:rPr lang="pt-BR" dirty="0" smtClean="0"/>
              <a:t> → a</a:t>
            </a:r>
            <a:r>
              <a:rPr lang="cs-CZ" baseline="-25000" dirty="0" smtClean="0"/>
              <a:t>1</a:t>
            </a:r>
          </a:p>
          <a:p>
            <a:r>
              <a:rPr lang="cs-CZ" dirty="0" smtClean="0"/>
              <a:t>0</a:t>
            </a:r>
            <a:r>
              <a:rPr lang="pt-BR" dirty="0" smtClean="0"/>
              <a:t> - 2</a:t>
            </a:r>
            <a:r>
              <a:rPr lang="cs-CZ" baseline="30000" dirty="0"/>
              <a:t>0</a:t>
            </a:r>
            <a:r>
              <a:rPr lang="pt-BR" dirty="0" smtClean="0"/>
              <a:t> = </a:t>
            </a:r>
            <a:r>
              <a:rPr lang="cs-CZ" dirty="0" smtClean="0"/>
              <a:t>0</a:t>
            </a:r>
            <a:r>
              <a:rPr lang="pt-BR" dirty="0" smtClean="0"/>
              <a:t> - </a:t>
            </a:r>
            <a:r>
              <a:rPr lang="cs-CZ" dirty="0" smtClean="0"/>
              <a:t>1</a:t>
            </a:r>
            <a:r>
              <a:rPr lang="pt-BR" dirty="0" smtClean="0"/>
              <a:t> = </a:t>
            </a:r>
            <a:r>
              <a:rPr lang="cs-CZ" dirty="0" smtClean="0"/>
              <a:t>-1,</a:t>
            </a:r>
            <a:r>
              <a:rPr lang="pt-BR" dirty="0" smtClean="0"/>
              <a:t> 2</a:t>
            </a:r>
            <a:r>
              <a:rPr lang="cs-CZ" baseline="30000" dirty="0"/>
              <a:t>0</a:t>
            </a:r>
            <a:r>
              <a:rPr lang="pt-BR" dirty="0" smtClean="0"/>
              <a:t> se do čísla </a:t>
            </a:r>
            <a:r>
              <a:rPr lang="cs-CZ" dirty="0" smtClean="0"/>
              <a:t>0</a:t>
            </a:r>
            <a:r>
              <a:rPr lang="pt-BR" dirty="0" smtClean="0"/>
              <a:t> </a:t>
            </a:r>
            <a:r>
              <a:rPr lang="cs-CZ" dirty="0" smtClean="0"/>
              <a:t>ne</a:t>
            </a:r>
            <a:r>
              <a:rPr lang="pt-BR" dirty="0" smtClean="0"/>
              <a:t>vejde, 0 → a</a:t>
            </a:r>
            <a:r>
              <a:rPr lang="cs-CZ" baseline="-25000" dirty="0"/>
              <a:t>0</a:t>
            </a:r>
            <a:r>
              <a:rPr lang="pt-BR" dirty="0" smtClean="0"/>
              <a:t> </a:t>
            </a:r>
          </a:p>
          <a:p>
            <a:r>
              <a:rPr lang="cs-CZ" dirty="0" smtClean="0"/>
              <a:t>Výsledek</a:t>
            </a:r>
            <a:r>
              <a:rPr lang="cs-CZ" dirty="0"/>
              <a:t>: </a:t>
            </a:r>
            <a:r>
              <a:rPr lang="cs-CZ" dirty="0" smtClean="0"/>
              <a:t> </a:t>
            </a:r>
            <a:r>
              <a:rPr lang="cs-CZ" dirty="0"/>
              <a:t>F </a:t>
            </a:r>
            <a:r>
              <a:rPr lang="cs-CZ" dirty="0" smtClean="0"/>
              <a:t>=a</a:t>
            </a:r>
            <a:r>
              <a:rPr lang="cs-CZ" baseline="-25000" dirty="0" smtClean="0"/>
              <a:t>7</a:t>
            </a:r>
            <a:r>
              <a:rPr lang="cs-CZ" dirty="0" smtClean="0"/>
              <a:t>a</a:t>
            </a:r>
            <a:r>
              <a:rPr lang="cs-CZ" baseline="-25000" dirty="0" smtClean="0"/>
              <a:t>6</a:t>
            </a:r>
            <a:r>
              <a:rPr lang="cs-CZ" dirty="0" smtClean="0"/>
              <a:t>a</a:t>
            </a:r>
            <a:r>
              <a:rPr lang="cs-CZ" baseline="-25000" dirty="0" smtClean="0"/>
              <a:t>5</a:t>
            </a:r>
            <a:r>
              <a:rPr lang="cs-CZ" dirty="0" smtClean="0"/>
              <a:t>a</a:t>
            </a:r>
            <a:r>
              <a:rPr lang="cs-CZ" baseline="-25000" dirty="0" smtClean="0"/>
              <a:t>4</a:t>
            </a:r>
            <a:r>
              <a:rPr lang="cs-CZ" dirty="0" smtClean="0"/>
              <a:t>a</a:t>
            </a:r>
            <a:r>
              <a:rPr lang="cs-CZ" baseline="-25000" dirty="0" smtClean="0"/>
              <a:t>3</a:t>
            </a:r>
            <a:r>
              <a:rPr lang="cs-CZ" dirty="0" smtClean="0"/>
              <a:t>a</a:t>
            </a:r>
            <a:r>
              <a:rPr lang="cs-CZ" baseline="-25000" dirty="0" smtClean="0"/>
              <a:t>2</a:t>
            </a:r>
            <a:r>
              <a:rPr lang="cs-CZ" dirty="0" smtClean="0"/>
              <a:t>a</a:t>
            </a:r>
            <a:r>
              <a:rPr lang="cs-CZ" baseline="-25000" dirty="0" smtClean="0"/>
              <a:t>1</a:t>
            </a:r>
            <a:r>
              <a:rPr lang="cs-CZ" dirty="0" smtClean="0"/>
              <a:t>a</a:t>
            </a:r>
            <a:r>
              <a:rPr lang="cs-CZ" baseline="-25000" dirty="0" smtClean="0"/>
              <a:t>0</a:t>
            </a:r>
            <a:r>
              <a:rPr lang="cs-CZ" dirty="0" smtClean="0"/>
              <a:t>  = 10111110</a:t>
            </a:r>
            <a:r>
              <a:rPr lang="cs-CZ" baseline="-25000" dirty="0" smtClean="0"/>
              <a:t>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88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Převeďte číslo F</a:t>
            </a:r>
            <a:r>
              <a:rPr lang="cs-CZ" baseline="-25000" dirty="0"/>
              <a:t>10</a:t>
            </a:r>
            <a:r>
              <a:rPr lang="cs-CZ" dirty="0"/>
              <a:t> </a:t>
            </a:r>
            <a:r>
              <a:rPr lang="cs-CZ" dirty="0" smtClean="0"/>
              <a:t> = 190 </a:t>
            </a:r>
            <a:r>
              <a:rPr lang="cs-CZ" dirty="0"/>
              <a:t>do soustavy o základu Z = 8.</a:t>
            </a:r>
          </a:p>
          <a:p>
            <a:r>
              <a:rPr lang="cs-CZ" dirty="0" smtClean="0"/>
              <a:t>Nejprve </a:t>
            </a:r>
            <a:r>
              <a:rPr lang="cs-CZ" dirty="0"/>
              <a:t>si vyjádříme jednotlivé mocniny čísla 8 (základu soustavy). </a:t>
            </a:r>
            <a:r>
              <a:rPr lang="cs-CZ" dirty="0" smtClean="0"/>
              <a:t>Nejvyšší vyjadřovaná </a:t>
            </a:r>
            <a:r>
              <a:rPr lang="cs-CZ" dirty="0"/>
              <a:t>mocnina čísla 8 bude vzhledem k požadavku na rozkládané číslo </a:t>
            </a:r>
            <a:r>
              <a:rPr lang="cs-CZ" dirty="0" smtClean="0"/>
              <a:t>8</a:t>
            </a:r>
            <a:r>
              <a:rPr lang="cs-CZ" baseline="30000" dirty="0" smtClean="0"/>
              <a:t>2</a:t>
            </a:r>
            <a:r>
              <a:rPr lang="cs-CZ" dirty="0" smtClean="0"/>
              <a:t>, protože 8</a:t>
            </a:r>
            <a:r>
              <a:rPr lang="cs-CZ" baseline="30000" dirty="0" smtClean="0"/>
              <a:t>2 </a:t>
            </a:r>
            <a:r>
              <a:rPr lang="cs-CZ" dirty="0" smtClean="0"/>
              <a:t>= 64, 8</a:t>
            </a:r>
            <a:r>
              <a:rPr lang="cs-CZ" baseline="30000" dirty="0"/>
              <a:t>3</a:t>
            </a:r>
            <a:r>
              <a:rPr lang="cs-CZ" baseline="30000" dirty="0" smtClean="0"/>
              <a:t> </a:t>
            </a:r>
            <a:r>
              <a:rPr lang="cs-CZ" dirty="0" smtClean="0"/>
              <a:t>= 512</a:t>
            </a:r>
            <a:endParaRPr lang="cs-CZ" dirty="0"/>
          </a:p>
          <a:p>
            <a:r>
              <a:rPr lang="cs-CZ" dirty="0" smtClean="0"/>
              <a:t>8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64, 8</a:t>
            </a:r>
            <a:r>
              <a:rPr lang="cs-CZ" baseline="30000" dirty="0" smtClean="0"/>
              <a:t>1 </a:t>
            </a:r>
            <a:r>
              <a:rPr lang="cs-CZ" dirty="0"/>
              <a:t>= </a:t>
            </a:r>
            <a:r>
              <a:rPr lang="cs-CZ" dirty="0" smtClean="0"/>
              <a:t>8, 8</a:t>
            </a:r>
            <a:r>
              <a:rPr lang="cs-CZ" baseline="30000" dirty="0" smtClean="0"/>
              <a:t>0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1</a:t>
            </a:r>
            <a:endParaRPr lang="cs-CZ" dirty="0"/>
          </a:p>
          <a:p>
            <a:r>
              <a:rPr lang="cs-CZ" dirty="0"/>
              <a:t>Od převáděného čísla odečteme dvojnásobek </a:t>
            </a:r>
            <a:r>
              <a:rPr lang="cs-CZ" dirty="0" smtClean="0"/>
              <a:t>druhé mocniny </a:t>
            </a:r>
            <a:r>
              <a:rPr lang="cs-CZ" dirty="0"/>
              <a:t>čísla </a:t>
            </a:r>
            <a:r>
              <a:rPr lang="cs-CZ" dirty="0" smtClean="0"/>
              <a:t>8</a:t>
            </a:r>
          </a:p>
          <a:p>
            <a:r>
              <a:rPr lang="pt-BR" dirty="0" smtClean="0"/>
              <a:t>190 </a:t>
            </a:r>
            <a:r>
              <a:rPr lang="pt-BR" dirty="0"/>
              <a:t>- 2. 8</a:t>
            </a:r>
            <a:r>
              <a:rPr lang="pt-BR" baseline="30000" dirty="0"/>
              <a:t>2</a:t>
            </a:r>
            <a:r>
              <a:rPr lang="pt-BR" dirty="0"/>
              <a:t> = 190 - 2 . 64 = </a:t>
            </a:r>
            <a:r>
              <a:rPr lang="pt-BR" dirty="0" smtClean="0"/>
              <a:t>62</a:t>
            </a:r>
            <a:r>
              <a:rPr lang="cs-CZ" dirty="0" smtClean="0"/>
              <a:t>, </a:t>
            </a:r>
            <a:r>
              <a:rPr lang="pt-BR" dirty="0" smtClean="0"/>
              <a:t>8</a:t>
            </a:r>
            <a:r>
              <a:rPr lang="pt-BR" baseline="30000" dirty="0" smtClean="0"/>
              <a:t>2 </a:t>
            </a:r>
            <a:r>
              <a:rPr lang="pt-BR" dirty="0"/>
              <a:t>se do čísla 190 vejde 2x, </a:t>
            </a:r>
            <a:r>
              <a:rPr lang="cs-CZ" dirty="0" smtClean="0"/>
              <a:t>2</a:t>
            </a:r>
            <a:r>
              <a:rPr lang="pt-BR" dirty="0" smtClean="0"/>
              <a:t> → a</a:t>
            </a:r>
            <a:r>
              <a:rPr lang="cs-CZ" baseline="-25000" dirty="0" smtClean="0"/>
              <a:t>2</a:t>
            </a:r>
            <a:r>
              <a:rPr lang="pt-BR" dirty="0" smtClean="0"/>
              <a:t> </a:t>
            </a:r>
            <a:endParaRPr lang="cs-CZ" dirty="0" smtClean="0"/>
          </a:p>
          <a:p>
            <a:r>
              <a:rPr lang="pt-BR" dirty="0" smtClean="0"/>
              <a:t>62 </a:t>
            </a:r>
            <a:r>
              <a:rPr lang="pt-BR" dirty="0"/>
              <a:t>- 7. 8</a:t>
            </a:r>
            <a:r>
              <a:rPr lang="pt-BR" baseline="30000" dirty="0"/>
              <a:t>1</a:t>
            </a:r>
            <a:r>
              <a:rPr lang="pt-BR" dirty="0"/>
              <a:t> = 62 - 56 = </a:t>
            </a:r>
            <a:r>
              <a:rPr lang="pt-BR" dirty="0" smtClean="0"/>
              <a:t>6</a:t>
            </a:r>
            <a:r>
              <a:rPr lang="cs-CZ" dirty="0" smtClean="0"/>
              <a:t>, </a:t>
            </a:r>
            <a:r>
              <a:rPr lang="pt-BR" dirty="0" smtClean="0"/>
              <a:t>8</a:t>
            </a:r>
            <a:r>
              <a:rPr lang="pt-BR" baseline="30000" dirty="0" smtClean="0"/>
              <a:t>1</a:t>
            </a:r>
            <a:r>
              <a:rPr lang="pt-BR" dirty="0" smtClean="0"/>
              <a:t> </a:t>
            </a:r>
            <a:r>
              <a:rPr lang="pt-BR" dirty="0"/>
              <a:t>se do čísla 62 vejde 7x, </a:t>
            </a:r>
            <a:r>
              <a:rPr lang="cs-CZ" dirty="0" smtClean="0"/>
              <a:t>2</a:t>
            </a:r>
            <a:r>
              <a:rPr lang="pt-BR" dirty="0" smtClean="0"/>
              <a:t> → a</a:t>
            </a:r>
            <a:r>
              <a:rPr lang="cs-CZ" baseline="-25000" dirty="0" smtClean="0"/>
              <a:t>1</a:t>
            </a:r>
          </a:p>
          <a:p>
            <a:r>
              <a:rPr lang="pt-BR" dirty="0" smtClean="0"/>
              <a:t>6 </a:t>
            </a:r>
            <a:r>
              <a:rPr lang="pt-BR" dirty="0"/>
              <a:t>- 6. 8</a:t>
            </a:r>
            <a:r>
              <a:rPr lang="pt-BR" baseline="30000" dirty="0"/>
              <a:t>0</a:t>
            </a:r>
            <a:r>
              <a:rPr lang="pt-BR" dirty="0"/>
              <a:t> = 6 - 6 = </a:t>
            </a:r>
            <a:r>
              <a:rPr lang="pt-BR" dirty="0" smtClean="0"/>
              <a:t>0</a:t>
            </a:r>
            <a:r>
              <a:rPr lang="cs-CZ" dirty="0" smtClean="0"/>
              <a:t>, </a:t>
            </a:r>
            <a:r>
              <a:rPr lang="pt-BR" dirty="0" smtClean="0"/>
              <a:t>8</a:t>
            </a:r>
            <a:r>
              <a:rPr lang="pt-BR" baseline="30000" dirty="0" smtClean="0"/>
              <a:t>0</a:t>
            </a:r>
            <a:r>
              <a:rPr lang="pt-BR" dirty="0" smtClean="0"/>
              <a:t> </a:t>
            </a:r>
            <a:r>
              <a:rPr lang="pt-BR" dirty="0"/>
              <a:t>se do čísla 6 vejde 6x, </a:t>
            </a:r>
            <a:r>
              <a:rPr lang="cs-CZ" dirty="0" smtClean="0"/>
              <a:t>6</a:t>
            </a:r>
            <a:r>
              <a:rPr lang="pt-BR" dirty="0" smtClean="0"/>
              <a:t> → a</a:t>
            </a:r>
            <a:r>
              <a:rPr lang="cs-CZ" baseline="-25000" dirty="0"/>
              <a:t>0</a:t>
            </a:r>
            <a:endParaRPr lang="cs-CZ" baseline="-25000" dirty="0" smtClean="0"/>
          </a:p>
          <a:p>
            <a:r>
              <a:rPr lang="pt-BR" dirty="0" smtClean="0"/>
              <a:t>Výsledek</a:t>
            </a:r>
            <a:r>
              <a:rPr lang="pt-BR" dirty="0"/>
              <a:t>: F</a:t>
            </a:r>
            <a:r>
              <a:rPr lang="pt-BR" baseline="-25000" dirty="0"/>
              <a:t>8</a:t>
            </a:r>
            <a:r>
              <a:rPr lang="pt-BR" dirty="0"/>
              <a:t> </a:t>
            </a:r>
            <a:r>
              <a:rPr lang="cs-CZ" dirty="0" smtClean="0"/>
              <a:t>=</a:t>
            </a:r>
            <a:r>
              <a:rPr lang="pt-BR" dirty="0" smtClean="0"/>
              <a:t> </a:t>
            </a:r>
            <a:r>
              <a:rPr lang="pt-BR" dirty="0"/>
              <a:t>a</a:t>
            </a:r>
            <a:r>
              <a:rPr lang="pt-BR" baseline="-25000" dirty="0"/>
              <a:t>2</a:t>
            </a:r>
            <a:r>
              <a:rPr lang="pt-BR" dirty="0"/>
              <a:t> a</a:t>
            </a:r>
            <a:r>
              <a:rPr lang="pt-BR" baseline="-25000" dirty="0"/>
              <a:t>1</a:t>
            </a:r>
            <a:r>
              <a:rPr lang="pt-BR" dirty="0"/>
              <a:t> a</a:t>
            </a:r>
            <a:r>
              <a:rPr lang="pt-BR" baseline="-25000" dirty="0"/>
              <a:t>0</a:t>
            </a:r>
            <a:r>
              <a:rPr lang="pt-BR" dirty="0"/>
              <a:t> </a:t>
            </a:r>
            <a:r>
              <a:rPr lang="cs-CZ" dirty="0" smtClean="0"/>
              <a:t>= 2</a:t>
            </a:r>
            <a:r>
              <a:rPr lang="pt-BR" dirty="0" smtClean="0"/>
              <a:t>76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9316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postupného 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Původní </a:t>
            </a:r>
            <a:r>
              <a:rPr lang="cs-CZ" dirty="0"/>
              <a:t>číslo F</a:t>
            </a:r>
            <a:r>
              <a:rPr lang="cs-CZ" baseline="-25000" dirty="0"/>
              <a:t>10</a:t>
            </a:r>
            <a:r>
              <a:rPr lang="cs-CZ" dirty="0"/>
              <a:t> v soustavě o základu 10 se rozkládá postupným dělením číslem, </a:t>
            </a:r>
            <a:r>
              <a:rPr lang="cs-CZ" dirty="0" smtClean="0"/>
              <a:t>které odpovídá </a:t>
            </a:r>
            <a:r>
              <a:rPr lang="cs-CZ" dirty="0"/>
              <a:t>základu soustavy </a:t>
            </a:r>
            <a:r>
              <a:rPr lang="cs-CZ" dirty="0" smtClean="0"/>
              <a:t>Z</a:t>
            </a:r>
          </a:p>
          <a:p>
            <a:r>
              <a:rPr lang="cs-CZ" dirty="0" smtClean="0"/>
              <a:t>Jako </a:t>
            </a:r>
            <a:r>
              <a:rPr lang="cs-CZ" dirty="0"/>
              <a:t>výsledek se zapisují zbytky po dělení v</a:t>
            </a:r>
          </a:p>
          <a:p>
            <a:pPr marL="0" indent="0">
              <a:buNone/>
            </a:pPr>
            <a:r>
              <a:rPr lang="pl-PL" dirty="0"/>
              <a:t>opačném pořadí ( tj. z pravé strany</a:t>
            </a:r>
            <a:r>
              <a:rPr lang="pl-PL" dirty="0" smtClean="0"/>
              <a:t>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21468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Převeďte </a:t>
            </a:r>
            <a:r>
              <a:rPr lang="cs-CZ" dirty="0"/>
              <a:t>číslo F</a:t>
            </a:r>
            <a:r>
              <a:rPr lang="cs-CZ" baseline="-25000" dirty="0"/>
              <a:t>10</a:t>
            </a:r>
            <a:r>
              <a:rPr lang="cs-CZ" dirty="0"/>
              <a:t> </a:t>
            </a:r>
            <a:r>
              <a:rPr lang="cs-CZ" dirty="0" smtClean="0"/>
              <a:t>= </a:t>
            </a:r>
            <a:r>
              <a:rPr lang="cs-CZ" dirty="0"/>
              <a:t>190 do soustavy o základu Z = 2.</a:t>
            </a:r>
          </a:p>
          <a:p>
            <a:r>
              <a:rPr lang="cs-CZ" dirty="0" smtClean="0"/>
              <a:t>Převáděné </a:t>
            </a:r>
            <a:r>
              <a:rPr lang="cs-CZ" dirty="0"/>
              <a:t>číslo postupně dělíme číslem 2 a zbytky (koeficienty </a:t>
            </a:r>
            <a:r>
              <a:rPr lang="cs-CZ" dirty="0" err="1"/>
              <a:t>a</a:t>
            </a:r>
            <a:r>
              <a:rPr lang="cs-CZ" baseline="-25000" dirty="0" err="1"/>
              <a:t>i</a:t>
            </a:r>
            <a:r>
              <a:rPr lang="cs-CZ" dirty="0"/>
              <a:t> ) </a:t>
            </a:r>
            <a:r>
              <a:rPr lang="cs-CZ" dirty="0" smtClean="0"/>
              <a:t>zapisujeme </a:t>
            </a:r>
            <a:r>
              <a:rPr lang="cs-CZ" dirty="0"/>
              <a:t>z </a:t>
            </a:r>
            <a:r>
              <a:rPr lang="cs-CZ" dirty="0" smtClean="0"/>
              <a:t>pravé strany </a:t>
            </a:r>
            <a:endParaRPr lang="cs-CZ" dirty="0"/>
          </a:p>
          <a:p>
            <a:r>
              <a:rPr lang="pl-PL" dirty="0"/>
              <a:t>190 : 2 = 95 , zbytek po dělení je 0, 0 </a:t>
            </a:r>
            <a:r>
              <a:rPr lang="pl-PL" dirty="0" smtClean="0"/>
              <a:t>→ a</a:t>
            </a:r>
            <a:r>
              <a:rPr lang="pl-PL" baseline="-25000" dirty="0" smtClean="0"/>
              <a:t>0</a:t>
            </a:r>
          </a:p>
          <a:p>
            <a:r>
              <a:rPr lang="pl-PL" dirty="0" smtClean="0"/>
              <a:t>95 : 2 = 47 , zbytek po dělení je 1, 1 → a</a:t>
            </a:r>
            <a:r>
              <a:rPr lang="pl-PL" baseline="-25000" dirty="0" smtClean="0"/>
              <a:t>1</a:t>
            </a:r>
          </a:p>
          <a:p>
            <a:r>
              <a:rPr lang="pl-PL" dirty="0" smtClean="0"/>
              <a:t>47 : 2 = 23 , zbytek po dělení je 1, 1 → a</a:t>
            </a:r>
            <a:r>
              <a:rPr lang="pl-PL" baseline="-25000" dirty="0" smtClean="0"/>
              <a:t>2</a:t>
            </a:r>
          </a:p>
          <a:p>
            <a:r>
              <a:rPr lang="pl-PL" dirty="0" smtClean="0"/>
              <a:t>23 : 2 = 11 , zbytek po dělení je 1, 1 → a</a:t>
            </a:r>
            <a:r>
              <a:rPr lang="pl-PL" baseline="-25000" dirty="0" smtClean="0"/>
              <a:t>3</a:t>
            </a:r>
          </a:p>
          <a:p>
            <a:r>
              <a:rPr lang="pl-PL" dirty="0" smtClean="0"/>
              <a:t>11 : 2 = 5 , zbytek po dělení je 1, 1 → a</a:t>
            </a:r>
            <a:r>
              <a:rPr lang="pl-PL" baseline="-25000" dirty="0"/>
              <a:t>4</a:t>
            </a:r>
            <a:endParaRPr lang="pl-PL" dirty="0" smtClean="0"/>
          </a:p>
          <a:p>
            <a:r>
              <a:rPr lang="pl-PL" dirty="0" smtClean="0"/>
              <a:t>5 : 2 = 2 , zbytek po dělení je 1, 1 → a</a:t>
            </a:r>
            <a:r>
              <a:rPr lang="pl-PL" baseline="-25000" dirty="0"/>
              <a:t>5</a:t>
            </a:r>
            <a:endParaRPr lang="pl-PL" dirty="0" smtClean="0"/>
          </a:p>
          <a:p>
            <a:r>
              <a:rPr lang="pl-PL" dirty="0" smtClean="0"/>
              <a:t>2 : 2 = 1 , zbytek po dělení je 0, 0 → a</a:t>
            </a:r>
            <a:r>
              <a:rPr lang="pl-PL" baseline="-25000" dirty="0" smtClean="0"/>
              <a:t>6</a:t>
            </a:r>
          </a:p>
          <a:p>
            <a:r>
              <a:rPr lang="pl-PL" dirty="0" smtClean="0"/>
              <a:t>1 : 2 = 0 , zbytek po dělení je 1, 1 → a</a:t>
            </a:r>
            <a:r>
              <a:rPr lang="pl-PL" baseline="-25000" dirty="0" smtClean="0"/>
              <a:t>7</a:t>
            </a:r>
          </a:p>
          <a:p>
            <a:r>
              <a:rPr lang="cs-CZ" dirty="0" smtClean="0"/>
              <a:t>Výsledek:  F =a</a:t>
            </a:r>
            <a:r>
              <a:rPr lang="cs-CZ" baseline="-25000" dirty="0" smtClean="0"/>
              <a:t>7</a:t>
            </a:r>
            <a:r>
              <a:rPr lang="cs-CZ" dirty="0" smtClean="0"/>
              <a:t>a</a:t>
            </a:r>
            <a:r>
              <a:rPr lang="cs-CZ" baseline="-25000" dirty="0" smtClean="0"/>
              <a:t>6</a:t>
            </a:r>
            <a:r>
              <a:rPr lang="cs-CZ" dirty="0" smtClean="0"/>
              <a:t>a</a:t>
            </a:r>
            <a:r>
              <a:rPr lang="cs-CZ" baseline="-25000" dirty="0" smtClean="0"/>
              <a:t>5</a:t>
            </a:r>
            <a:r>
              <a:rPr lang="cs-CZ" dirty="0" smtClean="0"/>
              <a:t>a</a:t>
            </a:r>
            <a:r>
              <a:rPr lang="cs-CZ" baseline="-25000" dirty="0" smtClean="0"/>
              <a:t>4</a:t>
            </a:r>
            <a:r>
              <a:rPr lang="cs-CZ" dirty="0" smtClean="0"/>
              <a:t>a</a:t>
            </a:r>
            <a:r>
              <a:rPr lang="cs-CZ" baseline="-25000" dirty="0" smtClean="0"/>
              <a:t>3</a:t>
            </a:r>
            <a:r>
              <a:rPr lang="cs-CZ" dirty="0" smtClean="0"/>
              <a:t>a</a:t>
            </a:r>
            <a:r>
              <a:rPr lang="cs-CZ" baseline="-25000" dirty="0" smtClean="0"/>
              <a:t>2</a:t>
            </a:r>
            <a:r>
              <a:rPr lang="cs-CZ" dirty="0" smtClean="0"/>
              <a:t>a</a:t>
            </a:r>
            <a:r>
              <a:rPr lang="cs-CZ" baseline="-25000" dirty="0" smtClean="0"/>
              <a:t>1</a:t>
            </a:r>
            <a:r>
              <a:rPr lang="cs-CZ" dirty="0" smtClean="0"/>
              <a:t>a</a:t>
            </a:r>
            <a:r>
              <a:rPr lang="cs-CZ" baseline="-25000" dirty="0" smtClean="0"/>
              <a:t>0</a:t>
            </a:r>
            <a:r>
              <a:rPr lang="cs-CZ" dirty="0" smtClean="0"/>
              <a:t>  = 10111110</a:t>
            </a:r>
            <a:r>
              <a:rPr lang="cs-CZ" baseline="-25000" dirty="0" smtClean="0"/>
              <a:t>2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207916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Převeďte číslo </a:t>
            </a:r>
            <a:r>
              <a:rPr lang="cs-CZ" dirty="0" smtClean="0"/>
              <a:t>F</a:t>
            </a:r>
            <a:r>
              <a:rPr lang="cs-CZ" baseline="-25000" dirty="0" smtClean="0"/>
              <a:t>10</a:t>
            </a:r>
            <a:r>
              <a:rPr lang="cs-CZ" dirty="0"/>
              <a:t> </a:t>
            </a:r>
            <a:r>
              <a:rPr lang="cs-CZ" dirty="0" smtClean="0"/>
              <a:t>= </a:t>
            </a:r>
            <a:r>
              <a:rPr lang="cs-CZ" dirty="0"/>
              <a:t>190 do soustavy o základu Z = 16.</a:t>
            </a:r>
          </a:p>
          <a:p>
            <a:r>
              <a:rPr lang="cs-CZ" dirty="0" smtClean="0"/>
              <a:t>Převáděné </a:t>
            </a:r>
            <a:r>
              <a:rPr lang="cs-CZ" dirty="0"/>
              <a:t>číslo postupně dělíme číslem 16 a zbytky (koeficienty </a:t>
            </a:r>
            <a:r>
              <a:rPr lang="cs-CZ" dirty="0" err="1"/>
              <a:t>a</a:t>
            </a:r>
            <a:r>
              <a:rPr lang="cs-CZ" baseline="-25000" dirty="0" err="1"/>
              <a:t>i</a:t>
            </a:r>
            <a:r>
              <a:rPr lang="cs-CZ" dirty="0"/>
              <a:t> ) </a:t>
            </a:r>
            <a:r>
              <a:rPr lang="cs-CZ" dirty="0" smtClean="0"/>
              <a:t>zapisujeme </a:t>
            </a:r>
            <a:r>
              <a:rPr lang="cs-CZ" dirty="0"/>
              <a:t>z </a:t>
            </a:r>
            <a:r>
              <a:rPr lang="cs-CZ" dirty="0" smtClean="0"/>
              <a:t>pravé strany </a:t>
            </a:r>
            <a:endParaRPr lang="cs-CZ" dirty="0"/>
          </a:p>
          <a:p>
            <a:r>
              <a:rPr lang="pl-PL" dirty="0"/>
              <a:t>190 : 16 = 11 , zbytek po dělení je 14, </a:t>
            </a:r>
            <a:r>
              <a:rPr lang="pl-PL" dirty="0" smtClean="0"/>
              <a:t>14=E → a</a:t>
            </a:r>
            <a:r>
              <a:rPr lang="pl-PL" baseline="-25000" dirty="0" smtClean="0"/>
              <a:t>0</a:t>
            </a:r>
          </a:p>
          <a:p>
            <a:r>
              <a:rPr lang="pl-PL" dirty="0" smtClean="0"/>
              <a:t>11 : 16 = 0 , zbytek po dělení je 11, 11=B → a</a:t>
            </a:r>
            <a:r>
              <a:rPr lang="pl-PL" baseline="-25000" dirty="0"/>
              <a:t>1</a:t>
            </a:r>
            <a:endParaRPr lang="pl-PL" baseline="-25000" dirty="0" smtClean="0"/>
          </a:p>
          <a:p>
            <a:r>
              <a:rPr lang="en-US" dirty="0" err="1" smtClean="0"/>
              <a:t>Výsledek</a:t>
            </a:r>
            <a:r>
              <a:rPr lang="en-US" dirty="0"/>
              <a:t>: F </a:t>
            </a:r>
            <a:r>
              <a:rPr lang="cs-CZ" dirty="0" smtClean="0"/>
              <a:t>= </a:t>
            </a:r>
            <a:r>
              <a:rPr lang="en-US" dirty="0" smtClean="0"/>
              <a:t>a</a:t>
            </a:r>
            <a:r>
              <a:rPr lang="cs-CZ" baseline="-25000" dirty="0" smtClean="0"/>
              <a:t>1</a:t>
            </a:r>
            <a:r>
              <a:rPr lang="en-US" dirty="0" smtClean="0"/>
              <a:t>a</a:t>
            </a:r>
            <a:r>
              <a:rPr lang="cs-CZ" baseline="-25000" dirty="0" smtClean="0"/>
              <a:t>0</a:t>
            </a:r>
            <a:r>
              <a:rPr lang="cs-CZ" dirty="0" smtClean="0"/>
              <a:t> = </a:t>
            </a:r>
            <a:r>
              <a:rPr lang="en-US" dirty="0" smtClean="0"/>
              <a:t>BE</a:t>
            </a:r>
            <a:r>
              <a:rPr lang="en-US" baseline="-25000" dirty="0" smtClean="0"/>
              <a:t>16</a:t>
            </a: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36580488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188660"/>
            <a:ext cx="8228160" cy="1313418"/>
          </a:xfrm>
        </p:spPr>
        <p:txBody>
          <a:bodyPr tIns="64513"/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z="3300" b="1"/>
              <a:t>Převod čísel mezi dvěma obecnými číselnými soustavami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3977698"/>
          </a:xfrm>
        </p:spPr>
        <p:txBody>
          <a:bodyPr tIns="9677"/>
          <a:lstStyle/>
          <a:p>
            <a:pPr eaLnBrk="1">
              <a:buFont typeface="Arial" charset="0"/>
              <a:buChar char="•"/>
            </a:pPr>
            <a:r>
              <a:rPr lang="cs-CZ" altLang="cs-CZ" sz="1100"/>
              <a:t> </a:t>
            </a:r>
            <a:r>
              <a:rPr lang="cs-CZ" altLang="cs-CZ" smtClean="0"/>
              <a:t>Celočíselné základy </a:t>
            </a:r>
            <a:r>
              <a:rPr lang="cs-CZ" altLang="cs-CZ" i="1" smtClean="0"/>
              <a:t>Z </a:t>
            </a:r>
            <a:r>
              <a:rPr lang="cs-CZ" altLang="cs-CZ" smtClean="0"/>
              <a:t>a </a:t>
            </a:r>
            <a:r>
              <a:rPr lang="cs-CZ" altLang="cs-CZ" i="1" smtClean="0"/>
              <a:t>X </a:t>
            </a:r>
            <a:r>
              <a:rPr lang="cs-CZ" altLang="cs-CZ" smtClean="0"/>
              <a:t>větší než 1,</a:t>
            </a:r>
          </a:p>
          <a:p>
            <a:pPr eaLnBrk="1">
              <a:buFont typeface="Arial" charset="0"/>
              <a:buChar char="•"/>
            </a:pPr>
            <a:r>
              <a:rPr lang="cs-CZ" altLang="cs-CZ" smtClean="0"/>
              <a:t>Z ≠ 10, X ≠ 10</a:t>
            </a:r>
          </a:p>
          <a:p>
            <a:pPr eaLnBrk="1">
              <a:buFont typeface="Arial" charset="0"/>
              <a:buChar char="•"/>
            </a:pPr>
            <a:r>
              <a:rPr lang="cs-CZ" altLang="cs-CZ" smtClean="0"/>
              <a:t>Využijeme převod ze soustavy o základu </a:t>
            </a:r>
            <a:r>
              <a:rPr lang="cs-CZ" altLang="cs-CZ" i="1" smtClean="0"/>
              <a:t>Z </a:t>
            </a:r>
            <a:r>
              <a:rPr lang="cs-CZ" altLang="cs-CZ" smtClean="0"/>
              <a:t>do desítkové soustavy  a následný převod čísla ze soustavy desítkové do soustavy o základu </a:t>
            </a:r>
            <a:r>
              <a:rPr lang="cs-CZ" altLang="cs-CZ" i="1" smtClean="0"/>
              <a:t>X</a:t>
            </a: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89203104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Převeďte číslo 442</a:t>
            </a:r>
            <a:r>
              <a:rPr lang="cs-CZ" baseline="-25000" dirty="0" smtClean="0"/>
              <a:t>6</a:t>
            </a:r>
            <a:r>
              <a:rPr lang="cs-CZ" dirty="0" smtClean="0"/>
              <a:t> z pětkové soustavy do dvojkové.</a:t>
            </a:r>
          </a:p>
          <a:p>
            <a:r>
              <a:rPr lang="cs-CZ" dirty="0" smtClean="0"/>
              <a:t>Převedeme </a:t>
            </a:r>
            <a:r>
              <a:rPr lang="cs-CZ" dirty="0"/>
              <a:t>442</a:t>
            </a:r>
            <a:r>
              <a:rPr lang="cs-CZ" baseline="-25000" dirty="0"/>
              <a:t>6</a:t>
            </a:r>
            <a:r>
              <a:rPr lang="cs-CZ" dirty="0"/>
              <a:t> </a:t>
            </a:r>
            <a:r>
              <a:rPr lang="cs-CZ" dirty="0" smtClean="0"/>
              <a:t>do soustavy desítkové </a:t>
            </a:r>
          </a:p>
          <a:p>
            <a:pPr lvl="1"/>
            <a:r>
              <a:rPr lang="cs-CZ" dirty="0" smtClean="0"/>
              <a:t>442</a:t>
            </a:r>
            <a:r>
              <a:rPr lang="cs-CZ" baseline="-25000" dirty="0" smtClean="0"/>
              <a:t>6</a:t>
            </a:r>
            <a:r>
              <a:rPr lang="cs-CZ" dirty="0" smtClean="0"/>
              <a:t> = 4*25+4*5+2 = 122</a:t>
            </a:r>
            <a:r>
              <a:rPr lang="cs-CZ" baseline="-25000" dirty="0" smtClean="0"/>
              <a:t>10</a:t>
            </a:r>
            <a:r>
              <a:rPr lang="cs-CZ" dirty="0" smtClean="0"/>
              <a:t>.</a:t>
            </a:r>
          </a:p>
          <a:p>
            <a:r>
              <a:rPr lang="cs-CZ" dirty="0" smtClean="0"/>
              <a:t>Převedeme 122</a:t>
            </a:r>
            <a:r>
              <a:rPr lang="cs-CZ" baseline="-25000" dirty="0" smtClean="0"/>
              <a:t>10</a:t>
            </a:r>
            <a:r>
              <a:rPr lang="cs-CZ" dirty="0" smtClean="0"/>
              <a:t> do soustavy dvojkové </a:t>
            </a:r>
          </a:p>
          <a:p>
            <a:pPr lvl="1"/>
            <a:r>
              <a:rPr lang="cs-CZ" dirty="0" smtClean="0"/>
              <a:t>122</a:t>
            </a:r>
            <a:r>
              <a:rPr lang="cs-CZ" baseline="-25000" dirty="0" smtClean="0"/>
              <a:t>10</a:t>
            </a:r>
            <a:r>
              <a:rPr lang="cs-CZ" dirty="0" smtClean="0"/>
              <a:t> = 1111010</a:t>
            </a:r>
            <a:r>
              <a:rPr lang="cs-CZ" baseline="-25000" dirty="0" smtClean="0"/>
              <a:t>2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16891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 tIns="35482">
            <a:normAutofit fontScale="90000"/>
          </a:bodyPr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Výjímky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3977698"/>
          </a:xfrm>
        </p:spPr>
        <p:txBody>
          <a:bodyPr>
            <a:normAutofit fontScale="92500" lnSpcReduction="10000"/>
          </a:bodyPr>
          <a:lstStyle/>
          <a:p>
            <a:pPr marL="414726" indent="-414726">
              <a:buFont typeface="Arial" charset="0"/>
              <a:buChar char="•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mtClean="0"/>
              <a:t>Výjimku tvoří vzájemné převody mezi osmičkovou a dvojkovou soustavou a šestnáctkovou a dvojkovou soustavou. </a:t>
            </a:r>
          </a:p>
          <a:p>
            <a:pPr marL="414726" indent="-414726">
              <a:buFont typeface="Arial" charset="0"/>
              <a:buChar char="•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mtClean="0"/>
              <a:t>Využívá se skutečnosti, že čísla 8 a 16 jsou mocninami čísla 2, tzn. 8 = 2</a:t>
            </a:r>
            <a:r>
              <a:rPr lang="cs-CZ" altLang="cs-CZ" baseline="30000" smtClean="0"/>
              <a:t>3</a:t>
            </a:r>
            <a:r>
              <a:rPr lang="cs-CZ" altLang="cs-CZ" smtClean="0"/>
              <a:t> a 16 = 2</a:t>
            </a:r>
            <a:r>
              <a:rPr lang="cs-CZ" altLang="cs-CZ" baseline="30000" smtClean="0"/>
              <a:t>4</a:t>
            </a:r>
            <a:r>
              <a:rPr lang="cs-CZ" altLang="cs-CZ" smtClean="0"/>
              <a:t>. </a:t>
            </a:r>
          </a:p>
          <a:p>
            <a:pPr marL="414726" indent="-414726">
              <a:buFont typeface="Arial" charset="0"/>
              <a:buChar char="•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mtClean="0"/>
              <a:t>Z toho vyplývá, že jednu číslici v soustavě osmičkové převádíme třemi řádovými místy v soustavě dvojkové, jednu číslici v soustavě šestnáctkové čtyřmi místy dvojkovými. </a:t>
            </a:r>
          </a:p>
        </p:txBody>
      </p:sp>
    </p:spTree>
    <p:extLst>
      <p:ext uri="{BB962C8B-B14F-4D97-AF65-F5344CB8AC3E}">
        <p14:creationId xmlns:p14="http://schemas.microsoft.com/office/powerpoint/2010/main" val="3464769569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 tIns="35482"/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mtClean="0"/>
              <a:t>Příklad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3977698"/>
          </a:xfrm>
        </p:spPr>
        <p:txBody>
          <a:bodyPr/>
          <a:lstStyle/>
          <a:p>
            <a:pPr marL="414726" indent="-414726">
              <a:buFont typeface="Arial" charset="0"/>
              <a:buChar char="•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mtClean="0"/>
              <a:t>Převeďte číslo F</a:t>
            </a:r>
            <a:r>
              <a:rPr lang="cs-CZ" altLang="cs-CZ" baseline="-25000" smtClean="0"/>
              <a:t>8</a:t>
            </a:r>
            <a:r>
              <a:rPr lang="cs-CZ" altLang="cs-CZ" smtClean="0"/>
              <a:t> 172 do soustavy o základu Z=2 </a:t>
            </a:r>
          </a:p>
          <a:p>
            <a:pPr marL="414726" indent="-414726">
              <a:buFont typeface="Arial" charset="0"/>
              <a:buChar char="•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mtClean="0"/>
              <a:t>1</a:t>
            </a:r>
            <a:r>
              <a:rPr lang="cs-CZ" altLang="cs-CZ" baseline="-25000" smtClean="0"/>
              <a:t>8</a:t>
            </a:r>
            <a:r>
              <a:rPr lang="cs-CZ" altLang="cs-CZ" smtClean="0"/>
              <a:t> = 001</a:t>
            </a:r>
            <a:r>
              <a:rPr lang="cs-CZ" altLang="cs-CZ" baseline="-25000" smtClean="0"/>
              <a:t>2</a:t>
            </a:r>
            <a:r>
              <a:rPr lang="cs-CZ" altLang="cs-CZ" smtClean="0"/>
              <a:t> </a:t>
            </a:r>
          </a:p>
          <a:p>
            <a:pPr marL="414726" indent="-414726">
              <a:buFont typeface="Arial" charset="0"/>
              <a:buChar char="•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mtClean="0"/>
              <a:t>7</a:t>
            </a:r>
            <a:r>
              <a:rPr lang="cs-CZ" altLang="cs-CZ" baseline="-25000" smtClean="0"/>
              <a:t>8</a:t>
            </a:r>
            <a:r>
              <a:rPr lang="cs-CZ" altLang="cs-CZ" smtClean="0"/>
              <a:t> = 111</a:t>
            </a:r>
            <a:r>
              <a:rPr lang="cs-CZ" altLang="cs-CZ" baseline="-25000" smtClean="0"/>
              <a:t>2</a:t>
            </a:r>
            <a:r>
              <a:rPr lang="cs-CZ" altLang="cs-CZ" smtClean="0"/>
              <a:t> </a:t>
            </a:r>
          </a:p>
          <a:p>
            <a:pPr marL="414726" indent="-414726">
              <a:buFont typeface="Arial" charset="0"/>
              <a:buChar char="•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mtClean="0"/>
              <a:t>2</a:t>
            </a:r>
            <a:r>
              <a:rPr lang="cs-CZ" altLang="cs-CZ" baseline="-25000" smtClean="0"/>
              <a:t>8</a:t>
            </a:r>
            <a:r>
              <a:rPr lang="cs-CZ" altLang="cs-CZ" smtClean="0"/>
              <a:t> = 010</a:t>
            </a:r>
            <a:r>
              <a:rPr lang="cs-CZ" altLang="cs-CZ" baseline="-25000" smtClean="0"/>
              <a:t>2</a:t>
            </a:r>
            <a:r>
              <a:rPr lang="cs-CZ" altLang="cs-CZ" smtClean="0"/>
              <a:t> </a:t>
            </a:r>
          </a:p>
          <a:p>
            <a:pPr marL="414726" indent="-414726">
              <a:buFont typeface="Arial" charset="0"/>
              <a:buChar char="•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mtClean="0"/>
              <a:t>Výsledek: 172</a:t>
            </a:r>
            <a:r>
              <a:rPr lang="cs-CZ" altLang="cs-CZ" baseline="-25000" smtClean="0"/>
              <a:t>8</a:t>
            </a:r>
            <a:r>
              <a:rPr lang="cs-CZ" altLang="cs-CZ" smtClean="0"/>
              <a:t> = 001 111 010 </a:t>
            </a:r>
            <a:r>
              <a:rPr lang="cs-CZ" altLang="cs-CZ" baseline="-25000" smtClean="0"/>
              <a:t>2</a:t>
            </a: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70767274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Zápis čísla v číselné soustavě o základu Z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060848"/>
            <a:ext cx="561975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3" y="4046434"/>
            <a:ext cx="776287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62516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 tIns="35482"/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mtClean="0"/>
              <a:t>Příklad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3977698"/>
          </a:xfrm>
        </p:spPr>
        <p:txBody>
          <a:bodyPr tIns="9677"/>
          <a:lstStyle/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dirty="0" smtClean="0"/>
              <a:t>Převeďte číslo F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 = 01110111001011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 do soustavy o základu Z=8</a:t>
            </a: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dirty="0" smtClean="0"/>
              <a:t>Rozdělíme dvojkové číslo na trojice číslic od nejnižšího řádového místa, tj. z pravé strany </a:t>
            </a: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dirty="0" smtClean="0"/>
              <a:t>01 </a:t>
            </a:r>
            <a:r>
              <a:rPr lang="en-US" altLang="cs-CZ" dirty="0" smtClean="0"/>
              <a:t>| </a:t>
            </a:r>
            <a:r>
              <a:rPr lang="cs-CZ" altLang="cs-CZ" dirty="0" smtClean="0"/>
              <a:t>110</a:t>
            </a:r>
            <a:r>
              <a:rPr lang="en-US" altLang="cs-CZ" dirty="0" smtClean="0"/>
              <a:t> | </a:t>
            </a:r>
            <a:r>
              <a:rPr lang="cs-CZ" altLang="cs-CZ" dirty="0" smtClean="0"/>
              <a:t>111</a:t>
            </a:r>
            <a:r>
              <a:rPr lang="en-US" altLang="cs-CZ" dirty="0" smtClean="0"/>
              <a:t> | </a:t>
            </a:r>
            <a:r>
              <a:rPr lang="cs-CZ" altLang="cs-CZ" dirty="0" smtClean="0"/>
              <a:t>001</a:t>
            </a:r>
            <a:r>
              <a:rPr lang="en-US" altLang="cs-CZ" dirty="0" smtClean="0"/>
              <a:t> | </a:t>
            </a:r>
            <a:r>
              <a:rPr lang="cs-CZ" altLang="cs-CZ" dirty="0" smtClean="0"/>
              <a:t>011</a:t>
            </a:r>
            <a:endParaRPr lang="en-US" altLang="cs-CZ" dirty="0" smtClean="0"/>
          </a:p>
          <a:p>
            <a:pPr marL="0" indent="0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n-US" altLang="cs-CZ" dirty="0" smtClean="0"/>
              <a:t>     </a:t>
            </a:r>
            <a:r>
              <a:rPr lang="cs-CZ" altLang="cs-CZ" dirty="0" smtClean="0"/>
              <a:t>1 </a:t>
            </a:r>
            <a:r>
              <a:rPr lang="en-US" altLang="cs-CZ" dirty="0" smtClean="0"/>
              <a:t>      </a:t>
            </a:r>
            <a:r>
              <a:rPr lang="cs-CZ" altLang="cs-CZ" dirty="0" smtClean="0"/>
              <a:t>6 </a:t>
            </a:r>
            <a:r>
              <a:rPr lang="en-US" altLang="cs-CZ" dirty="0" smtClean="0"/>
              <a:t>     </a:t>
            </a:r>
            <a:r>
              <a:rPr lang="cs-CZ" altLang="cs-CZ" dirty="0" smtClean="0"/>
              <a:t>7 </a:t>
            </a:r>
            <a:r>
              <a:rPr lang="en-US" altLang="cs-CZ" dirty="0" smtClean="0"/>
              <a:t>      </a:t>
            </a:r>
            <a:r>
              <a:rPr lang="cs-CZ" altLang="cs-CZ" dirty="0" smtClean="0"/>
              <a:t>1</a:t>
            </a:r>
            <a:r>
              <a:rPr lang="en-US" altLang="cs-CZ" dirty="0" smtClean="0"/>
              <a:t>      </a:t>
            </a:r>
            <a:r>
              <a:rPr lang="cs-CZ" altLang="cs-CZ" dirty="0" smtClean="0"/>
              <a:t> 3 </a:t>
            </a: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dirty="0" smtClean="0"/>
              <a:t>Výsledek: . 01110111001011</a:t>
            </a:r>
            <a:r>
              <a:rPr lang="en-US" altLang="cs-CZ" baseline="-25000" dirty="0" smtClean="0"/>
              <a:t>2</a:t>
            </a:r>
            <a:r>
              <a:rPr lang="cs-CZ" altLang="cs-CZ" dirty="0" smtClean="0"/>
              <a:t> </a:t>
            </a:r>
            <a:r>
              <a:rPr lang="en-US" altLang="cs-CZ" dirty="0" smtClean="0"/>
              <a:t> = </a:t>
            </a:r>
            <a:r>
              <a:rPr lang="cs-CZ" altLang="cs-CZ" dirty="0" smtClean="0"/>
              <a:t>16713</a:t>
            </a:r>
            <a:r>
              <a:rPr lang="cs-CZ" altLang="cs-CZ" baseline="-25000" dirty="0" smtClean="0"/>
              <a:t>8</a:t>
            </a:r>
            <a:r>
              <a:rPr lang="cs-CZ" altLang="cs-CZ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6538105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 tIns="35482"/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mtClean="0"/>
              <a:t>Příklad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337901"/>
            <a:ext cx="8228160" cy="3977698"/>
          </a:xfrm>
        </p:spPr>
        <p:txBody>
          <a:bodyPr tIns="9677"/>
          <a:lstStyle/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dirty="0" smtClean="0">
                <a:cs typeface="Arial" charset="0"/>
              </a:rPr>
              <a:t>Převeďte číslo </a:t>
            </a:r>
            <a:r>
              <a:rPr lang="cs-CZ" altLang="cs-CZ" dirty="0" smtClean="0">
                <a:latin typeface="Times New Roman" pitchFamily="16" charset="0"/>
                <a:cs typeface="Times New Roman" pitchFamily="16" charset="0"/>
              </a:rPr>
              <a:t>F</a:t>
            </a:r>
            <a:r>
              <a:rPr lang="cs-CZ" altLang="cs-CZ" baseline="-25000" dirty="0" smtClean="0">
                <a:latin typeface="Times New Roman" pitchFamily="16" charset="0"/>
                <a:cs typeface="Times New Roman" pitchFamily="16" charset="0"/>
              </a:rPr>
              <a:t>2</a:t>
            </a:r>
            <a:r>
              <a:rPr lang="cs-CZ" altLang="cs-CZ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cs-CZ" altLang="cs-CZ" dirty="0" smtClean="0">
                <a:latin typeface="Symbol" charset="2"/>
              </a:rPr>
              <a:t> </a:t>
            </a:r>
            <a:r>
              <a:rPr lang="cs-CZ" altLang="cs-CZ" dirty="0" smtClean="0">
                <a:latin typeface="Times New Roman" pitchFamily="16" charset="0"/>
                <a:cs typeface="Times New Roman" pitchFamily="16" charset="0"/>
              </a:rPr>
              <a:t>01110111001011 </a:t>
            </a:r>
            <a:r>
              <a:rPr lang="cs-CZ" altLang="cs-CZ" dirty="0" smtClean="0">
                <a:cs typeface="Arial" charset="0"/>
              </a:rPr>
              <a:t>do soustavy o základu </a:t>
            </a:r>
            <a:r>
              <a:rPr lang="cs-CZ" altLang="cs-CZ" i="1" dirty="0" smtClean="0">
                <a:latin typeface="Times New Roman" pitchFamily="16" charset="0"/>
                <a:cs typeface="Times New Roman" pitchFamily="16" charset="0"/>
              </a:rPr>
              <a:t>Z </a:t>
            </a:r>
            <a:r>
              <a:rPr lang="cs-CZ" altLang="cs-CZ" dirty="0" smtClean="0">
                <a:latin typeface="Symbol" charset="2"/>
              </a:rPr>
              <a:t> </a:t>
            </a:r>
            <a:r>
              <a:rPr lang="cs-CZ" altLang="cs-CZ" dirty="0" smtClean="0">
                <a:latin typeface="Times New Roman" pitchFamily="16" charset="0"/>
                <a:cs typeface="Times New Roman" pitchFamily="16" charset="0"/>
              </a:rPr>
              <a:t>16 </a:t>
            </a:r>
            <a:endParaRPr lang="en-US" altLang="cs-CZ" dirty="0" smtClean="0">
              <a:latin typeface="Times New Roman" pitchFamily="16" charset="0"/>
              <a:cs typeface="Times New Roman" pitchFamily="16" charset="0"/>
            </a:endParaRP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n-US" altLang="cs-CZ" dirty="0" smtClean="0">
                <a:cs typeface="Arial" charset="0"/>
              </a:rPr>
              <a:t>R</a:t>
            </a:r>
            <a:r>
              <a:rPr lang="cs-CZ" altLang="cs-CZ" dirty="0" err="1" smtClean="0">
                <a:cs typeface="Arial" charset="0"/>
              </a:rPr>
              <a:t>ozdělíme</a:t>
            </a:r>
            <a:r>
              <a:rPr lang="cs-CZ" altLang="cs-CZ" dirty="0" smtClean="0">
                <a:cs typeface="Arial" charset="0"/>
              </a:rPr>
              <a:t> dvojkové číslo na čtveřice číslic od nejnižšího řádového místa, tj.</a:t>
            </a:r>
            <a:r>
              <a:rPr lang="en-US" altLang="cs-CZ" dirty="0" smtClean="0">
                <a:cs typeface="Arial" charset="0"/>
              </a:rPr>
              <a:t> </a:t>
            </a:r>
            <a:r>
              <a:rPr lang="cs-CZ" altLang="cs-CZ" dirty="0" smtClean="0">
                <a:cs typeface="Arial" charset="0"/>
              </a:rPr>
              <a:t>z pravé strany</a:t>
            </a:r>
            <a:endParaRPr lang="en-US" altLang="cs-CZ" dirty="0" smtClean="0">
              <a:cs typeface="Arial" charset="0"/>
            </a:endParaRP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dirty="0" smtClean="0">
                <a:cs typeface="Arial" charset="0"/>
              </a:rPr>
              <a:t>01</a:t>
            </a:r>
            <a:r>
              <a:rPr lang="cs-CZ" altLang="cs-CZ" dirty="0" smtClean="0">
                <a:latin typeface="Symbol" charset="2"/>
              </a:rPr>
              <a:t></a:t>
            </a:r>
            <a:r>
              <a:rPr lang="cs-CZ" altLang="cs-CZ" dirty="0" smtClean="0">
                <a:cs typeface="Arial" charset="0"/>
              </a:rPr>
              <a:t>1101</a:t>
            </a:r>
            <a:r>
              <a:rPr lang="cs-CZ" altLang="cs-CZ" dirty="0" smtClean="0">
                <a:latin typeface="Symbol" charset="2"/>
              </a:rPr>
              <a:t></a:t>
            </a:r>
            <a:r>
              <a:rPr lang="cs-CZ" altLang="cs-CZ" dirty="0" smtClean="0">
                <a:cs typeface="Arial" charset="0"/>
              </a:rPr>
              <a:t>1100</a:t>
            </a:r>
            <a:r>
              <a:rPr lang="cs-CZ" altLang="cs-CZ" dirty="0" smtClean="0">
                <a:latin typeface="Symbol" charset="2"/>
              </a:rPr>
              <a:t></a:t>
            </a:r>
            <a:r>
              <a:rPr lang="cs-CZ" altLang="cs-CZ" dirty="0" smtClean="0">
                <a:cs typeface="Arial" charset="0"/>
              </a:rPr>
              <a:t>1011</a:t>
            </a:r>
          </a:p>
          <a:p>
            <a:pPr marL="0" indent="0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n-US" altLang="cs-CZ" dirty="0" smtClean="0">
                <a:cs typeface="Arial" charset="0"/>
              </a:rPr>
              <a:t>     </a:t>
            </a:r>
            <a:r>
              <a:rPr lang="cs-CZ" altLang="cs-CZ" dirty="0" smtClean="0">
                <a:cs typeface="Arial" charset="0"/>
              </a:rPr>
              <a:t>1 </a:t>
            </a:r>
            <a:r>
              <a:rPr lang="en-US" altLang="cs-CZ" dirty="0" smtClean="0">
                <a:cs typeface="Arial" charset="0"/>
              </a:rPr>
              <a:t>     </a:t>
            </a:r>
            <a:r>
              <a:rPr lang="cs-CZ" altLang="cs-CZ" dirty="0" smtClean="0">
                <a:cs typeface="Arial" charset="0"/>
              </a:rPr>
              <a:t>D </a:t>
            </a:r>
            <a:r>
              <a:rPr lang="en-US" altLang="cs-CZ" dirty="0" smtClean="0">
                <a:cs typeface="Arial" charset="0"/>
              </a:rPr>
              <a:t>       </a:t>
            </a:r>
            <a:r>
              <a:rPr lang="cs-CZ" altLang="cs-CZ" dirty="0" smtClean="0">
                <a:cs typeface="Arial" charset="0"/>
              </a:rPr>
              <a:t>C</a:t>
            </a:r>
            <a:r>
              <a:rPr lang="en-US" altLang="cs-CZ" dirty="0" smtClean="0">
                <a:cs typeface="Arial" charset="0"/>
              </a:rPr>
              <a:t>       </a:t>
            </a:r>
            <a:r>
              <a:rPr lang="cs-CZ" altLang="cs-CZ" dirty="0" smtClean="0">
                <a:cs typeface="Arial" charset="0"/>
              </a:rPr>
              <a:t> B</a:t>
            </a: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dirty="0" smtClean="0">
                <a:cs typeface="Arial" charset="0"/>
              </a:rPr>
              <a:t>Výsledek: </a:t>
            </a:r>
            <a:r>
              <a:rPr lang="cs-CZ" altLang="cs-CZ" dirty="0" smtClean="0">
                <a:latin typeface="Times New Roman" pitchFamily="16" charset="0"/>
                <a:cs typeface="Times New Roman" pitchFamily="16" charset="0"/>
              </a:rPr>
              <a:t>01110111001011</a:t>
            </a:r>
            <a:r>
              <a:rPr lang="cs-CZ" altLang="cs-CZ" baseline="-25000" dirty="0" smtClean="0">
                <a:latin typeface="Times New Roman" pitchFamily="16" charset="0"/>
                <a:cs typeface="Times New Roman" pitchFamily="16" charset="0"/>
              </a:rPr>
              <a:t>2</a:t>
            </a:r>
            <a:r>
              <a:rPr lang="cs-CZ" altLang="cs-CZ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cs-CZ" altLang="cs-CZ" dirty="0" smtClean="0">
                <a:latin typeface="Symbol" charset="2"/>
              </a:rPr>
              <a:t> </a:t>
            </a:r>
            <a:r>
              <a:rPr lang="cs-CZ" altLang="cs-CZ" dirty="0" smtClean="0">
                <a:latin typeface="Times New Roman" pitchFamily="16" charset="0"/>
                <a:cs typeface="Times New Roman" pitchFamily="16" charset="0"/>
              </a:rPr>
              <a:t>1DCB</a:t>
            </a:r>
            <a:r>
              <a:rPr lang="cs-CZ" altLang="cs-CZ" baseline="-25000" dirty="0" smtClean="0">
                <a:latin typeface="Times New Roman" pitchFamily="16" charset="0"/>
                <a:cs typeface="Times New Roman" pitchFamily="16" charset="0"/>
              </a:rPr>
              <a:t>16 </a:t>
            </a:r>
            <a:endParaRPr lang="cs-CZ" altLang="cs-CZ" dirty="0" smtClean="0">
              <a:cs typeface="Arial" charset="0"/>
            </a:endParaRPr>
          </a:p>
          <a:p>
            <a:pPr marL="0" indent="0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endParaRPr lang="cs-CZ" altLang="cs-CZ" b="1" dirty="0" smtClean="0">
              <a:latin typeface="Arial,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396879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 tIns="35482"/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mtClean="0"/>
              <a:t>Příklad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208288"/>
            <a:ext cx="8228160" cy="3977698"/>
          </a:xfrm>
        </p:spPr>
        <p:txBody>
          <a:bodyPr tIns="9677">
            <a:normAutofit fontScale="92500"/>
          </a:bodyPr>
          <a:lstStyle/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sz="2200" dirty="0">
                <a:cs typeface="Arial" charset="0"/>
              </a:rPr>
              <a:t>Převeďte číslo </a:t>
            </a:r>
            <a:r>
              <a:rPr lang="cs-CZ" altLang="cs-CZ" sz="2200" dirty="0">
                <a:latin typeface="Times New Roman" pitchFamily="16" charset="0"/>
                <a:cs typeface="Times New Roman" pitchFamily="16" charset="0"/>
              </a:rPr>
              <a:t>F</a:t>
            </a:r>
            <a:r>
              <a:rPr lang="cs-CZ" altLang="cs-CZ" sz="2200" baseline="-25000" dirty="0">
                <a:latin typeface="Times New Roman" pitchFamily="16" charset="0"/>
                <a:cs typeface="Times New Roman" pitchFamily="16" charset="0"/>
              </a:rPr>
              <a:t>16</a:t>
            </a:r>
            <a:r>
              <a:rPr lang="cs-CZ" altLang="cs-CZ" sz="2200" dirty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cs-CZ" altLang="cs-CZ" sz="2200" dirty="0">
                <a:latin typeface="Symbol" charset="2"/>
              </a:rPr>
              <a:t> </a:t>
            </a:r>
            <a:r>
              <a:rPr lang="cs-CZ" altLang="cs-CZ" sz="2200" dirty="0">
                <a:latin typeface="Times New Roman" pitchFamily="16" charset="0"/>
                <a:cs typeface="Times New Roman" pitchFamily="16" charset="0"/>
              </a:rPr>
              <a:t>5F7A </a:t>
            </a:r>
            <a:r>
              <a:rPr lang="cs-CZ" altLang="cs-CZ" sz="2200" dirty="0">
                <a:cs typeface="Arial" charset="0"/>
              </a:rPr>
              <a:t>do soustavy o </a:t>
            </a:r>
            <a:r>
              <a:rPr lang="en-US" altLang="cs-CZ" sz="2200" dirty="0">
                <a:cs typeface="Arial" charset="0"/>
              </a:rPr>
              <a:t>z</a:t>
            </a:r>
            <a:r>
              <a:rPr lang="cs-CZ" altLang="cs-CZ" sz="2200" dirty="0" err="1">
                <a:cs typeface="Arial" charset="0"/>
              </a:rPr>
              <a:t>ákladu</a:t>
            </a:r>
            <a:r>
              <a:rPr lang="cs-CZ" altLang="cs-CZ" sz="2200" dirty="0">
                <a:cs typeface="Arial" charset="0"/>
              </a:rPr>
              <a:t> </a:t>
            </a:r>
            <a:r>
              <a:rPr lang="cs-CZ" altLang="cs-CZ" sz="2200" i="1" dirty="0">
                <a:latin typeface="Times New Roman" pitchFamily="16" charset="0"/>
                <a:cs typeface="Times New Roman" pitchFamily="16" charset="0"/>
              </a:rPr>
              <a:t>Z </a:t>
            </a:r>
            <a:r>
              <a:rPr lang="cs-CZ" altLang="cs-CZ" sz="2200" dirty="0">
                <a:latin typeface="Symbol" charset="2"/>
              </a:rPr>
              <a:t> </a:t>
            </a:r>
            <a:r>
              <a:rPr lang="cs-CZ" altLang="cs-CZ" sz="2200" dirty="0">
                <a:latin typeface="Times New Roman" pitchFamily="16" charset="0"/>
                <a:cs typeface="Times New Roman" pitchFamily="16" charset="0"/>
              </a:rPr>
              <a:t>8 </a:t>
            </a:r>
            <a:endParaRPr lang="en-US" altLang="cs-CZ" sz="2200" dirty="0">
              <a:cs typeface="Arial" charset="0"/>
            </a:endParaRP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sz="2200" dirty="0">
                <a:cs typeface="Arial" charset="0"/>
              </a:rPr>
              <a:t>Při řešení této úlohy využijeme </a:t>
            </a:r>
            <a:r>
              <a:rPr lang="cs-CZ" altLang="cs-CZ" sz="2200" dirty="0" err="1">
                <a:cs typeface="Arial" charset="0"/>
              </a:rPr>
              <a:t>mezipřevodu</a:t>
            </a:r>
            <a:r>
              <a:rPr lang="cs-CZ" altLang="cs-CZ" sz="2200" dirty="0">
                <a:cs typeface="Arial" charset="0"/>
              </a:rPr>
              <a:t> do soustavy dvojkové. Převedeme</a:t>
            </a:r>
            <a:r>
              <a:rPr lang="en-US" altLang="cs-CZ" sz="2200" dirty="0">
                <a:cs typeface="Arial" charset="0"/>
              </a:rPr>
              <a:t> </a:t>
            </a:r>
            <a:r>
              <a:rPr lang="cs-CZ" altLang="cs-CZ" sz="2200" dirty="0">
                <a:cs typeface="Arial" charset="0"/>
              </a:rPr>
              <a:t>každou šestnáctkovou číslici na čtyřmístné vyjádření ve dvojkové soustavě</a:t>
            </a: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sz="2200" dirty="0">
                <a:cs typeface="Arial" charset="0"/>
              </a:rPr>
              <a:t> 5 </a:t>
            </a:r>
            <a:r>
              <a:rPr lang="cs-CZ" altLang="cs-CZ" sz="2200" dirty="0">
                <a:latin typeface="Symbol" charset="2"/>
              </a:rPr>
              <a:t></a:t>
            </a:r>
            <a:r>
              <a:rPr lang="en-US" altLang="cs-CZ" sz="2200" dirty="0">
                <a:latin typeface="Symbol" charset="2"/>
              </a:rPr>
              <a:t>   </a:t>
            </a:r>
            <a:r>
              <a:rPr lang="cs-CZ" altLang="cs-CZ" sz="2200" dirty="0">
                <a:latin typeface="Symbol" charset="2"/>
              </a:rPr>
              <a:t> </a:t>
            </a:r>
            <a:r>
              <a:rPr lang="cs-CZ" altLang="cs-CZ" sz="2200" dirty="0">
                <a:cs typeface="Arial" charset="0"/>
              </a:rPr>
              <a:t>F</a:t>
            </a:r>
            <a:r>
              <a:rPr lang="en-US" altLang="cs-CZ" sz="2200" dirty="0">
                <a:cs typeface="Arial" charset="0"/>
              </a:rPr>
              <a:t>  </a:t>
            </a:r>
            <a:r>
              <a:rPr lang="cs-CZ" altLang="cs-CZ" sz="2200" dirty="0">
                <a:cs typeface="Arial" charset="0"/>
              </a:rPr>
              <a:t> </a:t>
            </a:r>
            <a:r>
              <a:rPr lang="cs-CZ" altLang="cs-CZ" sz="2200" dirty="0">
                <a:latin typeface="Symbol" charset="2"/>
              </a:rPr>
              <a:t> </a:t>
            </a:r>
            <a:r>
              <a:rPr lang="en-US" altLang="cs-CZ" sz="2200" dirty="0">
                <a:latin typeface="Symbol" charset="2"/>
              </a:rPr>
              <a:t>   </a:t>
            </a:r>
            <a:r>
              <a:rPr lang="cs-CZ" altLang="cs-CZ" sz="2200" dirty="0">
                <a:cs typeface="Arial" charset="0"/>
              </a:rPr>
              <a:t>7 </a:t>
            </a:r>
            <a:r>
              <a:rPr lang="cs-CZ" altLang="cs-CZ" sz="2200" dirty="0">
                <a:latin typeface="Symbol" charset="2"/>
              </a:rPr>
              <a:t></a:t>
            </a:r>
            <a:r>
              <a:rPr lang="en-US" altLang="cs-CZ" sz="2200" dirty="0">
                <a:latin typeface="Symbol" charset="2"/>
              </a:rPr>
              <a:t>   </a:t>
            </a:r>
            <a:r>
              <a:rPr lang="cs-CZ" altLang="cs-CZ" sz="2200" dirty="0">
                <a:latin typeface="Symbol" charset="2"/>
              </a:rPr>
              <a:t> </a:t>
            </a:r>
            <a:r>
              <a:rPr lang="cs-CZ" altLang="cs-CZ" sz="2200" dirty="0">
                <a:cs typeface="Arial" charset="0"/>
              </a:rPr>
              <a:t>A</a:t>
            </a:r>
          </a:p>
          <a:p>
            <a:pPr marL="0" indent="0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n-US" altLang="cs-CZ" sz="2200" dirty="0">
                <a:cs typeface="Arial" charset="0"/>
              </a:rPr>
              <a:t>    </a:t>
            </a:r>
            <a:r>
              <a:rPr lang="cs-CZ" altLang="cs-CZ" sz="2200" dirty="0">
                <a:cs typeface="Arial" charset="0"/>
              </a:rPr>
              <a:t>0101 1111 </a:t>
            </a:r>
            <a:r>
              <a:rPr lang="en-US" altLang="cs-CZ" sz="2200" dirty="0">
                <a:cs typeface="Arial" charset="0"/>
              </a:rPr>
              <a:t> </a:t>
            </a:r>
            <a:r>
              <a:rPr lang="cs-CZ" altLang="cs-CZ" sz="2200" dirty="0">
                <a:cs typeface="Arial" charset="0"/>
              </a:rPr>
              <a:t>0111</a:t>
            </a:r>
            <a:r>
              <a:rPr lang="en-US" altLang="cs-CZ" sz="2200" dirty="0">
                <a:cs typeface="Arial" charset="0"/>
              </a:rPr>
              <a:t> </a:t>
            </a:r>
            <a:r>
              <a:rPr lang="cs-CZ" altLang="cs-CZ" sz="2200" dirty="0">
                <a:cs typeface="Arial" charset="0"/>
              </a:rPr>
              <a:t> 1010.</a:t>
            </a: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sz="2200" dirty="0">
                <a:cs typeface="Arial" charset="0"/>
              </a:rPr>
              <a:t>Toto dvojkové číslo následně rozdělíme na trojice bitů od nejnižšího řádového</a:t>
            </a:r>
            <a:r>
              <a:rPr lang="en-US" altLang="cs-CZ" sz="2200" dirty="0">
                <a:cs typeface="Arial" charset="0"/>
              </a:rPr>
              <a:t> </a:t>
            </a:r>
            <a:r>
              <a:rPr lang="cs-CZ" altLang="cs-CZ" sz="2200" dirty="0">
                <a:cs typeface="Arial" charset="0"/>
              </a:rPr>
              <a:t>místa a každou trojici vyjádříme osmičkovým ekvivalentem,</a:t>
            </a: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sz="2200" dirty="0">
                <a:cs typeface="Arial" charset="0"/>
              </a:rPr>
              <a:t>0</a:t>
            </a:r>
            <a:r>
              <a:rPr lang="cs-CZ" altLang="cs-CZ" sz="2200" dirty="0">
                <a:latin typeface="Symbol" charset="2"/>
              </a:rPr>
              <a:t> </a:t>
            </a:r>
            <a:r>
              <a:rPr lang="cs-CZ" altLang="cs-CZ" sz="2200" dirty="0">
                <a:cs typeface="Arial" charset="0"/>
              </a:rPr>
              <a:t>101 </a:t>
            </a:r>
            <a:r>
              <a:rPr lang="cs-CZ" altLang="cs-CZ" sz="2200" dirty="0">
                <a:latin typeface="Symbol" charset="2"/>
              </a:rPr>
              <a:t> </a:t>
            </a:r>
            <a:r>
              <a:rPr lang="cs-CZ" altLang="cs-CZ" sz="2200" dirty="0">
                <a:cs typeface="Arial" charset="0"/>
              </a:rPr>
              <a:t>111 </a:t>
            </a:r>
            <a:r>
              <a:rPr lang="cs-CZ" altLang="cs-CZ" sz="2200" dirty="0">
                <a:latin typeface="Symbol" charset="2"/>
              </a:rPr>
              <a:t> </a:t>
            </a:r>
            <a:r>
              <a:rPr lang="cs-CZ" altLang="cs-CZ" sz="2200" dirty="0">
                <a:cs typeface="Arial" charset="0"/>
              </a:rPr>
              <a:t>101 </a:t>
            </a:r>
            <a:r>
              <a:rPr lang="cs-CZ" altLang="cs-CZ" sz="2200" dirty="0">
                <a:latin typeface="Symbol" charset="2"/>
              </a:rPr>
              <a:t> </a:t>
            </a:r>
            <a:r>
              <a:rPr lang="cs-CZ" altLang="cs-CZ" sz="2200" dirty="0">
                <a:cs typeface="Arial" charset="0"/>
              </a:rPr>
              <a:t>111 </a:t>
            </a:r>
            <a:r>
              <a:rPr lang="cs-CZ" altLang="cs-CZ" sz="2200" dirty="0">
                <a:latin typeface="Symbol" charset="2"/>
              </a:rPr>
              <a:t> </a:t>
            </a:r>
            <a:r>
              <a:rPr lang="cs-CZ" altLang="cs-CZ" sz="2200" dirty="0">
                <a:cs typeface="Arial" charset="0"/>
              </a:rPr>
              <a:t>010</a:t>
            </a:r>
          </a:p>
          <a:p>
            <a:pPr marL="0" indent="0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n-US" altLang="cs-CZ" sz="2200" dirty="0">
                <a:cs typeface="Arial" charset="0"/>
              </a:rPr>
              <a:t>      </a:t>
            </a:r>
            <a:r>
              <a:rPr lang="cs-CZ" altLang="cs-CZ" sz="2200" dirty="0">
                <a:cs typeface="Arial" charset="0"/>
              </a:rPr>
              <a:t>0 </a:t>
            </a:r>
            <a:r>
              <a:rPr lang="en-US" altLang="cs-CZ" sz="2200" dirty="0">
                <a:cs typeface="Arial" charset="0"/>
              </a:rPr>
              <a:t>    </a:t>
            </a:r>
            <a:r>
              <a:rPr lang="cs-CZ" altLang="cs-CZ" sz="2200" dirty="0">
                <a:cs typeface="Arial" charset="0"/>
              </a:rPr>
              <a:t>5</a:t>
            </a:r>
            <a:r>
              <a:rPr lang="en-US" altLang="cs-CZ" sz="2200" dirty="0">
                <a:cs typeface="Arial" charset="0"/>
              </a:rPr>
              <a:t>       </a:t>
            </a:r>
            <a:r>
              <a:rPr lang="cs-CZ" altLang="cs-CZ" sz="2200" dirty="0">
                <a:cs typeface="Arial" charset="0"/>
              </a:rPr>
              <a:t> 7 </a:t>
            </a:r>
            <a:r>
              <a:rPr lang="en-US" altLang="cs-CZ" sz="2200" dirty="0">
                <a:cs typeface="Arial" charset="0"/>
              </a:rPr>
              <a:t>       </a:t>
            </a:r>
            <a:r>
              <a:rPr lang="cs-CZ" altLang="cs-CZ" sz="2200" dirty="0">
                <a:cs typeface="Arial" charset="0"/>
              </a:rPr>
              <a:t>5 </a:t>
            </a:r>
            <a:r>
              <a:rPr lang="en-US" altLang="cs-CZ" sz="2200" dirty="0">
                <a:cs typeface="Arial" charset="0"/>
              </a:rPr>
              <a:t>       </a:t>
            </a:r>
            <a:r>
              <a:rPr lang="cs-CZ" altLang="cs-CZ" sz="2200" dirty="0">
                <a:cs typeface="Arial" charset="0"/>
              </a:rPr>
              <a:t>7 </a:t>
            </a:r>
            <a:r>
              <a:rPr lang="en-US" altLang="cs-CZ" sz="2200" dirty="0">
                <a:cs typeface="Arial" charset="0"/>
              </a:rPr>
              <a:t>       </a:t>
            </a:r>
            <a:r>
              <a:rPr lang="cs-CZ" altLang="cs-CZ" sz="2200" dirty="0">
                <a:cs typeface="Arial" charset="0"/>
              </a:rPr>
              <a:t>2</a:t>
            </a: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sz="2200" dirty="0">
                <a:cs typeface="Arial" charset="0"/>
              </a:rPr>
              <a:t>Výsledek: </a:t>
            </a:r>
            <a:r>
              <a:rPr lang="cs-CZ" altLang="cs-CZ" sz="2200" dirty="0">
                <a:latin typeface="Times New Roman" pitchFamily="16" charset="0"/>
                <a:cs typeface="Times New Roman" pitchFamily="16" charset="0"/>
              </a:rPr>
              <a:t>5F7A</a:t>
            </a:r>
            <a:r>
              <a:rPr lang="cs-CZ" altLang="cs-CZ" sz="2200" baseline="-25000" dirty="0">
                <a:latin typeface="Times New Roman" pitchFamily="16" charset="0"/>
                <a:cs typeface="Times New Roman" pitchFamily="16" charset="0"/>
              </a:rPr>
              <a:t>16</a:t>
            </a:r>
            <a:r>
              <a:rPr lang="cs-CZ" altLang="cs-CZ" sz="2200" dirty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cs-CZ" altLang="cs-CZ" sz="2200" dirty="0">
                <a:latin typeface="Symbol" charset="2"/>
              </a:rPr>
              <a:t> </a:t>
            </a:r>
            <a:r>
              <a:rPr lang="cs-CZ" altLang="cs-CZ" sz="2200" dirty="0">
                <a:latin typeface="Times New Roman" pitchFamily="16" charset="0"/>
                <a:cs typeface="Times New Roman" pitchFamily="16" charset="0"/>
              </a:rPr>
              <a:t>0101111101111010</a:t>
            </a:r>
            <a:r>
              <a:rPr lang="cs-CZ" altLang="cs-CZ" sz="2200" baseline="-25000" dirty="0">
                <a:latin typeface="Times New Roman" pitchFamily="16" charset="0"/>
                <a:cs typeface="Times New Roman" pitchFamily="16" charset="0"/>
              </a:rPr>
              <a:t>2</a:t>
            </a:r>
            <a:r>
              <a:rPr lang="cs-CZ" altLang="cs-CZ" sz="2200" dirty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cs-CZ" altLang="cs-CZ" sz="2200" dirty="0">
                <a:cs typeface="Arial" charset="0"/>
              </a:rPr>
              <a:t>= 57572</a:t>
            </a:r>
            <a:r>
              <a:rPr lang="cs-CZ" altLang="cs-CZ" sz="2200" baseline="-25000" dirty="0">
                <a:cs typeface="Arial" charset="0"/>
              </a:rPr>
              <a:t>8</a:t>
            </a:r>
            <a:endParaRPr lang="cs-CZ" altLang="cs-CZ" sz="2200" dirty="0">
              <a:cs typeface="Arial" charset="0"/>
            </a:endParaRPr>
          </a:p>
          <a:p>
            <a:pPr marL="0" indent="0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endParaRPr lang="cs-CZ" altLang="cs-CZ" b="1" dirty="0" smtClean="0">
              <a:latin typeface="Arial,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0370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Hornerovo</a:t>
            </a:r>
            <a:r>
              <a:rPr lang="cs-CZ" dirty="0" smtClean="0"/>
              <a:t> </a:t>
            </a:r>
            <a:r>
              <a:rPr lang="cs-CZ" dirty="0" err="1" smtClean="0"/>
              <a:t>schema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546848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William </a:t>
            </a:r>
            <a:r>
              <a:rPr lang="cs-CZ" dirty="0" err="1" smtClean="0"/>
              <a:t>Geogre</a:t>
            </a:r>
            <a:r>
              <a:rPr lang="cs-CZ" dirty="0" smtClean="0"/>
              <a:t> </a:t>
            </a:r>
            <a:r>
              <a:rPr lang="cs-CZ" dirty="0" err="1" smtClean="0"/>
              <a:t>Horner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1786-1837</a:t>
            </a:r>
            <a:endParaRPr lang="cs-CZ" dirty="0"/>
          </a:p>
        </p:txBody>
      </p:sp>
      <p:sp>
        <p:nvSpPr>
          <p:cNvPr id="4" name="AutoShape 2" descr="Výsledek obrázku pro William George Horn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William George Horn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276872"/>
            <a:ext cx="17526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0673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Rozepište </a:t>
            </a:r>
            <a:r>
              <a:rPr lang="cs-CZ" dirty="0"/>
              <a:t>dekadické číslo </a:t>
            </a:r>
            <a:r>
              <a:rPr lang="cs-CZ" dirty="0" smtClean="0"/>
              <a:t>F = 937</a:t>
            </a:r>
            <a:r>
              <a:rPr lang="cs-CZ" baseline="-25000" dirty="0" smtClean="0"/>
              <a:t>10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	F = 7*1+3*10+9*100  </a:t>
            </a:r>
            <a:endParaRPr lang="cs-CZ" dirty="0"/>
          </a:p>
          <a:p>
            <a:r>
              <a:rPr lang="cs-CZ" dirty="0" smtClean="0"/>
              <a:t>Rozepište osmičkové číslo F = 763</a:t>
            </a:r>
            <a:r>
              <a:rPr lang="cs-CZ" baseline="-25000" dirty="0" smtClean="0"/>
              <a:t>8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F= 3*8</a:t>
            </a:r>
            <a:r>
              <a:rPr lang="cs-CZ" baseline="30000" dirty="0" smtClean="0"/>
              <a:t>0</a:t>
            </a:r>
            <a:r>
              <a:rPr lang="cs-CZ" dirty="0" smtClean="0"/>
              <a:t> + 6*8</a:t>
            </a:r>
            <a:r>
              <a:rPr lang="cs-CZ" baseline="30000" dirty="0" smtClean="0"/>
              <a:t>1</a:t>
            </a:r>
            <a:r>
              <a:rPr lang="cs-CZ" dirty="0" smtClean="0"/>
              <a:t> + 7*8</a:t>
            </a:r>
            <a:r>
              <a:rPr lang="cs-CZ" baseline="30000" dirty="0" smtClean="0"/>
              <a:t>2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2846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Rozepište </a:t>
            </a:r>
            <a:r>
              <a:rPr lang="cs-CZ" dirty="0"/>
              <a:t>dekadické číslo </a:t>
            </a:r>
            <a:r>
              <a:rPr lang="cs-CZ" dirty="0" smtClean="0"/>
              <a:t>F = 937</a:t>
            </a:r>
            <a:r>
              <a:rPr lang="cs-CZ" baseline="-25000" dirty="0" smtClean="0"/>
              <a:t>10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	F = 7*1+3*10+9*100  </a:t>
            </a:r>
            <a:endParaRPr lang="cs-CZ" dirty="0"/>
          </a:p>
          <a:p>
            <a:r>
              <a:rPr lang="cs-CZ" dirty="0" smtClean="0"/>
              <a:t>Rozepište osmičkové číslo F = 763</a:t>
            </a:r>
            <a:r>
              <a:rPr lang="cs-CZ" baseline="-25000" dirty="0" smtClean="0"/>
              <a:t>8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F= 3*8</a:t>
            </a:r>
            <a:r>
              <a:rPr lang="cs-CZ" baseline="30000" dirty="0" smtClean="0"/>
              <a:t>0</a:t>
            </a:r>
            <a:r>
              <a:rPr lang="cs-CZ" dirty="0" smtClean="0"/>
              <a:t> + 6*8</a:t>
            </a:r>
            <a:r>
              <a:rPr lang="cs-CZ" baseline="30000" dirty="0" smtClean="0"/>
              <a:t>1</a:t>
            </a:r>
            <a:r>
              <a:rPr lang="cs-CZ" dirty="0" smtClean="0"/>
              <a:t> + 7*8</a:t>
            </a:r>
            <a:r>
              <a:rPr lang="cs-CZ" baseline="30000" dirty="0" smtClean="0"/>
              <a:t>2 </a:t>
            </a:r>
            <a:r>
              <a:rPr lang="cs-CZ" dirty="0" smtClean="0"/>
              <a:t>= 3*1+6*8+7*64 = 499</a:t>
            </a:r>
            <a:r>
              <a:rPr lang="cs-CZ" baseline="-25000" dirty="0" smtClean="0"/>
              <a:t>10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709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Polyadické</a:t>
            </a:r>
            <a:r>
              <a:rPr lang="cs-CZ" dirty="0" smtClean="0"/>
              <a:t> číselné soustavy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 smtClean="0"/>
              <a:t>Název </a:t>
            </a:r>
            <a:r>
              <a:rPr lang="cs-CZ" dirty="0"/>
              <a:t>soustavy se odvozuje od čísla, které tvoří základ soustavy. </a:t>
            </a:r>
            <a:r>
              <a:rPr lang="cs-CZ" dirty="0" err="1"/>
              <a:t>Polyadické</a:t>
            </a:r>
            <a:r>
              <a:rPr lang="cs-CZ" dirty="0"/>
              <a:t> číselné soustavy mají v každém řádu pevně stanovenou váhu. </a:t>
            </a:r>
          </a:p>
          <a:p>
            <a:r>
              <a:rPr lang="cs-CZ" dirty="0" smtClean="0"/>
              <a:t>Tyto </a:t>
            </a:r>
            <a:r>
              <a:rPr lang="cs-CZ" dirty="0"/>
              <a:t>soustavy jsou označovány jako </a:t>
            </a:r>
            <a:r>
              <a:rPr lang="cs-CZ" b="1" dirty="0"/>
              <a:t>soustavy poziční</a:t>
            </a:r>
            <a:r>
              <a:rPr lang="cs-CZ" dirty="0"/>
              <a:t>, hodnota číslice je dána její pozicí.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5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Desítková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Nejužívanější </a:t>
            </a:r>
            <a:r>
              <a:rPr lang="cs-CZ" dirty="0"/>
              <a:t>soustavou v každodenním životě je soustava </a:t>
            </a:r>
            <a:r>
              <a:rPr lang="cs-CZ" i="1" dirty="0"/>
              <a:t>desítková </a:t>
            </a:r>
            <a:r>
              <a:rPr lang="cs-CZ" dirty="0"/>
              <a:t>(dekadická</a:t>
            </a:r>
            <a:r>
              <a:rPr lang="cs-CZ" dirty="0" smtClean="0"/>
              <a:t>).</a:t>
            </a:r>
          </a:p>
          <a:p>
            <a:r>
              <a:rPr lang="cs-CZ" dirty="0" smtClean="0"/>
              <a:t>Asi </a:t>
            </a:r>
            <a:r>
              <a:rPr lang="cs-CZ" dirty="0"/>
              <a:t>proto, že člověk má na rukou 10 prstů, kterými umí rozlišit 10 různých znaků. </a:t>
            </a:r>
            <a:endParaRPr lang="cs-CZ" dirty="0" smtClean="0"/>
          </a:p>
          <a:p>
            <a:r>
              <a:rPr lang="cs-CZ" dirty="0" smtClean="0"/>
              <a:t>Seznámení </a:t>
            </a:r>
            <a:r>
              <a:rPr lang="cs-CZ" dirty="0"/>
              <a:t>s touto soustavou probíhá už v relativně raném dětství.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V logických systémech se však nejčastěji používají </a:t>
            </a:r>
            <a:r>
              <a:rPr lang="cs-CZ" dirty="0" smtClean="0"/>
              <a:t>jiné </a:t>
            </a:r>
            <a:r>
              <a:rPr lang="cs-CZ" dirty="0"/>
              <a:t>číselné soustavy: </a:t>
            </a:r>
          </a:p>
        </p:txBody>
      </p:sp>
    </p:spTree>
    <p:extLst>
      <p:ext uri="{BB962C8B-B14F-4D97-AF65-F5344CB8AC3E}">
        <p14:creationId xmlns:p14="http://schemas.microsoft.com/office/powerpoint/2010/main" val="4102569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Dvojková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binární</a:t>
            </a:r>
            <a:r>
              <a:rPr lang="cs-CZ" dirty="0"/>
              <a:t>, dyadická </a:t>
            </a:r>
            <a:r>
              <a:rPr lang="cs-CZ" dirty="0" smtClean="0"/>
              <a:t>o </a:t>
            </a:r>
            <a:r>
              <a:rPr lang="cs-CZ" dirty="0"/>
              <a:t>základu </a:t>
            </a:r>
            <a:r>
              <a:rPr lang="cs-CZ" dirty="0" smtClean="0"/>
              <a:t> </a:t>
            </a:r>
            <a:r>
              <a:rPr lang="cs-CZ" dirty="0"/>
              <a:t>Z </a:t>
            </a:r>
            <a:r>
              <a:rPr lang="cs-CZ" dirty="0" smtClean="0"/>
              <a:t>= </a:t>
            </a:r>
            <a:r>
              <a:rPr lang="cs-CZ" dirty="0"/>
              <a:t>2</a:t>
            </a:r>
          </a:p>
          <a:p>
            <a:r>
              <a:rPr lang="cs-CZ" dirty="0"/>
              <a:t>Tato soustava používá pouze dvě číslice a to 0 a </a:t>
            </a:r>
            <a:r>
              <a:rPr lang="cs-CZ" dirty="0" smtClean="0"/>
              <a:t>1</a:t>
            </a:r>
          </a:p>
          <a:p>
            <a:r>
              <a:rPr lang="cs-CZ" dirty="0" smtClean="0"/>
              <a:t>Můžeme </a:t>
            </a:r>
            <a:r>
              <a:rPr lang="cs-CZ" dirty="0"/>
              <a:t>si například nadefinovat, že 1 (logická 1 nebo symbol H - </a:t>
            </a:r>
            <a:r>
              <a:rPr lang="cs-CZ" dirty="0" err="1"/>
              <a:t>High</a:t>
            </a:r>
            <a:r>
              <a:rPr lang="cs-CZ" dirty="0"/>
              <a:t>) odpovídá napěťovým úrovním 9 až 10 V a 0 (logická 0 nebo symbol L - </a:t>
            </a:r>
            <a:r>
              <a:rPr lang="cs-CZ" dirty="0" err="1"/>
              <a:t>Low</a:t>
            </a:r>
            <a:r>
              <a:rPr lang="cs-CZ" dirty="0"/>
              <a:t>) odpovídá napěťovým úrovním 0 až 1 V.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teorii reléových spojů obvykle značí 1 sepnutý kontakt a 0 kontakt rozepnutý. </a:t>
            </a:r>
          </a:p>
        </p:txBody>
      </p:sp>
    </p:spTree>
    <p:extLst>
      <p:ext uri="{BB962C8B-B14F-4D97-AF65-F5344CB8AC3E}">
        <p14:creationId xmlns:p14="http://schemas.microsoft.com/office/powerpoint/2010/main" val="19417483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1751</Words>
  <Application>Microsoft Office PowerPoint</Application>
  <PresentationFormat>Předvádění na obrazovce (4:3)</PresentationFormat>
  <Paragraphs>171</Paragraphs>
  <Slides>32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Motiv systému Office</vt:lpstr>
      <vt:lpstr>Číselné soustavy</vt:lpstr>
      <vt:lpstr>Číselné soustavy</vt:lpstr>
      <vt:lpstr>Zápis čísla v číselné soustavě o základu Z</vt:lpstr>
      <vt:lpstr>Hornerovo schema</vt:lpstr>
      <vt:lpstr>Příklad</vt:lpstr>
      <vt:lpstr>Příklad</vt:lpstr>
      <vt:lpstr>Polyadické číselné soustavy</vt:lpstr>
      <vt:lpstr>Desítková soustava</vt:lpstr>
      <vt:lpstr>Dvojková soustava</vt:lpstr>
      <vt:lpstr>Osmičková soustava</vt:lpstr>
      <vt:lpstr>Šestnáctková soustava</vt:lpstr>
      <vt:lpstr>Prezentace aplikace PowerPoint</vt:lpstr>
      <vt:lpstr>Převody mezi číselnými soustavami</vt:lpstr>
      <vt:lpstr>Příklad</vt:lpstr>
      <vt:lpstr>Příklad</vt:lpstr>
      <vt:lpstr>Příklad</vt:lpstr>
      <vt:lpstr>Příklady na cvičení</vt:lpstr>
      <vt:lpstr>Řešení</vt:lpstr>
      <vt:lpstr>Převod čísla z desítkové soustavy do jiné</vt:lpstr>
      <vt:lpstr>Příklad</vt:lpstr>
      <vt:lpstr>Příklad, pokračování</vt:lpstr>
      <vt:lpstr>Příklad</vt:lpstr>
      <vt:lpstr>Metoda postupného dělení</vt:lpstr>
      <vt:lpstr>Příklad</vt:lpstr>
      <vt:lpstr>Příklad</vt:lpstr>
      <vt:lpstr>Převod čísel mezi dvěma obecnými číselnými soustavami</vt:lpstr>
      <vt:lpstr>Příklad</vt:lpstr>
      <vt:lpstr> Výjímky</vt:lpstr>
      <vt:lpstr>Příklad</vt:lpstr>
      <vt:lpstr>Příklad</vt:lpstr>
      <vt:lpstr>Příklad</vt:lpstr>
      <vt:lpstr>Příklad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technika</dc:title>
  <dc:creator>sborovna</dc:creator>
  <cp:lastModifiedBy>Tomáš Vaníček</cp:lastModifiedBy>
  <cp:revision>9</cp:revision>
  <dcterms:created xsi:type="dcterms:W3CDTF">2017-09-21T10:56:56Z</dcterms:created>
  <dcterms:modified xsi:type="dcterms:W3CDTF">2017-10-19T17:01:48Z</dcterms:modified>
</cp:coreProperties>
</file>