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4" r:id="rId6"/>
    <p:sldId id="265" r:id="rId7"/>
    <p:sldId id="267" r:id="rId8"/>
    <p:sldId id="269" r:id="rId9"/>
    <p:sldId id="270" r:id="rId10"/>
    <p:sldId id="271" r:id="rId11"/>
    <p:sldId id="273" r:id="rId12"/>
    <p:sldId id="274" r:id="rId13"/>
    <p:sldId id="278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11.xml"/><Relationship Id="rId5" Type="http://schemas.openxmlformats.org/officeDocument/2006/relationships/slide" Target="slides/slide7.xml"/><Relationship Id="rId4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BD6A1-B401-4E87-A740-269BCF9D3D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0368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84783-56EE-442A-A5FE-2693AB50F95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704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00379-6E77-437D-A6A8-174C14D665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595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A2162-929F-46F0-BF12-670C97F90B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24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B3813-B94D-4DDE-B1ED-EB61DDD79B7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919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3D98D-4906-401A-A06C-2180FC6E71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070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F712F-85FF-4B21-9884-4D4AAC8E1F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866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50B7D-6953-421B-A4B5-F4786FF7D7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4664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E80F1-3E6A-4693-9A39-BE392F7BB5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4190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2F03A-A1B7-4D05-A31E-E9514FB3B6C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5006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F8780-FA56-4AB9-8C08-972143EC65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40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653BC2-AA49-4547-8821-5D437DFBB0A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cs-CZ" altLang="cs-CZ"/>
              <a:t>Střední hodnoty</a:t>
            </a:r>
            <a:br>
              <a:rPr lang="cs-CZ" altLang="cs-CZ" sz="1200"/>
            </a:br>
            <a:r>
              <a:rPr lang="cs-CZ" altLang="cs-CZ" sz="1400"/>
              <a:t>Udávají střed celé skupiny údajů, kolem kterého všechny hodnoty kolísají (analogie těžiště).</a:t>
            </a:r>
            <a:r>
              <a:rPr lang="cs-CZ" altLang="cs-CZ" sz="120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 dirty="0"/>
              <a:t>Aritmetický průměr</a:t>
            </a:r>
            <a:r>
              <a:rPr lang="cs-CZ" altLang="cs-CZ" sz="2800" dirty="0"/>
              <a:t> - vznikne součtem hodnot statistického souboru dělených jejich počtem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endParaRPr lang="cs-CZ" altLang="cs-CZ" sz="2800" dirty="0"/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105400" y="2678113"/>
          <a:ext cx="14478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3" imgW="698400" imgH="431640" progId="Equation.DSMT4">
                  <p:embed/>
                </p:oleObj>
              </mc:Choice>
              <mc:Fallback>
                <p:oleObj name="Equation" r:id="rId3" imgW="69840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678113"/>
                        <a:ext cx="144780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cs-CZ" altLang="cs-CZ"/>
              <a:t>Kvantil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78486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Pro nás nejdůležitější: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b="1"/>
              <a:t>Medián, dolní a horní kvartil a percentil</a:t>
            </a:r>
          </a:p>
          <a:p>
            <a:pPr>
              <a:lnSpc>
                <a:spcPct val="90000"/>
              </a:lnSpc>
            </a:pPr>
            <a:r>
              <a:rPr lang="cs-CZ" altLang="cs-CZ"/>
              <a:t>Vrátíme se k příkladu 1: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Máme dána čísla: 1, 3, 2, 2, 4, 1, 4, 2, 2, 5, 1, 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Čísla uspořádáme vzestupně: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1, 1, 1, 2, 2, 2, 2, 2, 3, 4, 4, 5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Počet naměřených hodnot je tedy 12.</a:t>
            </a:r>
          </a:p>
          <a:p>
            <a:pPr fontAlgn="b">
              <a:lnSpc>
                <a:spcPct val="90000"/>
              </a:lnSpc>
              <a:buFontTx/>
              <a:buNone/>
            </a:pPr>
            <a:endParaRPr lang="cs-CZ" altLang="cs-CZ" b="1">
              <a:latin typeface="Arial CE" charset="-1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/>
              <a:t>naše řada: 1, 1, 1, 2, 2, 2, 2, 2, 3, 4, 4, 5</a:t>
            </a:r>
            <a:endParaRPr lang="cs-CZ" altLang="cs-CZ" b="1"/>
          </a:p>
          <a:p>
            <a:r>
              <a:rPr lang="cs-CZ" altLang="cs-CZ" b="1"/>
              <a:t>Dolní kvartil x</a:t>
            </a:r>
            <a:r>
              <a:rPr lang="cs-CZ" altLang="cs-CZ" b="1" baseline="-25000"/>
              <a:t>25</a:t>
            </a:r>
            <a:r>
              <a:rPr lang="cs-CZ" altLang="cs-CZ" b="1"/>
              <a:t>:</a:t>
            </a:r>
          </a:p>
          <a:p>
            <a:pPr>
              <a:buFontTx/>
              <a:buNone/>
            </a:pPr>
            <a:r>
              <a:rPr lang="cs-CZ" altLang="cs-CZ" b="1"/>
              <a:t>(12.25)/100 = 3, </a:t>
            </a:r>
            <a:r>
              <a:rPr lang="cs-CZ" altLang="cs-CZ"/>
              <a:t>a je tedy roven číslu na </a:t>
            </a:r>
          </a:p>
          <a:p>
            <a:pPr>
              <a:buFontTx/>
              <a:buNone/>
            </a:pPr>
            <a:r>
              <a:rPr lang="cs-CZ" altLang="cs-CZ"/>
              <a:t>3. místě:</a:t>
            </a:r>
            <a:r>
              <a:rPr lang="cs-CZ" altLang="cs-CZ" b="1"/>
              <a:t> </a:t>
            </a:r>
            <a:r>
              <a:rPr lang="cs-CZ" altLang="cs-CZ"/>
              <a:t>1, 1, </a:t>
            </a:r>
            <a:r>
              <a:rPr lang="cs-CZ" altLang="cs-CZ" b="1" u="sng"/>
              <a:t>1</a:t>
            </a:r>
            <a:r>
              <a:rPr lang="cs-CZ" altLang="cs-CZ"/>
              <a:t>, 2, 2, 2, 2, 2, 3, 4, 4, 5</a:t>
            </a:r>
          </a:p>
          <a:p>
            <a:pPr>
              <a:buFontTx/>
              <a:buNone/>
            </a:pPr>
            <a:r>
              <a:rPr lang="cs-CZ" altLang="cs-CZ" b="1"/>
              <a:t>		x</a:t>
            </a:r>
            <a:r>
              <a:rPr lang="cs-CZ" altLang="cs-CZ" b="1" baseline="-25000"/>
              <a:t>25</a:t>
            </a:r>
            <a:r>
              <a:rPr lang="cs-CZ" altLang="cs-CZ" b="1"/>
              <a:t> = 1</a:t>
            </a:r>
          </a:p>
          <a:p>
            <a:r>
              <a:rPr lang="cs-CZ" altLang="cs-CZ" b="1"/>
              <a:t>Medián x</a:t>
            </a:r>
            <a:r>
              <a:rPr lang="cs-CZ" altLang="cs-CZ" b="1" baseline="-25000"/>
              <a:t>50</a:t>
            </a:r>
            <a:r>
              <a:rPr lang="cs-CZ" altLang="cs-CZ" b="1"/>
              <a:t>: </a:t>
            </a:r>
            <a:r>
              <a:rPr lang="cs-CZ" altLang="cs-CZ" sz="2400"/>
              <a:t>(máme sudý počet (12) hodnot, je roven aritmetickému průměru 6 a 7 hodnoty)</a:t>
            </a:r>
            <a:endParaRPr lang="cs-CZ" altLang="cs-CZ" b="1"/>
          </a:p>
          <a:p>
            <a:pPr>
              <a:buFontTx/>
              <a:buNone/>
            </a:pPr>
            <a:r>
              <a:rPr lang="cs-CZ" altLang="cs-CZ" b="1"/>
              <a:t>		x</a:t>
            </a:r>
            <a:r>
              <a:rPr lang="cs-CZ" altLang="cs-CZ" b="1" baseline="-25000"/>
              <a:t>50</a:t>
            </a:r>
            <a:r>
              <a:rPr lang="cs-CZ" altLang="cs-CZ" b="1"/>
              <a:t> = (2+2)/2 = 2</a:t>
            </a:r>
          </a:p>
          <a:p>
            <a:r>
              <a:rPr lang="cs-CZ" altLang="cs-CZ" b="1"/>
              <a:t>Horní kvartil x</a:t>
            </a:r>
            <a:r>
              <a:rPr lang="cs-CZ" altLang="cs-CZ" b="1" baseline="-25000"/>
              <a:t>75</a:t>
            </a:r>
            <a:r>
              <a:rPr lang="cs-CZ" altLang="cs-CZ" b="1"/>
              <a:t>:</a:t>
            </a:r>
          </a:p>
          <a:p>
            <a:pPr>
              <a:buFontTx/>
              <a:buNone/>
            </a:pPr>
            <a:r>
              <a:rPr lang="cs-CZ" altLang="cs-CZ" b="1"/>
              <a:t>(12.75)/100 = 9 </a:t>
            </a:r>
            <a:r>
              <a:rPr lang="cs-CZ" altLang="cs-CZ"/>
              <a:t>a je tedy</a:t>
            </a:r>
            <a:r>
              <a:rPr lang="cs-CZ" altLang="cs-CZ" b="1"/>
              <a:t> x</a:t>
            </a:r>
            <a:r>
              <a:rPr lang="cs-CZ" altLang="cs-CZ" b="1" baseline="-25000"/>
              <a:t>75 </a:t>
            </a:r>
            <a:r>
              <a:rPr lang="cs-CZ" altLang="cs-CZ" b="1"/>
              <a:t>= 3</a:t>
            </a:r>
            <a:endParaRPr lang="cs-CZ" altLang="cs-CZ" b="1" baseline="-25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Mezikvartilová odchylka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 definována jako polovina rozdílu horního a dolního kvartilu (x</a:t>
            </a:r>
            <a:r>
              <a:rPr lang="cs-CZ" altLang="cs-CZ" baseline="-25000"/>
              <a:t>75</a:t>
            </a:r>
            <a:r>
              <a:rPr lang="cs-CZ" altLang="cs-CZ"/>
              <a:t> – x</a:t>
            </a:r>
            <a:r>
              <a:rPr lang="cs-CZ" altLang="cs-CZ" baseline="-25000"/>
              <a:t>25</a:t>
            </a:r>
            <a:r>
              <a:rPr lang="cs-CZ" altLang="cs-CZ"/>
              <a:t>)/2</a:t>
            </a:r>
          </a:p>
          <a:p>
            <a:r>
              <a:rPr lang="cs-CZ" altLang="cs-CZ"/>
              <a:t>užívá se v kombinaci s ostatními charakteristikami zejména pro rozlišení, jaká je variabilita (správnost) či koncentrace hodnot kolem středu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KRAV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7010400" cy="311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066800" y="3429000"/>
            <a:ext cx="6915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 altLang="cs-CZ"/>
              <a:t>Získané hodnoty statistických souborů se zpracovávají </a:t>
            </a:r>
          </a:p>
          <a:p>
            <a:pPr algn="ctr"/>
            <a:r>
              <a:rPr lang="cs-CZ" altLang="cs-CZ"/>
              <a:t>do grafů – tzv. histogramů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90600" y="4343400"/>
            <a:ext cx="6913563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cs-CZ" altLang="cs-CZ"/>
              <a:t>Zkuste z uvedeného grafu </a:t>
            </a:r>
          </a:p>
          <a:p>
            <a:pPr>
              <a:buFontTx/>
              <a:buAutoNum type="arabicParenR"/>
            </a:pPr>
            <a:r>
              <a:rPr lang="cs-CZ" altLang="cs-CZ"/>
              <a:t>vytvořit tabulku </a:t>
            </a:r>
          </a:p>
          <a:p>
            <a:pPr>
              <a:buFontTx/>
              <a:buAutoNum type="arabicParenR"/>
            </a:pPr>
            <a:r>
              <a:rPr lang="cs-CZ" altLang="cs-CZ"/>
              <a:t>určit medián a modus počtu telat</a:t>
            </a:r>
          </a:p>
          <a:p>
            <a:pPr>
              <a:buFontTx/>
              <a:buAutoNum type="arabicParenR"/>
            </a:pPr>
            <a:r>
              <a:rPr lang="cs-CZ" altLang="cs-CZ"/>
              <a:t>vypočítat směrodatnou a mezikvartilovou odchylku</a:t>
            </a:r>
          </a:p>
          <a:p>
            <a:pPr>
              <a:buFontTx/>
              <a:buAutoNum type="arabicParenR"/>
            </a:pPr>
            <a:r>
              <a:rPr lang="cs-CZ" altLang="cs-CZ"/>
              <a:t>určit variační koeficient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/>
              <a:t>Medián</a:t>
            </a:r>
            <a:r>
              <a:rPr lang="cs-CZ" altLang="cs-CZ"/>
              <a:t> – je prostřední hodnota v uspořádaném statistickém souboru a to prostřední v pořadí hodnot uspořádaných podle velikosti</a:t>
            </a:r>
          </a:p>
          <a:p>
            <a:pPr>
              <a:lnSpc>
                <a:spcPct val="90000"/>
              </a:lnSpc>
            </a:pPr>
            <a:r>
              <a:rPr lang="cs-CZ" altLang="cs-CZ"/>
              <a:t>tzn.: polovina hodnot výběru je menší nebo rovna mediánu, polovina hodnot je větší nebo rovna mediánu</a:t>
            </a:r>
          </a:p>
          <a:p>
            <a:pPr>
              <a:lnSpc>
                <a:spcPct val="90000"/>
              </a:lnSpc>
            </a:pPr>
            <a:r>
              <a:rPr lang="cs-CZ" altLang="cs-CZ"/>
              <a:t>pokud není prostřední hodnota určena jednoznačně /sudý počet hodnot/, je za medián brán průměr dvou prostředních hodnot</a:t>
            </a:r>
            <a:endParaRPr lang="cs-CZ" altLang="cs-CZ" b="1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5800" y="2286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 sz="4400">
                <a:solidFill>
                  <a:schemeClr val="tx2"/>
                </a:solidFill>
              </a:rPr>
              <a:t>Střední hodnoty</a:t>
            </a:r>
            <a:endParaRPr lang="cs-CZ" altLang="cs-CZ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Příklad 1: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/>
              <a:t>Mějme dána následující čísla: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/>
              <a:t>1, 3, 2, 2, 4, 4, 2, 2, 5, 1, 2, 1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/>
              <a:t>Čísla uspořádáme vzestupně: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/>
              <a:t>1, 1, 1, 2, 2, </a:t>
            </a:r>
            <a:r>
              <a:rPr lang="cs-CZ" altLang="cs-CZ" sz="2800" u="sng" dirty="0"/>
              <a:t>2, 2</a:t>
            </a:r>
            <a:r>
              <a:rPr lang="cs-CZ" altLang="cs-CZ" sz="2800" dirty="0"/>
              <a:t>, 2, 3, 4, 4, 5</a:t>
            </a:r>
          </a:p>
          <a:p>
            <a:pPr fontAlgn="b">
              <a:lnSpc>
                <a:spcPct val="90000"/>
              </a:lnSpc>
              <a:buFontTx/>
              <a:buNone/>
            </a:pPr>
            <a:r>
              <a:rPr lang="cs-CZ" altLang="cs-CZ" sz="2800" dirty="0">
                <a:latin typeface="Arial CE" charset="-18"/>
              </a:rPr>
              <a:t>Protože hodnot proměnných je 12, je </a:t>
            </a:r>
            <a:r>
              <a:rPr lang="cs-CZ" altLang="cs-CZ" sz="2800" b="1" dirty="0">
                <a:latin typeface="Arial CE" charset="-18"/>
              </a:rPr>
              <a:t>medián </a:t>
            </a:r>
            <a:r>
              <a:rPr lang="cs-CZ" altLang="cs-CZ" sz="2800" dirty="0">
                <a:latin typeface="Arial CE" charset="-18"/>
              </a:rPr>
              <a:t>roven aritmetickému průměru šesté a sedmé hodnoty: </a:t>
            </a:r>
          </a:p>
          <a:p>
            <a:pPr fontAlgn="b">
              <a:lnSpc>
                <a:spcPct val="90000"/>
              </a:lnSpc>
              <a:buFontTx/>
              <a:buNone/>
            </a:pPr>
            <a:endParaRPr lang="cs-CZ" altLang="cs-CZ" sz="2800" b="1" dirty="0">
              <a:latin typeface="Arial CE" charset="-1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cs-CZ" altLang="cs-CZ" sz="2800" b="1" dirty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85800" y="2286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 sz="4400">
                <a:solidFill>
                  <a:schemeClr val="tx2"/>
                </a:solidFill>
              </a:rPr>
              <a:t>Střední hodnoty</a:t>
            </a:r>
            <a:endParaRPr lang="cs-CZ" altLang="cs-CZ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4648200"/>
          </a:xfrm>
        </p:spPr>
        <p:txBody>
          <a:bodyPr/>
          <a:lstStyle/>
          <a:p>
            <a:r>
              <a:rPr lang="cs-CZ" altLang="cs-CZ" b="1" dirty="0"/>
              <a:t>Modus</a:t>
            </a:r>
            <a:r>
              <a:rPr lang="cs-CZ" altLang="cs-CZ" dirty="0"/>
              <a:t> – je nejčetnější hodnota znaku, nebo-</a:t>
            </a:r>
            <a:r>
              <a:rPr lang="cs-CZ" altLang="cs-CZ" dirty="0" err="1"/>
              <a:t>li</a:t>
            </a:r>
            <a:r>
              <a:rPr lang="cs-CZ" altLang="cs-CZ" dirty="0"/>
              <a:t> ta hodnota, která se ve statistickém souboru vyskytuje nejčastěji</a:t>
            </a:r>
          </a:p>
          <a:p>
            <a:r>
              <a:rPr lang="cs-CZ" altLang="cs-CZ" dirty="0"/>
              <a:t>např. z příkladu 1: </a:t>
            </a:r>
          </a:p>
          <a:p>
            <a:pPr>
              <a:buFontTx/>
              <a:buNone/>
            </a:pPr>
            <a:r>
              <a:rPr lang="cs-CZ" altLang="cs-CZ" dirty="0"/>
              <a:t>1, 1, 1, </a:t>
            </a:r>
            <a:r>
              <a:rPr lang="cs-CZ" altLang="cs-CZ" u="sng" dirty="0"/>
              <a:t>2, 2, 2, 2, 2</a:t>
            </a:r>
            <a:r>
              <a:rPr lang="cs-CZ" altLang="cs-CZ" dirty="0"/>
              <a:t>, 3, 4, 4, 5 je vidět, že je modus roven 2</a:t>
            </a:r>
          </a:p>
          <a:p>
            <a:pPr marL="0" indent="0">
              <a:buNone/>
            </a:pPr>
            <a:endParaRPr lang="cs-CZ" altLang="cs-CZ" b="1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5800" y="2286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 sz="4400">
                <a:solidFill>
                  <a:schemeClr val="tx2"/>
                </a:solidFill>
              </a:rPr>
              <a:t>Střední hodnoty</a:t>
            </a:r>
            <a:endParaRPr lang="cs-CZ" altLang="cs-CZ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Shrnutí středních hodnot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/>
              <a:t>Modus</a:t>
            </a:r>
            <a:r>
              <a:rPr lang="cs-CZ" altLang="cs-CZ"/>
              <a:t> je nejčastěji se vyskytující hodnota v množině hodnot</a:t>
            </a:r>
          </a:p>
          <a:p>
            <a:r>
              <a:rPr lang="cs-CZ" altLang="cs-CZ" b="1"/>
              <a:t>Medián</a:t>
            </a:r>
            <a:r>
              <a:rPr lang="cs-CZ" altLang="cs-CZ"/>
              <a:t> je prostřední hodnota uspořádaného souboru</a:t>
            </a:r>
          </a:p>
          <a:p>
            <a:r>
              <a:rPr lang="cs-CZ" altLang="cs-CZ" b="1"/>
              <a:t>Průměr</a:t>
            </a:r>
            <a:r>
              <a:rPr lang="cs-CZ" altLang="cs-CZ"/>
              <a:t> je průměrná hodnota</a:t>
            </a:r>
            <a:endParaRPr lang="cs-CZ" altLang="cs-CZ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Funkce popisující odchylky jednotlivých hodnot od aritmetického průměru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r>
              <a:rPr lang="cs-CZ" altLang="cs-CZ" b="1" dirty="0"/>
              <a:t>Rozptyl</a:t>
            </a:r>
            <a:r>
              <a:rPr lang="cs-CZ" altLang="cs-CZ" dirty="0"/>
              <a:t> </a:t>
            </a:r>
            <a:r>
              <a:rPr lang="cs-CZ" altLang="cs-CZ" b="1" dirty="0"/>
              <a:t>s</a:t>
            </a:r>
            <a:r>
              <a:rPr lang="cs-CZ" altLang="cs-CZ" b="1" baseline="-25000" dirty="0"/>
              <a:t>x</a:t>
            </a:r>
            <a:r>
              <a:rPr lang="cs-CZ" altLang="cs-CZ" b="1" baseline="30000" dirty="0"/>
              <a:t>2 </a:t>
            </a:r>
            <a:r>
              <a:rPr lang="cs-CZ" altLang="cs-CZ" dirty="0"/>
              <a:t>– je definován jako součet kvadratických odchylek od průměru, děleným rozsahem statistického souboru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386138" y="2414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5105400" y="4724400"/>
          <a:ext cx="3505200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3" imgW="1143000" imgH="431640" progId="Equation.DSMT4">
                  <p:embed/>
                </p:oleObj>
              </mc:Choice>
              <mc:Fallback>
                <p:oleObj name="Equation" r:id="rId3" imgW="114300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724400"/>
                        <a:ext cx="3505200" cy="1325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2667000"/>
          </a:xfrm>
        </p:spPr>
        <p:txBody>
          <a:bodyPr/>
          <a:lstStyle/>
          <a:p>
            <a:r>
              <a:rPr lang="cs-CZ" altLang="cs-CZ" b="1" dirty="0"/>
              <a:t>Směrodatná odchylka</a:t>
            </a:r>
            <a:r>
              <a:rPr lang="cs-CZ" altLang="cs-CZ" dirty="0"/>
              <a:t> </a:t>
            </a:r>
            <a:r>
              <a:rPr lang="cs-CZ" altLang="cs-CZ" b="1" dirty="0" err="1"/>
              <a:t>s</a:t>
            </a:r>
            <a:r>
              <a:rPr lang="cs-CZ" altLang="cs-CZ" b="1" baseline="-25000" dirty="0" err="1"/>
              <a:t>x</a:t>
            </a:r>
            <a:r>
              <a:rPr lang="cs-CZ" altLang="cs-CZ" b="1" dirty="0"/>
              <a:t> </a:t>
            </a:r>
            <a:r>
              <a:rPr lang="cs-CZ" altLang="cs-CZ" dirty="0"/>
              <a:t>– vypočítá se jako druhá odmocnina z rozptylu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386138" y="2414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6400800" y="1219200"/>
          <a:ext cx="18288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3" imgW="571320" imgH="291960" progId="Equation.DSMT4">
                  <p:embed/>
                </p:oleObj>
              </mc:Choice>
              <mc:Fallback>
                <p:oleObj name="Equation" r:id="rId3" imgW="571320" imgH="291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219200"/>
                        <a:ext cx="1828800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Variační koeficient v</a:t>
            </a:r>
            <a:r>
              <a:rPr lang="cs-CZ" altLang="cs-CZ" baseline="-25000"/>
              <a:t>x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Charakterizuje přesnost měření či výsledku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r>
              <a:rPr lang="cs-CZ" altLang="cs-CZ" sz="2800"/>
              <a:t>Uvádí se v %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386138" y="2414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740150" y="2590800"/>
          <a:ext cx="204311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3" imgW="812520" imgH="406080" progId="Equation.DSMT4">
                  <p:embed/>
                </p:oleObj>
              </mc:Choice>
              <mc:Fallback>
                <p:oleObj name="Equation" r:id="rId3" imgW="812520" imgH="406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0150" y="2590800"/>
                        <a:ext cx="2043113" cy="1023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Kvantil x</a:t>
            </a:r>
            <a:r>
              <a:rPr lang="cs-CZ" altLang="cs-CZ" baseline="-25000"/>
              <a:t>p </a:t>
            </a:r>
            <a:r>
              <a:rPr lang="cs-CZ" altLang="cs-CZ"/>
              <a:t>– (p-procentní kvantil)</a:t>
            </a:r>
            <a:endParaRPr lang="cs-CZ" altLang="cs-CZ" baseline="-250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kvantil je hodnota znaku, pro kterou platí, že nejméně p-procent prvků má hodnotu menší nebo rovnu x</a:t>
            </a:r>
            <a:r>
              <a:rPr lang="cs-CZ" altLang="cs-CZ" baseline="-25000"/>
              <a:t>p</a:t>
            </a:r>
            <a:r>
              <a:rPr lang="cs-CZ" altLang="cs-CZ"/>
              <a:t> a (100-p) procent prvků je větších nebo rovno x</a:t>
            </a:r>
            <a:r>
              <a:rPr lang="cs-CZ" altLang="cs-CZ" baseline="-25000"/>
              <a:t>p</a:t>
            </a:r>
            <a:r>
              <a:rPr lang="cs-CZ" altLang="cs-CZ"/>
              <a:t> (viz medián)</a:t>
            </a:r>
          </a:p>
          <a:p>
            <a:pPr>
              <a:lnSpc>
                <a:spcPct val="90000"/>
              </a:lnSpc>
            </a:pPr>
            <a:r>
              <a:rPr lang="cs-CZ" altLang="cs-CZ"/>
              <a:t>používají se tyto kvantily: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b="1"/>
              <a:t>Medián x</a:t>
            </a:r>
            <a:r>
              <a:rPr lang="cs-CZ" altLang="cs-CZ" b="1" baseline="-25000"/>
              <a:t>50</a:t>
            </a:r>
            <a:r>
              <a:rPr lang="cs-CZ" altLang="cs-CZ" b="1"/>
              <a:t>, dolní kvartil x</a:t>
            </a:r>
            <a:r>
              <a:rPr lang="cs-CZ" altLang="cs-CZ" b="1" baseline="-25000"/>
              <a:t>25</a:t>
            </a:r>
            <a:r>
              <a:rPr lang="cs-CZ" altLang="cs-CZ" b="1"/>
              <a:t>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b="1"/>
              <a:t>horní kvartil x</a:t>
            </a:r>
            <a:r>
              <a:rPr lang="cs-CZ" altLang="cs-CZ" b="1" baseline="-25000"/>
              <a:t>75</a:t>
            </a:r>
            <a:r>
              <a:rPr lang="cs-CZ" altLang="cs-CZ" b="1"/>
              <a:t>, decily (x</a:t>
            </a:r>
            <a:r>
              <a:rPr lang="cs-CZ" altLang="cs-CZ" b="1" baseline="-25000"/>
              <a:t>10</a:t>
            </a:r>
            <a:r>
              <a:rPr lang="cs-CZ" altLang="cs-CZ" b="1"/>
              <a:t>, x</a:t>
            </a:r>
            <a:r>
              <a:rPr lang="cs-CZ" altLang="cs-CZ" b="1" baseline="-25000"/>
              <a:t>20</a:t>
            </a:r>
            <a:r>
              <a:rPr lang="cs-CZ" altLang="cs-CZ" b="1"/>
              <a:t>, … , x</a:t>
            </a:r>
            <a:r>
              <a:rPr lang="cs-CZ" altLang="cs-CZ" b="1" baseline="-25000"/>
              <a:t>90</a:t>
            </a:r>
            <a:r>
              <a:rPr lang="cs-CZ" altLang="cs-CZ" b="1"/>
              <a:t>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b="1"/>
              <a:t>a percentily (x</a:t>
            </a:r>
            <a:r>
              <a:rPr lang="cs-CZ" altLang="cs-CZ" b="1" baseline="-25000"/>
              <a:t>1</a:t>
            </a:r>
            <a:r>
              <a:rPr lang="cs-CZ" altLang="cs-CZ" b="1"/>
              <a:t>, x</a:t>
            </a:r>
            <a:r>
              <a:rPr lang="cs-CZ" altLang="cs-CZ" b="1" baseline="-25000"/>
              <a:t>2</a:t>
            </a:r>
            <a:r>
              <a:rPr lang="cs-CZ" altLang="cs-CZ" b="1"/>
              <a:t>, … , x</a:t>
            </a:r>
            <a:r>
              <a:rPr lang="cs-CZ" altLang="cs-CZ" b="1" baseline="-25000"/>
              <a:t>99</a:t>
            </a:r>
            <a:r>
              <a:rPr lang="cs-CZ" altLang="cs-CZ" b="1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568</Words>
  <Application>Microsoft Office PowerPoint</Application>
  <PresentationFormat>Předvádění na obrazovce (4:3)</PresentationFormat>
  <Paragraphs>63</Paragraphs>
  <Slides>13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 CE</vt:lpstr>
      <vt:lpstr>Times New Roman</vt:lpstr>
      <vt:lpstr>Default Design</vt:lpstr>
      <vt:lpstr>Equation</vt:lpstr>
      <vt:lpstr>Střední hodnoty Udávají střed celé skupiny údajů, kolem kterého všechny hodnoty kolísají (analogie těžiště). </vt:lpstr>
      <vt:lpstr>Prezentace aplikace PowerPoint</vt:lpstr>
      <vt:lpstr>Prezentace aplikace PowerPoint</vt:lpstr>
      <vt:lpstr>Prezentace aplikace PowerPoint</vt:lpstr>
      <vt:lpstr>Shrnutí středních hodnot</vt:lpstr>
      <vt:lpstr>Funkce popisující odchylky jednotlivých hodnot od aritmetického průměru</vt:lpstr>
      <vt:lpstr>Prezentace aplikace PowerPoint</vt:lpstr>
      <vt:lpstr>Variační koeficient vx</vt:lpstr>
      <vt:lpstr>Kvantil xp – (p-procentní kvantil)</vt:lpstr>
      <vt:lpstr>Kvantil</vt:lpstr>
      <vt:lpstr>Prezentace aplikace PowerPoint</vt:lpstr>
      <vt:lpstr>Mezikvartilová odchylka</vt:lpstr>
      <vt:lpstr>Prezentace aplikace PowerPoint</vt:lpstr>
    </vt:vector>
  </TitlesOfParts>
  <Company>kfy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Robert Seifert</dc:creator>
  <cp:lastModifiedBy>RNDr. Tomáš Vaníček, Ph.D.</cp:lastModifiedBy>
  <cp:revision>8</cp:revision>
  <dcterms:created xsi:type="dcterms:W3CDTF">2009-05-17T10:58:10Z</dcterms:created>
  <dcterms:modified xsi:type="dcterms:W3CDTF">2018-11-28T13:46:44Z</dcterms:modified>
</cp:coreProperties>
</file>