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0080625" cy="7559675"/>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7" d="100"/>
          <a:sy n="97" d="100"/>
        </p:scale>
        <p:origin x="-102" y="-72"/>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9071640" cy="43844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4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pic>
        <p:nvPicPr>
          <p:cNvPr id="37" name="Obrázek 36"/>
          <p:cNvPicPr/>
          <p:nvPr/>
        </p:nvPicPr>
        <p:blipFill>
          <a:blip r:embed="rId2"/>
          <a:stretch/>
        </p:blipFill>
        <p:spPr>
          <a:xfrm>
            <a:off x="2292120" y="1768680"/>
            <a:ext cx="5495040" cy="4384440"/>
          </a:xfrm>
          <a:prstGeom prst="rect">
            <a:avLst/>
          </a:prstGeom>
          <a:ln>
            <a:noFill/>
          </a:ln>
        </p:spPr>
      </p:pic>
      <p:pic>
        <p:nvPicPr>
          <p:cNvPr id="38" name="Obrázek 37"/>
          <p:cNvPicPr/>
          <p:nvPr/>
        </p:nvPicPr>
        <p:blipFill>
          <a:blip r:embed="rId2"/>
          <a:stretch/>
        </p:blipFill>
        <p:spPr>
          <a:xfrm>
            <a:off x="2292120" y="1768680"/>
            <a:ext cx="5495040" cy="43844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tIns="0" rIns="0" bIns="0" anchor="ctr"/>
          <a:lstStyle/>
          <a:p>
            <a:pPr algn="ctr"/>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4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cs-CZ" sz="4400" strike="noStrike" spc="-1">
                <a:solidFill>
                  <a:srgbClr val="000000"/>
                </a:solidFill>
                <a:uFill>
                  <a:solidFill>
                    <a:srgbClr val="FFFFFF"/>
                  </a:solidFill>
                </a:uFill>
                <a:latin typeface="Arial"/>
              </a:rPr>
              <a:t>Klikněte pro úpravu formátu textu nadpisu</a:t>
            </a:r>
          </a:p>
        </p:txBody>
      </p:sp>
      <p:sp>
        <p:nvSpPr>
          <p:cNvPr id="6" name="PlaceHolder 2"/>
          <p:cNvSpPr>
            <a:spLocks noGrp="1"/>
          </p:cNvSpPr>
          <p:nvPr>
            <p:ph type="body"/>
          </p:nvPr>
        </p:nvSpPr>
        <p:spPr>
          <a:xfrm>
            <a:off x="504000" y="1769040"/>
            <a:ext cx="9071640" cy="4384440"/>
          </a:xfrm>
          <a:prstGeom prst="rect">
            <a:avLst/>
          </a:prstGeom>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Klikněte pro úpravu formátu textu osnovy</a:t>
            </a:r>
          </a:p>
          <a:p>
            <a:pPr marL="864000" lvl="1" indent="-324000">
              <a:buClr>
                <a:srgbClr val="000000"/>
              </a:buClr>
              <a:buSzPct val="75000"/>
              <a:buFont typeface="Symbol" charset="2"/>
              <a:buChar char=""/>
            </a:pPr>
            <a:r>
              <a:rPr lang="cs-CZ" sz="2800" strike="noStrike" spc="-1">
                <a:solidFill>
                  <a:srgbClr val="000000"/>
                </a:solidFill>
                <a:uFill>
                  <a:solidFill>
                    <a:srgbClr val="FFFFFF"/>
                  </a:solidFill>
                </a:uFill>
                <a:latin typeface="Arial"/>
              </a:rPr>
              <a:t>Druhá úroveň</a:t>
            </a:r>
          </a:p>
          <a:p>
            <a:pPr marL="1296000" lvl="2" indent="-288000">
              <a:buClr>
                <a:srgbClr val="000000"/>
              </a:buClr>
              <a:buSzPct val="45000"/>
              <a:buFont typeface="Wingdings" charset="2"/>
              <a:buChar char=""/>
            </a:pPr>
            <a:r>
              <a:rPr lang="cs-CZ" sz="2400" strike="noStrike" spc="-1">
                <a:solidFill>
                  <a:srgbClr val="000000"/>
                </a:solidFill>
                <a:uFill>
                  <a:solidFill>
                    <a:srgbClr val="FFFFFF"/>
                  </a:solidFill>
                </a:uFill>
                <a:latin typeface="Arial"/>
              </a:rPr>
              <a:t>Třetí úroveň</a:t>
            </a:r>
          </a:p>
          <a:p>
            <a:pPr marL="1728000" lvl="3" indent="-216000">
              <a:buClr>
                <a:srgbClr val="000000"/>
              </a:buClr>
              <a:buSzPct val="75000"/>
              <a:buFont typeface="Symbol" charset="2"/>
              <a:buChar char=""/>
            </a:pPr>
            <a:r>
              <a:rPr lang="cs-CZ" sz="2000" strike="noStrike" spc="-1">
                <a:solidFill>
                  <a:srgbClr val="000000"/>
                </a:solidFill>
                <a:uFill>
                  <a:solidFill>
                    <a:srgbClr val="FFFFFF"/>
                  </a:solidFill>
                </a:uFill>
                <a:latin typeface="Arial"/>
              </a:rPr>
              <a:t>Čtvrtá úroveň osnovy</a:t>
            </a:r>
          </a:p>
          <a:p>
            <a:pPr marL="2160000" lvl="4" indent="-216000">
              <a:buClr>
                <a:srgbClr val="000000"/>
              </a:buClr>
              <a:buSzPct val="45000"/>
              <a:buFont typeface="Wingdings" charset="2"/>
              <a:buChar char=""/>
            </a:pPr>
            <a:r>
              <a:rPr lang="cs-CZ" sz="2000" strike="noStrike" spc="-1">
                <a:solidFill>
                  <a:srgbClr val="000000"/>
                </a:solidFill>
                <a:uFill>
                  <a:solidFill>
                    <a:srgbClr val="FFFFFF"/>
                  </a:solidFill>
                </a:uFill>
                <a:latin typeface="Arial"/>
              </a:rPr>
              <a:t>Pátá úroveň osnovy</a:t>
            </a:r>
          </a:p>
          <a:p>
            <a:pPr marL="2592000" lvl="5" indent="-216000">
              <a:buClr>
                <a:srgbClr val="000000"/>
              </a:buClr>
              <a:buSzPct val="45000"/>
              <a:buFont typeface="Wingdings" charset="2"/>
              <a:buChar char=""/>
            </a:pPr>
            <a:r>
              <a:rPr lang="cs-CZ" sz="2000" strike="noStrike" spc="-1">
                <a:solidFill>
                  <a:srgbClr val="000000"/>
                </a:solidFill>
                <a:uFill>
                  <a:solidFill>
                    <a:srgbClr val="FFFFFF"/>
                  </a:solidFill>
                </a:uFill>
                <a:latin typeface="Arial"/>
              </a:rPr>
              <a:t>Šestá úroveň</a:t>
            </a:r>
          </a:p>
          <a:p>
            <a:pPr marL="3024000" lvl="6" indent="-216000">
              <a:buClr>
                <a:srgbClr val="000000"/>
              </a:buClr>
              <a:buSzPct val="45000"/>
              <a:buFont typeface="Wingdings" charset="2"/>
              <a:buChar char=""/>
            </a:pPr>
            <a:r>
              <a:rPr lang="cs-CZ" sz="2000" strike="noStrike" spc="-1">
                <a:solidFill>
                  <a:srgbClr val="000000"/>
                </a:solidFill>
                <a:uFill>
                  <a:solidFill>
                    <a:srgbClr val="FFFFFF"/>
                  </a:solidFill>
                </a:uFill>
                <a:latin typeface="Arial"/>
              </a:rPr>
              <a:t>Sedmá úroveň</a:t>
            </a: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cs-CZ" sz="1400" strike="noStrike" spc="-1">
                <a:solidFill>
                  <a:srgbClr val="000000"/>
                </a:solidFill>
                <a:uFill>
                  <a:solidFill>
                    <a:srgbClr val="FFFFFF"/>
                  </a:solidFill>
                </a:uFill>
                <a:latin typeface="Times New Roman"/>
              </a:rPr>
              <a:t>&lt;datum/čas&gt;</a:t>
            </a: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cs-CZ" sz="1400" strike="noStrike" spc="-1">
                <a:solidFill>
                  <a:srgbClr val="000000"/>
                </a:solidFill>
                <a:uFill>
                  <a:solidFill>
                    <a:srgbClr val="FFFFFF"/>
                  </a:solidFill>
                </a:uFill>
                <a:latin typeface="Times New Roman"/>
              </a:rPr>
              <a:t>&lt;zápatí&gt;</a:t>
            </a: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330C9893-D49E-487B-A2B8-2EC10C9518EE}" type="slidenum">
              <a:rPr lang="cs-CZ" sz="1400" strike="noStrike" spc="-1">
                <a:solidFill>
                  <a:srgbClr val="000000"/>
                </a:solidFill>
                <a:uFill>
                  <a:solidFill>
                    <a:srgbClr val="FFFFFF"/>
                  </a:solidFill>
                </a:uFill>
                <a:latin typeface="Times New Roman"/>
              </a:rPr>
              <a:t>‹#›</a:t>
            </a:fld>
            <a:endParaRPr lang="cs-CZ" sz="140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Běžná pravděpodobnostní rozdělení</a:t>
            </a:r>
          </a:p>
        </p:txBody>
      </p:sp>
      <p:sp>
        <p:nvSpPr>
          <p:cNvPr id="40" name="TextShape 2"/>
          <p:cNvSpPr txBox="1"/>
          <p:nvPr/>
        </p:nvSpPr>
        <p:spPr>
          <a:xfrm>
            <a:off x="504000" y="1769040"/>
            <a:ext cx="9071640" cy="4384440"/>
          </a:xfrm>
          <a:prstGeom prst="rect">
            <a:avLst/>
          </a:prstGeom>
          <a:noFill/>
          <a:ln>
            <a:noFill/>
          </a:ln>
        </p:spPr>
        <p:txBody>
          <a:bodyPr lIns="0" tIns="0" rIns="0" bIns="0" anchor="ctr"/>
          <a:lstStyle/>
          <a:p>
            <a:pPr algn="ctr"/>
            <a:endParaRPr lang="cs-CZ" sz="3200" strike="noStrike" spc="-1">
              <a:solidFill>
                <a:srgbClr val="000000"/>
              </a:solidFill>
              <a:uFill>
                <a:solidFill>
                  <a:srgbClr val="FFFFFF"/>
                </a:solidFill>
              </a:u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Hustota pravděpodobnosti</a:t>
            </a:r>
          </a:p>
        </p:txBody>
      </p:sp>
      <p:pic>
        <p:nvPicPr>
          <p:cNvPr id="60" name="Obrázek 59"/>
          <p:cNvPicPr/>
          <p:nvPr/>
        </p:nvPicPr>
        <p:blipFill>
          <a:blip r:embed="rId2"/>
          <a:stretch/>
        </p:blipFill>
        <p:spPr>
          <a:xfrm>
            <a:off x="1008000" y="1872000"/>
            <a:ext cx="4910040" cy="1368000"/>
          </a:xfrm>
          <a:prstGeom prst="rect">
            <a:avLst/>
          </a:prstGeom>
          <a:ln>
            <a:noFill/>
          </a:ln>
        </p:spPr>
      </p:pic>
      <p:pic>
        <p:nvPicPr>
          <p:cNvPr id="61" name="Obrázek 60"/>
          <p:cNvPicPr/>
          <p:nvPr/>
        </p:nvPicPr>
        <p:blipFill>
          <a:blip r:embed="rId3"/>
          <a:stretch/>
        </p:blipFill>
        <p:spPr>
          <a:xfrm>
            <a:off x="1740600" y="3504600"/>
            <a:ext cx="7072920" cy="3335400"/>
          </a:xfrm>
          <a:prstGeom prst="rect">
            <a:avLst/>
          </a:prstGeom>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Distribuční funkce</a:t>
            </a:r>
          </a:p>
        </p:txBody>
      </p:sp>
      <p:pic>
        <p:nvPicPr>
          <p:cNvPr id="63" name="Obrázek 62"/>
          <p:cNvPicPr/>
          <p:nvPr/>
        </p:nvPicPr>
        <p:blipFill>
          <a:blip r:embed="rId2"/>
          <a:stretch/>
        </p:blipFill>
        <p:spPr>
          <a:xfrm>
            <a:off x="1224000" y="1501560"/>
            <a:ext cx="5496480" cy="1522440"/>
          </a:xfrm>
          <a:prstGeom prst="rect">
            <a:avLst/>
          </a:prstGeom>
          <a:ln>
            <a:noFill/>
          </a:ln>
        </p:spPr>
      </p:pic>
      <p:pic>
        <p:nvPicPr>
          <p:cNvPr id="64" name="Obrázek 63"/>
          <p:cNvPicPr/>
          <p:nvPr/>
        </p:nvPicPr>
        <p:blipFill>
          <a:blip r:embed="rId3"/>
          <a:stretch/>
        </p:blipFill>
        <p:spPr>
          <a:xfrm>
            <a:off x="1368000" y="3240000"/>
            <a:ext cx="6968160" cy="3528000"/>
          </a:xfrm>
          <a:prstGeom prst="rect">
            <a:avLst/>
          </a:prstGeom>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Vlatnosti</a:t>
            </a:r>
          </a:p>
        </p:txBody>
      </p:sp>
      <p:sp>
        <p:nvSpPr>
          <p:cNvPr id="66" name="TextShape 2"/>
          <p:cNvSpPr txBox="1"/>
          <p:nvPr/>
        </p:nvSpPr>
        <p:spPr>
          <a:xfrm>
            <a:off x="504000" y="1769040"/>
            <a:ext cx="9071640" cy="438444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Střední hodnota E(X) = 1/</a:t>
            </a:r>
            <a:r>
              <a:rPr lang="cs-CZ" sz="3200" strike="noStrike" spc="-1">
                <a:solidFill>
                  <a:srgbClr val="000000"/>
                </a:solidFill>
                <a:uFill>
                  <a:solidFill>
                    <a:srgbClr val="FFFFFF"/>
                  </a:solidFill>
                </a:uFill>
                <a:latin typeface="Arial"/>
                <a:ea typeface="Arial"/>
              </a:rPr>
              <a:t>λ</a:t>
            </a:r>
            <a:endParaRPr lang="cs-CZ" sz="3200" strike="noStrike" spc="-1">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ea typeface="Arial"/>
              </a:rPr>
              <a:t>Rozptyl D(X)= 1/λ</a:t>
            </a:r>
            <a:r>
              <a:rPr lang="cs-CZ" sz="3200" strike="noStrike" spc="-1" baseline="33000">
                <a:solidFill>
                  <a:srgbClr val="000000"/>
                </a:solidFill>
                <a:uFill>
                  <a:solidFill>
                    <a:srgbClr val="FFFFFF"/>
                  </a:solidFill>
                </a:uFill>
                <a:latin typeface="Arial"/>
                <a:ea typeface="Arial"/>
              </a:rPr>
              <a:t>2</a:t>
            </a:r>
            <a:endParaRPr lang="cs-CZ" sz="3200" strike="noStrike" spc="-1">
              <a:solidFill>
                <a:srgbClr val="000000"/>
              </a:solidFill>
              <a:uFill>
                <a:solidFill>
                  <a:srgbClr val="FFFFFF"/>
                </a:solidFill>
              </a:u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Příklad</a:t>
            </a:r>
          </a:p>
        </p:txBody>
      </p:sp>
      <p:sp>
        <p:nvSpPr>
          <p:cNvPr id="68" name="TextShape 2"/>
          <p:cNvSpPr txBox="1"/>
          <p:nvPr/>
        </p:nvSpPr>
        <p:spPr>
          <a:xfrm>
            <a:off x="504000" y="1769040"/>
            <a:ext cx="9071640" cy="438444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Doba čekání hosta na pivo je v restauraci U Lva průměrně 5 minut. Určete:</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a) hustotu pravděpodobnosti náhodné veličiny, která je dána dobou čekání na pivo</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b) pravděpodobnost, že budeme čekat na pivo déle než 12 minut</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c) dobu čekání, během které bude zákazník obsloužen s pravděpodobností 0,9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Řešení</a:t>
            </a:r>
          </a:p>
        </p:txBody>
      </p:sp>
      <p:pic>
        <p:nvPicPr>
          <p:cNvPr id="70" name="Obrázek 69"/>
          <p:cNvPicPr/>
          <p:nvPr/>
        </p:nvPicPr>
        <p:blipFill>
          <a:blip r:embed="rId2"/>
          <a:stretch/>
        </p:blipFill>
        <p:spPr>
          <a:xfrm>
            <a:off x="1267560" y="1563480"/>
            <a:ext cx="7327800" cy="4988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Řešení</a:t>
            </a:r>
          </a:p>
        </p:txBody>
      </p:sp>
      <p:pic>
        <p:nvPicPr>
          <p:cNvPr id="72" name="Obrázek 71"/>
          <p:cNvPicPr/>
          <p:nvPr/>
        </p:nvPicPr>
        <p:blipFill>
          <a:blip r:embed="rId2"/>
          <a:stretch/>
        </p:blipFill>
        <p:spPr>
          <a:xfrm>
            <a:off x="1296000" y="2207160"/>
            <a:ext cx="7635240" cy="2544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Řešení</a:t>
            </a:r>
          </a:p>
        </p:txBody>
      </p:sp>
      <p:pic>
        <p:nvPicPr>
          <p:cNvPr id="74" name="Obrázek 73"/>
          <p:cNvPicPr/>
          <p:nvPr/>
        </p:nvPicPr>
        <p:blipFill>
          <a:blip r:embed="rId2"/>
          <a:stretch/>
        </p:blipFill>
        <p:spPr>
          <a:xfrm>
            <a:off x="1296000" y="1563480"/>
            <a:ext cx="6120000" cy="50616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Normální (Gaussovo) rozdělení</a:t>
            </a:r>
          </a:p>
        </p:txBody>
      </p:sp>
      <p:sp>
        <p:nvSpPr>
          <p:cNvPr id="76" name="TextShape 2"/>
          <p:cNvSpPr txBox="1"/>
          <p:nvPr/>
        </p:nvSpPr>
        <p:spPr>
          <a:xfrm>
            <a:off x="504000" y="1769040"/>
            <a:ext cx="9072000" cy="550296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Označováno též obecné normální rozdělení či Gaussovo rozdělení (v anglicky psané literatuře nazývané rozdělení zvonovitého tvaru - bell curve).</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nejčastěji se vyskytuje</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mnoho jiných rozdělení se mu blíží</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řada jiných rozdělení se jím dá nahradit</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Je výslednicí velkého počtu na sobě nezávislých náhodných jevů</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Hustota pravděpodobnosti</a:t>
            </a:r>
          </a:p>
        </p:txBody>
      </p:sp>
      <p:pic>
        <p:nvPicPr>
          <p:cNvPr id="78" name="Obrázek 77"/>
          <p:cNvPicPr/>
          <p:nvPr/>
        </p:nvPicPr>
        <p:blipFill>
          <a:blip r:embed="rId2"/>
          <a:stretch/>
        </p:blipFill>
        <p:spPr>
          <a:xfrm>
            <a:off x="864000" y="2117520"/>
            <a:ext cx="8093520" cy="34984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Distribuční funkce</a:t>
            </a:r>
          </a:p>
        </p:txBody>
      </p:sp>
      <p:pic>
        <p:nvPicPr>
          <p:cNvPr id="80" name="Obrázek 79"/>
          <p:cNvPicPr/>
          <p:nvPr/>
        </p:nvPicPr>
        <p:blipFill>
          <a:blip r:embed="rId2"/>
          <a:stretch/>
        </p:blipFill>
        <p:spPr>
          <a:xfrm>
            <a:off x="1196280" y="2448000"/>
            <a:ext cx="7731720" cy="29523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Rovnoměrné rozdělení</a:t>
            </a:r>
          </a:p>
        </p:txBody>
      </p:sp>
      <p:sp>
        <p:nvSpPr>
          <p:cNvPr id="42" name="TextShape 2"/>
          <p:cNvSpPr txBox="1"/>
          <p:nvPr/>
        </p:nvSpPr>
        <p:spPr>
          <a:xfrm>
            <a:off x="504000" y="1769040"/>
            <a:ext cx="9071640" cy="438444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Toto rozdělení má spojitá náhodná veličina X, jejíž realizace vyplňují interval konečné délky a mají stejnou možnost výskytu (např. doba čekání na autobus, na výrobek u automatické linky, ...).</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Příklad</a:t>
            </a:r>
          </a:p>
        </p:txBody>
      </p:sp>
      <p:sp>
        <p:nvSpPr>
          <p:cNvPr id="82" name="TextShape 2"/>
          <p:cNvSpPr txBox="1"/>
          <p:nvPr/>
        </p:nvSpPr>
        <p:spPr>
          <a:xfrm>
            <a:off x="504000" y="1769040"/>
            <a:ext cx="9071640" cy="438444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V rádiu hlásili, že zítřejší teplota bude přibližně 10 stupňů s rozptylem +-9. Jaká je pravděpodobnost, že teplota nabude hodnoty </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a) menší než 16,</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b) větší než 10,</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c) v mezích od 7 do 22?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Řešení</a:t>
            </a:r>
          </a:p>
        </p:txBody>
      </p:sp>
      <p:sp>
        <p:nvSpPr>
          <p:cNvPr id="84" name="TextShape 2"/>
          <p:cNvSpPr txBox="1"/>
          <p:nvPr/>
        </p:nvSpPr>
        <p:spPr>
          <a:xfrm>
            <a:off x="76320" y="1584000"/>
            <a:ext cx="9355680" cy="5544000"/>
          </a:xfrm>
          <a:prstGeom prst="rect">
            <a:avLst/>
          </a:prstGeom>
          <a:noFill/>
          <a:ln>
            <a:noFill/>
          </a:ln>
        </p:spPr>
        <p:txBody>
          <a:bodyPr lIns="90000" tIns="45000" rIns="90000" bIns="45000"/>
          <a:lstStyle/>
          <a:p>
            <a:endParaRPr lang="cs-CZ" sz="1800" strike="noStrike" spc="-1">
              <a:solidFill>
                <a:srgbClr val="000000"/>
              </a:solidFill>
              <a:uFill>
                <a:solidFill>
                  <a:srgbClr val="FFFFFF"/>
                </a:solidFill>
              </a:uFill>
              <a:latin typeface="Arial"/>
            </a:endParaRPr>
          </a:p>
          <a:p>
            <a:r>
              <a:rPr lang="cs-CZ" sz="2400" strike="noStrike" spc="-1">
                <a:solidFill>
                  <a:srgbClr val="000000"/>
                </a:solidFill>
                <a:uFill>
                  <a:solidFill>
                    <a:srgbClr val="FFFFFF"/>
                  </a:solidFill>
                </a:uFill>
                <a:latin typeface="Arial"/>
              </a:rPr>
              <a:t>Zjistit, čemu je rovna distribuční funkce pro hodnotu 16 můžeme několika způsoby. Máme-li k dispozici např. program Excel, můžeme hodnotu vypočíst pomocí předdefinované funkce NORMDIST:</a:t>
            </a:r>
            <a:endParaRPr lang="cs-CZ" sz="1800" strike="noStrike" spc="-1">
              <a:solidFill>
                <a:srgbClr val="000000"/>
              </a:solidFill>
              <a:uFill>
                <a:solidFill>
                  <a:srgbClr val="FFFFFF"/>
                </a:solidFill>
              </a:uFill>
              <a:latin typeface="Arial"/>
            </a:endParaRPr>
          </a:p>
          <a:p>
            <a:r>
              <a:rPr lang="cs-CZ" sz="2400" strike="noStrike" spc="-1">
                <a:solidFill>
                  <a:srgbClr val="000000"/>
                </a:solidFill>
                <a:uFill>
                  <a:solidFill>
                    <a:srgbClr val="FFFFFF"/>
                  </a:solidFill>
                </a:uFill>
                <a:latin typeface="Arial"/>
              </a:rPr>
              <a:t>P(X &lt; 16) = F{16) = NORMDIST(16;10;3;1) = 0,97725</a:t>
            </a:r>
            <a:endParaRPr lang="cs-CZ" sz="1800" strike="noStrike" spc="-1">
              <a:solidFill>
                <a:srgbClr val="000000"/>
              </a:solidFill>
              <a:uFill>
                <a:solidFill>
                  <a:srgbClr val="FFFFFF"/>
                </a:solidFill>
              </a:uFill>
              <a:latin typeface="Arial"/>
            </a:endParaRPr>
          </a:p>
          <a:p>
            <a:r>
              <a:rPr lang="cs-CZ" sz="2400" strike="noStrike" spc="-1">
                <a:solidFill>
                  <a:srgbClr val="000000"/>
                </a:solidFill>
                <a:uFill>
                  <a:solidFill>
                    <a:srgbClr val="FFFFFF"/>
                  </a:solidFill>
                </a:uFill>
                <a:latin typeface="Arial"/>
              </a:rPr>
              <a:t>První parametr v závorce je hodnota, jejíž distribuční funkci počítáme, druhý je střední hodnota daného normálního rozdělení, třetí parametr je směrodatná odchylka daného rozdělení a poslední parametr je pravdivostní hodnota 1, kterou zadáme vždy, když chceme vypočítat hodnotu distribuční funkce.</a:t>
            </a:r>
            <a:endParaRPr lang="cs-CZ" sz="1800" strike="noStrike" spc="-1">
              <a:solidFill>
                <a:srgbClr val="000000"/>
              </a:solidFill>
              <a:uFill>
                <a:solidFill>
                  <a:srgbClr val="FFFFFF"/>
                </a:solidFill>
              </a:uFill>
              <a:latin typeface="Arial"/>
            </a:endParaRPr>
          </a:p>
          <a:p>
            <a:r>
              <a:rPr lang="cs-CZ" sz="2400" strike="noStrike" spc="-1">
                <a:solidFill>
                  <a:srgbClr val="000000"/>
                </a:solidFill>
                <a:uFill>
                  <a:solidFill>
                    <a:srgbClr val="FFFFFF"/>
                  </a:solidFill>
                </a:uFill>
                <a:latin typeface="Arial"/>
              </a:rPr>
              <a:t>b) P(X &gt; 10) = P(10 &lt; X &lt; ∞) = 1 - F(10) =1 - NORMDIST(10;10;3;1) = 0,5</a:t>
            </a:r>
            <a:endParaRPr lang="cs-CZ" sz="1800" strike="noStrike" spc="-1">
              <a:solidFill>
                <a:srgbClr val="000000"/>
              </a:solidFill>
              <a:uFill>
                <a:solidFill>
                  <a:srgbClr val="FFFFFF"/>
                </a:solidFill>
              </a:uFill>
              <a:latin typeface="Arial"/>
            </a:endParaRPr>
          </a:p>
          <a:p>
            <a:r>
              <a:rPr lang="cs-CZ" sz="2400" strike="noStrike" spc="-1">
                <a:solidFill>
                  <a:srgbClr val="000000"/>
                </a:solidFill>
                <a:uFill>
                  <a:solidFill>
                    <a:srgbClr val="FFFFFF"/>
                  </a:solidFill>
                </a:uFill>
                <a:latin typeface="Arial"/>
              </a:rPr>
              <a:t>c)  P(7 &lt; X &lt; 22) = NORMDIST(22;10;3;1) - NORMDIST(7;10;3;1) = 0,8413</a:t>
            </a:r>
            <a:endParaRPr lang="cs-CZ" sz="1800" strike="noStrike" spc="-1">
              <a:solidFill>
                <a:srgbClr val="000000"/>
              </a:solidFill>
              <a:uFill>
                <a:solidFill>
                  <a:srgbClr val="FFFFFF"/>
                </a:solidFill>
              </a:u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Rovnoměrné rozdělení</a:t>
            </a:r>
          </a:p>
        </p:txBody>
      </p:sp>
      <p:sp>
        <p:nvSpPr>
          <p:cNvPr id="44" name="TextShape 2"/>
          <p:cNvSpPr txBox="1"/>
          <p:nvPr/>
        </p:nvSpPr>
        <p:spPr>
          <a:xfrm>
            <a:off x="504000" y="1769040"/>
            <a:ext cx="9071640" cy="438444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Náhodná veličina X má rovnoměrné rozdělení R(a,b) právě tehdy, když je hustota pravděpodobnosti určena vztahem:</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 </a:t>
            </a:r>
          </a:p>
        </p:txBody>
      </p:sp>
      <p:pic>
        <p:nvPicPr>
          <p:cNvPr id="45" name="Obrázek 44"/>
          <p:cNvPicPr/>
          <p:nvPr/>
        </p:nvPicPr>
        <p:blipFill>
          <a:blip r:embed="rId2"/>
          <a:stretch/>
        </p:blipFill>
        <p:spPr>
          <a:xfrm>
            <a:off x="1800000" y="3738600"/>
            <a:ext cx="6928200" cy="2309400"/>
          </a:xfrm>
          <a:prstGeom prst="rect">
            <a:avLst/>
          </a:prstGeom>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Graf hustoty pravděpodobnosti</a:t>
            </a:r>
          </a:p>
        </p:txBody>
      </p:sp>
      <p:pic>
        <p:nvPicPr>
          <p:cNvPr id="47" name="Obrázek 46"/>
          <p:cNvPicPr/>
          <p:nvPr/>
        </p:nvPicPr>
        <p:blipFill>
          <a:blip r:embed="rId2"/>
          <a:stretch/>
        </p:blipFill>
        <p:spPr>
          <a:xfrm>
            <a:off x="2016000" y="2057040"/>
            <a:ext cx="6187320" cy="298296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Distribuční funkce</a:t>
            </a:r>
          </a:p>
        </p:txBody>
      </p:sp>
      <p:pic>
        <p:nvPicPr>
          <p:cNvPr id="49" name="Obrázek 48"/>
          <p:cNvPicPr/>
          <p:nvPr/>
        </p:nvPicPr>
        <p:blipFill>
          <a:blip r:embed="rId2"/>
          <a:stretch/>
        </p:blipFill>
        <p:spPr>
          <a:xfrm>
            <a:off x="2160000" y="2232000"/>
            <a:ext cx="6191280" cy="2880000"/>
          </a:xfrm>
          <a:prstGeom prst="rect">
            <a:avLst/>
          </a:prstGeom>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Graf distribuční funkce</a:t>
            </a:r>
          </a:p>
        </p:txBody>
      </p:sp>
      <p:pic>
        <p:nvPicPr>
          <p:cNvPr id="51" name="Obrázek 50"/>
          <p:cNvPicPr/>
          <p:nvPr/>
        </p:nvPicPr>
        <p:blipFill>
          <a:blip r:embed="rId2"/>
          <a:stretch/>
        </p:blipFill>
        <p:spPr>
          <a:xfrm>
            <a:off x="1656000" y="2115360"/>
            <a:ext cx="7450920" cy="386064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Příklad</a:t>
            </a:r>
          </a:p>
        </p:txBody>
      </p:sp>
      <p:sp>
        <p:nvSpPr>
          <p:cNvPr id="53" name="TextShape 2"/>
          <p:cNvSpPr txBox="1"/>
          <p:nvPr/>
        </p:nvSpPr>
        <p:spPr>
          <a:xfrm>
            <a:off x="504000" y="1769040"/>
            <a:ext cx="9071640" cy="438444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Tramvajová linka číslo 8 odjíždí v dopoledních hodinách ze zastávky každých 10 minut. Vypočtěte pravděpodobnost, že na ni budete dopoledne čekat déle než 7 minut.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Řešení</a:t>
            </a:r>
          </a:p>
        </p:txBody>
      </p:sp>
      <p:sp>
        <p:nvSpPr>
          <p:cNvPr id="55" name="TextShape 2"/>
          <p:cNvSpPr txBox="1"/>
          <p:nvPr/>
        </p:nvSpPr>
        <p:spPr>
          <a:xfrm>
            <a:off x="504000" y="1769040"/>
            <a:ext cx="9071640" cy="438444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Doba čekání je náhodná veličina X, která má rovnoměrné rozdělení pravděpodobnosti - v našem případě R(0,10). Distribuční funkce má tedy tvar:</a:t>
            </a:r>
          </a:p>
        </p:txBody>
      </p:sp>
      <p:pic>
        <p:nvPicPr>
          <p:cNvPr id="56" name="Obrázek 55"/>
          <p:cNvPicPr/>
          <p:nvPr/>
        </p:nvPicPr>
        <p:blipFill>
          <a:blip r:embed="rId2"/>
          <a:stretch/>
        </p:blipFill>
        <p:spPr>
          <a:xfrm>
            <a:off x="1152000" y="3600000"/>
            <a:ext cx="6811560" cy="309600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Shape 1"/>
          <p:cNvSpPr txBox="1"/>
          <p:nvPr/>
        </p:nvSpPr>
        <p:spPr>
          <a:xfrm>
            <a:off x="504000" y="301320"/>
            <a:ext cx="9071640" cy="1262160"/>
          </a:xfrm>
          <a:prstGeom prst="rect">
            <a:avLst/>
          </a:prstGeom>
          <a:noFill/>
          <a:ln>
            <a:noFill/>
          </a:ln>
        </p:spPr>
        <p:txBody>
          <a:bodyPr lIns="0" tIns="0" rIns="0" bIns="0" anchor="ctr"/>
          <a:lstStyle/>
          <a:p>
            <a:pPr algn="ctr"/>
            <a:r>
              <a:rPr lang="cs-CZ" sz="4400" strike="noStrike" spc="-1">
                <a:solidFill>
                  <a:srgbClr val="000000"/>
                </a:solidFill>
                <a:uFill>
                  <a:solidFill>
                    <a:srgbClr val="FFFFFF"/>
                  </a:solidFill>
                </a:uFill>
                <a:latin typeface="Arial"/>
              </a:rPr>
              <a:t>Exponenciální rozdělení</a:t>
            </a:r>
          </a:p>
        </p:txBody>
      </p:sp>
      <p:sp>
        <p:nvSpPr>
          <p:cNvPr id="58" name="TextShape 2"/>
          <p:cNvSpPr txBox="1"/>
          <p:nvPr/>
        </p:nvSpPr>
        <p:spPr>
          <a:xfrm>
            <a:off x="504000" y="1769040"/>
            <a:ext cx="9071640" cy="4384440"/>
          </a:xfrm>
          <a:prstGeom prst="rect">
            <a:avLst/>
          </a:prstGeom>
          <a:noFill/>
          <a:ln>
            <a:noFill/>
          </a:ln>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Toto rozdělení má spojitá náhodná veličina X, která představuje dobu čekání do nastoupení (poissonovského) náhodného jevu, nebo délku intervalu (časového nebo délkového) mezi takovými dvěma jevy (např. doba čekání na obsluhu, vzdálenost mezi dvěma poškozenými místy na silnici).</a:t>
            </a:r>
          </a:p>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Závisí na parametru </a:t>
            </a:r>
            <a:r>
              <a:rPr lang="cs-CZ" sz="3200" strike="noStrike" spc="-1">
                <a:solidFill>
                  <a:srgbClr val="000000"/>
                </a:solidFill>
                <a:uFill>
                  <a:solidFill>
                    <a:srgbClr val="FFFFFF"/>
                  </a:solidFill>
                </a:uFill>
                <a:latin typeface="Arial"/>
                <a:ea typeface="Arial"/>
              </a:rPr>
              <a:t>λ</a:t>
            </a:r>
            <a:r>
              <a:rPr lang="cs-CZ" sz="3200" strike="noStrike" spc="-1">
                <a:solidFill>
                  <a:srgbClr val="000000"/>
                </a:solidFill>
                <a:uFill>
                  <a:solidFill>
                    <a:srgbClr val="FFFFFF"/>
                  </a:solidFill>
                </a:uFill>
                <a:latin typeface="Arial"/>
              </a:rPr>
              <a:t>, což je převrácená hodnota střední hodnoty doby čekání do nastoupení sledovaného jevu.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497</Words>
  <Application>Microsoft Office PowerPoint</Application>
  <PresentationFormat>Vlastní</PresentationFormat>
  <Paragraphs>50</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RNDr. Tomáš Vaníček, Ph.D.</dc:creator>
  <cp:lastModifiedBy>RNDr. Tomáš Vaníček, Ph.D.</cp:lastModifiedBy>
  <cp:revision>2</cp:revision>
  <dcterms:created xsi:type="dcterms:W3CDTF">2017-12-07T17:55:47Z</dcterms:created>
  <dcterms:modified xsi:type="dcterms:W3CDTF">2018-12-06T09:15:48Z</dcterms:modified>
  <dc:language>cs-CZ</dc:language>
</cp:coreProperties>
</file>