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22"/>
  </p:notesMasterIdLst>
  <p:sldIdLst>
    <p:sldId id="291" r:id="rId3"/>
    <p:sldId id="284" r:id="rId4"/>
    <p:sldId id="290" r:id="rId5"/>
    <p:sldId id="285" r:id="rId6"/>
    <p:sldId id="286" r:id="rId7"/>
    <p:sldId id="287" r:id="rId8"/>
    <p:sldId id="288" r:id="rId9"/>
    <p:sldId id="289" r:id="rId10"/>
    <p:sldId id="256" r:id="rId11"/>
    <p:sldId id="257" r:id="rId12"/>
    <p:sldId id="258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</p:sldIdLst>
  <p:sldSz cx="9144000" cy="6858000" type="screen4x3"/>
  <p:notesSz cx="6799263" cy="9929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1C2406-BE6A-43C5-BC27-D167F53E7E6D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88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40363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EAECFB-74EB-422E-B7A9-01EEE68B5A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7696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64FD58FA-C915-41F2-8385-F376280B4824}" type="slidenum">
              <a:rPr lang="cs-CZ" altLang="cs-CZ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2</a:t>
            </a:fld>
            <a:endParaRPr lang="cs-CZ" altLang="cs-CZ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84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6F2B8065-62BF-4F1D-AB1A-1F177C7C16AD}" type="slidenum">
              <a:rPr lang="cs-CZ" altLang="cs-CZ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4</a:t>
            </a:fld>
            <a:endParaRPr lang="cs-CZ" altLang="cs-CZ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2CF28300-725A-4C52-AADC-6F345C4F0693}" type="slidenum">
              <a:rPr lang="cs-CZ" altLang="cs-CZ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5</a:t>
            </a:fld>
            <a:endParaRPr lang="cs-CZ" altLang="cs-CZ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04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6A5BC8A8-B55C-47C6-9315-99A4AA5264AD}" type="slidenum">
              <a:rPr lang="cs-CZ" altLang="cs-CZ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6</a:t>
            </a:fld>
            <a:endParaRPr lang="cs-CZ" altLang="cs-CZ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705C00A5-27C8-4FAB-B3AE-C1C5BEDB83FA}" type="slidenum">
              <a:rPr lang="cs-CZ" altLang="cs-CZ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7</a:t>
            </a:fld>
            <a:endParaRPr lang="cs-CZ" altLang="cs-CZ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25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C977A193-52FA-4E07-B284-17094FBFAE69}" type="slidenum">
              <a:rPr lang="cs-CZ" altLang="cs-CZ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8</a:t>
            </a:fld>
            <a:endParaRPr lang="cs-CZ" altLang="cs-CZ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7" name="Obrázek 36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38" name="Obrázek 37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16C6-9476-4315-845A-05B1A41447D2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A3010-5134-434E-91E5-27001A575B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7765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76" name="Obrázek 75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77" name="Obrázek 76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Kliknutím lze upravit styl.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cs-CZ" sz="120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26. 10. 2017</a:t>
            </a:r>
            <a:endParaRPr lang="cs-CZ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cs-CZ" sz="2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61C6ED48-806F-40A7-AFD0-A8EA017D999B}" type="slidenum">
              <a:rPr lang="cs-CZ" sz="120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Klikněte pro úpravu formátu textu osnovy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Druhá úroveň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Třetí úroveň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Čtvrtá úroveň osnovy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Pátá úroveň osnovy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Šestá úroveň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Kliknutím lze upravit styl.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Klikněte pro úpravu formátu textu osnovy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Druhá úroveň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Třetí úroveň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Čtvrtá úroveň osnovy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Pátá úroveň osnovy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Šestá úroveň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Sedmá úroveňKliknutím lze upravit styly předlohy textu.</a:t>
            </a:r>
          </a:p>
          <a:p>
            <a:pPr marL="743040" lvl="1" indent="-28548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lang="cs-CZ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Druhá úroveň</a:t>
            </a: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143000" lvl="2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Třetí úroveň</a:t>
            </a: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600200" lvl="3" indent="-22824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Čtvrtá úroveň</a:t>
            </a: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057400" lvl="4" indent="-228240">
              <a:lnSpc>
                <a:spcPct val="100000"/>
              </a:lnSpc>
              <a:buClr>
                <a:srgbClr val="000000"/>
              </a:buClr>
              <a:buFont typeface="Arial"/>
              <a:buChar char="»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Pátá úroveň</a:t>
            </a: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cs-CZ" sz="120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26. 10. 2017</a:t>
            </a:r>
            <a:endParaRPr lang="cs-CZ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cs-CZ" sz="2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D9FBF3C1-17AF-4E29-845C-339CC8742A97}" type="slidenum">
              <a:rPr lang="cs-CZ" sz="120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24A285-9977-4F76-8503-0EA5D7B80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800" dirty="0"/>
              <a:t>Přesuny výuky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769BE1C-A3A3-4A5F-9D17-21F2E4A4564F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76922" y="1402764"/>
            <a:ext cx="8229240" cy="4525560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 Unicode MS" panose="020B0604020202020204" pitchFamily="34" charset="-128"/>
              </a:rPr>
              <a:t>Středa 26.9. (nikdo nepřišel)  ===&gt; úterý 16.10. 13:45-17:10 učebna 2.5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2000" dirty="0">
                <a:solidFill>
                  <a:srgbClr val="000000"/>
                </a:solidFill>
                <a:highlight>
                  <a:srgbClr val="FFFF00"/>
                </a:highlight>
                <a:latin typeface="Arial Unicode MS" panose="020B0604020202020204" pitchFamily="34" charset="-128"/>
              </a:rPr>
              <a:t>Středa 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 Unicode MS" panose="020B0604020202020204" pitchFamily="34" charset="-128"/>
              </a:rPr>
              <a:t>9.10. ===&gt; úterý 6.11. 13:45-17:10 učebna 2.5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2000" dirty="0">
                <a:solidFill>
                  <a:srgbClr val="000000"/>
                </a:solidFill>
                <a:highlight>
                  <a:srgbClr val="FFFF00"/>
                </a:highlight>
                <a:latin typeface="Arial Unicode MS" panose="020B0604020202020204" pitchFamily="34" charset="-128"/>
              </a:rPr>
              <a:t>Středa 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 Unicode MS" panose="020B0604020202020204" pitchFamily="34" charset="-128"/>
              </a:rPr>
              <a:t>23.10. ===&gt; úterý 13.11. 13:45-17:10 učebna 2.5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2000" dirty="0">
                <a:solidFill>
                  <a:srgbClr val="000000"/>
                </a:solidFill>
                <a:highlight>
                  <a:srgbClr val="FFFF00"/>
                </a:highlight>
                <a:latin typeface="Arial Unicode MS" panose="020B0604020202020204" pitchFamily="34" charset="-128"/>
              </a:rPr>
              <a:t>Středa 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 Unicode MS" panose="020B0604020202020204" pitchFamily="34" charset="-128"/>
              </a:rPr>
              <a:t>30.10. ===&gt; úterý 20.11. 13:45-17:15 učebna 2.5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800" dirty="0">
              <a:solidFill>
                <a:schemeClr val="tx1"/>
              </a:solidFill>
            </a:endParaRP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solidFill>
                  <a:srgbClr val="000000"/>
                </a:solidFill>
                <a:latin typeface="Arial Unicode MS" panose="020B0604020202020204" pitchFamily="34" charset="-128"/>
              </a:rPr>
              <a:t>Takže v následujících týdnech budou hodiny takto: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solidFill>
                  <a:srgbClr val="000000"/>
                </a:solidFill>
                <a:latin typeface="Arial Unicode MS" panose="020B0604020202020204" pitchFamily="34" charset="-128"/>
              </a:rPr>
              <a:t>Středa 3.10. (dnes)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solidFill>
                  <a:srgbClr val="000000"/>
                </a:solidFill>
                <a:latin typeface="Arial Unicode MS" panose="020B0604020202020204" pitchFamily="34" charset="-128"/>
              </a:rPr>
              <a:t>Úterý 16.10. odpoledne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solidFill>
                  <a:srgbClr val="000000"/>
                </a:solidFill>
                <a:latin typeface="Arial Unicode MS" panose="020B0604020202020204" pitchFamily="34" charset="-128"/>
              </a:rPr>
              <a:t>Středa 17.10. podle rozvrhu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solidFill>
                  <a:srgbClr val="000000"/>
                </a:solidFill>
                <a:latin typeface="Arial Unicode MS" panose="020B0604020202020204" pitchFamily="34" charset="-128"/>
              </a:rPr>
              <a:t>Úterý 7.11. odpoledne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solidFill>
                  <a:srgbClr val="000000"/>
                </a:solidFill>
                <a:latin typeface="Arial Unicode MS" panose="020B0604020202020204" pitchFamily="34" charset="-128"/>
              </a:rPr>
              <a:t>Středa 8.11. podle rozvrhu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solidFill>
                  <a:srgbClr val="000000"/>
                </a:solidFill>
                <a:latin typeface="Arial Unicode MS" panose="020B0604020202020204" pitchFamily="34" charset="-128"/>
              </a:rPr>
              <a:t>Úterý 13.11. odpoledne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solidFill>
                  <a:srgbClr val="000000"/>
                </a:solidFill>
                <a:latin typeface="Arial Unicode MS" panose="020B0604020202020204" pitchFamily="34" charset="-128"/>
              </a:rPr>
              <a:t>Středa 14.11. podle rozvrhu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solidFill>
                  <a:srgbClr val="000000"/>
                </a:solidFill>
                <a:latin typeface="Arial Unicode MS" panose="020B0604020202020204" pitchFamily="34" charset="-128"/>
              </a:rPr>
              <a:t>Úterý 20.11. odpoledne 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solidFill>
                  <a:srgbClr val="000000"/>
                </a:solidFill>
                <a:latin typeface="Arial Unicode MS" panose="020B0604020202020204" pitchFamily="34" charset="-128"/>
              </a:rPr>
              <a:t>Středa 21.11. podle rozvrhu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solidFill>
                  <a:srgbClr val="000000"/>
                </a:solidFill>
                <a:latin typeface="Arial Unicode MS" panose="020B0604020202020204" pitchFamily="34" charset="-128"/>
              </a:rPr>
              <a:t>Středa 28.11. podle rozvrhu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solidFill>
                  <a:srgbClr val="000000"/>
                </a:solidFill>
                <a:latin typeface="Arial Unicode MS" panose="020B0604020202020204" pitchFamily="34" charset="-128"/>
              </a:rPr>
              <a:t>A dále každou středu podle rozvrhu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11A001B-3F4A-4C36-B885-65DA308B70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193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Sčítání v soustavách o základu Z </a:t>
            </a: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Při sčítání se příslušné číslice v jednotlivých řádech čísla vyjádřeného v soustavě o základu Z sčítají obdobně jako v soustavě desítkové. Protože u soustav s menší hodnotou základu se řády mění rychleji než v soustavě desítkové, musíme věnovat velkou pozornost přenosům do vyššího řádu. Přenos do vyššího řádu vzniká v případě, že je součet sčítaných číslic roven základu nebo větší než základ číselné soustavy, ve které sčítáme. Při větším počtu sčítanců může nastat přenos ne o jeden, ale o více řádů.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Sčítání dvojkových čísel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Binární čísla je možné sčítat stejným způsobem, jakým sčítáme čísla desítková. V případě součtu dvou 1 je výsledkem 0 a přenos do vyššího řádu </a:t>
            </a:r>
          </a:p>
        </p:txBody>
      </p:sp>
      <p:graphicFrame>
        <p:nvGraphicFramePr>
          <p:cNvPr id="84" name="Table 3"/>
          <p:cNvGraphicFramePr/>
          <p:nvPr/>
        </p:nvGraphicFramePr>
        <p:xfrm>
          <a:off x="971640" y="3429000"/>
          <a:ext cx="6984360" cy="1112400"/>
        </p:xfrm>
        <a:graphic>
          <a:graphicData uri="http://schemas.openxmlformats.org/drawingml/2006/table">
            <a:tbl>
              <a:tblPr/>
              <a:tblGrid>
                <a:gridCol w="139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7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</a:t>
                      </a:r>
                      <a:endParaRPr lang="cs-CZ" sz="180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</a:t>
                      </a:r>
                      <a:endParaRPr lang="cs-CZ" sz="180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</a:t>
                      </a:r>
                      <a:endParaRPr lang="cs-CZ" sz="180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</a:t>
                      </a:r>
                      <a:endParaRPr lang="cs-CZ" sz="180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8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+</a:t>
                      </a:r>
                      <a:endParaRPr lang="cs-CZ" sz="180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8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</a:t>
                      </a:r>
                      <a:endParaRPr lang="cs-CZ" sz="180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8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</a:t>
                      </a:r>
                      <a:endParaRPr lang="cs-CZ" sz="180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8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</a:t>
                      </a:r>
                      <a:endParaRPr lang="cs-CZ" sz="180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8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</a:t>
                      </a:r>
                      <a:endParaRPr lang="cs-CZ" sz="180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8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=</a:t>
                      </a:r>
                      <a:endParaRPr lang="cs-CZ" sz="180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8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</a:t>
                      </a:r>
                      <a:endParaRPr lang="cs-CZ" sz="180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8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</a:t>
                      </a:r>
                      <a:endParaRPr lang="cs-CZ" sz="180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8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</a:t>
                      </a:r>
                      <a:endParaRPr lang="cs-CZ" sz="180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8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 a přenos 1</a:t>
                      </a:r>
                      <a:endParaRPr lang="cs-CZ" sz="180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Příklad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6" name="TextShape 2"/>
          <p:cNvSpPr txBox="1"/>
          <p:nvPr/>
        </p:nvSpPr>
        <p:spPr>
          <a:xfrm>
            <a:off x="0" y="1340640"/>
            <a:ext cx="914472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Sečtěte dvě dvojková čísla A = 11011</a:t>
            </a:r>
            <a:r>
              <a:rPr lang="cs-CZ" sz="32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B =110010</a:t>
            </a:r>
            <a:r>
              <a:rPr lang="cs-CZ" sz="32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</a:p>
          <a:p>
            <a:pPr>
              <a:lnSpc>
                <a:spcPct val="100000"/>
              </a:lnSpc>
            </a:pPr>
            <a:endParaRPr lang="cs-CZ" sz="3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cs-CZ" sz="3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     1 1 0 1 1                   27 </a:t>
            </a:r>
          </a:p>
          <a:p>
            <a:pPr>
              <a:lnSpc>
                <a:spcPct val="100000"/>
              </a:lnSpc>
            </a:pP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  1 1 0 0 1 0                   50 </a:t>
            </a:r>
          </a:p>
          <a:p>
            <a:pPr>
              <a:lnSpc>
                <a:spcPct val="100000"/>
              </a:lnSpc>
            </a:pP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------------------------------------ </a:t>
            </a:r>
          </a:p>
          <a:p>
            <a:pPr>
              <a:lnSpc>
                <a:spcPct val="100000"/>
              </a:lnSpc>
            </a:pP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1 0 0 1 1 0 1                  77 </a:t>
            </a:r>
          </a:p>
          <a:p>
            <a:pPr>
              <a:lnSpc>
                <a:spcPct val="100000"/>
              </a:lnSpc>
            </a:pPr>
            <a:r>
              <a:rPr lang="cs-CZ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Sčítání v osmičkové soustavě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Sčítání čísel v osmičkové soustavě je podobné součtu v desítkové soustavě. Rozdíl je v tom, že přenos do vyššího řádu nastává při dosažení základu Z=8 (a vyšších hodnot). Číslice v osmičkové soustavě jsou 0, 1, 2, 3, 4, 5, 6, 7.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Příklad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275</a:t>
            </a:r>
            <a:r>
              <a:rPr lang="cs-CZ" sz="32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</a:t>
            </a: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</a:t>
            </a:r>
          </a:p>
          <a:p>
            <a:pPr>
              <a:lnSpc>
                <a:spcPct val="100000"/>
              </a:lnSpc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622</a:t>
            </a:r>
            <a:r>
              <a:rPr lang="cs-CZ" sz="32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</a:t>
            </a: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</a:p>
          <a:p>
            <a:pPr>
              <a:lnSpc>
                <a:spcPct val="100000"/>
              </a:lnSpc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--------  </a:t>
            </a:r>
          </a:p>
          <a:p>
            <a:pPr>
              <a:lnSpc>
                <a:spcPct val="100000"/>
              </a:lnSpc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1117</a:t>
            </a:r>
            <a:r>
              <a:rPr lang="cs-CZ" sz="32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 </a:t>
            </a: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Sčítání v šestnáctkové soustavě, příklad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E3</a:t>
            </a:r>
            <a:r>
              <a:rPr lang="cs-CZ" sz="32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16</a:t>
            </a: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F6</a:t>
            </a:r>
            <a:r>
              <a:rPr lang="cs-CZ" sz="32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16</a:t>
            </a: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-----------  </a:t>
            </a:r>
          </a:p>
          <a:p>
            <a:pPr>
              <a:lnSpc>
                <a:spcPct val="100000"/>
              </a:lnSpc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1D9</a:t>
            </a:r>
            <a:r>
              <a:rPr lang="cs-CZ" sz="32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16</a:t>
            </a: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Odečítání binárních čísel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Binárně 	                     Dekadicky 	</a:t>
            </a:r>
          </a:p>
          <a:p>
            <a:pPr>
              <a:lnSpc>
                <a:spcPct val="100000"/>
              </a:lnSpc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 	0 	1 	1        	11 	</a:t>
            </a:r>
          </a:p>
          <a:p>
            <a:pPr>
              <a:lnSpc>
                <a:spcPct val="100000"/>
              </a:lnSpc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– 	1 	0 	1 	          –5 	</a:t>
            </a:r>
          </a:p>
          <a:p>
            <a:pPr>
              <a:lnSpc>
                <a:spcPct val="100000"/>
              </a:lnSpc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0 	1 	1 	0 	            6  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Odečítání v jiných soustavách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1 1 0 0 1 1</a:t>
            </a:r>
            <a:r>
              <a:rPr lang="cs-CZ" sz="32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51</a:t>
            </a:r>
            <a:r>
              <a:rPr lang="cs-CZ" sz="32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10</a:t>
            </a: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63</a:t>
            </a:r>
            <a:r>
              <a:rPr lang="cs-CZ" sz="32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</a:t>
            </a: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C3</a:t>
            </a:r>
            <a:r>
              <a:rPr lang="cs-CZ" sz="32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16</a:t>
            </a: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A7C3</a:t>
            </a:r>
            <a:r>
              <a:rPr lang="cs-CZ" sz="32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16</a:t>
            </a: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</a:p>
          <a:p>
            <a:pPr>
              <a:lnSpc>
                <a:spcPct val="100000"/>
              </a:lnSpc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     1 1 0 1</a:t>
            </a:r>
            <a:r>
              <a:rPr lang="cs-CZ" sz="32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- 13</a:t>
            </a:r>
            <a:r>
              <a:rPr lang="cs-CZ" sz="32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10</a:t>
            </a: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- 26</a:t>
            </a:r>
            <a:r>
              <a:rPr lang="cs-CZ" sz="32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</a:t>
            </a: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- 7B</a:t>
            </a:r>
            <a:r>
              <a:rPr lang="cs-CZ" sz="32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16 </a:t>
            </a: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   98B5</a:t>
            </a:r>
            <a:r>
              <a:rPr lang="cs-CZ" sz="32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16</a:t>
            </a: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</a:p>
          <a:p>
            <a:pPr>
              <a:lnSpc>
                <a:spcPct val="100000"/>
              </a:lnSpc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--------------- --------      -------- ---------- -------------- </a:t>
            </a:r>
          </a:p>
          <a:p>
            <a:pPr>
              <a:lnSpc>
                <a:spcPct val="100000"/>
              </a:lnSpc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1 0 0 1 0</a:t>
            </a:r>
            <a:r>
              <a:rPr lang="cs-CZ" sz="32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38</a:t>
            </a:r>
            <a:r>
              <a:rPr lang="cs-CZ" sz="32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10</a:t>
            </a: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35</a:t>
            </a:r>
            <a:r>
              <a:rPr lang="cs-CZ" sz="32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</a:t>
            </a: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48</a:t>
            </a:r>
            <a:r>
              <a:rPr lang="cs-CZ" sz="32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16</a:t>
            </a: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F0E</a:t>
            </a:r>
            <a:r>
              <a:rPr lang="cs-CZ" sz="32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16</a:t>
            </a: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Násobení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    1 0 1 1</a:t>
            </a:r>
            <a:r>
              <a:rPr lang="cs-CZ" sz="32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11        142</a:t>
            </a:r>
            <a:r>
              <a:rPr lang="cs-CZ" sz="32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</a:t>
            </a: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</a:p>
          <a:p>
            <a:pPr>
              <a:lnSpc>
                <a:spcPct val="100000"/>
              </a:lnSpc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    x 1 0 1</a:t>
            </a:r>
            <a:r>
              <a:rPr lang="cs-CZ" sz="32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x 5       x 32</a:t>
            </a:r>
            <a:r>
              <a:rPr lang="cs-CZ" sz="32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</a:t>
            </a: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</a:p>
          <a:p>
            <a:pPr>
              <a:lnSpc>
                <a:spcPct val="100000"/>
              </a:lnSpc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   -------------- ------ ------------- </a:t>
            </a:r>
          </a:p>
          <a:p>
            <a:pPr>
              <a:lnSpc>
                <a:spcPct val="100000"/>
              </a:lnSpc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    1 0 1 1          55         304 </a:t>
            </a:r>
          </a:p>
          <a:p>
            <a:pPr>
              <a:lnSpc>
                <a:spcPct val="100000"/>
              </a:lnSpc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 0 0 0 0                        446 </a:t>
            </a:r>
          </a:p>
          <a:p>
            <a:pPr>
              <a:lnSpc>
                <a:spcPct val="100000"/>
              </a:lnSpc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1 0 1 1</a:t>
            </a:r>
          </a:p>
          <a:p>
            <a:pPr>
              <a:lnSpc>
                <a:spcPct val="100000"/>
              </a:lnSpc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------------- ----------------------------</a:t>
            </a:r>
          </a:p>
          <a:p>
            <a:pPr>
              <a:lnSpc>
                <a:spcPct val="100000"/>
              </a:lnSpc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1 1 0 1 1 1</a:t>
            </a:r>
            <a:r>
              <a:rPr lang="cs-CZ" sz="32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→ 55</a:t>
            </a:r>
            <a:r>
              <a:rPr lang="cs-CZ" sz="32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10</a:t>
            </a: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4764</a:t>
            </a:r>
            <a:r>
              <a:rPr lang="cs-CZ" sz="320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</a:t>
            </a: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457200" y="44624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Dělení binárních čísel</a:t>
            </a:r>
            <a:endParaRPr lang="cs-CZ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0" name="TextShape 2"/>
          <p:cNvSpPr txBox="1"/>
          <p:nvPr/>
        </p:nvSpPr>
        <p:spPr>
          <a:xfrm>
            <a:off x="323528" y="908720"/>
            <a:ext cx="8946057" cy="5256584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Dělte binární čísla A=1010100</a:t>
            </a:r>
            <a:r>
              <a:rPr lang="cs-CZ" sz="24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= 84</a:t>
            </a:r>
            <a:r>
              <a:rPr lang="cs-CZ" sz="24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10</a:t>
            </a: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 B=110</a:t>
            </a:r>
            <a:r>
              <a:rPr lang="cs-CZ" sz="24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=6</a:t>
            </a:r>
            <a:r>
              <a:rPr lang="cs-CZ" sz="240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10</a:t>
            </a:r>
            <a:endParaRPr lang="cs-CZ" sz="24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 0 1 0 1 0 0 : 1 1 0 = 1 1 1 0 </a:t>
            </a:r>
          </a:p>
          <a:p>
            <a:pPr>
              <a:lnSpc>
                <a:spcPct val="100000"/>
              </a:lnSpc>
            </a:pP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- 1 1 0 </a:t>
            </a:r>
          </a:p>
          <a:p>
            <a:pPr>
              <a:lnSpc>
                <a:spcPct val="100000"/>
              </a:lnSpc>
            </a:pP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---------- </a:t>
            </a:r>
          </a:p>
          <a:p>
            <a:pPr>
              <a:lnSpc>
                <a:spcPct val="100000"/>
              </a:lnSpc>
            </a:pP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0 1 0 0 1 </a:t>
            </a:r>
          </a:p>
          <a:p>
            <a:pPr>
              <a:lnSpc>
                <a:spcPct val="100000"/>
              </a:lnSpc>
            </a:pP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- 1 1 0 </a:t>
            </a:r>
          </a:p>
          <a:p>
            <a:pPr>
              <a:lnSpc>
                <a:spcPct val="100000"/>
              </a:lnSpc>
            </a:pP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---------- </a:t>
            </a:r>
          </a:p>
          <a:p>
            <a:pPr>
              <a:lnSpc>
                <a:spcPct val="100000"/>
              </a:lnSpc>
            </a:pP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0 0 1 1 0 </a:t>
            </a:r>
          </a:p>
          <a:p>
            <a:pPr>
              <a:lnSpc>
                <a:spcPct val="100000"/>
              </a:lnSpc>
            </a:pP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- 1 1 0 </a:t>
            </a:r>
          </a:p>
          <a:p>
            <a:pPr>
              <a:lnSpc>
                <a:spcPct val="100000"/>
              </a:lnSpc>
            </a:pP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---------- </a:t>
            </a:r>
          </a:p>
          <a:p>
            <a:pPr>
              <a:lnSpc>
                <a:spcPct val="100000"/>
              </a:lnSpc>
            </a:pP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 0 0 0 0 </a:t>
            </a:r>
          </a:p>
          <a:p>
            <a:pPr>
              <a:lnSpc>
                <a:spcPct val="100000"/>
              </a:lnSpc>
            </a:pP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  - 0 0 0 </a:t>
            </a:r>
          </a:p>
          <a:p>
            <a:pPr>
              <a:lnSpc>
                <a:spcPct val="100000"/>
              </a:lnSpc>
            </a:pP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    -------- </a:t>
            </a:r>
          </a:p>
          <a:p>
            <a:pPr>
              <a:lnSpc>
                <a:spcPct val="100000"/>
              </a:lnSpc>
            </a:pP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    0 0 0 </a:t>
            </a:r>
          </a:p>
          <a:p>
            <a:pPr>
              <a:lnSpc>
                <a:spcPct val="100000"/>
              </a:lnSpc>
            </a:pPr>
            <a:endParaRPr lang="cs-CZ" sz="24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84 : 6 = 14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188660"/>
            <a:ext cx="8228160" cy="1313418"/>
          </a:xfrm>
        </p:spPr>
        <p:txBody>
          <a:bodyPr tIns="64513"/>
          <a:lstStyle/>
          <a:p>
            <a:pPr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cs-CZ" altLang="cs-CZ" sz="3300" b="1"/>
              <a:t>Převod čísel mezi dvěma obecnými číselnými soustavami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8228160" cy="3977698"/>
          </a:xfrm>
        </p:spPr>
        <p:txBody>
          <a:bodyPr tIns="9677"/>
          <a:lstStyle/>
          <a:p>
            <a:pPr eaLnBrk="1">
              <a:buFont typeface="Arial" charset="0"/>
              <a:buChar char="•"/>
            </a:pPr>
            <a:r>
              <a:rPr lang="cs-CZ" altLang="cs-CZ" sz="1100" dirty="0"/>
              <a:t> </a:t>
            </a:r>
            <a:r>
              <a:rPr lang="cs-CZ" altLang="cs-CZ" sz="2800" dirty="0"/>
              <a:t>Celočíselné základy </a:t>
            </a:r>
            <a:r>
              <a:rPr lang="cs-CZ" altLang="cs-CZ" sz="2800" i="1" dirty="0"/>
              <a:t>Z </a:t>
            </a:r>
            <a:r>
              <a:rPr lang="cs-CZ" altLang="cs-CZ" sz="2800" dirty="0"/>
              <a:t>a </a:t>
            </a:r>
            <a:r>
              <a:rPr lang="cs-CZ" altLang="cs-CZ" sz="2800" i="1" dirty="0"/>
              <a:t>X </a:t>
            </a:r>
            <a:r>
              <a:rPr lang="cs-CZ" altLang="cs-CZ" sz="2800" dirty="0"/>
              <a:t>větší než 1,</a:t>
            </a:r>
          </a:p>
          <a:p>
            <a:pPr eaLnBrk="1">
              <a:buFont typeface="Arial" charset="0"/>
              <a:buChar char="•"/>
            </a:pPr>
            <a:r>
              <a:rPr lang="cs-CZ" altLang="cs-CZ" sz="2800" dirty="0"/>
              <a:t>Z ≠ 10, X ≠ 10</a:t>
            </a:r>
          </a:p>
          <a:p>
            <a:pPr eaLnBrk="1">
              <a:buFont typeface="Arial" charset="0"/>
              <a:buChar char="•"/>
            </a:pPr>
            <a:r>
              <a:rPr lang="cs-CZ" altLang="cs-CZ" sz="2800" dirty="0"/>
              <a:t>Využijeme převod ze soustavy o základu </a:t>
            </a:r>
            <a:r>
              <a:rPr lang="cs-CZ" altLang="cs-CZ" sz="2800" i="1" dirty="0"/>
              <a:t>Z </a:t>
            </a:r>
            <a:r>
              <a:rPr lang="cs-CZ" altLang="cs-CZ" sz="2800" dirty="0"/>
              <a:t>do desítkové soustavy  a následný převod čísla ze soustavy desítkové do soustavy o základu </a:t>
            </a:r>
            <a:r>
              <a:rPr lang="cs-CZ" altLang="cs-CZ" sz="2800" i="1" dirty="0"/>
              <a:t>X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38920310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980" y="332656"/>
            <a:ext cx="7772040" cy="1469520"/>
          </a:xfrm>
        </p:spPr>
        <p:txBody>
          <a:bodyPr/>
          <a:lstStyle/>
          <a:p>
            <a:pPr algn="ctr"/>
            <a:r>
              <a:rPr lang="cs-CZ" sz="4000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440360"/>
            <a:ext cx="8229240" cy="3977280"/>
          </a:xfrm>
        </p:spPr>
        <p:txBody>
          <a:bodyPr/>
          <a:lstStyle/>
          <a:p>
            <a:r>
              <a:rPr lang="cs-CZ" sz="2400" dirty="0"/>
              <a:t>Převeďte číslo 442</a:t>
            </a:r>
            <a:r>
              <a:rPr lang="cs-CZ" sz="2400" baseline="-25000" dirty="0"/>
              <a:t>6</a:t>
            </a:r>
            <a:r>
              <a:rPr lang="cs-CZ" sz="2400" dirty="0"/>
              <a:t> z pětkové soustavy do dvojkové.</a:t>
            </a:r>
          </a:p>
          <a:p>
            <a:r>
              <a:rPr lang="cs-CZ" sz="2400" dirty="0"/>
              <a:t>Převedeme 442</a:t>
            </a:r>
            <a:r>
              <a:rPr lang="cs-CZ" sz="2400" baseline="-25000" dirty="0"/>
              <a:t>6</a:t>
            </a:r>
            <a:r>
              <a:rPr lang="cs-CZ" sz="2400" dirty="0"/>
              <a:t> do soustavy desítkové </a:t>
            </a:r>
          </a:p>
          <a:p>
            <a:pPr lvl="1"/>
            <a:r>
              <a:rPr lang="cs-CZ" sz="2400" dirty="0"/>
              <a:t>442</a:t>
            </a:r>
            <a:r>
              <a:rPr lang="cs-CZ" sz="2400" baseline="-25000" dirty="0"/>
              <a:t>6</a:t>
            </a:r>
            <a:r>
              <a:rPr lang="cs-CZ" sz="2400" dirty="0"/>
              <a:t> = 4*25+4*5+2 = 122</a:t>
            </a:r>
            <a:r>
              <a:rPr lang="cs-CZ" sz="2400" baseline="-25000" dirty="0"/>
              <a:t>10</a:t>
            </a:r>
            <a:r>
              <a:rPr lang="cs-CZ" sz="2400" dirty="0"/>
              <a:t>.</a:t>
            </a:r>
          </a:p>
          <a:p>
            <a:r>
              <a:rPr lang="cs-CZ" sz="2400" dirty="0"/>
              <a:t>Převedeme 122</a:t>
            </a:r>
            <a:r>
              <a:rPr lang="cs-CZ" sz="2400" baseline="-25000" dirty="0"/>
              <a:t>10</a:t>
            </a:r>
            <a:r>
              <a:rPr lang="cs-CZ" sz="2400" dirty="0"/>
              <a:t> do soustavy dvojkové </a:t>
            </a:r>
          </a:p>
          <a:p>
            <a:pPr lvl="1"/>
            <a:r>
              <a:rPr lang="cs-CZ" sz="2400" dirty="0"/>
              <a:t>122</a:t>
            </a:r>
            <a:r>
              <a:rPr lang="cs-CZ" sz="2400" baseline="-25000" dirty="0"/>
              <a:t>10</a:t>
            </a:r>
            <a:r>
              <a:rPr lang="cs-CZ" sz="2400" dirty="0"/>
              <a:t> = 1111010</a:t>
            </a:r>
            <a:r>
              <a:rPr lang="cs-CZ" sz="2400" baseline="-25000" dirty="0"/>
              <a:t>2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61689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</p:spPr>
        <p:txBody>
          <a:bodyPr tIns="35482">
            <a:normAutofit/>
          </a:bodyPr>
          <a:lstStyle/>
          <a:p>
            <a:pPr algn="ctr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br>
              <a:rPr lang="cs-CZ" altLang="cs-CZ" dirty="0"/>
            </a:br>
            <a:r>
              <a:rPr lang="cs-CZ" altLang="cs-CZ" sz="4000" dirty="0" err="1"/>
              <a:t>Výjímky</a:t>
            </a:r>
            <a:endParaRPr lang="cs-CZ" altLang="cs-CZ" sz="4000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8228160" cy="3977698"/>
          </a:xfrm>
        </p:spPr>
        <p:txBody>
          <a:bodyPr>
            <a:normAutofit/>
          </a:bodyPr>
          <a:lstStyle/>
          <a:p>
            <a:pPr marL="414726" indent="-414726">
              <a:buFont typeface="Arial" charset="0"/>
              <a:buChar char="•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cs-CZ" altLang="cs-CZ" sz="2400" dirty="0"/>
              <a:t>Výjimku tvoří vzájemné převody mezi osmičkovou a dvojkovou soustavou a šestnáctkovou a dvojkovou soustavou. </a:t>
            </a:r>
          </a:p>
          <a:p>
            <a:pPr marL="414726" indent="-414726">
              <a:buFont typeface="Arial" charset="0"/>
              <a:buChar char="•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cs-CZ" altLang="cs-CZ" sz="2400" dirty="0"/>
              <a:t>Využívá se skutečnosti, že čísla 8 a 16 jsou mocninami čísla 2, tzn. 8 = 2</a:t>
            </a:r>
            <a:r>
              <a:rPr lang="cs-CZ" altLang="cs-CZ" sz="2400" baseline="30000" dirty="0"/>
              <a:t>3</a:t>
            </a:r>
            <a:r>
              <a:rPr lang="cs-CZ" altLang="cs-CZ" sz="2400" dirty="0"/>
              <a:t> a 16 = 2</a:t>
            </a:r>
            <a:r>
              <a:rPr lang="cs-CZ" altLang="cs-CZ" sz="2400" baseline="30000" dirty="0"/>
              <a:t>4</a:t>
            </a:r>
            <a:r>
              <a:rPr lang="cs-CZ" altLang="cs-CZ" sz="2400" dirty="0"/>
              <a:t>. </a:t>
            </a:r>
          </a:p>
          <a:p>
            <a:pPr marL="414726" indent="-414726">
              <a:buFont typeface="Arial" charset="0"/>
              <a:buChar char="•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cs-CZ" altLang="cs-CZ" sz="2400" dirty="0"/>
              <a:t>Z toho vyplývá, že jednu číslici v soustavě osmičkové převádíme třemi řádovými místy v soustavě dvojkové, jednu číslici v soustavě šestnáctkové čtyřmi místy dvojkovými. </a:t>
            </a:r>
          </a:p>
        </p:txBody>
      </p:sp>
    </p:spTree>
    <p:extLst>
      <p:ext uri="{BB962C8B-B14F-4D97-AF65-F5344CB8AC3E}">
        <p14:creationId xmlns:p14="http://schemas.microsoft.com/office/powerpoint/2010/main" val="34647695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</p:spPr>
        <p:txBody>
          <a:bodyPr tIns="35482"/>
          <a:lstStyle/>
          <a:p>
            <a:pPr algn="ctr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cs-CZ" altLang="cs-CZ" sz="4000" dirty="0"/>
              <a:t>Příklad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8228160" cy="3977698"/>
          </a:xfrm>
        </p:spPr>
        <p:txBody>
          <a:bodyPr/>
          <a:lstStyle/>
          <a:p>
            <a:pPr marL="414726" indent="-414726">
              <a:buFont typeface="Arial" charset="0"/>
              <a:buChar char="•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cs-CZ" altLang="cs-CZ" sz="2400" dirty="0"/>
              <a:t>Převeďte číslo F</a:t>
            </a:r>
            <a:r>
              <a:rPr lang="cs-CZ" altLang="cs-CZ" sz="2400" baseline="-25000" dirty="0"/>
              <a:t>8</a:t>
            </a:r>
            <a:r>
              <a:rPr lang="cs-CZ" altLang="cs-CZ" sz="2400" dirty="0"/>
              <a:t> 172 do soustavy o základu Z=2 </a:t>
            </a:r>
          </a:p>
          <a:p>
            <a:pPr marL="414726" indent="-414726">
              <a:buFont typeface="Arial" charset="0"/>
              <a:buChar char="•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cs-CZ" altLang="cs-CZ" sz="2400" dirty="0"/>
              <a:t>1</a:t>
            </a:r>
            <a:r>
              <a:rPr lang="cs-CZ" altLang="cs-CZ" sz="2400" baseline="-25000" dirty="0"/>
              <a:t>8</a:t>
            </a:r>
            <a:r>
              <a:rPr lang="cs-CZ" altLang="cs-CZ" sz="2400" dirty="0"/>
              <a:t> = 001</a:t>
            </a:r>
            <a:r>
              <a:rPr lang="cs-CZ" altLang="cs-CZ" sz="2400" baseline="-25000" dirty="0"/>
              <a:t>2</a:t>
            </a:r>
            <a:r>
              <a:rPr lang="cs-CZ" altLang="cs-CZ" sz="2400" dirty="0"/>
              <a:t> </a:t>
            </a:r>
          </a:p>
          <a:p>
            <a:pPr marL="414726" indent="-414726">
              <a:buFont typeface="Arial" charset="0"/>
              <a:buChar char="•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cs-CZ" altLang="cs-CZ" sz="2400" dirty="0"/>
              <a:t>7</a:t>
            </a:r>
            <a:r>
              <a:rPr lang="cs-CZ" altLang="cs-CZ" sz="2400" baseline="-25000" dirty="0"/>
              <a:t>8</a:t>
            </a:r>
            <a:r>
              <a:rPr lang="cs-CZ" altLang="cs-CZ" sz="2400" dirty="0"/>
              <a:t> = 111</a:t>
            </a:r>
            <a:r>
              <a:rPr lang="cs-CZ" altLang="cs-CZ" sz="2400" baseline="-25000" dirty="0"/>
              <a:t>2</a:t>
            </a:r>
            <a:r>
              <a:rPr lang="cs-CZ" altLang="cs-CZ" sz="2400" dirty="0"/>
              <a:t> </a:t>
            </a:r>
          </a:p>
          <a:p>
            <a:pPr marL="414726" indent="-414726">
              <a:buFont typeface="Arial" charset="0"/>
              <a:buChar char="•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cs-CZ" altLang="cs-CZ" sz="2400" dirty="0"/>
              <a:t>2</a:t>
            </a:r>
            <a:r>
              <a:rPr lang="cs-CZ" altLang="cs-CZ" sz="2400" baseline="-25000" dirty="0"/>
              <a:t>8</a:t>
            </a:r>
            <a:r>
              <a:rPr lang="cs-CZ" altLang="cs-CZ" sz="2400" dirty="0"/>
              <a:t> = 010</a:t>
            </a:r>
            <a:r>
              <a:rPr lang="cs-CZ" altLang="cs-CZ" sz="2400" baseline="-25000" dirty="0"/>
              <a:t>2</a:t>
            </a:r>
            <a:r>
              <a:rPr lang="cs-CZ" altLang="cs-CZ" sz="2400" dirty="0"/>
              <a:t> </a:t>
            </a:r>
          </a:p>
          <a:p>
            <a:pPr marL="414726" indent="-414726">
              <a:buFont typeface="Arial" charset="0"/>
              <a:buChar char="•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cs-CZ" altLang="cs-CZ" sz="2400" dirty="0"/>
              <a:t>Výsledek: 172</a:t>
            </a:r>
            <a:r>
              <a:rPr lang="cs-CZ" altLang="cs-CZ" sz="2400" baseline="-25000" dirty="0"/>
              <a:t>8</a:t>
            </a:r>
            <a:r>
              <a:rPr lang="cs-CZ" altLang="cs-CZ" sz="2400" dirty="0"/>
              <a:t> = 001 111 010 </a:t>
            </a:r>
            <a:r>
              <a:rPr lang="cs-CZ" altLang="cs-CZ" sz="2400" baseline="-25000" dirty="0"/>
              <a:t>2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8707672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</p:spPr>
        <p:txBody>
          <a:bodyPr tIns="35482"/>
          <a:lstStyle/>
          <a:p>
            <a:pPr algn="ctr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cs-CZ" altLang="cs-CZ" sz="4000" dirty="0"/>
              <a:t>Příklad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8228160" cy="3977698"/>
          </a:xfrm>
        </p:spPr>
        <p:txBody>
          <a:bodyPr tIns="9677"/>
          <a:lstStyle/>
          <a:p>
            <a:pPr marL="414726" indent="-414726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cs-CZ" altLang="cs-CZ" sz="2400" dirty="0"/>
              <a:t>Převeďte číslo F</a:t>
            </a:r>
            <a:r>
              <a:rPr lang="cs-CZ" altLang="cs-CZ" sz="2400" baseline="-25000" dirty="0"/>
              <a:t>2</a:t>
            </a:r>
            <a:r>
              <a:rPr lang="cs-CZ" altLang="cs-CZ" sz="2400" dirty="0"/>
              <a:t> = 01110111001011</a:t>
            </a:r>
            <a:r>
              <a:rPr lang="cs-CZ" altLang="cs-CZ" sz="2400" baseline="-25000" dirty="0"/>
              <a:t>2</a:t>
            </a:r>
            <a:r>
              <a:rPr lang="cs-CZ" altLang="cs-CZ" sz="2400" dirty="0"/>
              <a:t> do soustavy o základu Z=8</a:t>
            </a:r>
          </a:p>
          <a:p>
            <a:pPr marL="414726" indent="-414726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cs-CZ" altLang="cs-CZ" sz="2400" dirty="0"/>
              <a:t>Rozdělíme dvojkové číslo na trojice číslic od nejnižšího řádového místa, tj. z pravé strany </a:t>
            </a:r>
          </a:p>
          <a:p>
            <a:pPr marL="414726" indent="-414726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cs-CZ" altLang="cs-CZ" sz="2400" dirty="0"/>
              <a:t>01 </a:t>
            </a:r>
            <a:r>
              <a:rPr lang="en-US" altLang="cs-CZ" sz="2400" dirty="0"/>
              <a:t>| </a:t>
            </a:r>
            <a:r>
              <a:rPr lang="cs-CZ" altLang="cs-CZ" sz="2400" dirty="0"/>
              <a:t>110</a:t>
            </a:r>
            <a:r>
              <a:rPr lang="en-US" altLang="cs-CZ" sz="2400" dirty="0"/>
              <a:t> | </a:t>
            </a:r>
            <a:r>
              <a:rPr lang="cs-CZ" altLang="cs-CZ" sz="2400" dirty="0"/>
              <a:t>111</a:t>
            </a:r>
            <a:r>
              <a:rPr lang="en-US" altLang="cs-CZ" sz="2400" dirty="0"/>
              <a:t> | </a:t>
            </a:r>
            <a:r>
              <a:rPr lang="cs-CZ" altLang="cs-CZ" sz="2400" dirty="0"/>
              <a:t>001</a:t>
            </a:r>
            <a:r>
              <a:rPr lang="en-US" altLang="cs-CZ" sz="2400" dirty="0"/>
              <a:t> | </a:t>
            </a:r>
            <a:r>
              <a:rPr lang="cs-CZ" altLang="cs-CZ" sz="2400" dirty="0"/>
              <a:t>011</a:t>
            </a:r>
            <a:endParaRPr lang="en-US" altLang="cs-CZ" sz="2400" dirty="0"/>
          </a:p>
          <a:p>
            <a:pPr marL="0" indent="0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en-US" altLang="cs-CZ" sz="2400" dirty="0"/>
              <a:t>  </a:t>
            </a:r>
            <a:r>
              <a:rPr lang="cs-CZ" altLang="cs-CZ" sz="2400" dirty="0"/>
              <a:t>1 </a:t>
            </a:r>
            <a:r>
              <a:rPr lang="en-US" altLang="cs-CZ" sz="2400" dirty="0"/>
              <a:t>      </a:t>
            </a:r>
            <a:r>
              <a:rPr lang="cs-CZ" altLang="cs-CZ" sz="2400" dirty="0"/>
              <a:t>6 </a:t>
            </a:r>
            <a:r>
              <a:rPr lang="en-US" altLang="cs-CZ" sz="2400" dirty="0"/>
              <a:t>     </a:t>
            </a:r>
            <a:r>
              <a:rPr lang="cs-CZ" altLang="cs-CZ" sz="2400" dirty="0"/>
              <a:t>7 </a:t>
            </a:r>
            <a:r>
              <a:rPr lang="en-US" altLang="cs-CZ" sz="2400" dirty="0"/>
              <a:t>      </a:t>
            </a:r>
            <a:r>
              <a:rPr lang="cs-CZ" altLang="cs-CZ" sz="2400" dirty="0"/>
              <a:t>1</a:t>
            </a:r>
            <a:r>
              <a:rPr lang="en-US" altLang="cs-CZ" sz="2400" dirty="0"/>
              <a:t>      </a:t>
            </a:r>
            <a:r>
              <a:rPr lang="cs-CZ" altLang="cs-CZ" sz="2400" dirty="0"/>
              <a:t> 3 </a:t>
            </a:r>
          </a:p>
          <a:p>
            <a:pPr marL="414726" indent="-414726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cs-CZ" altLang="cs-CZ" sz="2400" dirty="0"/>
              <a:t>Výsledek: . 01110111001011</a:t>
            </a:r>
            <a:r>
              <a:rPr lang="en-US" altLang="cs-CZ" sz="2400" baseline="-25000" dirty="0"/>
              <a:t>2</a:t>
            </a:r>
            <a:r>
              <a:rPr lang="cs-CZ" altLang="cs-CZ" sz="2400" dirty="0"/>
              <a:t> </a:t>
            </a:r>
            <a:r>
              <a:rPr lang="en-US" altLang="cs-CZ" sz="2400" dirty="0"/>
              <a:t> = </a:t>
            </a:r>
            <a:r>
              <a:rPr lang="cs-CZ" altLang="cs-CZ" sz="2400" dirty="0"/>
              <a:t>16713</a:t>
            </a:r>
            <a:r>
              <a:rPr lang="cs-CZ" altLang="cs-CZ" sz="2400" baseline="-25000" dirty="0"/>
              <a:t>8</a:t>
            </a:r>
            <a:r>
              <a:rPr lang="cs-CZ" altLang="cs-CZ" sz="24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6653810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</p:spPr>
        <p:txBody>
          <a:bodyPr tIns="35482"/>
          <a:lstStyle/>
          <a:p>
            <a:pPr algn="ctr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cs-CZ" altLang="cs-CZ" sz="4000" dirty="0"/>
              <a:t>Příklad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7504" y="1340768"/>
            <a:ext cx="9036496" cy="3977698"/>
          </a:xfrm>
        </p:spPr>
        <p:txBody>
          <a:bodyPr tIns="9677"/>
          <a:lstStyle/>
          <a:p>
            <a:pPr marL="414726" indent="-414726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cs-CZ" altLang="cs-CZ" sz="2400" dirty="0">
                <a:cs typeface="Arial" charset="0"/>
              </a:rPr>
              <a:t>Převeďte číslo </a:t>
            </a:r>
            <a:r>
              <a:rPr lang="cs-CZ" altLang="cs-CZ" sz="2400" dirty="0">
                <a:latin typeface="Times New Roman" pitchFamily="16" charset="0"/>
                <a:cs typeface="Times New Roman" pitchFamily="16" charset="0"/>
              </a:rPr>
              <a:t>F</a:t>
            </a:r>
            <a:r>
              <a:rPr lang="cs-CZ" altLang="cs-CZ" sz="2400" baseline="-25000" dirty="0">
                <a:latin typeface="Times New Roman" pitchFamily="16" charset="0"/>
                <a:cs typeface="Times New Roman" pitchFamily="16" charset="0"/>
              </a:rPr>
              <a:t>2</a:t>
            </a:r>
            <a:r>
              <a:rPr lang="cs-CZ" altLang="cs-CZ" sz="2400" dirty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cs-CZ" altLang="cs-CZ" sz="2400" dirty="0">
                <a:latin typeface="Symbol" charset="2"/>
              </a:rPr>
              <a:t> </a:t>
            </a:r>
            <a:r>
              <a:rPr lang="cs-CZ" altLang="cs-CZ" sz="2400" dirty="0">
                <a:latin typeface="Times New Roman" pitchFamily="16" charset="0"/>
                <a:cs typeface="Times New Roman" pitchFamily="16" charset="0"/>
              </a:rPr>
              <a:t>01110111001011 </a:t>
            </a:r>
            <a:r>
              <a:rPr lang="cs-CZ" altLang="cs-CZ" sz="2400" dirty="0">
                <a:cs typeface="Arial" charset="0"/>
              </a:rPr>
              <a:t>do soustavy o základu </a:t>
            </a:r>
            <a:r>
              <a:rPr lang="cs-CZ" altLang="cs-CZ" sz="2400" i="1" dirty="0">
                <a:latin typeface="Times New Roman" pitchFamily="16" charset="0"/>
                <a:cs typeface="Times New Roman" pitchFamily="16" charset="0"/>
              </a:rPr>
              <a:t>Z </a:t>
            </a:r>
            <a:r>
              <a:rPr lang="cs-CZ" altLang="cs-CZ" sz="2400" dirty="0">
                <a:latin typeface="Symbol" charset="2"/>
              </a:rPr>
              <a:t> </a:t>
            </a:r>
            <a:r>
              <a:rPr lang="cs-CZ" altLang="cs-CZ" sz="2400" dirty="0">
                <a:latin typeface="Times New Roman" pitchFamily="16" charset="0"/>
                <a:cs typeface="Times New Roman" pitchFamily="16" charset="0"/>
              </a:rPr>
              <a:t>16 </a:t>
            </a:r>
            <a:endParaRPr lang="en-US" altLang="cs-CZ" sz="2400" dirty="0">
              <a:latin typeface="Times New Roman" pitchFamily="16" charset="0"/>
              <a:cs typeface="Times New Roman" pitchFamily="16" charset="0"/>
            </a:endParaRPr>
          </a:p>
          <a:p>
            <a:pPr marL="414726" indent="-414726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en-US" altLang="cs-CZ" sz="2400" dirty="0">
                <a:cs typeface="Arial" charset="0"/>
              </a:rPr>
              <a:t>R</a:t>
            </a:r>
            <a:r>
              <a:rPr lang="cs-CZ" altLang="cs-CZ" sz="2400" dirty="0" err="1">
                <a:cs typeface="Arial" charset="0"/>
              </a:rPr>
              <a:t>ozdělíme</a:t>
            </a:r>
            <a:r>
              <a:rPr lang="cs-CZ" altLang="cs-CZ" sz="2400" dirty="0">
                <a:cs typeface="Arial" charset="0"/>
              </a:rPr>
              <a:t> dvojkové číslo na čtveřice číslic od nejnižšího řádového místa, tj.</a:t>
            </a:r>
            <a:r>
              <a:rPr lang="en-US" altLang="cs-CZ" sz="2400" dirty="0">
                <a:cs typeface="Arial" charset="0"/>
              </a:rPr>
              <a:t> </a:t>
            </a:r>
            <a:r>
              <a:rPr lang="cs-CZ" altLang="cs-CZ" sz="2400" dirty="0">
                <a:cs typeface="Arial" charset="0"/>
              </a:rPr>
              <a:t>z pravé strany</a:t>
            </a:r>
            <a:endParaRPr lang="en-US" altLang="cs-CZ" sz="2400" dirty="0">
              <a:cs typeface="Arial" charset="0"/>
            </a:endParaRPr>
          </a:p>
          <a:p>
            <a:pPr marL="414726" indent="-414726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cs-CZ" altLang="cs-CZ" sz="2400" dirty="0">
                <a:cs typeface="Arial" charset="0"/>
              </a:rPr>
              <a:t>01</a:t>
            </a:r>
            <a:r>
              <a:rPr lang="cs-CZ" altLang="cs-CZ" sz="2400" dirty="0">
                <a:latin typeface="Symbol" charset="2"/>
              </a:rPr>
              <a:t></a:t>
            </a:r>
            <a:r>
              <a:rPr lang="cs-CZ" altLang="cs-CZ" sz="2400" dirty="0">
                <a:cs typeface="Arial" charset="0"/>
              </a:rPr>
              <a:t>1101</a:t>
            </a:r>
            <a:r>
              <a:rPr lang="cs-CZ" altLang="cs-CZ" sz="2400" dirty="0">
                <a:latin typeface="Symbol" charset="2"/>
              </a:rPr>
              <a:t></a:t>
            </a:r>
            <a:r>
              <a:rPr lang="cs-CZ" altLang="cs-CZ" sz="2400" dirty="0">
                <a:cs typeface="Arial" charset="0"/>
              </a:rPr>
              <a:t>1100</a:t>
            </a:r>
            <a:r>
              <a:rPr lang="cs-CZ" altLang="cs-CZ" sz="2400" dirty="0">
                <a:latin typeface="Symbol" charset="2"/>
              </a:rPr>
              <a:t></a:t>
            </a:r>
            <a:r>
              <a:rPr lang="cs-CZ" altLang="cs-CZ" sz="2400" dirty="0">
                <a:cs typeface="Arial" charset="0"/>
              </a:rPr>
              <a:t>1011</a:t>
            </a:r>
          </a:p>
          <a:p>
            <a:pPr marL="0" indent="0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en-US" altLang="cs-CZ" sz="2400" dirty="0">
                <a:cs typeface="Arial" charset="0"/>
              </a:rPr>
              <a:t>  </a:t>
            </a:r>
            <a:r>
              <a:rPr lang="cs-CZ" altLang="cs-CZ" sz="2400" dirty="0">
                <a:cs typeface="Arial" charset="0"/>
              </a:rPr>
              <a:t>1 </a:t>
            </a:r>
            <a:r>
              <a:rPr lang="en-US" altLang="cs-CZ" sz="2400" dirty="0">
                <a:cs typeface="Arial" charset="0"/>
              </a:rPr>
              <a:t>     </a:t>
            </a:r>
            <a:r>
              <a:rPr lang="cs-CZ" altLang="cs-CZ" sz="2400" dirty="0">
                <a:cs typeface="Arial" charset="0"/>
              </a:rPr>
              <a:t>D </a:t>
            </a:r>
            <a:r>
              <a:rPr lang="en-US" altLang="cs-CZ" sz="2400" dirty="0">
                <a:cs typeface="Arial" charset="0"/>
              </a:rPr>
              <a:t>       </a:t>
            </a:r>
            <a:r>
              <a:rPr lang="cs-CZ" altLang="cs-CZ" sz="2400" dirty="0">
                <a:cs typeface="Arial" charset="0"/>
              </a:rPr>
              <a:t>C</a:t>
            </a:r>
            <a:r>
              <a:rPr lang="en-US" altLang="cs-CZ" sz="2400" dirty="0">
                <a:cs typeface="Arial" charset="0"/>
              </a:rPr>
              <a:t>       </a:t>
            </a:r>
            <a:r>
              <a:rPr lang="cs-CZ" altLang="cs-CZ" sz="2400" dirty="0">
                <a:cs typeface="Arial" charset="0"/>
              </a:rPr>
              <a:t> B</a:t>
            </a:r>
          </a:p>
          <a:p>
            <a:pPr marL="414726" indent="-414726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cs-CZ" altLang="cs-CZ" sz="2400" dirty="0">
                <a:cs typeface="Arial" charset="0"/>
              </a:rPr>
              <a:t>Výsledek: </a:t>
            </a:r>
            <a:r>
              <a:rPr lang="cs-CZ" altLang="cs-CZ" sz="2400" dirty="0">
                <a:latin typeface="Times New Roman" pitchFamily="16" charset="0"/>
                <a:cs typeface="Times New Roman" pitchFamily="16" charset="0"/>
              </a:rPr>
              <a:t>01110111001011</a:t>
            </a:r>
            <a:r>
              <a:rPr lang="cs-CZ" altLang="cs-CZ" sz="2400" baseline="-25000" dirty="0">
                <a:latin typeface="Times New Roman" pitchFamily="16" charset="0"/>
                <a:cs typeface="Times New Roman" pitchFamily="16" charset="0"/>
              </a:rPr>
              <a:t>2</a:t>
            </a:r>
            <a:r>
              <a:rPr lang="cs-CZ" altLang="cs-CZ" sz="2400" dirty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cs-CZ" altLang="cs-CZ" sz="2400" dirty="0">
                <a:latin typeface="Symbol" charset="2"/>
              </a:rPr>
              <a:t> </a:t>
            </a:r>
            <a:r>
              <a:rPr lang="cs-CZ" altLang="cs-CZ" sz="2400" dirty="0">
                <a:latin typeface="Times New Roman" pitchFamily="16" charset="0"/>
                <a:cs typeface="Times New Roman" pitchFamily="16" charset="0"/>
              </a:rPr>
              <a:t>1DCB</a:t>
            </a:r>
            <a:r>
              <a:rPr lang="cs-CZ" altLang="cs-CZ" sz="2400" baseline="-25000" dirty="0">
                <a:latin typeface="Times New Roman" pitchFamily="16" charset="0"/>
                <a:cs typeface="Times New Roman" pitchFamily="16" charset="0"/>
              </a:rPr>
              <a:t>16 </a:t>
            </a:r>
            <a:endParaRPr lang="cs-CZ" altLang="cs-CZ" sz="2400" dirty="0">
              <a:cs typeface="Arial" charset="0"/>
            </a:endParaRPr>
          </a:p>
          <a:p>
            <a:pPr marL="0" indent="0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endParaRPr lang="cs-CZ" altLang="cs-CZ" b="1" dirty="0">
              <a:latin typeface="Arial,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3968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</p:spPr>
        <p:txBody>
          <a:bodyPr tIns="35482"/>
          <a:lstStyle/>
          <a:p>
            <a:pPr algn="ctr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cs-CZ" altLang="cs-CZ" sz="4000" dirty="0"/>
              <a:t>Příklad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440151"/>
            <a:ext cx="8228160" cy="3977698"/>
          </a:xfrm>
        </p:spPr>
        <p:txBody>
          <a:bodyPr tIns="9677">
            <a:normAutofit lnSpcReduction="10000"/>
          </a:bodyPr>
          <a:lstStyle/>
          <a:p>
            <a:pPr marL="414726" indent="-414726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cs-CZ" altLang="cs-CZ" sz="2400" dirty="0">
                <a:cs typeface="Arial" charset="0"/>
              </a:rPr>
              <a:t>Převeďte číslo </a:t>
            </a:r>
            <a:r>
              <a:rPr lang="cs-CZ" altLang="cs-CZ" sz="2400" dirty="0">
                <a:latin typeface="Times New Roman" pitchFamily="16" charset="0"/>
                <a:cs typeface="Times New Roman" pitchFamily="16" charset="0"/>
              </a:rPr>
              <a:t>F</a:t>
            </a:r>
            <a:r>
              <a:rPr lang="cs-CZ" altLang="cs-CZ" sz="2400" baseline="-25000" dirty="0">
                <a:latin typeface="Times New Roman" pitchFamily="16" charset="0"/>
                <a:cs typeface="Times New Roman" pitchFamily="16" charset="0"/>
              </a:rPr>
              <a:t>16</a:t>
            </a:r>
            <a:r>
              <a:rPr lang="cs-CZ" altLang="cs-CZ" sz="2400" dirty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cs-CZ" altLang="cs-CZ" sz="2400" dirty="0">
                <a:latin typeface="Symbol" charset="2"/>
              </a:rPr>
              <a:t> </a:t>
            </a:r>
            <a:r>
              <a:rPr lang="cs-CZ" altLang="cs-CZ" sz="2400" dirty="0">
                <a:latin typeface="Times New Roman" pitchFamily="16" charset="0"/>
                <a:cs typeface="Times New Roman" pitchFamily="16" charset="0"/>
              </a:rPr>
              <a:t>5F7A </a:t>
            </a:r>
            <a:r>
              <a:rPr lang="cs-CZ" altLang="cs-CZ" sz="2400" dirty="0">
                <a:cs typeface="Arial" charset="0"/>
              </a:rPr>
              <a:t>do soustavy o </a:t>
            </a:r>
            <a:r>
              <a:rPr lang="en-US" altLang="cs-CZ" sz="2400" dirty="0">
                <a:cs typeface="Arial" charset="0"/>
              </a:rPr>
              <a:t>z</a:t>
            </a:r>
            <a:r>
              <a:rPr lang="cs-CZ" altLang="cs-CZ" sz="2400" dirty="0" err="1">
                <a:cs typeface="Arial" charset="0"/>
              </a:rPr>
              <a:t>ákladu</a:t>
            </a:r>
            <a:r>
              <a:rPr lang="cs-CZ" altLang="cs-CZ" sz="2400" dirty="0">
                <a:cs typeface="Arial" charset="0"/>
              </a:rPr>
              <a:t> </a:t>
            </a:r>
            <a:r>
              <a:rPr lang="cs-CZ" altLang="cs-CZ" sz="2400" i="1" dirty="0">
                <a:latin typeface="Times New Roman" pitchFamily="16" charset="0"/>
                <a:cs typeface="Times New Roman" pitchFamily="16" charset="0"/>
              </a:rPr>
              <a:t>Z </a:t>
            </a:r>
            <a:r>
              <a:rPr lang="cs-CZ" altLang="cs-CZ" sz="2400" dirty="0">
                <a:latin typeface="Symbol" charset="2"/>
              </a:rPr>
              <a:t> </a:t>
            </a:r>
            <a:r>
              <a:rPr lang="cs-CZ" altLang="cs-CZ" sz="2400" dirty="0">
                <a:latin typeface="Times New Roman" pitchFamily="16" charset="0"/>
                <a:cs typeface="Times New Roman" pitchFamily="16" charset="0"/>
              </a:rPr>
              <a:t>8 </a:t>
            </a:r>
            <a:endParaRPr lang="en-US" altLang="cs-CZ" sz="2400" dirty="0">
              <a:cs typeface="Arial" charset="0"/>
            </a:endParaRPr>
          </a:p>
          <a:p>
            <a:pPr marL="414726" indent="-414726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cs-CZ" altLang="cs-CZ" sz="2400" dirty="0">
                <a:cs typeface="Arial" charset="0"/>
              </a:rPr>
              <a:t>Při řešení této úlohy využijeme </a:t>
            </a:r>
            <a:r>
              <a:rPr lang="cs-CZ" altLang="cs-CZ" sz="2400" dirty="0" err="1">
                <a:cs typeface="Arial" charset="0"/>
              </a:rPr>
              <a:t>mezipřevodu</a:t>
            </a:r>
            <a:r>
              <a:rPr lang="cs-CZ" altLang="cs-CZ" sz="2400" dirty="0">
                <a:cs typeface="Arial" charset="0"/>
              </a:rPr>
              <a:t> do soustavy dvojkové. Převedeme</a:t>
            </a:r>
            <a:r>
              <a:rPr lang="en-US" altLang="cs-CZ" sz="2400" dirty="0">
                <a:cs typeface="Arial" charset="0"/>
              </a:rPr>
              <a:t> </a:t>
            </a:r>
            <a:r>
              <a:rPr lang="cs-CZ" altLang="cs-CZ" sz="2400" dirty="0">
                <a:cs typeface="Arial" charset="0"/>
              </a:rPr>
              <a:t>každou šestnáctkovou číslici na čtyřmístné vyjádření ve dvojkové soustavě</a:t>
            </a:r>
          </a:p>
          <a:p>
            <a:pPr marL="414726" indent="-414726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cs-CZ" altLang="cs-CZ" sz="2400" dirty="0">
                <a:cs typeface="Arial" charset="0"/>
              </a:rPr>
              <a:t>     5 </a:t>
            </a:r>
            <a:r>
              <a:rPr lang="cs-CZ" altLang="cs-CZ" sz="2400" dirty="0">
                <a:latin typeface="Symbol" charset="2"/>
              </a:rPr>
              <a:t></a:t>
            </a:r>
            <a:r>
              <a:rPr lang="en-US" altLang="cs-CZ" sz="2400" dirty="0">
                <a:latin typeface="Symbol" charset="2"/>
              </a:rPr>
              <a:t>   </a:t>
            </a:r>
            <a:r>
              <a:rPr lang="cs-CZ" altLang="cs-CZ" sz="2400" dirty="0">
                <a:latin typeface="Symbol" charset="2"/>
              </a:rPr>
              <a:t> </a:t>
            </a:r>
            <a:r>
              <a:rPr lang="cs-CZ" altLang="cs-CZ" sz="2400" dirty="0">
                <a:cs typeface="Arial" charset="0"/>
              </a:rPr>
              <a:t>F</a:t>
            </a:r>
            <a:r>
              <a:rPr lang="en-US" altLang="cs-CZ" sz="2400" dirty="0">
                <a:cs typeface="Arial" charset="0"/>
              </a:rPr>
              <a:t>  </a:t>
            </a:r>
            <a:r>
              <a:rPr lang="cs-CZ" altLang="cs-CZ" sz="2400" dirty="0">
                <a:cs typeface="Arial" charset="0"/>
              </a:rPr>
              <a:t> </a:t>
            </a:r>
            <a:r>
              <a:rPr lang="cs-CZ" altLang="cs-CZ" sz="2400" dirty="0">
                <a:latin typeface="Symbol" charset="2"/>
              </a:rPr>
              <a:t> </a:t>
            </a:r>
            <a:r>
              <a:rPr lang="en-US" altLang="cs-CZ" sz="2400" dirty="0">
                <a:latin typeface="Symbol" charset="2"/>
              </a:rPr>
              <a:t>   </a:t>
            </a:r>
            <a:r>
              <a:rPr lang="cs-CZ" altLang="cs-CZ" sz="2400" dirty="0">
                <a:cs typeface="Arial" charset="0"/>
              </a:rPr>
              <a:t>7 </a:t>
            </a:r>
            <a:r>
              <a:rPr lang="cs-CZ" altLang="cs-CZ" sz="2400" dirty="0">
                <a:latin typeface="Symbol" charset="2"/>
              </a:rPr>
              <a:t></a:t>
            </a:r>
            <a:r>
              <a:rPr lang="en-US" altLang="cs-CZ" sz="2400" dirty="0">
                <a:latin typeface="Symbol" charset="2"/>
              </a:rPr>
              <a:t>   </a:t>
            </a:r>
            <a:r>
              <a:rPr lang="cs-CZ" altLang="cs-CZ" sz="2400" dirty="0">
                <a:latin typeface="Symbol" charset="2"/>
              </a:rPr>
              <a:t> </a:t>
            </a:r>
            <a:r>
              <a:rPr lang="cs-CZ" altLang="cs-CZ" sz="2400" dirty="0">
                <a:cs typeface="Arial" charset="0"/>
              </a:rPr>
              <a:t>A</a:t>
            </a:r>
          </a:p>
          <a:p>
            <a:pPr marL="0" indent="0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cs-CZ" altLang="cs-CZ" sz="2400" dirty="0">
                <a:cs typeface="Arial" charset="0"/>
              </a:rPr>
              <a:t>0101 1111 </a:t>
            </a:r>
            <a:r>
              <a:rPr lang="en-US" altLang="cs-CZ" sz="2400" dirty="0">
                <a:cs typeface="Arial" charset="0"/>
              </a:rPr>
              <a:t> </a:t>
            </a:r>
            <a:r>
              <a:rPr lang="cs-CZ" altLang="cs-CZ" sz="2400" dirty="0">
                <a:cs typeface="Arial" charset="0"/>
              </a:rPr>
              <a:t>0111</a:t>
            </a:r>
            <a:r>
              <a:rPr lang="en-US" altLang="cs-CZ" sz="2400" dirty="0">
                <a:cs typeface="Arial" charset="0"/>
              </a:rPr>
              <a:t> </a:t>
            </a:r>
            <a:r>
              <a:rPr lang="cs-CZ" altLang="cs-CZ" sz="2400" dirty="0">
                <a:cs typeface="Arial" charset="0"/>
              </a:rPr>
              <a:t> 1010.</a:t>
            </a:r>
          </a:p>
          <a:p>
            <a:pPr marL="414726" indent="-414726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cs-CZ" altLang="cs-CZ" sz="2400" dirty="0">
                <a:cs typeface="Arial" charset="0"/>
              </a:rPr>
              <a:t>Toto dvojkové číslo následně rozdělíme na trojice bitů od nejnižšího řádového</a:t>
            </a:r>
            <a:r>
              <a:rPr lang="en-US" altLang="cs-CZ" sz="2400" dirty="0">
                <a:cs typeface="Arial" charset="0"/>
              </a:rPr>
              <a:t> </a:t>
            </a:r>
            <a:r>
              <a:rPr lang="cs-CZ" altLang="cs-CZ" sz="2400" dirty="0">
                <a:cs typeface="Arial" charset="0"/>
              </a:rPr>
              <a:t>místa a každou trojici vyjádříme osmičkovým ekvivalentem,</a:t>
            </a:r>
          </a:p>
          <a:p>
            <a:pPr marL="414726" indent="-414726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cs-CZ" altLang="cs-CZ" sz="2400" dirty="0">
                <a:cs typeface="Arial" charset="0"/>
              </a:rPr>
              <a:t>0</a:t>
            </a:r>
            <a:r>
              <a:rPr lang="cs-CZ" altLang="cs-CZ" sz="2400" dirty="0">
                <a:latin typeface="Symbol" charset="2"/>
              </a:rPr>
              <a:t> </a:t>
            </a:r>
            <a:r>
              <a:rPr lang="cs-CZ" altLang="cs-CZ" sz="2400" dirty="0">
                <a:cs typeface="Arial" charset="0"/>
              </a:rPr>
              <a:t>101 </a:t>
            </a:r>
            <a:r>
              <a:rPr lang="cs-CZ" altLang="cs-CZ" sz="2400" dirty="0">
                <a:latin typeface="Symbol" charset="2"/>
              </a:rPr>
              <a:t> </a:t>
            </a:r>
            <a:r>
              <a:rPr lang="cs-CZ" altLang="cs-CZ" sz="2400" dirty="0">
                <a:cs typeface="Arial" charset="0"/>
              </a:rPr>
              <a:t>111 </a:t>
            </a:r>
            <a:r>
              <a:rPr lang="cs-CZ" altLang="cs-CZ" sz="2400" dirty="0">
                <a:latin typeface="Symbol" charset="2"/>
              </a:rPr>
              <a:t> </a:t>
            </a:r>
            <a:r>
              <a:rPr lang="cs-CZ" altLang="cs-CZ" sz="2400" dirty="0">
                <a:cs typeface="Arial" charset="0"/>
              </a:rPr>
              <a:t>101 </a:t>
            </a:r>
            <a:r>
              <a:rPr lang="cs-CZ" altLang="cs-CZ" sz="2400" dirty="0">
                <a:latin typeface="Symbol" charset="2"/>
              </a:rPr>
              <a:t> </a:t>
            </a:r>
            <a:r>
              <a:rPr lang="cs-CZ" altLang="cs-CZ" sz="2400" dirty="0">
                <a:cs typeface="Arial" charset="0"/>
              </a:rPr>
              <a:t>111 </a:t>
            </a:r>
            <a:r>
              <a:rPr lang="cs-CZ" altLang="cs-CZ" sz="2400" dirty="0">
                <a:latin typeface="Symbol" charset="2"/>
              </a:rPr>
              <a:t> </a:t>
            </a:r>
            <a:r>
              <a:rPr lang="cs-CZ" altLang="cs-CZ" sz="2400" dirty="0">
                <a:cs typeface="Arial" charset="0"/>
              </a:rPr>
              <a:t>010</a:t>
            </a:r>
          </a:p>
          <a:p>
            <a:pPr marL="414726" indent="-414726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cs-CZ" altLang="cs-CZ" sz="2400" dirty="0">
                <a:cs typeface="Arial" charset="0"/>
              </a:rPr>
              <a:t>0 </a:t>
            </a:r>
            <a:r>
              <a:rPr lang="en-US" altLang="cs-CZ" sz="2400" dirty="0">
                <a:cs typeface="Arial" charset="0"/>
              </a:rPr>
              <a:t>    </a:t>
            </a:r>
            <a:r>
              <a:rPr lang="cs-CZ" altLang="cs-CZ" sz="2400" dirty="0">
                <a:cs typeface="Arial" charset="0"/>
              </a:rPr>
              <a:t>5</a:t>
            </a:r>
            <a:r>
              <a:rPr lang="en-US" altLang="cs-CZ" sz="2400" dirty="0">
                <a:cs typeface="Arial" charset="0"/>
              </a:rPr>
              <a:t>       </a:t>
            </a:r>
            <a:r>
              <a:rPr lang="cs-CZ" altLang="cs-CZ" sz="2400" dirty="0">
                <a:cs typeface="Arial" charset="0"/>
              </a:rPr>
              <a:t> 7 </a:t>
            </a:r>
            <a:r>
              <a:rPr lang="en-US" altLang="cs-CZ" sz="2400" dirty="0">
                <a:cs typeface="Arial" charset="0"/>
              </a:rPr>
              <a:t>       </a:t>
            </a:r>
            <a:r>
              <a:rPr lang="cs-CZ" altLang="cs-CZ" sz="2400" dirty="0">
                <a:cs typeface="Arial" charset="0"/>
              </a:rPr>
              <a:t>5 </a:t>
            </a:r>
            <a:r>
              <a:rPr lang="en-US" altLang="cs-CZ" sz="2400" dirty="0">
                <a:cs typeface="Arial" charset="0"/>
              </a:rPr>
              <a:t>       </a:t>
            </a:r>
            <a:r>
              <a:rPr lang="cs-CZ" altLang="cs-CZ" sz="2400" dirty="0">
                <a:cs typeface="Arial" charset="0"/>
              </a:rPr>
              <a:t>7 </a:t>
            </a:r>
            <a:r>
              <a:rPr lang="en-US" altLang="cs-CZ" sz="2400" dirty="0">
                <a:cs typeface="Arial" charset="0"/>
              </a:rPr>
              <a:t>       </a:t>
            </a:r>
            <a:r>
              <a:rPr lang="cs-CZ" altLang="cs-CZ" sz="2400" dirty="0">
                <a:cs typeface="Arial" charset="0"/>
              </a:rPr>
              <a:t>2</a:t>
            </a:r>
          </a:p>
          <a:p>
            <a:pPr marL="414726" indent="-414726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cs-CZ" altLang="cs-CZ" sz="2400" dirty="0">
                <a:cs typeface="Arial" charset="0"/>
              </a:rPr>
              <a:t>Výsledek: </a:t>
            </a:r>
            <a:r>
              <a:rPr lang="cs-CZ" altLang="cs-CZ" sz="2400" dirty="0">
                <a:latin typeface="Times New Roman" pitchFamily="16" charset="0"/>
                <a:cs typeface="Times New Roman" pitchFamily="16" charset="0"/>
              </a:rPr>
              <a:t>5F7A</a:t>
            </a:r>
            <a:r>
              <a:rPr lang="cs-CZ" altLang="cs-CZ" sz="2400" baseline="-25000" dirty="0">
                <a:latin typeface="Times New Roman" pitchFamily="16" charset="0"/>
                <a:cs typeface="Times New Roman" pitchFamily="16" charset="0"/>
              </a:rPr>
              <a:t>16</a:t>
            </a:r>
            <a:r>
              <a:rPr lang="cs-CZ" altLang="cs-CZ" sz="2400" dirty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cs-CZ" altLang="cs-CZ" sz="2400" dirty="0">
                <a:latin typeface="Symbol" charset="2"/>
              </a:rPr>
              <a:t> </a:t>
            </a:r>
            <a:r>
              <a:rPr lang="cs-CZ" altLang="cs-CZ" sz="2400" dirty="0">
                <a:latin typeface="Times New Roman" pitchFamily="16" charset="0"/>
                <a:cs typeface="Times New Roman" pitchFamily="16" charset="0"/>
              </a:rPr>
              <a:t>0101111101111010</a:t>
            </a:r>
            <a:r>
              <a:rPr lang="cs-CZ" altLang="cs-CZ" sz="2400" baseline="-25000" dirty="0">
                <a:latin typeface="Times New Roman" pitchFamily="16" charset="0"/>
                <a:cs typeface="Times New Roman" pitchFamily="16" charset="0"/>
              </a:rPr>
              <a:t>2</a:t>
            </a:r>
            <a:r>
              <a:rPr lang="cs-CZ" altLang="cs-CZ" sz="2400" dirty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cs-CZ" altLang="cs-CZ" sz="2400" dirty="0">
                <a:cs typeface="Arial" charset="0"/>
              </a:rPr>
              <a:t>= 57572</a:t>
            </a:r>
            <a:r>
              <a:rPr lang="cs-CZ" altLang="cs-CZ" sz="2400" baseline="-25000" dirty="0">
                <a:cs typeface="Arial" charset="0"/>
              </a:rPr>
              <a:t>8</a:t>
            </a:r>
            <a:endParaRPr lang="cs-CZ" altLang="cs-CZ" sz="2400" dirty="0">
              <a:cs typeface="Arial" charset="0"/>
            </a:endParaRPr>
          </a:p>
          <a:p>
            <a:pPr marL="0" indent="0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endParaRPr lang="cs-CZ" altLang="cs-CZ" b="1" dirty="0">
              <a:latin typeface="Arial,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037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Aritmetické operace s binárními čísly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9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917</Words>
  <Application>Microsoft Office PowerPoint</Application>
  <PresentationFormat>Předvádění na obrazovce (4:3)</PresentationFormat>
  <Paragraphs>141</Paragraphs>
  <Slides>19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19</vt:i4>
      </vt:variant>
    </vt:vector>
  </HeadingPairs>
  <TitlesOfParts>
    <vt:vector size="30" baseType="lpstr">
      <vt:lpstr>Arial Unicode MS</vt:lpstr>
      <vt:lpstr>Microsoft YaHei</vt:lpstr>
      <vt:lpstr>Arial</vt:lpstr>
      <vt:lpstr>Arial,Bold</vt:lpstr>
      <vt:lpstr>Calibri</vt:lpstr>
      <vt:lpstr>DejaVu Sans</vt:lpstr>
      <vt:lpstr>Symbol</vt:lpstr>
      <vt:lpstr>Times New Roman</vt:lpstr>
      <vt:lpstr>Wingdings</vt:lpstr>
      <vt:lpstr>Office Theme</vt:lpstr>
      <vt:lpstr>Office Theme</vt:lpstr>
      <vt:lpstr>Přesuny výuky</vt:lpstr>
      <vt:lpstr>Převod čísel mezi dvěma obecnými číselnými soustavami</vt:lpstr>
      <vt:lpstr>Příklad</vt:lpstr>
      <vt:lpstr> Výjímky</vt:lpstr>
      <vt:lpstr>Příklad</vt:lpstr>
      <vt:lpstr>Příklad</vt:lpstr>
      <vt:lpstr>Příklad</vt:lpstr>
      <vt:lpstr>Příklad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Aritmetické operace s binárními čísly</dc:title>
  <dc:creator>sborovna</dc:creator>
  <cp:lastModifiedBy>RNDr. Tomáš Vaníček, Ph.D.</cp:lastModifiedBy>
  <cp:revision>12</cp:revision>
  <cp:lastPrinted>2018-09-17T07:43:22Z</cp:lastPrinted>
  <dcterms:created xsi:type="dcterms:W3CDTF">2017-10-02T10:07:21Z</dcterms:created>
  <dcterms:modified xsi:type="dcterms:W3CDTF">2018-10-03T07:44:37Z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Předvádění na obrazovce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13</vt:i4>
  </property>
</Properties>
</file>