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1" r:id="rId2"/>
    <p:sldMasterId id="2147483652" r:id="rId3"/>
  </p:sldMasterIdLst>
  <p:notesMasterIdLst>
    <p:notesMasterId r:id="rId19"/>
  </p:notesMasterIdLst>
  <p:sldIdLst>
    <p:sldId id="256" r:id="rId4"/>
    <p:sldId id="275" r:id="rId5"/>
    <p:sldId id="276" r:id="rId6"/>
    <p:sldId id="277" r:id="rId7"/>
    <p:sldId id="279" r:id="rId8"/>
    <p:sldId id="278" r:id="rId9"/>
    <p:sldId id="280" r:id="rId10"/>
    <p:sldId id="281" r:id="rId11"/>
    <p:sldId id="283" r:id="rId12"/>
    <p:sldId id="284" r:id="rId13"/>
    <p:sldId id="285" r:id="rId14"/>
    <p:sldId id="287" r:id="rId15"/>
    <p:sldId id="288" r:id="rId16"/>
    <p:sldId id="289" r:id="rId17"/>
    <p:sldId id="292" r:id="rId18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b="1" i="1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b="1" i="1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b="1" i="1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b="1" i="1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b="1" i="1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b="1" i="1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b="1" i="1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b="1" i="1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b="1" i="1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1">
            <a:extLst>
              <a:ext uri="{FF2B5EF4-FFF2-40B4-BE49-F238E27FC236}">
                <a16:creationId xmlns:a16="http://schemas.microsoft.com/office/drawing/2014/main" id="{E7BCECB3-2A37-4354-92E7-6735B7AC3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D528209C-86C7-487E-B903-B05005065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0484" name="Text Box 3">
            <a:extLst>
              <a:ext uri="{FF2B5EF4-FFF2-40B4-BE49-F238E27FC236}">
                <a16:creationId xmlns:a16="http://schemas.microsoft.com/office/drawing/2014/main" id="{CD223F8C-A715-4FBD-A741-F6BE2A699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0485" name="Rectangle 4">
            <a:extLst>
              <a:ext uri="{FF2B5EF4-FFF2-40B4-BE49-F238E27FC236}">
                <a16:creationId xmlns:a16="http://schemas.microsoft.com/office/drawing/2014/main" id="{B79E13D9-3FE1-4FB1-A193-649EEA30D339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9BC8526-CE8C-4973-B0DD-08248FEAEEC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  <p:sp>
        <p:nvSpPr>
          <p:cNvPr id="20487" name="Text Box 6">
            <a:extLst>
              <a:ext uri="{FF2B5EF4-FFF2-40B4-BE49-F238E27FC236}">
                <a16:creationId xmlns:a16="http://schemas.microsoft.com/office/drawing/2014/main" id="{75091240-E653-4F28-8C48-B182C2B9E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3D1AF633-AC4B-4E0F-86F6-B639FB3AAA4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Segoe UI" panose="020B0502040204020203" pitchFamily="34" charset="0"/>
              </a:defRPr>
            </a:lvl1pPr>
          </a:lstStyle>
          <a:p>
            <a:fld id="{89127D23-ACEE-4D34-9CD8-20DFB54474E9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1C72A364-D4E3-49F5-BAA3-A206A82C5F9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8248D79-A6CD-4813-AF20-068E39DFCA36}" type="slidenum">
              <a:rPr lang="en-US" altLang="cs-CZ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cs-CZ">
              <a:latin typeface="Arial" panose="020B0604020202020204" pitchFamily="34" charset="0"/>
            </a:endParaRPr>
          </a:p>
        </p:txBody>
      </p:sp>
      <p:sp>
        <p:nvSpPr>
          <p:cNvPr id="21507" name="Text Box 1">
            <a:extLst>
              <a:ext uri="{FF2B5EF4-FFF2-40B4-BE49-F238E27FC236}">
                <a16:creationId xmlns:a16="http://schemas.microsoft.com/office/drawing/2014/main" id="{C12BBA81-8CCB-4EE8-8EE2-16C832D48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F10D4C0E-D101-45AD-A077-CE709D12E666}" type="slidenum">
              <a:rPr lang="en-US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cs-CZ">
              <a:latin typeface="Arial" panose="020B0604020202020204" pitchFamily="34" charset="0"/>
            </a:endParaRPr>
          </a:p>
        </p:txBody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EC1FAE95-9220-42C2-89E8-5EA3E4221D8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9" name="Text Box 3">
            <a:extLst>
              <a:ext uri="{FF2B5EF4-FFF2-40B4-BE49-F238E27FC236}">
                <a16:creationId xmlns:a16="http://schemas.microsoft.com/office/drawing/2014/main" id="{9C4AEA30-8F32-4DC1-8601-9A02CEA9E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299AAE-FDFC-4271-8BB5-F504B4EFB576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F99237-AD6C-4610-969E-7BD2E05E1F8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DA5804-88F9-4E50-8054-26CD983B5A8A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448716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A88471-F726-4669-BAA8-833C3DF2F9EB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3B04E8C-FF13-4540-8616-6F2E5E2541E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14E1F-78D6-47D6-B050-755AF4B1226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845586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F90AB5-D28E-44DE-81CD-35AE78D80A13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32C819-F9DF-46EA-9CB0-23B2AC71E7F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9BC530-D7FB-4852-BED3-9985B92B10D7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87101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0A04BB71-87A0-45FF-8F2D-2E1EA226B9B6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A82C2B1-19A1-457E-9615-DAAF6124EE7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2E7973-2B4A-4E79-B695-E2342BB8C60A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6795831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48A57AE9-5D68-40EE-AE6B-E2701ECAC2DE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ED780C71-0E0C-4707-8CFD-EBDD06E414D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C135E1-76A9-4E1C-B6D8-46CE7EA81F1A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570152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AAEF5978-6465-4CD4-946B-F4D72CC2214B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9D68B14-81CF-4749-ABA4-263A801FD520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2F2F34-EF17-47C8-B2B8-FB70363D66D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43784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68725" cy="3722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9325" y="2362200"/>
            <a:ext cx="3770313" cy="3722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48AC8B6F-45F4-457A-B6D6-B88836DE63ED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DEAB86A8-B7D9-49A4-A9B2-41BAD0611558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3495ED-ABC4-48D5-88D5-9F63000376D8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20222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B1EB2942-FE79-4515-AF02-E8F6B24EBC4B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CBE84321-CBF9-4E81-A342-59250774EFE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6B726D-393A-40CA-AC09-644D1839B77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2690360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07545516-86EE-45C9-8C82-A832CC54D334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C5C03B1-2F52-40C0-AC3A-DBA5908E33D0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51B661-2142-42E0-A839-99269621430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2823892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8E470A20-F628-4A20-9328-FE3275973EAB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E092FA0F-CCC6-4B3B-8E27-FD84726BCFB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4FDA25-33EF-453B-8C9A-211D882F72F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132139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F1069169-79D7-4F7A-9DF6-35158F740DE5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7744D1AF-9F7B-49A1-9A20-7BBEB23497D8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44C76E-FCBF-4F94-B9B9-F4212570809A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23614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F517BD6-63BD-4D79-BDC1-3235FAAB3494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79396D-D8F8-45C7-883F-2577023B0150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92F7A8-C5D8-4976-BDAA-2E229E60338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4065446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08402919-E455-4E4F-8C50-6A1ED505BC25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11C40B9B-F527-4ACA-A603-A0CF86BD10BD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7BEB34-373F-4494-82EF-59F387131496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4780223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8AB5155B-2DD0-4719-9ED7-D74A2A1C6FC3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05CAB6BE-94BB-4D79-8950-09F768F6628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B462C0-0A6C-459E-B119-F17D746EA258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344914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67500" y="833438"/>
            <a:ext cx="1944688" cy="525145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3438" y="833438"/>
            <a:ext cx="5681662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7E03C9C9-5B00-40A0-9008-DCA4FC8797E8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3D546E8-EF45-4DB1-9548-BE2B4F90223C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8BCC8F-608E-4839-89A7-119B9F501EB8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1343635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17E5F8EF-7036-4A80-87EF-821A2BFB8A7C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18D669A7-5631-4CD4-9185-176D8C0E581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39707-453F-4CD4-A251-991956AE736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3802375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712B7204-8E9F-40B0-9CC0-A6A6B81E1868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8AC0D3EE-F194-4FE9-8D66-C8ADA629698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CC2FFA-DE67-40C8-B160-1F08BFB13A63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7015537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14194DC9-861F-4E1D-98BD-595760A5D4CB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9DE1E803-BBEB-47AC-B408-F7085927696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69A226-B92A-4DA7-9E1E-09A32511CC44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9044606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08413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75213" y="1600200"/>
            <a:ext cx="3810000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48F5BB6E-6943-4808-A30A-6B747D5918D9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AD7A2D80-F85B-4AF7-9D7B-E264AB70026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6E6615-9780-47DE-BDA7-642D0BD25A5A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885228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66B6BC2-822D-4916-B9BE-0BF1B61F50BF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1B77C9A0-EA72-40FE-9AE1-36FFF80CE0A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CDD421-6F87-461A-A254-EFE02A3E71C4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0713357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CEA84D39-CF14-482E-BC20-D7E666C92953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BC7CB65F-6086-4606-9C20-53C7489A606C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EFC035-4C3B-494F-97A7-5BE5C76701C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1917628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1F93E225-10FD-42F0-B08B-31CF7F00B930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0F3295CC-A2D4-4EA8-AD71-8DA93C1B18DC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B79ACE-30AD-401C-8E0A-1BE6150A2B5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66644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767765-3B4A-4D8B-B12F-318152333962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F224BC-CD87-4BBC-994F-0D256905949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FEBBAF-5F31-4A2B-B3FB-77934DA8DDA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4088645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AEA78EF-BC17-4346-B5FC-97CE0227B19D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4C543D7C-5A69-484E-B14F-860140BAFE45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88151A-04ED-4B77-8202-34C8912964C7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0482550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9967464E-886B-40C1-8A25-E06072343450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7947279D-0B9A-477D-9D9C-6BA34945302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9CD3DE-E490-4C15-BD8B-6CC2C1321569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8936901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2E179301-9AC8-446C-B9BA-09F1ECE5E525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8B444E22-BD25-4896-BCEB-52F633C13AEC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971F33-B8BE-4E07-8962-558601D6578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5155952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1513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96DA81E9-5914-468B-A95C-74EF3FDB2E45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A3697D9C-7D04-4214-996C-B5A91CDF7A88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718EF5-AC4F-4AD6-B512-B5F47E143B5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609625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39B3C9-D3B5-4CA7-8383-5E26D94C8EC4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75CE9D-B06D-47D9-8BF1-083603355842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278908-87EB-4B4B-B8CA-5EF65E58185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16429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9BD7520-0375-42A3-A79A-E2C5F59EE183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63B48FC-1414-4198-A163-0354FE012C70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F960AA-7FAB-467A-B3A9-72F7D99C249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711765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C254230-E530-4AF3-9212-3E91E1F21FD8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B31B3A9-EB2A-4BF8-BEB6-CA1B65ED789A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7B2FD4-536F-4FEE-AB31-1E4F5195A58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577223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1691ACB-6EB0-4AE0-9445-F336F6B09742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C3A88C8-516E-4B31-A3F6-4B3E5A657750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720C3-2785-42DF-A6A8-E321ED6B14B9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583856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6982E9-47F2-4EF7-8A83-AF7116CBA4F5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99CD2E-6FEC-48CA-BD17-287767C121C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5217F8-1A49-4ECD-A96E-A5648B5ED3C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30035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58F5C5-482D-4830-82E0-7F5AC0E699F7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35BA8F-370E-4DA7-8497-C564247C6AB5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B4F0F-52C9-4EAD-ACE7-B7FBCC76951C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281990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D7DAB567-95A7-44C8-9A84-4B31ECBD87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4C9E1887-857F-484E-AA35-FE59B6434D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56A670C5-E6F5-482B-B6C4-48F6FE91A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C2240531-BC66-43B4-871B-26E2B2FAABA7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0" i="0">
                <a:solidFill>
                  <a:srgbClr val="000000"/>
                </a:solidFill>
                <a:latin typeface="Arial" charset="0"/>
                <a:ea typeface="Microsoft YaHei" charset="-122"/>
                <a:cs typeface="Segoe UI" charset="0"/>
              </a:defRPr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7D8E5CB-9B6F-4DA1-BB61-4779840444D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0" i="0">
                <a:solidFill>
                  <a:srgbClr val="000000"/>
                </a:solidFill>
                <a:cs typeface="Segoe UI" panose="020B0502040204020203" pitchFamily="34" charset="0"/>
              </a:defRPr>
            </a:lvl1pPr>
          </a:lstStyle>
          <a:p>
            <a:fld id="{C67EFE2A-BF58-4342-91FA-6B2B1371F9D9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sldNum="0"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>
            <a:extLst>
              <a:ext uri="{FF2B5EF4-FFF2-40B4-BE49-F238E27FC236}">
                <a16:creationId xmlns:a16="http://schemas.microsoft.com/office/drawing/2014/main" id="{76423DD0-6E20-4781-85A7-F575069E89A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5865813" cy="6856413"/>
            <a:chOff x="0" y="0"/>
            <a:chExt cx="3695" cy="4319"/>
          </a:xfrm>
        </p:grpSpPr>
        <p:sp>
          <p:nvSpPr>
            <p:cNvPr id="2059" name="Rectangle 2">
              <a:extLst>
                <a:ext uri="{FF2B5EF4-FFF2-40B4-BE49-F238E27FC236}">
                  <a16:creationId xmlns:a16="http://schemas.microsoft.com/office/drawing/2014/main" id="{89941995-ABC0-467A-B8E2-25D34D6FB5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879" cy="4319"/>
            </a:xfrm>
            <a:prstGeom prst="rect">
              <a:avLst/>
            </a:prstGeom>
            <a:solidFill>
              <a:srgbClr val="99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altLang="cs-CZ"/>
            </a:p>
          </p:txBody>
        </p:sp>
        <p:sp>
          <p:nvSpPr>
            <p:cNvPr id="2060" name="AutoShape 3">
              <a:extLst>
                <a:ext uri="{FF2B5EF4-FFF2-40B4-BE49-F238E27FC236}">
                  <a16:creationId xmlns:a16="http://schemas.microsoft.com/office/drawing/2014/main" id="{6187C800-334F-4DBE-ABB3-CAE9D13153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624"/>
              <a:ext cx="3263" cy="1199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altLang="cs-CZ"/>
            </a:p>
          </p:txBody>
        </p:sp>
      </p:grpSp>
      <p:grpSp>
        <p:nvGrpSpPr>
          <p:cNvPr id="2051" name="Group 4">
            <a:extLst>
              <a:ext uri="{FF2B5EF4-FFF2-40B4-BE49-F238E27FC236}">
                <a16:creationId xmlns:a16="http://schemas.microsoft.com/office/drawing/2014/main" id="{425EEDA0-C821-484E-9EB4-82DD216C6E76}"/>
              </a:ext>
            </a:extLst>
          </p:cNvPr>
          <p:cNvGrpSpPr>
            <a:grpSpLocks/>
          </p:cNvGrpSpPr>
          <p:nvPr/>
        </p:nvGrpSpPr>
        <p:grpSpPr bwMode="auto">
          <a:xfrm>
            <a:off x="3632200" y="4889500"/>
            <a:ext cx="4875213" cy="317500"/>
            <a:chOff x="2288" y="3080"/>
            <a:chExt cx="3071" cy="200"/>
          </a:xfrm>
        </p:grpSpPr>
        <p:sp>
          <p:nvSpPr>
            <p:cNvPr id="2057" name="AutoShape 5">
              <a:extLst>
                <a:ext uri="{FF2B5EF4-FFF2-40B4-BE49-F238E27FC236}">
                  <a16:creationId xmlns:a16="http://schemas.microsoft.com/office/drawing/2014/main" id="{0A2A6AC3-566B-4AB7-AF52-992B466D7EF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88" y="3080"/>
              <a:ext cx="2913" cy="199"/>
            </a:xfrm>
            <a:prstGeom prst="roundRect">
              <a:avLst>
                <a:gd name="adj" fmla="val 0"/>
              </a:avLst>
            </a:prstGeom>
            <a:solidFill>
              <a:srgbClr val="0033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altLang="cs-CZ"/>
            </a:p>
          </p:txBody>
        </p:sp>
        <p:sp>
          <p:nvSpPr>
            <p:cNvPr id="2058" name="AutoShape 6">
              <a:extLst>
                <a:ext uri="{FF2B5EF4-FFF2-40B4-BE49-F238E27FC236}">
                  <a16:creationId xmlns:a16="http://schemas.microsoft.com/office/drawing/2014/main" id="{0394028D-B16F-4EDC-A7BA-C63B17CE48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080"/>
              <a:ext cx="163" cy="200"/>
            </a:xfrm>
            <a:prstGeom prst="flowChartDelay">
              <a:avLst/>
            </a:prstGeom>
            <a:solidFill>
              <a:srgbClr val="0033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altLang="cs-CZ"/>
            </a:p>
          </p:txBody>
        </p:sp>
      </p:grpSp>
      <p:sp>
        <p:nvSpPr>
          <p:cNvPr id="2052" name="Rectangle 7">
            <a:extLst>
              <a:ext uri="{FF2B5EF4-FFF2-40B4-BE49-F238E27FC236}">
                <a16:creationId xmlns:a16="http://schemas.microsoft.com/office/drawing/2014/main" id="{55A3580F-910E-4878-B3FD-222CE56EA6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3438" y="833438"/>
            <a:ext cx="7778750" cy="99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2053" name="Rectangle 8">
            <a:extLst>
              <a:ext uri="{FF2B5EF4-FFF2-40B4-BE49-F238E27FC236}">
                <a16:creationId xmlns:a16="http://schemas.microsoft.com/office/drawing/2014/main" id="{497391A9-029F-438F-9F7C-8C31A03343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1438" cy="372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2054" name="Text Box 9">
            <a:extLst>
              <a:ext uri="{FF2B5EF4-FFF2-40B4-BE49-F238E27FC236}">
                <a16:creationId xmlns:a16="http://schemas.microsoft.com/office/drawing/2014/main" id="{4EBBBFCB-0D36-46F2-9805-19DDF062D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4106" name="Rectangle 10">
            <a:extLst>
              <a:ext uri="{FF2B5EF4-FFF2-40B4-BE49-F238E27FC236}">
                <a16:creationId xmlns:a16="http://schemas.microsoft.com/office/drawing/2014/main" id="{3FFE4DA4-CEF5-4878-9F6C-9897A69D767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5791200" y="6248400"/>
            <a:ext cx="28956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marL="215900" indent="-215900" algn="r">
              <a:buSzPct val="45000"/>
              <a:buFont typeface="Wingdings" charset="2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  <a:cs typeface="Segoe UI" charset="0"/>
              </a:defRPr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4107" name="Rectangle 11">
            <a:extLst>
              <a:ext uri="{FF2B5EF4-FFF2-40B4-BE49-F238E27FC236}">
                <a16:creationId xmlns:a16="http://schemas.microsoft.com/office/drawing/2014/main" id="{4E0A6A21-7974-459C-8951-A8DB516D5A3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6200" y="6248400"/>
            <a:ext cx="585788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449263" algn="l"/>
              </a:tabLst>
              <a:defRPr sz="2600">
                <a:solidFill>
                  <a:srgbClr val="FFFFFF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fld id="{FEA395A8-696B-43DB-8128-3CF505CF10CE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sldNum="0" hdr="0" dt="0"/>
  <p:txStyles>
    <p:titleStyle>
      <a:lvl1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006666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006666"/>
          </a:solidFill>
          <a:latin typeface="Arial" charset="0"/>
          <a:ea typeface="Microsoft YaHei" charset="-122"/>
        </a:defRPr>
      </a:lvl2pPr>
      <a:lvl3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006666"/>
          </a:solidFill>
          <a:latin typeface="Arial" charset="0"/>
          <a:ea typeface="Microsoft YaHei" charset="-122"/>
        </a:defRPr>
      </a:lvl3pPr>
      <a:lvl4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006666"/>
          </a:solidFill>
          <a:latin typeface="Arial" charset="0"/>
          <a:ea typeface="Microsoft YaHei" charset="-122"/>
        </a:defRPr>
      </a:lvl4pPr>
      <a:lvl5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006666"/>
          </a:solidFill>
          <a:latin typeface="Arial" charset="0"/>
          <a:ea typeface="Microsoft YaHei" charset="-122"/>
        </a:defRPr>
      </a:lvl5pPr>
      <a:lvl6pPr marL="25146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666"/>
          </a:solidFill>
          <a:latin typeface="Arial" charset="0"/>
          <a:ea typeface="Microsoft YaHei" charset="-122"/>
        </a:defRPr>
      </a:lvl6pPr>
      <a:lvl7pPr marL="29718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666"/>
          </a:solidFill>
          <a:latin typeface="Arial" charset="0"/>
          <a:ea typeface="Microsoft YaHei" charset="-122"/>
        </a:defRPr>
      </a:lvl7pPr>
      <a:lvl8pPr marL="34290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666"/>
          </a:solidFill>
          <a:latin typeface="Arial" charset="0"/>
          <a:ea typeface="Microsoft YaHei" charset="-122"/>
        </a:defRPr>
      </a:lvl8pPr>
      <a:lvl9pPr marL="38862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666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3366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3366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3366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3366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3366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3366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3366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3366"/>
          </a:solidFill>
          <a:latin typeface="+mn-lt"/>
          <a:ea typeface="+mn-ea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">
            <a:extLst>
              <a:ext uri="{FF2B5EF4-FFF2-40B4-BE49-F238E27FC236}">
                <a16:creationId xmlns:a16="http://schemas.microsoft.com/office/drawing/2014/main" id="{18670029-4463-4D7D-86C0-740B38452B3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761413" cy="5942013"/>
            <a:chOff x="0" y="0"/>
            <a:chExt cx="5519" cy="3743"/>
          </a:xfrm>
        </p:grpSpPr>
        <p:sp>
          <p:nvSpPr>
            <p:cNvPr id="3080" name="Rectangle 2">
              <a:extLst>
                <a:ext uri="{FF2B5EF4-FFF2-40B4-BE49-F238E27FC236}">
                  <a16:creationId xmlns:a16="http://schemas.microsoft.com/office/drawing/2014/main" id="{DCF59447-A2EB-41BD-88A2-79CD290D7F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103" cy="3071"/>
            </a:xfrm>
            <a:prstGeom prst="rect">
              <a:avLst/>
            </a:prstGeom>
            <a:solidFill>
              <a:srgbClr val="CC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altLang="cs-CZ"/>
            </a:p>
          </p:txBody>
        </p:sp>
        <p:grpSp>
          <p:nvGrpSpPr>
            <p:cNvPr id="3081" name="Group 3">
              <a:extLst>
                <a:ext uri="{FF2B5EF4-FFF2-40B4-BE49-F238E27FC236}">
                  <a16:creationId xmlns:a16="http://schemas.microsoft.com/office/drawing/2014/main" id="{A07B25A9-6B98-4F0C-B81C-0711D6E6B5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2208"/>
              <a:ext cx="5519" cy="1535"/>
              <a:chOff x="0" y="2208"/>
              <a:chExt cx="5519" cy="1535"/>
            </a:xfrm>
          </p:grpSpPr>
          <p:sp>
            <p:nvSpPr>
              <p:cNvPr id="3085" name="Rectangle 4">
                <a:extLst>
                  <a:ext uri="{FF2B5EF4-FFF2-40B4-BE49-F238E27FC236}">
                    <a16:creationId xmlns:a16="http://schemas.microsoft.com/office/drawing/2014/main" id="{CB1856A1-FCED-4D0C-8E5B-1F694E8DA7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4895" cy="1535"/>
              </a:xfrm>
              <a:prstGeom prst="rect">
                <a:avLst/>
              </a:prstGeom>
              <a:solidFill>
                <a:srgbClr val="3300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altLang="cs-CZ"/>
              </a:p>
            </p:txBody>
          </p:sp>
          <p:sp>
            <p:nvSpPr>
              <p:cNvPr id="3086" name="Rectangle 5">
                <a:extLst>
                  <a:ext uri="{FF2B5EF4-FFF2-40B4-BE49-F238E27FC236}">
                    <a16:creationId xmlns:a16="http://schemas.microsoft.com/office/drawing/2014/main" id="{3B85F9AF-93A6-4E0E-969D-0DB6456C37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4" y="2352"/>
                <a:ext cx="4817" cy="1346"/>
              </a:xfrm>
              <a:prstGeom prst="rect">
                <a:avLst/>
              </a:prstGeom>
              <a:solidFill>
                <a:srgbClr val="FFFFE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altLang="cs-CZ"/>
              </a:p>
            </p:txBody>
          </p:sp>
          <p:sp>
            <p:nvSpPr>
              <p:cNvPr id="3087" name="Line 6">
                <a:extLst>
                  <a:ext uri="{FF2B5EF4-FFF2-40B4-BE49-F238E27FC236}">
                    <a16:creationId xmlns:a16="http://schemas.microsoft.com/office/drawing/2014/main" id="{1FF84AFB-1004-402A-A6AD-871C6A0AD2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3" cy="0"/>
              </a:xfrm>
              <a:prstGeom prst="line">
                <a:avLst/>
              </a:prstGeom>
              <a:noFill/>
              <a:ln w="50760" cap="sq">
                <a:solidFill>
                  <a:srgbClr val="330033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3082" name="Group 7">
              <a:extLst>
                <a:ext uri="{FF2B5EF4-FFF2-40B4-BE49-F238E27FC236}">
                  <a16:creationId xmlns:a16="http://schemas.microsoft.com/office/drawing/2014/main" id="{B3EE6685-020A-4A7D-8FA9-DD2DD978C9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0" y="336"/>
              <a:ext cx="5087" cy="191"/>
              <a:chOff x="400" y="336"/>
              <a:chExt cx="5087" cy="191"/>
            </a:xfrm>
          </p:grpSpPr>
          <p:sp>
            <p:nvSpPr>
              <p:cNvPr id="3083" name="Rectangle 8">
                <a:extLst>
                  <a:ext uri="{FF2B5EF4-FFF2-40B4-BE49-F238E27FC236}">
                    <a16:creationId xmlns:a16="http://schemas.microsoft.com/office/drawing/2014/main" id="{9FCDE6DA-6A01-4D45-B21B-F491AEDA6C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5" cy="191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altLang="cs-CZ"/>
              </a:p>
            </p:txBody>
          </p:sp>
          <p:sp>
            <p:nvSpPr>
              <p:cNvPr id="3084" name="Line 9">
                <a:extLst>
                  <a:ext uri="{FF2B5EF4-FFF2-40B4-BE49-F238E27FC236}">
                    <a16:creationId xmlns:a16="http://schemas.microsoft.com/office/drawing/2014/main" id="{201CECF9-A8EF-40E0-96A4-77CD616837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7" cy="0"/>
              </a:xfrm>
              <a:prstGeom prst="line">
                <a:avLst/>
              </a:prstGeom>
              <a:noFill/>
              <a:ln w="44280" cap="sq">
                <a:solidFill>
                  <a:srgbClr val="330033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3075" name="Rectangle 10">
            <a:extLst>
              <a:ext uri="{FF2B5EF4-FFF2-40B4-BE49-F238E27FC236}">
                <a16:creationId xmlns:a16="http://schemas.microsoft.com/office/drawing/2014/main" id="{44E839F9-32EC-47DD-AE2F-C328AD4434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08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3076" name="Rectangle 11">
            <a:extLst>
              <a:ext uri="{FF2B5EF4-FFF2-40B4-BE49-F238E27FC236}">
                <a16:creationId xmlns:a16="http://schemas.microsoft.com/office/drawing/2014/main" id="{4EBAEE5B-550C-4D36-AA23-7CB48681B2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0813" cy="452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3077" name="Text Box 12">
            <a:extLst>
              <a:ext uri="{FF2B5EF4-FFF2-40B4-BE49-F238E27FC236}">
                <a16:creationId xmlns:a16="http://schemas.microsoft.com/office/drawing/2014/main" id="{1088260A-46EC-48B7-A286-2C72CC9C5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813" y="625157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5133" name="Rectangle 13">
            <a:extLst>
              <a:ext uri="{FF2B5EF4-FFF2-40B4-BE49-F238E27FC236}">
                <a16:creationId xmlns:a16="http://schemas.microsoft.com/office/drawing/2014/main" id="{FDFDEE40-CE19-4A05-BC51-4BC08CB2F7B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354388" y="6248400"/>
            <a:ext cx="2894012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215900" indent="-215900" algn="ctr">
              <a:buSzPct val="45000"/>
              <a:buFont typeface="Wingdings" charset="2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000">
                <a:solidFill>
                  <a:srgbClr val="000000"/>
                </a:solidFill>
                <a:latin typeface="+mj-lt"/>
                <a:ea typeface="Microsoft YaHei" charset="-122"/>
                <a:cs typeface="Segoe UI" charset="0"/>
              </a:defRPr>
            </a:lvl1pPr>
          </a:lstStyle>
          <a:p>
            <a:pPr>
              <a:defRPr/>
            </a:pPr>
            <a:r>
              <a:rPr lang="en-US" altLang="cs-CZ"/>
              <a:t>Matematická logika</a:t>
            </a:r>
          </a:p>
        </p:txBody>
      </p:sp>
      <p:sp>
        <p:nvSpPr>
          <p:cNvPr id="5134" name="Rectangle 14">
            <a:extLst>
              <a:ext uri="{FF2B5EF4-FFF2-40B4-BE49-F238E27FC236}">
                <a16:creationId xmlns:a16="http://schemas.microsoft.com/office/drawing/2014/main" id="{F6EA6FAB-B81C-4441-A3D3-A050EAC9E5E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781800" y="6248400"/>
            <a:ext cx="19034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215900" indent="-215900" algn="r">
              <a:buSzPct val="45000"/>
              <a:buFont typeface="Wingdings" panose="05000000000000000000" pitchFamily="2" charset="2"/>
              <a:buNone/>
              <a:tabLst>
                <a:tab pos="449263" algn="l"/>
                <a:tab pos="898525" algn="l"/>
                <a:tab pos="1347788" algn="l"/>
                <a:tab pos="1797050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fld id="{6AB75992-3751-4F29-99CB-5CEA45CE6D33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330033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330033"/>
          </a:solidFill>
          <a:latin typeface="Times New Roman" pitchFamily="16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330033"/>
          </a:solidFill>
          <a:latin typeface="Times New Roman" pitchFamily="16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330033"/>
          </a:solidFill>
          <a:latin typeface="Times New Roman" pitchFamily="16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330033"/>
          </a:solidFill>
          <a:latin typeface="Times New Roman" pitchFamily="16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330033"/>
          </a:solidFill>
          <a:latin typeface="Times New Roman" pitchFamily="16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330033"/>
          </a:solidFill>
          <a:latin typeface="Times New Roman" pitchFamily="16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330033"/>
          </a:solidFill>
          <a:latin typeface="Times New Roman" pitchFamily="16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330033"/>
          </a:solidFill>
          <a:latin typeface="Times New Roman" pitchFamily="16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>
            <a:extLst>
              <a:ext uri="{FF2B5EF4-FFF2-40B4-BE49-F238E27FC236}">
                <a16:creationId xmlns:a16="http://schemas.microsoft.com/office/drawing/2014/main" id="{B1720E7F-638E-408B-8DF6-FE116A4F3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i="1"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i="1"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i="1"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i="1"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i="1"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i="1"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i="1"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i="1"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i="1"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altLang="cs-CZ" sz="4400" i="0" dirty="0">
                <a:latin typeface="+mn-lt"/>
              </a:rPr>
              <a:t>Výroková logika</a:t>
            </a: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878C63C1-173E-4AEC-876D-2ECAAE5438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 i="1"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 marL="741363" indent="-2841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 i="1"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 indent="-2270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 i="1"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 i="1"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 i="1"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 i="1"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 i="1"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 i="1"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 i="1"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None/>
              <a:defRPr/>
            </a:pPr>
            <a:r>
              <a:rPr lang="cs-CZ" altLang="cs-CZ" sz="3200" b="0" i="0" dirty="0">
                <a:latin typeface="+mn-lt"/>
              </a:rPr>
              <a:t>Analyzuje způsoby skládání jednoduchých výroků do výroků složených pomocí logických spojek.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DA320B25-E85D-4E91-AC26-509782575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Sémantika výrokové logiky</a:t>
            </a:r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70CA634B-0DD9-4D02-8865-66687C5F0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>
                <a:solidFill>
                  <a:schemeClr val="tx1"/>
                </a:solidFill>
              </a:rPr>
              <a:t>Pravdivostní ohodnocení (valuace) výrokových symbolů je zobrazení v, které ke každému výrokovému symbolu p přiřazuje pravdivostní hodnotu</a:t>
            </a:r>
          </a:p>
          <a:p>
            <a: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 altLang="cs-CZ">
                <a:solidFill>
                  <a:schemeClr val="tx1"/>
                </a:solidFill>
              </a:rPr>
              <a:t>Jsou-li dána pravdivostní ohodnocení formulí A a  B, pak pravdivostní ohodnocení složených formulí jsou dána následujícími tabulkami:</a:t>
            </a:r>
            <a:br>
              <a:rPr lang="cs-CZ" altLang="cs-CZ" sz="2400">
                <a:solidFill>
                  <a:schemeClr val="tx1"/>
                </a:solidFill>
              </a:rPr>
            </a:br>
            <a:endParaRPr lang="cs-CZ" altLang="cs-CZ" sz="24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02DE70B4-1632-401B-8532-925BCDDEC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Sémantika výrokové logiky</a:t>
            </a:r>
          </a:p>
        </p:txBody>
      </p:sp>
      <p:graphicFrame>
        <p:nvGraphicFramePr>
          <p:cNvPr id="5" name="Group 5">
            <a:extLst>
              <a:ext uri="{FF2B5EF4-FFF2-40B4-BE49-F238E27FC236}">
                <a16:creationId xmlns:a16="http://schemas.microsoft.com/office/drawing/2014/main" id="{EF49E28D-49DF-4DFF-A659-7506E02434F1}"/>
              </a:ext>
            </a:extLst>
          </p:cNvPr>
          <p:cNvGraphicFramePr>
            <a:graphicFrameLocks noGrp="1"/>
          </p:cNvGraphicFramePr>
          <p:nvPr/>
        </p:nvGraphicFramePr>
        <p:xfrm>
          <a:off x="1042988" y="1700213"/>
          <a:ext cx="6843712" cy="2665414"/>
        </p:xfrm>
        <a:graphic>
          <a:graphicData uri="http://schemas.openxmlformats.org/drawingml/2006/table">
            <a:tbl>
              <a:tblPr/>
              <a:tblGrid>
                <a:gridCol w="581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4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55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6263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</a:t>
                      </a: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A</a:t>
                      </a:r>
                    </a:p>
                  </a:txBody>
                  <a:tcPr marL="90000" marR="90000" marT="71692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</a:t>
                      </a: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B</a:t>
                      </a:r>
                    </a:p>
                  </a:txBody>
                  <a:tcPr marL="90000" marR="90000" marT="7169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</a:t>
                      </a:r>
                      <a:r>
                        <a:rPr kumimoji="0" lang="en-US" alt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6" charset="2"/>
                          <a:ea typeface="Microsoft YaHei" charset="-122"/>
                        </a:rPr>
                        <a:t></a:t>
                      </a:r>
                      <a:r>
                        <a:rPr kumimoji="0" lang="en-US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A</a:t>
                      </a:r>
                    </a:p>
                  </a:txBody>
                  <a:tcPr marL="90000" marR="90000" marT="7169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A</a:t>
                      </a:r>
                      <a:r>
                        <a:rPr kumimoji="0" lang="en-US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</a:t>
                      </a:r>
                      <a:r>
                        <a:rPr kumimoji="0" lang="en-US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6" charset="2"/>
                          <a:ea typeface="Microsoft YaHei" charset="-122"/>
                        </a:rPr>
                        <a:t></a:t>
                      </a:r>
                      <a:r>
                        <a:rPr kumimoji="0" lang="en-US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</a:t>
                      </a:r>
                      <a:r>
                        <a:rPr kumimoji="0" lang="en-US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B</a:t>
                      </a:r>
                    </a:p>
                  </a:txBody>
                  <a:tcPr marL="90000" marR="90000" marT="7169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A</a:t>
                      </a:r>
                      <a:r>
                        <a:rPr kumimoji="0" lang="en-US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&amp; </a:t>
                      </a:r>
                      <a:r>
                        <a:rPr kumimoji="0" lang="en-US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B</a:t>
                      </a:r>
                    </a:p>
                  </a:txBody>
                  <a:tcPr marL="90000" marR="90000" marT="7169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A</a:t>
                      </a:r>
                      <a:r>
                        <a:rPr kumimoji="0" lang="en-US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</a:t>
                      </a:r>
                      <a:r>
                        <a:rPr lang="cs-CZ" altLang="cs-CZ" sz="2800" b="0" dirty="0">
                          <a:solidFill>
                            <a:schemeClr val="tx1"/>
                          </a:solidFill>
                          <a:latin typeface="Symbol" pitchFamily="16" charset="2"/>
                        </a:rPr>
                        <a:t></a:t>
                      </a:r>
                      <a:r>
                        <a:rPr kumimoji="0" lang="en-US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B</a:t>
                      </a:r>
                    </a:p>
                  </a:txBody>
                  <a:tcPr marL="90000" marR="90000" marT="7169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A</a:t>
                      </a:r>
                      <a:r>
                        <a:rPr kumimoji="0" lang="en-US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</a:t>
                      </a:r>
                      <a:r>
                        <a:rPr lang="cs-CZ" altLang="cs-CZ" sz="2800" b="0" dirty="0">
                          <a:solidFill>
                            <a:schemeClr val="tx1"/>
                          </a:solidFill>
                          <a:latin typeface="Symbol" pitchFamily="16" charset="2"/>
                        </a:rPr>
                        <a:t></a:t>
                      </a:r>
                      <a:r>
                        <a:rPr kumimoji="0" lang="en-US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B</a:t>
                      </a:r>
                    </a:p>
                  </a:txBody>
                  <a:tcPr marL="90000" marR="90000" marT="7169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288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1</a:t>
                      </a:r>
                    </a:p>
                  </a:txBody>
                  <a:tcPr marL="90000" marR="90000" marT="71692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C4D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1</a:t>
                      </a:r>
                    </a:p>
                  </a:txBody>
                  <a:tcPr marL="90000" marR="90000" marT="7169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C4D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  0</a:t>
                      </a:r>
                    </a:p>
                  </a:txBody>
                  <a:tcPr marL="90000" marR="90000" marT="7169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1</a:t>
                      </a:r>
                    </a:p>
                  </a:txBody>
                  <a:tcPr marL="90000" marR="90000" marT="7169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1</a:t>
                      </a:r>
                    </a:p>
                  </a:txBody>
                  <a:tcPr marL="90000" marR="90000" marT="7169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0" i="1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1</a:t>
                      </a:r>
                    </a:p>
                  </a:txBody>
                  <a:tcPr marL="90000" marR="90000" marT="7169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1</a:t>
                      </a:r>
                    </a:p>
                  </a:txBody>
                  <a:tcPr marL="90000" marR="90000" marT="7169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288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1</a:t>
                      </a:r>
                    </a:p>
                  </a:txBody>
                  <a:tcPr marL="90000" marR="90000" marT="71692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C4D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0</a:t>
                      </a:r>
                    </a:p>
                  </a:txBody>
                  <a:tcPr marL="90000" marR="90000" marT="7169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C4D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  0</a:t>
                      </a:r>
                    </a:p>
                  </a:txBody>
                  <a:tcPr marL="90000" marR="90000" marT="7169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1</a:t>
                      </a:r>
                    </a:p>
                  </a:txBody>
                  <a:tcPr marL="90000" marR="90000" marT="7169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0</a:t>
                      </a:r>
                    </a:p>
                  </a:txBody>
                  <a:tcPr marL="90000" marR="90000" marT="7169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0" i="1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0</a:t>
                      </a:r>
                    </a:p>
                  </a:txBody>
                  <a:tcPr marL="90000" marR="90000" marT="7169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0</a:t>
                      </a:r>
                    </a:p>
                  </a:txBody>
                  <a:tcPr marL="90000" marR="90000" marT="7169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700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0</a:t>
                      </a:r>
                    </a:p>
                  </a:txBody>
                  <a:tcPr marL="90000" marR="90000" marT="71692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C4D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1</a:t>
                      </a:r>
                    </a:p>
                  </a:txBody>
                  <a:tcPr marL="90000" marR="90000" marT="7169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C4D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  1</a:t>
                      </a:r>
                    </a:p>
                  </a:txBody>
                  <a:tcPr marL="90000" marR="90000" marT="7169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1</a:t>
                      </a:r>
                    </a:p>
                  </a:txBody>
                  <a:tcPr marL="90000" marR="90000" marT="7169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0</a:t>
                      </a:r>
                    </a:p>
                  </a:txBody>
                  <a:tcPr marL="90000" marR="90000" marT="7169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0" i="1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1</a:t>
                      </a:r>
                    </a:p>
                  </a:txBody>
                  <a:tcPr marL="90000" marR="90000" marT="7169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0</a:t>
                      </a:r>
                    </a:p>
                  </a:txBody>
                  <a:tcPr marL="90000" marR="90000" marT="7169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3875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0</a:t>
                      </a:r>
                    </a:p>
                  </a:txBody>
                  <a:tcPr marL="90000" marR="90000" marT="71692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C4D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0</a:t>
                      </a:r>
                    </a:p>
                  </a:txBody>
                  <a:tcPr marL="90000" marR="90000" marT="7169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C4D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  1</a:t>
                      </a:r>
                    </a:p>
                  </a:txBody>
                  <a:tcPr marL="90000" marR="90000" marT="7169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0</a:t>
                      </a:r>
                    </a:p>
                  </a:txBody>
                  <a:tcPr marL="90000" marR="90000" marT="7169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0</a:t>
                      </a:r>
                    </a:p>
                  </a:txBody>
                  <a:tcPr marL="90000" marR="90000" marT="7169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0" i="1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1</a:t>
                      </a:r>
                    </a:p>
                  </a:txBody>
                  <a:tcPr marL="90000" marR="90000" marT="7169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1</a:t>
                      </a:r>
                    </a:p>
                  </a:txBody>
                  <a:tcPr marL="90000" marR="90000" marT="7169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7DE7EB6C-C602-45BE-8D25-964AC1ECD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Spojka implikace</a:t>
            </a:r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97204E-7E36-4576-8ACC-CAA8F640A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268413"/>
            <a:ext cx="8228012" cy="4524375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chemeClr val="tx1"/>
                </a:solidFill>
              </a:rPr>
              <a:t>„jestliže, pak“, „když, tak“, „je-li, pak“:  </a:t>
            </a:r>
            <a:r>
              <a:rPr lang="cs-CZ" altLang="cs-CZ" dirty="0">
                <a:solidFill>
                  <a:schemeClr val="tx1"/>
                </a:solidFill>
                <a:latin typeface="Symbol" pitchFamily="16" charset="2"/>
              </a:rPr>
              <a:t></a:t>
            </a:r>
            <a:r>
              <a:rPr lang="cs-CZ" altLang="cs-CZ" dirty="0">
                <a:solidFill>
                  <a:schemeClr val="tx1"/>
                </a:solidFill>
              </a:rPr>
              <a:t> (binární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cs-CZ" altLang="cs-CZ" dirty="0">
                <a:solidFill>
                  <a:schemeClr val="tx1"/>
                </a:solidFill>
              </a:rPr>
              <a:t>spojka</a:t>
            </a:r>
            <a:r>
              <a:rPr lang="en-US" altLang="cs-CZ" dirty="0">
                <a:solidFill>
                  <a:schemeClr val="tx1"/>
                </a:solidFill>
              </a:rPr>
              <a:t>)</a:t>
            </a:r>
            <a:endParaRPr lang="cs-CZ" altLang="cs-CZ" dirty="0">
              <a:solidFill>
                <a:schemeClr val="tx1"/>
              </a:solidFill>
            </a:endParaRPr>
          </a:p>
          <a:p>
            <a:pPr marL="457200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chemeClr val="tx1"/>
                </a:solidFill>
              </a:rPr>
              <a:t>První člen implikace antecedent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cs-CZ" altLang="cs-CZ" dirty="0">
                <a:solidFill>
                  <a:schemeClr val="tx1"/>
                </a:solidFill>
              </a:rPr>
              <a:t>(předpoklad), druhý konsekvent (důsledek).</a:t>
            </a:r>
          </a:p>
          <a:p>
            <a:pPr marL="457200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chemeClr val="tx1"/>
                </a:solidFill>
              </a:rPr>
              <a:t>Implikace (na rozdíl od častých případů v přirozeném jazyce) nezachycuje ani příčinnou ani časovou vazbu.</a:t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>
                <a:solidFill>
                  <a:schemeClr val="tx1"/>
                </a:solidFill>
              </a:rPr>
              <a:t>  </a:t>
            </a:r>
            <a:r>
              <a:rPr lang="cs-CZ" altLang="cs-CZ" sz="2000" dirty="0">
                <a:solidFill>
                  <a:schemeClr val="tx1"/>
                </a:solidFill>
              </a:rPr>
              <a:t>”Jestliže 1+1=2, pak železo je kov” (pravdivý výrok):        	p </a:t>
            </a:r>
            <a:r>
              <a:rPr lang="cs-CZ" altLang="cs-CZ" sz="2000" dirty="0">
                <a:solidFill>
                  <a:schemeClr val="tx1"/>
                </a:solidFill>
                <a:latin typeface="Symbol" pitchFamily="16" charset="2"/>
              </a:rPr>
              <a:t></a:t>
            </a:r>
            <a:r>
              <a:rPr lang="cs-CZ" altLang="cs-CZ" sz="2000" dirty="0">
                <a:solidFill>
                  <a:schemeClr val="tx1"/>
                </a:solidFill>
              </a:rPr>
              <a:t> q</a:t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>
                <a:solidFill>
                  <a:schemeClr val="tx1"/>
                </a:solidFill>
              </a:rPr>
              <a:t>  </a:t>
            </a:r>
            <a:r>
              <a:rPr lang="cs-CZ" altLang="cs-CZ" sz="2000" dirty="0">
                <a:solidFill>
                  <a:schemeClr val="tx1"/>
                </a:solidFill>
              </a:rPr>
              <a:t>”Jestliže existují ufoni, tak jsem papež”:                        	r </a:t>
            </a:r>
            <a:r>
              <a:rPr lang="cs-CZ" altLang="cs-CZ" sz="2000" dirty="0">
                <a:solidFill>
                  <a:schemeClr val="tx1"/>
                </a:solidFill>
                <a:latin typeface="Symbol" pitchFamily="16" charset="2"/>
              </a:rPr>
              <a:t></a:t>
            </a:r>
            <a:r>
              <a:rPr lang="cs-CZ" altLang="cs-CZ" sz="2000" dirty="0">
                <a:solidFill>
                  <a:schemeClr val="tx1"/>
                </a:solidFill>
              </a:rPr>
              <a:t> s 	 (co tím chce dotyčný říct? Nejsem papež, tedy neexistují ufoni)</a:t>
            </a:r>
          </a:p>
          <a:p>
            <a:pPr>
              <a:buFont typeface="Times New Roman" pitchFamily="16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5C33CCE2-3B83-44AA-AA7B-6D371767E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Spojka ekvivalence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1027F8-7D88-45A1-BCA3-C3C0BA705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lvl="1" indent="-342900">
              <a:lnSpc>
                <a:spcPct val="105000"/>
              </a:lnSpc>
              <a:spcBef>
                <a:spcPts val="425"/>
              </a:spcBef>
              <a:buClr>
                <a:srgbClr val="CCCC99"/>
              </a:buClr>
              <a:buSzPct val="75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”právě tehdy, když”, ”tehdy a jen tehdy, když”, apod. , ale ne ”tehdy, když” – to je implikace!</a:t>
            </a:r>
            <a:r>
              <a:rPr lang="en-US" altLang="cs-CZ" sz="2000" dirty="0"/>
              <a:t> </a:t>
            </a:r>
          </a:p>
          <a:p>
            <a:pPr marL="800100" lvl="1" indent="-342900">
              <a:lnSpc>
                <a:spcPct val="105000"/>
              </a:lnSpc>
              <a:spcBef>
                <a:spcPts val="425"/>
              </a:spcBef>
              <a:buClr>
                <a:srgbClr val="CCCC99"/>
              </a:buClr>
              <a:buSzPct val="75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 ”Řecká vojska vyhrávala boje </a:t>
            </a:r>
            <a:r>
              <a:rPr lang="cs-CZ" altLang="cs-CZ" sz="2000" dirty="0">
                <a:solidFill>
                  <a:srgbClr val="FF0000"/>
                </a:solidFill>
              </a:rPr>
              <a:t>tehdy (a jen tehdy), když </a:t>
            </a:r>
            <a:r>
              <a:rPr lang="cs-CZ" altLang="cs-CZ" sz="2000" dirty="0"/>
              <a:t>o jejich výsledku rozhodovala fyzická zdatnost”:		   </a:t>
            </a:r>
            <a:r>
              <a:rPr lang="cs-CZ" altLang="cs-CZ" sz="2000" dirty="0">
                <a:solidFill>
                  <a:srgbClr val="FF0000"/>
                </a:solidFill>
              </a:rPr>
              <a:t>p </a:t>
            </a:r>
            <a:r>
              <a:rPr lang="cs-CZ" altLang="cs-CZ" sz="2000" dirty="0">
                <a:solidFill>
                  <a:srgbClr val="FF0000"/>
                </a:solidFill>
                <a:latin typeface="Symbol" pitchFamily="16" charset="2"/>
              </a:rPr>
              <a:t></a:t>
            </a:r>
            <a:r>
              <a:rPr lang="cs-CZ" altLang="cs-CZ" sz="2000" dirty="0">
                <a:solidFill>
                  <a:srgbClr val="FF0000"/>
                </a:solidFill>
              </a:rPr>
              <a:t> q</a:t>
            </a:r>
          </a:p>
          <a:p>
            <a:pPr marL="800100" lvl="1" indent="-342900">
              <a:lnSpc>
                <a:spcPct val="105000"/>
              </a:lnSpc>
              <a:spcBef>
                <a:spcPts val="425"/>
              </a:spcBef>
              <a:buClr>
                <a:srgbClr val="CCCC99"/>
              </a:buClr>
              <a:buSzPct val="75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Používá se nejčastěji v matematice (v definicích), </a:t>
            </a:r>
            <a:br>
              <a:rPr lang="cs-CZ" altLang="cs-CZ" sz="2000" dirty="0"/>
            </a:br>
            <a:r>
              <a:rPr lang="cs-CZ" altLang="cs-CZ" sz="2000" dirty="0"/>
              <a:t>v přirozeném jazyce řidčeji</a:t>
            </a:r>
          </a:p>
          <a:p>
            <a:pPr marL="457200" indent="-457200">
              <a:lnSpc>
                <a:spcPct val="105000"/>
              </a:lnSpc>
              <a:spcBef>
                <a:spcPts val="450"/>
              </a:spcBef>
              <a:buClr>
                <a:srgbClr val="B2B2B2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Příklad</a:t>
            </a:r>
          </a:p>
          <a:p>
            <a:pPr>
              <a:lnSpc>
                <a:spcPct val="105000"/>
              </a:lnSpc>
              <a:spcBef>
                <a:spcPts val="450"/>
              </a:spcBef>
              <a:buClr>
                <a:srgbClr val="B2B2B2"/>
              </a:buClr>
              <a:buSzPct val="90000"/>
              <a:buFont typeface="Arial" charset="0"/>
              <a:buAutoNum type="alphaLcParenR"/>
              <a:defRPr/>
            </a:pPr>
            <a:r>
              <a:rPr lang="cs-CZ" altLang="cs-CZ" sz="2000" dirty="0"/>
              <a:t>”Dám ti facku, když mě oklameš”                            	    </a:t>
            </a:r>
            <a:r>
              <a:rPr lang="cs-CZ" altLang="cs-CZ" sz="2000" dirty="0" err="1"/>
              <a:t>okl</a:t>
            </a:r>
            <a:r>
              <a:rPr lang="cs-CZ" altLang="cs-CZ" sz="2000" dirty="0"/>
              <a:t> </a:t>
            </a:r>
            <a:r>
              <a:rPr lang="cs-CZ" altLang="cs-CZ" sz="2000" dirty="0">
                <a:solidFill>
                  <a:schemeClr val="tx1"/>
                </a:solidFill>
                <a:latin typeface="Symbol" pitchFamily="16" charset="2"/>
              </a:rPr>
              <a:t></a:t>
            </a:r>
            <a:r>
              <a:rPr lang="cs-CZ" altLang="cs-CZ" sz="2000" dirty="0"/>
              <a:t> facka</a:t>
            </a:r>
          </a:p>
          <a:p>
            <a:pPr>
              <a:lnSpc>
                <a:spcPct val="105000"/>
              </a:lnSpc>
              <a:spcBef>
                <a:spcPts val="450"/>
              </a:spcBef>
              <a:buClr>
                <a:srgbClr val="B2B2B2"/>
              </a:buClr>
              <a:buSzPct val="90000"/>
              <a:buFont typeface="Arial" charset="0"/>
              <a:buAutoNum type="alphaLcParenR"/>
              <a:defRPr/>
            </a:pPr>
            <a:r>
              <a:rPr lang="cs-CZ" altLang="cs-CZ" sz="2000" dirty="0"/>
              <a:t>”Dám ti facku tehdy a jen tehdy, když mě oklameš“        </a:t>
            </a:r>
            <a:r>
              <a:rPr lang="cs-CZ" altLang="cs-CZ" sz="2000" dirty="0" err="1"/>
              <a:t>okl</a:t>
            </a:r>
            <a:r>
              <a:rPr lang="cs-CZ" altLang="cs-CZ" sz="2000" dirty="0"/>
              <a:t> </a:t>
            </a:r>
            <a:r>
              <a:rPr lang="cs-CZ" altLang="cs-CZ" sz="2000" dirty="0">
                <a:solidFill>
                  <a:schemeClr val="tx1"/>
                </a:solidFill>
                <a:latin typeface="Symbol" pitchFamily="16" charset="2"/>
              </a:rPr>
              <a:t></a:t>
            </a:r>
            <a:r>
              <a:rPr lang="cs-CZ" altLang="cs-CZ" sz="2000" dirty="0"/>
              <a:t>facka</a:t>
            </a:r>
          </a:p>
          <a:p>
            <a:pPr>
              <a:lnSpc>
                <a:spcPct val="105000"/>
              </a:lnSpc>
              <a:spcBef>
                <a:spcPts val="450"/>
              </a:spcBef>
              <a:buClrTx/>
              <a:buSzPct val="90000"/>
              <a:buFont typeface="Times New Roman" pitchFamily="16" charset="0"/>
              <a:buNone/>
              <a:defRPr/>
            </a:pPr>
            <a:br>
              <a:rPr lang="cs-CZ" altLang="cs-CZ" sz="2000" dirty="0"/>
            </a:br>
            <a:r>
              <a:rPr lang="cs-CZ" altLang="cs-CZ" sz="2000" dirty="0">
                <a:solidFill>
                  <a:srgbClr val="006666"/>
                </a:solidFill>
              </a:rPr>
              <a:t>Situace: Neoklamal jsem. Kdy mohu dostat facku?</a:t>
            </a:r>
          </a:p>
          <a:p>
            <a:pPr>
              <a:lnSpc>
                <a:spcPct val="105000"/>
              </a:lnSpc>
              <a:spcBef>
                <a:spcPts val="450"/>
              </a:spcBef>
              <a:buClrTx/>
              <a:buSzPct val="90000"/>
              <a:buFont typeface="Times New Roman" pitchFamily="16" charset="0"/>
              <a:buNone/>
              <a:defRPr/>
            </a:pPr>
            <a:r>
              <a:rPr lang="cs-CZ" altLang="cs-CZ" sz="2000" dirty="0"/>
              <a:t>Ad a) – můžu dostat facku, ad b) – nemůžu dostat facku. </a:t>
            </a:r>
          </a:p>
          <a:p>
            <a:pPr>
              <a:buFont typeface="Times New Roman" pitchFamily="16" charset="0"/>
              <a:buNone/>
              <a:defRPr/>
            </a:pPr>
            <a:endParaRPr lang="cs-CZ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CE943282-8B38-4B17-B2D7-0EC468C72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Splnitelnost, tautologie, kontradikce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D65A3AD0-8214-43B9-A210-91B18F43A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buClr>
                <a:srgbClr val="B2B2B2"/>
              </a:buClr>
              <a:buSzPct val="90000"/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FF0000"/>
                </a:solidFill>
              </a:rPr>
              <a:t>Model</a:t>
            </a:r>
            <a:r>
              <a:rPr lang="cs-CZ" altLang="cs-CZ" sz="2800" dirty="0"/>
              <a:t> formule A: </a:t>
            </a:r>
            <a:r>
              <a:rPr lang="cs-CZ" altLang="cs-CZ" sz="2800" dirty="0">
                <a:solidFill>
                  <a:schemeClr val="tx1"/>
                </a:solidFill>
              </a:rPr>
              <a:t>ohodnocení výrokově logických proměnných p, q, … (valuace) v </a:t>
            </a:r>
            <a:r>
              <a:rPr lang="cs-CZ" altLang="cs-CZ" sz="2800" dirty="0"/>
              <a:t>takové, že formule A je v tomto ohodnocení v pravdivá.</a:t>
            </a:r>
          </a:p>
          <a:p>
            <a:pPr>
              <a:spcBef>
                <a:spcPts val="600"/>
              </a:spcBef>
              <a:buClr>
                <a:srgbClr val="B2B2B2"/>
              </a:buClr>
              <a:buSzPct val="90000"/>
              <a:buFont typeface="Arial" panose="020B0604020202020204" pitchFamily="34" charset="0"/>
              <a:buChar char="•"/>
            </a:pPr>
            <a:r>
              <a:rPr lang="cs-CZ" altLang="cs-CZ" sz="2800" dirty="0"/>
              <a:t>Formule je </a:t>
            </a:r>
            <a:r>
              <a:rPr lang="cs-CZ" altLang="cs-CZ" sz="2800" dirty="0">
                <a:solidFill>
                  <a:srgbClr val="FF0000"/>
                </a:solidFill>
              </a:rPr>
              <a:t>splnitelná</a:t>
            </a:r>
            <a:r>
              <a:rPr lang="cs-CZ" altLang="cs-CZ" sz="2800" dirty="0"/>
              <a:t>, má-li (</a:t>
            </a:r>
            <a:r>
              <a:rPr lang="cs-CZ" altLang="cs-CZ" sz="2800" dirty="0">
                <a:solidFill>
                  <a:schemeClr val="tx1"/>
                </a:solidFill>
              </a:rPr>
              <a:t>alespoň jeden) </a:t>
            </a:r>
            <a:r>
              <a:rPr lang="cs-CZ" altLang="cs-CZ" sz="2800" dirty="0"/>
              <a:t>model</a:t>
            </a:r>
          </a:p>
          <a:p>
            <a:pPr>
              <a:spcBef>
                <a:spcPts val="600"/>
              </a:spcBef>
              <a:buClr>
                <a:srgbClr val="B2B2B2"/>
              </a:buClr>
              <a:buSzPct val="90000"/>
              <a:buFont typeface="Arial" panose="020B0604020202020204" pitchFamily="34" charset="0"/>
              <a:buChar char="•"/>
            </a:pPr>
            <a:r>
              <a:rPr lang="cs-CZ" altLang="cs-CZ" sz="2800" dirty="0"/>
              <a:t>Formule je </a:t>
            </a:r>
            <a:r>
              <a:rPr lang="cs-CZ" altLang="cs-CZ" sz="2800" dirty="0">
                <a:solidFill>
                  <a:srgbClr val="FF0000"/>
                </a:solidFill>
              </a:rPr>
              <a:t>nesplnitelná</a:t>
            </a:r>
            <a:r>
              <a:rPr lang="cs-CZ" altLang="cs-CZ" sz="2800" dirty="0"/>
              <a:t> (kontradikce), nemá-li </a:t>
            </a:r>
            <a:r>
              <a:rPr lang="cs-CZ" altLang="cs-CZ" sz="2800" dirty="0">
                <a:solidFill>
                  <a:schemeClr val="tx1"/>
                </a:solidFill>
              </a:rPr>
              <a:t>žádný</a:t>
            </a:r>
            <a:r>
              <a:rPr lang="cs-CZ" altLang="cs-CZ" sz="2800" dirty="0"/>
              <a:t> model (např. formule A </a:t>
            </a:r>
            <a:r>
              <a:rPr lang="en-US" altLang="cs-CZ" sz="2800" dirty="0">
                <a:latin typeface="Symbol" panose="05050102010706020507" pitchFamily="18" charset="2"/>
              </a:rPr>
              <a:t>&amp;</a:t>
            </a:r>
            <a:r>
              <a:rPr lang="cs-CZ" altLang="cs-CZ" sz="2800" dirty="0"/>
              <a:t> </a:t>
            </a:r>
            <a:r>
              <a:rPr lang="cs-CZ" altLang="cs-CZ" sz="2800" dirty="0">
                <a:latin typeface="Symbol" panose="05050102010706020507" pitchFamily="18" charset="2"/>
              </a:rPr>
              <a:t></a:t>
            </a:r>
            <a:r>
              <a:rPr lang="cs-CZ" altLang="cs-CZ" sz="2800" dirty="0"/>
              <a:t>A)</a:t>
            </a:r>
          </a:p>
          <a:p>
            <a:pPr>
              <a:spcBef>
                <a:spcPts val="600"/>
              </a:spcBef>
              <a:buClr>
                <a:srgbClr val="B2B2B2"/>
              </a:buClr>
              <a:buSzPct val="90000"/>
              <a:buFont typeface="Arial" panose="020B0604020202020204" pitchFamily="34" charset="0"/>
              <a:buChar char="•"/>
            </a:pPr>
            <a:r>
              <a:rPr lang="cs-CZ" altLang="cs-CZ" sz="2800" dirty="0"/>
              <a:t>Formule je tautologie, je-li </a:t>
            </a:r>
            <a:r>
              <a:rPr lang="cs-CZ" altLang="cs-CZ" sz="2800" dirty="0">
                <a:solidFill>
                  <a:schemeClr val="tx1"/>
                </a:solidFill>
              </a:rPr>
              <a:t>každé ohodnocení v </a:t>
            </a:r>
            <a:r>
              <a:rPr lang="cs-CZ" altLang="cs-CZ" sz="2800" dirty="0"/>
              <a:t>jejím modelem (např. formule A </a:t>
            </a:r>
            <a:r>
              <a:rPr lang="cs-CZ" altLang="cs-CZ" sz="2800" dirty="0">
                <a:latin typeface="Symbol" panose="05050102010706020507" pitchFamily="18" charset="2"/>
              </a:rPr>
              <a:t></a:t>
            </a:r>
            <a:r>
              <a:rPr lang="cs-CZ" altLang="cs-CZ" sz="2800" dirty="0"/>
              <a:t> </a:t>
            </a:r>
            <a:r>
              <a:rPr lang="cs-CZ" altLang="cs-CZ" sz="2800" dirty="0">
                <a:latin typeface="Symbol" panose="05050102010706020507" pitchFamily="18" charset="2"/>
              </a:rPr>
              <a:t></a:t>
            </a:r>
            <a:r>
              <a:rPr lang="cs-CZ" altLang="cs-CZ" sz="2800" dirty="0"/>
              <a:t>A)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3AF4593C-174C-42E4-967D-92549D0F5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P</a:t>
            </a:r>
            <a:r>
              <a:rPr lang="cs-CZ" altLang="cs-CZ"/>
              <a:t>říklad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08434A-919B-45E4-9EF5-F04D273AD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None/>
              <a:defRPr/>
            </a:pPr>
            <a:r>
              <a:rPr lang="cs-CZ" dirty="0"/>
              <a:t>Rozhodněte, zda daná formule je tautologie</a:t>
            </a:r>
            <a:r>
              <a:rPr lang="en-US" dirty="0"/>
              <a:t>, </a:t>
            </a:r>
            <a:r>
              <a:rPr lang="en-US" dirty="0" err="1"/>
              <a:t>kontradikce</a:t>
            </a:r>
            <a:r>
              <a:rPr lang="en-US" dirty="0"/>
              <a:t>, </a:t>
            </a:r>
            <a:r>
              <a:rPr lang="cs-CZ" dirty="0"/>
              <a:t>či splnitelná formule:</a:t>
            </a:r>
            <a:endParaRPr lang="en-US" dirty="0"/>
          </a:p>
          <a:p>
            <a:pPr>
              <a:buFont typeface="Times New Roman" pitchFamily="16" charset="0"/>
              <a:buNone/>
              <a:defRPr/>
            </a:pPr>
            <a:endParaRPr lang="cs-CZ" dirty="0"/>
          </a:p>
          <a:p>
            <a:pPr marL="457200" indent="-457200" algn="ctr">
              <a:buFont typeface="Symbol" panose="05050102010706020507" pitchFamily="18" charset="2"/>
              <a:buChar char="Ø"/>
              <a:defRPr/>
            </a:pPr>
            <a:r>
              <a:rPr lang="cs-CZ" altLang="cs-CZ" dirty="0"/>
              <a:t>(</a:t>
            </a:r>
            <a:r>
              <a:rPr lang="en-US" dirty="0"/>
              <a:t>x</a:t>
            </a:r>
            <a:r>
              <a:rPr lang="cs-CZ" dirty="0"/>
              <a:t> </a:t>
            </a:r>
            <a:r>
              <a:rPr lang="en-US" dirty="0"/>
              <a:t>&amp;</a:t>
            </a:r>
            <a:r>
              <a:rPr lang="cs-CZ" dirty="0"/>
              <a:t> </a:t>
            </a:r>
            <a:r>
              <a:rPr lang="en-US" dirty="0"/>
              <a:t>y) </a:t>
            </a:r>
            <a:r>
              <a:rPr lang="cs-CZ" altLang="cs-CZ" dirty="0">
                <a:solidFill>
                  <a:schemeClr val="tx1"/>
                </a:solidFill>
                <a:latin typeface="Symbol" pitchFamily="16" charset="2"/>
              </a:rPr>
              <a:t> </a:t>
            </a:r>
            <a:r>
              <a:rPr lang="cs-CZ" altLang="cs-CZ" dirty="0"/>
              <a:t> </a:t>
            </a:r>
            <a:r>
              <a:rPr lang="en-US" altLang="cs-CZ" dirty="0"/>
              <a:t>(</a:t>
            </a:r>
            <a:r>
              <a:rPr lang="cs-CZ" altLang="cs-CZ" dirty="0">
                <a:latin typeface="Symbol" panose="05050102010706020507" pitchFamily="18" charset="2"/>
              </a:rPr>
              <a:t> </a:t>
            </a:r>
            <a:r>
              <a:rPr lang="en-US" altLang="cs-CZ" dirty="0"/>
              <a:t> </a:t>
            </a:r>
            <a:r>
              <a:rPr lang="en-US" dirty="0"/>
              <a:t>x </a:t>
            </a:r>
            <a:r>
              <a:rPr lang="cs-CZ" altLang="cs-CZ" dirty="0">
                <a:latin typeface="Symbol" panose="05050102010706020507" pitchFamily="18" charset="2"/>
              </a:rPr>
              <a:t> </a:t>
            </a:r>
            <a:r>
              <a:rPr lang="en-US" altLang="cs-CZ" dirty="0"/>
              <a:t> </a:t>
            </a:r>
            <a:r>
              <a:rPr lang="cs-CZ" altLang="cs-CZ" dirty="0">
                <a:latin typeface="Symbol" panose="05050102010706020507" pitchFamily="18" charset="2"/>
              </a:rPr>
              <a:t> </a:t>
            </a:r>
            <a:r>
              <a:rPr lang="en-US" altLang="cs-CZ" dirty="0"/>
              <a:t> y )</a:t>
            </a:r>
          </a:p>
          <a:p>
            <a:pPr marL="0" indent="0" algn="ctr">
              <a:defRPr/>
            </a:pPr>
            <a:r>
              <a:rPr lang="cs-CZ" altLang="cs-CZ" dirty="0">
                <a:latin typeface="Symbol" panose="05050102010706020507" pitchFamily="18" charset="2"/>
              </a:rPr>
              <a:t> </a:t>
            </a:r>
            <a:r>
              <a:rPr lang="cs-CZ" altLang="cs-CZ" dirty="0"/>
              <a:t>(</a:t>
            </a:r>
            <a:r>
              <a:rPr lang="en-US" dirty="0"/>
              <a:t>x</a:t>
            </a:r>
            <a:r>
              <a:rPr lang="cs-CZ" dirty="0"/>
              <a:t> </a:t>
            </a:r>
            <a:r>
              <a:rPr lang="en-US" dirty="0"/>
              <a:t>&amp;</a:t>
            </a:r>
            <a:r>
              <a:rPr lang="cs-CZ" dirty="0"/>
              <a:t> </a:t>
            </a:r>
            <a:r>
              <a:rPr lang="en-US" dirty="0"/>
              <a:t>y) </a:t>
            </a:r>
            <a:r>
              <a:rPr lang="cs-CZ" altLang="cs-CZ" dirty="0">
                <a:solidFill>
                  <a:schemeClr val="tx1"/>
                </a:solidFill>
                <a:latin typeface="Symbol" pitchFamily="16" charset="2"/>
              </a:rPr>
              <a:t> </a:t>
            </a:r>
            <a:r>
              <a:rPr lang="cs-CZ" altLang="cs-CZ" dirty="0"/>
              <a:t> </a:t>
            </a:r>
            <a:r>
              <a:rPr lang="en-US" altLang="cs-CZ" dirty="0"/>
              <a:t>(</a:t>
            </a:r>
            <a:r>
              <a:rPr lang="cs-CZ" altLang="cs-CZ" dirty="0">
                <a:latin typeface="Symbol" panose="05050102010706020507" pitchFamily="18" charset="2"/>
              </a:rPr>
              <a:t> </a:t>
            </a:r>
            <a:r>
              <a:rPr lang="en-US" altLang="cs-CZ" dirty="0"/>
              <a:t> </a:t>
            </a:r>
            <a:r>
              <a:rPr lang="en-US" dirty="0"/>
              <a:t>x </a:t>
            </a:r>
            <a:r>
              <a:rPr lang="cs-CZ" altLang="cs-CZ" dirty="0">
                <a:latin typeface="Symbol" panose="05050102010706020507" pitchFamily="18" charset="2"/>
              </a:rPr>
              <a:t> </a:t>
            </a:r>
            <a:r>
              <a:rPr lang="en-US" altLang="cs-CZ" dirty="0"/>
              <a:t> </a:t>
            </a:r>
            <a:r>
              <a:rPr lang="cs-CZ" altLang="cs-CZ" dirty="0">
                <a:latin typeface="Symbol" panose="05050102010706020507" pitchFamily="18" charset="2"/>
              </a:rPr>
              <a:t> </a:t>
            </a:r>
            <a:r>
              <a:rPr lang="en-US" altLang="cs-CZ" dirty="0"/>
              <a:t> y )</a:t>
            </a:r>
          </a:p>
          <a:p>
            <a:pPr marL="0" indent="0" algn="ctr">
              <a:defRPr/>
            </a:pPr>
            <a:r>
              <a:rPr lang="cs-CZ" altLang="cs-CZ" dirty="0"/>
              <a:t>(</a:t>
            </a:r>
            <a:r>
              <a:rPr lang="en-US" dirty="0"/>
              <a:t>x</a:t>
            </a:r>
            <a:r>
              <a:rPr lang="cs-CZ" dirty="0"/>
              <a:t> </a:t>
            </a:r>
            <a:r>
              <a:rPr lang="en-US" dirty="0"/>
              <a:t>&amp;</a:t>
            </a:r>
            <a:r>
              <a:rPr lang="cs-CZ" dirty="0"/>
              <a:t> </a:t>
            </a:r>
            <a:r>
              <a:rPr lang="en-US" dirty="0"/>
              <a:t>y) </a:t>
            </a:r>
            <a:r>
              <a:rPr lang="cs-CZ" altLang="cs-CZ" dirty="0">
                <a:solidFill>
                  <a:schemeClr val="tx1"/>
                </a:solidFill>
                <a:latin typeface="Symbol" pitchFamily="16" charset="2"/>
              </a:rPr>
              <a:t> </a:t>
            </a:r>
            <a:r>
              <a:rPr lang="cs-CZ" altLang="cs-CZ" dirty="0"/>
              <a:t> </a:t>
            </a:r>
            <a:r>
              <a:rPr lang="en-US" altLang="cs-CZ" dirty="0"/>
              <a:t>(</a:t>
            </a:r>
            <a:r>
              <a:rPr lang="cs-CZ" altLang="cs-CZ" dirty="0">
                <a:latin typeface="Symbol" panose="05050102010706020507" pitchFamily="18" charset="2"/>
              </a:rPr>
              <a:t> </a:t>
            </a:r>
            <a:r>
              <a:rPr lang="en-US" altLang="cs-CZ" dirty="0"/>
              <a:t> </a:t>
            </a:r>
            <a:r>
              <a:rPr lang="en-US" dirty="0"/>
              <a:t>x </a:t>
            </a:r>
            <a:r>
              <a:rPr lang="cs-CZ" altLang="cs-CZ" dirty="0">
                <a:latin typeface="Symbol" panose="05050102010706020507" pitchFamily="18" charset="2"/>
              </a:rPr>
              <a:t> </a:t>
            </a:r>
            <a:r>
              <a:rPr lang="en-US" altLang="cs-CZ" dirty="0"/>
              <a:t> </a:t>
            </a:r>
            <a:r>
              <a:rPr lang="cs-CZ" altLang="cs-CZ" dirty="0">
                <a:latin typeface="Symbol" panose="05050102010706020507" pitchFamily="18" charset="2"/>
              </a:rPr>
              <a:t> </a:t>
            </a:r>
            <a:r>
              <a:rPr lang="en-US" altLang="cs-CZ" dirty="0"/>
              <a:t> y )</a:t>
            </a:r>
            <a:endParaRPr lang="cs-CZ" dirty="0"/>
          </a:p>
          <a:p>
            <a:pPr marL="0" indent="0" algn="ctr">
              <a:defRPr/>
            </a:pPr>
            <a:endParaRPr lang="cs-CZ" dirty="0"/>
          </a:p>
          <a:p>
            <a:pPr marL="0" indent="0" algn="ctr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3EEC4FD1-4B7E-41E8-9B1C-49763B1D6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Co je to výrok ?</a:t>
            </a:r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BB402A49-ADF5-4AD7-9579-C34E87CB5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>
                <a:solidFill>
                  <a:schemeClr val="tx1"/>
                </a:solidFill>
              </a:rPr>
              <a:t>Výrok je tvrzení, o němž má smysl prohlásit, zda je pravdivé či nepravdivé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/>
              <a:t>Princip dvouhodnotovosti</a:t>
            </a:r>
            <a:r>
              <a:rPr lang="cs-CZ" altLang="cs-CZ">
                <a:solidFill>
                  <a:srgbClr val="003399"/>
                </a:solidFill>
              </a:rPr>
              <a:t> </a:t>
            </a:r>
            <a:r>
              <a:rPr lang="cs-CZ" altLang="cs-CZ">
                <a:solidFill>
                  <a:schemeClr val="tx1"/>
                </a:solidFill>
              </a:rPr>
              <a:t>(</a:t>
            </a:r>
            <a:r>
              <a:rPr lang="cs-CZ" altLang="cs-CZ"/>
              <a:t>existují však vícehodnotové logiky, logiky parciálních funkcí, fuzzy logiky, ...)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/>
              <a:t>Jsou všechna (oznamovací) tvrzení výroky? </a:t>
            </a:r>
            <a:br>
              <a:rPr lang="cs-CZ" altLang="cs-CZ"/>
            </a:br>
            <a:r>
              <a:rPr lang="cs-CZ" altLang="cs-CZ"/>
              <a:t>Ne, není pravda, že všechna tvrzení jsou výroky: </a:t>
            </a:r>
          </a:p>
          <a:p>
            <a:pPr lvl="1">
              <a:lnSpc>
                <a:spcPct val="80000"/>
              </a:lnSpc>
              <a:spcBef>
                <a:spcPts val="500"/>
              </a:spcBef>
              <a:buClr>
                <a:srgbClr val="006666"/>
              </a:buClr>
              <a:buFont typeface="Arial" panose="020B0604020202020204" pitchFamily="34" charset="0"/>
              <a:buChar char="–"/>
            </a:pPr>
            <a:r>
              <a:rPr lang="cs-CZ" altLang="cs-CZ" sz="3200">
                <a:solidFill>
                  <a:srgbClr val="006666"/>
                </a:solidFill>
              </a:rPr>
              <a:t>Francouzský král je holohlavý</a:t>
            </a:r>
          </a:p>
          <a:p>
            <a:pPr lvl="1">
              <a:lnSpc>
                <a:spcPct val="80000"/>
              </a:lnSpc>
              <a:spcBef>
                <a:spcPts val="500"/>
              </a:spcBef>
              <a:buClr>
                <a:srgbClr val="006666"/>
              </a:buClr>
              <a:buFont typeface="Arial" panose="020B0604020202020204" pitchFamily="34" charset="0"/>
              <a:buChar char="–"/>
            </a:pPr>
            <a:r>
              <a:rPr lang="cs-CZ" altLang="cs-CZ" sz="3200">
                <a:solidFill>
                  <a:srgbClr val="006666"/>
                </a:solidFill>
              </a:rPr>
              <a:t>Přestal jste bít svou ženu?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C5535CB1-E55E-44F2-8CFC-4FC8F2F34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Výroková logika - sémantika</a:t>
            </a:r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87C0AC03-28FF-453E-A15F-5ABCD6A6D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buClr>
                <a:srgbClr val="003366"/>
              </a:buClr>
              <a:buSzPct val="75000"/>
              <a:buFont typeface="Arial" panose="020B0604020202020204" pitchFamily="34" charset="0"/>
              <a:buChar char="•"/>
            </a:pPr>
            <a:r>
              <a:rPr lang="cs-CZ" altLang="cs-CZ">
                <a:solidFill>
                  <a:schemeClr val="tx1"/>
                </a:solidFill>
              </a:rPr>
              <a:t>Výroky dělíme na: </a:t>
            </a:r>
          </a:p>
          <a:p>
            <a:pPr marL="800100" lvl="1" indent="-342900">
              <a:lnSpc>
                <a:spcPct val="90000"/>
              </a:lnSpc>
              <a:spcBef>
                <a:spcPts val="500"/>
              </a:spcBef>
              <a:buClr>
                <a:srgbClr val="003366"/>
              </a:buClr>
              <a:buSzPct val="75000"/>
              <a:buFont typeface="Arial" panose="020B0604020202020204" pitchFamily="34" charset="0"/>
              <a:buChar char="•"/>
            </a:pPr>
            <a:r>
              <a:rPr lang="cs-CZ" altLang="cs-CZ" sz="3200">
                <a:solidFill>
                  <a:schemeClr val="tx1"/>
                </a:solidFill>
              </a:rPr>
              <a:t>Jednoduché – žádná vlastní část jednoduchého výroku již není výrokem</a:t>
            </a:r>
          </a:p>
          <a:p>
            <a:pPr marL="800100" lvl="1" indent="-342900">
              <a:lnSpc>
                <a:spcPct val="90000"/>
              </a:lnSpc>
              <a:spcBef>
                <a:spcPts val="500"/>
              </a:spcBef>
              <a:buClr>
                <a:srgbClr val="003366"/>
              </a:buClr>
              <a:buSzPct val="75000"/>
              <a:buFont typeface="Arial" panose="020B0604020202020204" pitchFamily="34" charset="0"/>
              <a:buChar char="•"/>
            </a:pPr>
            <a:r>
              <a:rPr lang="cs-CZ" altLang="cs-CZ" sz="3200">
                <a:solidFill>
                  <a:schemeClr val="tx1"/>
                </a:solidFill>
              </a:rPr>
              <a:t>Složené – výrok má vlastní část(i), která je výrokem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003366"/>
              </a:buClr>
              <a:buSzPct val="75000"/>
              <a:buFont typeface="Arial" panose="020B0604020202020204" pitchFamily="34" charset="0"/>
              <a:buChar char="•"/>
            </a:pPr>
            <a:r>
              <a:rPr lang="cs-CZ" altLang="cs-CZ">
                <a:solidFill>
                  <a:schemeClr val="tx1"/>
                </a:solidFill>
              </a:rPr>
              <a:t>Význam jednoduchých výroků redukuje VL na Pravda (1), Nepravda (0).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0915DED1-D58B-4E08-9F77-1908D8644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Příklady složených výroků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43D0B5-1AEB-40C0-A30A-682CC8828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700"/>
              </a:spcBef>
              <a:buClr>
                <a:srgbClr val="003366"/>
              </a:buClr>
              <a:buSzPct val="75000"/>
              <a:buFont typeface="Arial" panose="020B0604020202020204" pitchFamily="34" charset="0"/>
              <a:buChar char="•"/>
              <a:defRPr/>
            </a:pPr>
            <a:r>
              <a:rPr lang="cs-CZ" altLang="cs-CZ" sz="2800" dirty="0">
                <a:solidFill>
                  <a:schemeClr val="tx1"/>
                </a:solidFill>
              </a:rPr>
              <a:t>V Praze prší </a:t>
            </a:r>
            <a:r>
              <a:rPr lang="cs-CZ" altLang="cs-CZ" sz="2800" dirty="0">
                <a:solidFill>
                  <a:srgbClr val="FF0000"/>
                </a:solidFill>
              </a:rPr>
              <a:t>a</a:t>
            </a:r>
            <a:r>
              <a:rPr lang="cs-CZ" altLang="cs-CZ" sz="2800" dirty="0">
                <a:solidFill>
                  <a:schemeClr val="tx1"/>
                </a:solidFill>
              </a:rPr>
              <a:t> v Brně je hezky.</a:t>
            </a:r>
          </a:p>
          <a:p>
            <a:pPr marL="457200" indent="-457200">
              <a:spcBef>
                <a:spcPts val="700"/>
              </a:spcBef>
              <a:buClr>
                <a:srgbClr val="003366"/>
              </a:buClr>
              <a:buSzPct val="75000"/>
              <a:buFont typeface="Arial" panose="020B0604020202020204" pitchFamily="34" charset="0"/>
              <a:buChar char="•"/>
              <a:defRPr/>
            </a:pPr>
            <a:endParaRPr lang="cs-CZ" altLang="cs-CZ" sz="2800" dirty="0">
              <a:solidFill>
                <a:schemeClr val="tx1"/>
              </a:solidFill>
            </a:endParaRPr>
          </a:p>
          <a:p>
            <a:pPr marL="457200" lvl="1" indent="0">
              <a:spcBef>
                <a:spcPts val="600"/>
              </a:spcBef>
              <a:buClrTx/>
              <a:buSzPct val="75000"/>
              <a:buFont typeface="Times New Roman" pitchFamily="16" charset="0"/>
              <a:buNone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		   V1	   </a:t>
            </a:r>
            <a:r>
              <a:rPr lang="cs-CZ" altLang="cs-CZ" sz="2400" dirty="0">
                <a:solidFill>
                  <a:srgbClr val="FF0000"/>
                </a:solidFill>
              </a:rPr>
              <a:t>spojka</a:t>
            </a:r>
            <a:r>
              <a:rPr lang="cs-CZ" altLang="cs-CZ" sz="2400" dirty="0">
                <a:solidFill>
                  <a:schemeClr val="tx1"/>
                </a:solidFill>
              </a:rPr>
              <a:t> 	 V2</a:t>
            </a:r>
          </a:p>
          <a:p>
            <a:pPr marL="457200" indent="-457200">
              <a:spcBef>
                <a:spcPts val="700"/>
              </a:spcBef>
              <a:buClrTx/>
              <a:buSzPct val="75000"/>
              <a:buFont typeface="Arial" panose="020B0604020202020204" pitchFamily="34" charset="0"/>
              <a:buChar char="•"/>
              <a:defRPr/>
            </a:pPr>
            <a:endParaRPr lang="cs-CZ" altLang="cs-CZ" sz="2800" dirty="0">
              <a:solidFill>
                <a:schemeClr val="tx1"/>
              </a:solidFill>
            </a:endParaRPr>
          </a:p>
          <a:p>
            <a:pPr marL="457200" indent="-457200">
              <a:spcBef>
                <a:spcPts val="700"/>
              </a:spcBef>
              <a:buClr>
                <a:srgbClr val="003366"/>
              </a:buClr>
              <a:buSzPct val="75000"/>
              <a:buFont typeface="Arial" panose="020B0604020202020204" pitchFamily="34" charset="0"/>
              <a:buChar char="•"/>
              <a:defRPr/>
            </a:pPr>
            <a:r>
              <a:rPr lang="cs-CZ" altLang="cs-CZ" sz="2800" dirty="0">
                <a:solidFill>
                  <a:srgbClr val="FF0000"/>
                </a:solidFill>
              </a:rPr>
              <a:t>Není pravda, že </a:t>
            </a:r>
            <a:r>
              <a:rPr lang="cs-CZ" altLang="cs-CZ" sz="2800" dirty="0">
                <a:solidFill>
                  <a:schemeClr val="tx1"/>
                </a:solidFill>
              </a:rPr>
              <a:t>v Praze prší.</a:t>
            </a:r>
          </a:p>
          <a:p>
            <a:pPr marL="457200" indent="-457200">
              <a:spcBef>
                <a:spcPts val="700"/>
              </a:spcBef>
              <a:buClr>
                <a:srgbClr val="003366"/>
              </a:buClr>
              <a:buSzPct val="75000"/>
              <a:buFont typeface="Arial" panose="020B0604020202020204" pitchFamily="34" charset="0"/>
              <a:buChar char="•"/>
              <a:defRPr/>
            </a:pPr>
            <a:endParaRPr lang="cs-CZ" altLang="cs-CZ" sz="2800" dirty="0">
              <a:solidFill>
                <a:schemeClr val="tx1"/>
              </a:solidFill>
            </a:endParaRPr>
          </a:p>
          <a:p>
            <a:pPr marL="457200" lvl="1" indent="0">
              <a:spcBef>
                <a:spcPts val="600"/>
              </a:spcBef>
              <a:buClrTx/>
              <a:buSzPct val="75000"/>
              <a:buFont typeface="Times New Roman" pitchFamily="16" charset="0"/>
              <a:buNone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	  </a:t>
            </a:r>
            <a:r>
              <a:rPr lang="cs-CZ" altLang="cs-CZ" sz="2400" dirty="0">
                <a:solidFill>
                  <a:srgbClr val="FF0000"/>
                </a:solidFill>
              </a:rPr>
              <a:t>spojka</a:t>
            </a:r>
            <a:r>
              <a:rPr lang="cs-CZ" altLang="cs-CZ" sz="2400" dirty="0">
                <a:solidFill>
                  <a:schemeClr val="tx1"/>
                </a:solidFill>
              </a:rPr>
              <a:t>			V</a:t>
            </a:r>
          </a:p>
          <a:p>
            <a:pPr>
              <a:buFont typeface="Times New Roman" pitchFamily="16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4BC9626D-B2A6-4AD2-9F0F-6EF0FA22D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Formální jazyk</a:t>
            </a:r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AE5E3969-C3FD-4A76-A39A-9DBB2D0C0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/>
              <a:t>je zadán </a:t>
            </a:r>
            <a:r>
              <a:rPr lang="cs-CZ" altLang="cs-CZ">
                <a:solidFill>
                  <a:srgbClr val="FF0000"/>
                </a:solidFill>
              </a:rPr>
              <a:t>abecedou</a:t>
            </a:r>
            <a:r>
              <a:rPr lang="cs-CZ" altLang="cs-CZ"/>
              <a:t> (množina výchozích symbolů)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>
                <a:solidFill>
                  <a:srgbClr val="FF0000"/>
                </a:solidFill>
              </a:rPr>
              <a:t>gramatikou</a:t>
            </a:r>
            <a:r>
              <a:rPr lang="cs-CZ" altLang="cs-CZ"/>
              <a:t> (množina pravidel, která udávají, jak vytvářet „Dobře utvořené formule“ - DUF)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44C2C4D5-169D-4885-8DE0-AA783F185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Syntaxe výrokové logiky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46FD449-C72F-4416-A849-7E810F0E3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lnSpc>
                <a:spcPct val="80000"/>
              </a:lnSpc>
              <a:spcBef>
                <a:spcPts val="600"/>
              </a:spcBef>
              <a:buClr>
                <a:srgbClr val="003399"/>
              </a:buClr>
              <a:buFont typeface="Times New Roman" pitchFamily="16" charset="0"/>
              <a:buNone/>
              <a:defRPr/>
            </a:pPr>
            <a:r>
              <a:rPr lang="cs-CZ" altLang="cs-CZ" sz="3200" dirty="0">
                <a:solidFill>
                  <a:schemeClr val="tx1"/>
                </a:solidFill>
              </a:rPr>
              <a:t>Abeceda: 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 typeface="Arial" charset="0"/>
              <a:buChar char="–"/>
              <a:defRPr/>
            </a:pPr>
            <a:r>
              <a:rPr lang="cs-CZ" altLang="cs-CZ" sz="3200" dirty="0">
                <a:solidFill>
                  <a:schemeClr val="tx1"/>
                </a:solidFill>
              </a:rPr>
              <a:t>Výrokové symboly:  </a:t>
            </a:r>
            <a:r>
              <a:rPr lang="cs-CZ" altLang="cs-CZ" sz="3200" dirty="0">
                <a:solidFill>
                  <a:srgbClr val="FF0000"/>
                </a:solidFill>
              </a:rPr>
              <a:t>p, q, r, ... 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 typeface="Arial" charset="0"/>
              <a:buChar char="–"/>
              <a:defRPr/>
            </a:pPr>
            <a:r>
              <a:rPr lang="cs-CZ" altLang="cs-CZ" sz="3200" dirty="0">
                <a:solidFill>
                  <a:schemeClr val="tx1"/>
                </a:solidFill>
              </a:rPr>
              <a:t>Symboly logických spojek: </a:t>
            </a:r>
            <a:r>
              <a:rPr lang="cs-CZ" altLang="cs-CZ" sz="3200" dirty="0">
                <a:solidFill>
                  <a:srgbClr val="FF0000"/>
                </a:solidFill>
                <a:latin typeface="Symbol" pitchFamily="16" charset="2"/>
              </a:rPr>
              <a:t></a:t>
            </a:r>
            <a:r>
              <a:rPr lang="cs-CZ" altLang="cs-CZ" sz="3200" dirty="0">
                <a:solidFill>
                  <a:srgbClr val="FF0000"/>
                </a:solidFill>
              </a:rPr>
              <a:t>, </a:t>
            </a:r>
            <a:r>
              <a:rPr lang="cs-CZ" altLang="cs-CZ" sz="3200" dirty="0">
                <a:solidFill>
                  <a:srgbClr val="FF0000"/>
                </a:solidFill>
                <a:latin typeface="Symbol" pitchFamily="16" charset="2"/>
              </a:rPr>
              <a:t></a:t>
            </a:r>
            <a:r>
              <a:rPr lang="cs-CZ" altLang="cs-CZ" sz="3200" dirty="0">
                <a:solidFill>
                  <a:srgbClr val="FF0000"/>
                </a:solidFill>
              </a:rPr>
              <a:t>, </a:t>
            </a:r>
            <a:r>
              <a:rPr lang="en-US" altLang="cs-CZ" sz="3200" dirty="0">
                <a:solidFill>
                  <a:srgbClr val="FF0000"/>
                </a:solidFill>
                <a:latin typeface="Symbol" panose="05050102010706020507" pitchFamily="18" charset="2"/>
              </a:rPr>
              <a:t>&amp;</a:t>
            </a:r>
            <a:r>
              <a:rPr lang="cs-CZ" altLang="cs-CZ" sz="3200" dirty="0">
                <a:solidFill>
                  <a:srgbClr val="FF0000"/>
                </a:solidFill>
              </a:rPr>
              <a:t>,</a:t>
            </a:r>
            <a:r>
              <a:rPr lang="cs-CZ" altLang="cs-CZ" sz="3200" dirty="0">
                <a:solidFill>
                  <a:srgbClr val="FF0000"/>
                </a:solidFill>
                <a:latin typeface="Symbol" pitchFamily="16" charset="2"/>
              </a:rPr>
              <a:t>, 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  <a:endParaRPr lang="cs-CZ" altLang="cs-CZ" sz="3200" dirty="0">
              <a:solidFill>
                <a:srgbClr val="FF0000"/>
              </a:solidFill>
              <a:latin typeface="Symbol" pitchFamily="16" charset="2"/>
            </a:endParaRPr>
          </a:p>
          <a:p>
            <a:pPr lvl="1">
              <a:lnSpc>
                <a:spcPct val="80000"/>
              </a:lnSpc>
              <a:spcBef>
                <a:spcPts val="600"/>
              </a:spcBef>
              <a:buFont typeface="Arial" charset="0"/>
              <a:buChar char="–"/>
              <a:defRPr/>
            </a:pPr>
            <a:r>
              <a:rPr lang="cs-CZ" altLang="cs-CZ" sz="3200" dirty="0">
                <a:solidFill>
                  <a:schemeClr val="tx1"/>
                </a:solidFill>
              </a:rPr>
              <a:t>Pomocné symboly (závorky): </a:t>
            </a:r>
            <a:r>
              <a:rPr lang="cs-CZ" altLang="cs-CZ" sz="3200" dirty="0">
                <a:solidFill>
                  <a:srgbClr val="FF0000"/>
                </a:solidFill>
              </a:rPr>
              <a:t>(, </a:t>
            </a:r>
            <a:r>
              <a:rPr lang="en-US" altLang="cs-CZ" sz="3200" dirty="0">
                <a:solidFill>
                  <a:srgbClr val="FF0000"/>
                </a:solidFill>
              </a:rPr>
              <a:t>)</a:t>
            </a:r>
          </a:p>
          <a:p>
            <a:pPr marL="457200" lvl="1" indent="0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None/>
              <a:defRPr/>
            </a:pPr>
            <a:r>
              <a:rPr lang="cs-CZ" altLang="cs-CZ" sz="3200" dirty="0">
                <a:solidFill>
                  <a:schemeClr val="tx1"/>
                </a:solidFill>
              </a:rPr>
              <a:t>Výrokové symboly zastupují elementární výroky	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defRPr/>
            </a:pPr>
            <a:r>
              <a:rPr lang="cs-CZ" altLang="cs-CZ" sz="3200" dirty="0">
                <a:solidFill>
                  <a:schemeClr val="tx1"/>
                </a:solidFill>
              </a:rPr>
              <a:t>Symboly </a:t>
            </a:r>
            <a:r>
              <a:rPr lang="cs-CZ" altLang="cs-CZ" sz="3200" dirty="0">
                <a:solidFill>
                  <a:schemeClr val="tx1"/>
                </a:solidFill>
                <a:latin typeface="Symbol" pitchFamily="16" charset="2"/>
              </a:rPr>
              <a:t></a:t>
            </a:r>
            <a:r>
              <a:rPr lang="cs-CZ" altLang="cs-CZ" sz="3200" dirty="0">
                <a:solidFill>
                  <a:schemeClr val="tx1"/>
                </a:solidFill>
              </a:rPr>
              <a:t>, </a:t>
            </a:r>
            <a:r>
              <a:rPr lang="cs-CZ" altLang="cs-CZ" sz="3200" dirty="0">
                <a:solidFill>
                  <a:schemeClr val="tx1"/>
                </a:solidFill>
                <a:latin typeface="Symbol" pitchFamily="16" charset="2"/>
              </a:rPr>
              <a:t></a:t>
            </a:r>
            <a:r>
              <a:rPr lang="cs-CZ" altLang="cs-CZ" sz="3200" dirty="0">
                <a:solidFill>
                  <a:schemeClr val="tx1"/>
                </a:solidFill>
              </a:rPr>
              <a:t>, </a:t>
            </a:r>
            <a:r>
              <a:rPr lang="en-US" altLang="cs-CZ" sz="3200" dirty="0">
                <a:solidFill>
                  <a:schemeClr val="tx1"/>
                </a:solidFill>
                <a:latin typeface="Symbol" panose="05050102010706020507" pitchFamily="18" charset="2"/>
              </a:rPr>
              <a:t>&amp;</a:t>
            </a:r>
            <a:r>
              <a:rPr lang="cs-CZ" altLang="cs-CZ" sz="3200" dirty="0"/>
              <a:t> , </a:t>
            </a:r>
            <a:r>
              <a:rPr lang="cs-CZ" altLang="cs-CZ" sz="3200" dirty="0">
                <a:solidFill>
                  <a:schemeClr val="tx1"/>
                </a:solidFill>
                <a:latin typeface="Symbol" pitchFamily="16" charset="2"/>
              </a:rPr>
              <a:t>, </a:t>
            </a:r>
            <a:r>
              <a:rPr lang="cs-CZ" altLang="cs-CZ" sz="3200" dirty="0">
                <a:solidFill>
                  <a:schemeClr val="tx1"/>
                </a:solidFill>
              </a:rPr>
              <a:t> nazýváme po řadě </a:t>
            </a:r>
            <a:br>
              <a:rPr lang="cs-CZ" altLang="cs-CZ" sz="3200" dirty="0">
                <a:solidFill>
                  <a:schemeClr val="tx1"/>
                </a:solidFill>
              </a:rPr>
            </a:br>
            <a:r>
              <a:rPr lang="cs-CZ" altLang="cs-CZ" sz="3200" dirty="0">
                <a:solidFill>
                  <a:schemeClr val="tx1"/>
                </a:solidFill>
              </a:rPr>
              <a:t>negace (</a:t>
            </a:r>
            <a:r>
              <a:rPr lang="cs-CZ" altLang="cs-CZ" sz="3200" dirty="0">
                <a:solidFill>
                  <a:schemeClr val="tx1"/>
                </a:solidFill>
                <a:latin typeface="Symbol" pitchFamily="16" charset="2"/>
              </a:rPr>
              <a:t></a:t>
            </a:r>
            <a:r>
              <a:rPr lang="cs-CZ" altLang="cs-CZ" sz="3200" dirty="0">
                <a:solidFill>
                  <a:schemeClr val="tx1"/>
                </a:solidFill>
              </a:rPr>
              <a:t>), disjunkce (</a:t>
            </a:r>
            <a:r>
              <a:rPr lang="cs-CZ" altLang="cs-CZ" sz="3200" dirty="0">
                <a:solidFill>
                  <a:schemeClr val="tx1"/>
                </a:solidFill>
                <a:latin typeface="Symbol" pitchFamily="16" charset="2"/>
              </a:rPr>
              <a:t></a:t>
            </a:r>
            <a:r>
              <a:rPr lang="cs-CZ" altLang="cs-CZ" sz="3200" dirty="0">
                <a:solidFill>
                  <a:schemeClr val="tx1"/>
                </a:solidFill>
              </a:rPr>
              <a:t>), konjunkce (</a:t>
            </a:r>
            <a:r>
              <a:rPr lang="en-US" altLang="cs-CZ" sz="3200" dirty="0">
                <a:solidFill>
                  <a:schemeClr val="tx1"/>
                </a:solidFill>
                <a:latin typeface="Symbol" panose="05050102010706020507" pitchFamily="18" charset="2"/>
              </a:rPr>
              <a:t>&amp;)</a:t>
            </a:r>
            <a:r>
              <a:rPr lang="cs-CZ" altLang="cs-CZ" sz="3200" dirty="0">
                <a:solidFill>
                  <a:schemeClr val="tx1"/>
                </a:solidFill>
              </a:rPr>
              <a:t>, implikace (</a:t>
            </a:r>
            <a:r>
              <a:rPr lang="cs-CZ" altLang="cs-CZ" sz="3200" dirty="0">
                <a:solidFill>
                  <a:schemeClr val="tx1"/>
                </a:solidFill>
                <a:latin typeface="Symbol" pitchFamily="16" charset="2"/>
              </a:rPr>
              <a:t></a:t>
            </a:r>
            <a:r>
              <a:rPr lang="cs-CZ" altLang="cs-CZ" sz="3200" dirty="0">
                <a:solidFill>
                  <a:schemeClr val="tx1"/>
                </a:solidFill>
              </a:rPr>
              <a:t>), ekvivalence (</a:t>
            </a:r>
            <a:r>
              <a:rPr lang="cs-CZ" altLang="cs-CZ" sz="3200" dirty="0">
                <a:solidFill>
                  <a:schemeClr val="tx1"/>
                </a:solidFill>
                <a:latin typeface="Symbol" pitchFamily="16" charset="2"/>
              </a:rPr>
              <a:t></a:t>
            </a:r>
            <a:r>
              <a:rPr lang="cs-CZ" altLang="cs-CZ" sz="3200" dirty="0">
                <a:solidFill>
                  <a:schemeClr val="tx1"/>
                </a:solidFill>
              </a:rPr>
              <a:t>).</a:t>
            </a:r>
            <a:r>
              <a:rPr lang="en-US" altLang="cs-CZ" sz="3200" dirty="0">
                <a:solidFill>
                  <a:schemeClr val="tx1"/>
                </a:solidFill>
              </a:rPr>
              <a:t> </a:t>
            </a:r>
            <a:r>
              <a:rPr lang="cs-CZ" altLang="cs-CZ" sz="3200" dirty="0">
                <a:solidFill>
                  <a:schemeClr val="tx1"/>
                </a:solidFill>
              </a:rPr>
              <a:t> </a:t>
            </a:r>
          </a:p>
          <a:p>
            <a:pPr>
              <a:buFont typeface="Times New Roman" pitchFamily="16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A08F642F-5B36-4C86-A5F4-7A3F9E929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Syntaxe výrokové logiky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CAF073-E938-4655-B6C8-1EFFB1FB3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80000"/>
              </a:lnSpc>
              <a:spcBef>
                <a:spcPts val="500"/>
              </a:spcBef>
              <a:buFont typeface="Arial" charset="0"/>
              <a:buAutoNum type="arabicPeriod"/>
              <a:defRPr/>
            </a:pPr>
            <a:r>
              <a:rPr lang="cs-CZ" altLang="cs-CZ" sz="3200" dirty="0">
                <a:solidFill>
                  <a:schemeClr val="tx1"/>
                </a:solidFill>
              </a:rPr>
              <a:t>Výrokové symboly p, q, r, ... jsou dobře utvořené formule (DUF)</a:t>
            </a:r>
            <a:br>
              <a:rPr lang="cs-CZ" altLang="cs-CZ" sz="3200" dirty="0">
                <a:solidFill>
                  <a:schemeClr val="tx1"/>
                </a:solidFill>
              </a:rPr>
            </a:br>
            <a:endParaRPr lang="en-US" altLang="cs-CZ" sz="3200" dirty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  <a:spcBef>
                <a:spcPts val="500"/>
              </a:spcBef>
              <a:buFont typeface="Arial" charset="0"/>
              <a:buAutoNum type="arabicPeriod"/>
              <a:defRPr/>
            </a:pPr>
            <a:r>
              <a:rPr lang="cs-CZ" altLang="cs-CZ" sz="3200" dirty="0">
                <a:solidFill>
                  <a:schemeClr val="tx1"/>
                </a:solidFill>
              </a:rPr>
              <a:t>Jsou-li výrazy A, B </a:t>
            </a:r>
            <a:r>
              <a:rPr lang="en-US" altLang="cs-CZ" sz="3200" i="1" dirty="0">
                <a:solidFill>
                  <a:srgbClr val="FF0000"/>
                </a:solidFill>
              </a:rPr>
              <a:t>DUF</a:t>
            </a:r>
            <a:r>
              <a:rPr lang="cs-CZ" altLang="cs-CZ" sz="3200" dirty="0">
                <a:solidFill>
                  <a:schemeClr val="tx1"/>
                </a:solidFill>
              </a:rPr>
              <a:t>, pak jsou </a:t>
            </a:r>
            <a:r>
              <a:rPr lang="en-US" altLang="cs-CZ" sz="3200" i="1" dirty="0">
                <a:solidFill>
                  <a:srgbClr val="FF0000"/>
                </a:solidFill>
              </a:rPr>
              <a:t>DUF</a:t>
            </a:r>
            <a:r>
              <a:rPr lang="cs-CZ" altLang="cs-CZ" sz="3200" dirty="0">
                <a:solidFill>
                  <a:schemeClr val="tx1"/>
                </a:solidFill>
              </a:rPr>
              <a:t> i výrazy</a:t>
            </a:r>
          </a:p>
          <a:p>
            <a:pPr indent="-455613">
              <a:lnSpc>
                <a:spcPct val="80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cs-CZ" altLang="cs-CZ" dirty="0">
                <a:solidFill>
                  <a:schemeClr val="tx1"/>
                </a:solidFill>
              </a:rPr>
              <a:t>     	</a:t>
            </a:r>
            <a:r>
              <a:rPr lang="cs-CZ" altLang="cs-CZ" dirty="0">
                <a:solidFill>
                  <a:schemeClr val="tx1"/>
                </a:solidFill>
                <a:latin typeface="Symbol" pitchFamily="16" charset="2"/>
              </a:rPr>
              <a:t></a:t>
            </a:r>
            <a:r>
              <a:rPr lang="cs-CZ" altLang="cs-CZ" dirty="0">
                <a:solidFill>
                  <a:schemeClr val="tx1"/>
                </a:solidFill>
              </a:rPr>
              <a:t>A</a:t>
            </a:r>
            <a:r>
              <a:rPr lang="cs-CZ" altLang="cs-CZ" dirty="0">
                <a:solidFill>
                  <a:schemeClr val="tx1"/>
                </a:solidFill>
                <a:latin typeface="Symbol" pitchFamily="16" charset="2"/>
              </a:rPr>
              <a:t></a:t>
            </a:r>
            <a:r>
              <a:rPr lang="cs-CZ" altLang="cs-CZ" dirty="0">
                <a:solidFill>
                  <a:schemeClr val="tx1"/>
                </a:solidFill>
              </a:rPr>
              <a:t>, </a:t>
            </a:r>
            <a:r>
              <a:rPr lang="cs-CZ" altLang="cs-CZ" dirty="0">
                <a:solidFill>
                  <a:schemeClr val="tx1"/>
                </a:solidFill>
                <a:latin typeface="Symbol" pitchFamily="16" charset="2"/>
              </a:rPr>
              <a:t></a:t>
            </a:r>
            <a:r>
              <a:rPr lang="cs-CZ" altLang="cs-CZ" dirty="0">
                <a:solidFill>
                  <a:schemeClr val="tx1"/>
                </a:solidFill>
              </a:rPr>
              <a:t>A </a:t>
            </a:r>
            <a:r>
              <a:rPr lang="en-US" altLang="cs-CZ" dirty="0">
                <a:solidFill>
                  <a:schemeClr val="tx1"/>
                </a:solidFill>
                <a:latin typeface="Symbol" pitchFamily="16" charset="2"/>
              </a:rPr>
              <a:t>&amp;</a:t>
            </a:r>
            <a:r>
              <a:rPr lang="cs-CZ" altLang="cs-CZ">
                <a:solidFill>
                  <a:schemeClr val="tx1"/>
                </a:solidFill>
              </a:rPr>
              <a:t> </a:t>
            </a:r>
            <a:r>
              <a:rPr lang="cs-CZ" altLang="cs-CZ" dirty="0">
                <a:solidFill>
                  <a:schemeClr val="tx1"/>
                </a:solidFill>
              </a:rPr>
              <a:t>B</a:t>
            </a:r>
            <a:r>
              <a:rPr lang="cs-CZ" altLang="cs-CZ" dirty="0">
                <a:solidFill>
                  <a:schemeClr val="tx1"/>
                </a:solidFill>
                <a:latin typeface="Symbol" pitchFamily="16" charset="2"/>
              </a:rPr>
              <a:t></a:t>
            </a:r>
            <a:r>
              <a:rPr lang="cs-CZ" altLang="cs-CZ" dirty="0">
                <a:solidFill>
                  <a:schemeClr val="tx1"/>
                </a:solidFill>
              </a:rPr>
              <a:t>, </a:t>
            </a:r>
            <a:r>
              <a:rPr lang="cs-CZ" altLang="cs-CZ" dirty="0">
                <a:solidFill>
                  <a:schemeClr val="tx1"/>
                </a:solidFill>
                <a:latin typeface="Symbol" pitchFamily="16" charset="2"/>
              </a:rPr>
              <a:t></a:t>
            </a:r>
            <a:r>
              <a:rPr lang="cs-CZ" altLang="cs-CZ" dirty="0">
                <a:solidFill>
                  <a:schemeClr val="tx1"/>
                </a:solidFill>
              </a:rPr>
              <a:t>A </a:t>
            </a:r>
            <a:r>
              <a:rPr lang="cs-CZ" altLang="cs-CZ" dirty="0">
                <a:solidFill>
                  <a:schemeClr val="tx1"/>
                </a:solidFill>
                <a:latin typeface="Symbol" pitchFamily="16" charset="2"/>
              </a:rPr>
              <a:t></a:t>
            </a:r>
            <a:r>
              <a:rPr lang="cs-CZ" altLang="cs-CZ" dirty="0">
                <a:solidFill>
                  <a:schemeClr val="tx1"/>
                </a:solidFill>
              </a:rPr>
              <a:t> B</a:t>
            </a:r>
            <a:r>
              <a:rPr lang="cs-CZ" altLang="cs-CZ" dirty="0">
                <a:solidFill>
                  <a:schemeClr val="tx1"/>
                </a:solidFill>
                <a:latin typeface="Symbol" pitchFamily="16" charset="2"/>
              </a:rPr>
              <a:t></a:t>
            </a:r>
            <a:r>
              <a:rPr lang="cs-CZ" altLang="cs-CZ" dirty="0">
                <a:solidFill>
                  <a:schemeClr val="tx1"/>
                </a:solidFill>
              </a:rPr>
              <a:t>, </a:t>
            </a:r>
            <a:r>
              <a:rPr lang="cs-CZ" altLang="cs-CZ" dirty="0">
                <a:solidFill>
                  <a:schemeClr val="tx1"/>
                </a:solidFill>
                <a:latin typeface="Symbol" pitchFamily="16" charset="2"/>
              </a:rPr>
              <a:t></a:t>
            </a:r>
            <a:r>
              <a:rPr lang="cs-CZ" altLang="cs-CZ" dirty="0">
                <a:solidFill>
                  <a:schemeClr val="tx1"/>
                </a:solidFill>
              </a:rPr>
              <a:t>A </a:t>
            </a:r>
            <a:r>
              <a:rPr lang="cs-CZ" altLang="cs-CZ" dirty="0">
                <a:solidFill>
                  <a:schemeClr val="tx1"/>
                </a:solidFill>
                <a:latin typeface="Symbol" pitchFamily="16" charset="2"/>
              </a:rPr>
              <a:t></a:t>
            </a:r>
            <a:r>
              <a:rPr lang="cs-CZ" altLang="cs-CZ" dirty="0">
                <a:solidFill>
                  <a:schemeClr val="tx1"/>
                </a:solidFill>
              </a:rPr>
              <a:t> B</a:t>
            </a:r>
            <a:r>
              <a:rPr lang="cs-CZ" altLang="cs-CZ">
                <a:solidFill>
                  <a:schemeClr val="tx1"/>
                </a:solidFill>
                <a:latin typeface="Symbol" pitchFamily="16" charset="2"/>
              </a:rPr>
              <a:t></a:t>
            </a:r>
            <a:r>
              <a:rPr lang="cs-CZ" altLang="cs-CZ">
                <a:solidFill>
                  <a:schemeClr val="tx1"/>
                </a:solidFill>
              </a:rPr>
              <a:t>,</a:t>
            </a:r>
            <a:r>
              <a:rPr lang="cs-CZ" altLang="cs-CZ">
                <a:solidFill>
                  <a:schemeClr val="tx1"/>
                </a:solidFill>
                <a:latin typeface="Symbol" pitchFamily="16" charset="2"/>
              </a:rPr>
              <a:t></a:t>
            </a:r>
            <a:r>
              <a:rPr lang="cs-CZ" altLang="cs-CZ" dirty="0">
                <a:solidFill>
                  <a:schemeClr val="tx1"/>
                </a:solidFill>
              </a:rPr>
              <a:t>A</a:t>
            </a:r>
            <a:r>
              <a:rPr lang="cs-CZ" altLang="cs-CZ" dirty="0">
                <a:solidFill>
                  <a:schemeClr val="tx1"/>
                </a:solidFill>
                <a:latin typeface="Symbol" pitchFamily="16" charset="2"/>
              </a:rPr>
              <a:t></a:t>
            </a:r>
            <a:r>
              <a:rPr lang="cs-CZ" altLang="cs-CZ" dirty="0">
                <a:solidFill>
                  <a:schemeClr val="tx1"/>
                </a:solidFill>
              </a:rPr>
              <a:t> B</a:t>
            </a:r>
            <a:r>
              <a:rPr lang="cs-CZ" altLang="cs-CZ" dirty="0">
                <a:solidFill>
                  <a:schemeClr val="tx1"/>
                </a:solidFill>
                <a:latin typeface="Symbol" pitchFamily="16" charset="2"/>
              </a:rPr>
              <a:t></a:t>
            </a:r>
            <a:r>
              <a:rPr lang="cs-CZ" altLang="cs-CZ" dirty="0">
                <a:solidFill>
                  <a:schemeClr val="tx1"/>
                </a:solidFill>
              </a:rPr>
              <a:t>               </a:t>
            </a:r>
          </a:p>
          <a:p>
            <a:pPr marL="838200" lvl="1">
              <a:lnSpc>
                <a:spcPct val="80000"/>
              </a:lnSpc>
              <a:spcBef>
                <a:spcPts val="500"/>
              </a:spcBef>
              <a:buClrTx/>
              <a:buFontTx/>
              <a:buNone/>
              <a:defRPr/>
            </a:pPr>
            <a:r>
              <a:rPr lang="cs-CZ" altLang="cs-CZ" sz="3200" dirty="0">
                <a:solidFill>
                  <a:schemeClr val="tx1"/>
                </a:solidFill>
              </a:rPr>
              <a:t>	</a:t>
            </a:r>
          </a:p>
          <a:p>
            <a:pPr lvl="1">
              <a:lnSpc>
                <a:spcPct val="80000"/>
              </a:lnSpc>
              <a:spcBef>
                <a:spcPts val="500"/>
              </a:spcBef>
              <a:buFont typeface="Arial" charset="0"/>
              <a:buAutoNum type="arabicPeriod" startAt="3"/>
              <a:defRPr/>
            </a:pPr>
            <a:r>
              <a:rPr lang="cs-CZ" altLang="cs-CZ" sz="3200" dirty="0">
                <a:solidFill>
                  <a:schemeClr val="tx1"/>
                </a:solidFill>
              </a:rPr>
              <a:t>Jiných formulí výrokové logiky, než podle bodů (1), (2) není. </a:t>
            </a:r>
          </a:p>
          <a:p>
            <a:pPr marL="838200" lvl="1">
              <a:lnSpc>
                <a:spcPct val="80000"/>
              </a:lnSpc>
              <a:spcBef>
                <a:spcPts val="500"/>
              </a:spcBef>
              <a:buClrTx/>
              <a:buFontTx/>
              <a:buNone/>
              <a:defRPr/>
            </a:pPr>
            <a:r>
              <a:rPr lang="cs-CZ" altLang="cs-CZ" sz="3200" dirty="0">
                <a:solidFill>
                  <a:schemeClr val="tx1"/>
                </a:solidFill>
              </a:rPr>
              <a:t>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B548B16D-A402-4D26-B616-8363E6464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Syntaxe výrokové logiky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4F74CA-0392-46E1-BDCD-93CEB5363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80000"/>
              </a:lnSpc>
              <a:spcBef>
                <a:spcPts val="600"/>
              </a:spcBef>
              <a:buClr>
                <a:srgbClr val="003399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chemeClr val="tx1"/>
                </a:solidFill>
              </a:rPr>
              <a:t>Jazyk výrokové logiky je množina všech dobře utvořených formulí výrokové logiky.</a:t>
            </a:r>
            <a:endParaRPr lang="en-US" altLang="cs-CZ" dirty="0">
              <a:solidFill>
                <a:schemeClr val="tx1"/>
              </a:solidFill>
            </a:endParaRPr>
          </a:p>
          <a:p>
            <a:pPr marL="344487" indent="-457200">
              <a:lnSpc>
                <a:spcPct val="8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chemeClr val="tx1"/>
                </a:solidFill>
              </a:rPr>
              <a:t>Formule dle bodu (1) jsou atomické formule</a:t>
            </a:r>
          </a:p>
          <a:p>
            <a:pPr marL="344487" indent="-457200">
              <a:lnSpc>
                <a:spcPct val="8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chemeClr val="tx1"/>
                </a:solidFill>
              </a:rPr>
              <a:t>Formule dle bodu (2) jsou složené formule</a:t>
            </a:r>
          </a:p>
          <a:p>
            <a:pPr marL="344487" indent="-457200">
              <a:lnSpc>
                <a:spcPct val="8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chemeClr val="tx1"/>
                </a:solidFill>
              </a:rPr>
              <a:t>Dohoda: vnější závorky můžeme vynechat</a:t>
            </a:r>
          </a:p>
          <a:p>
            <a:pPr marL="344487" indent="-457200">
              <a:lnSpc>
                <a:spcPct val="8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5556E1F6-852F-42DE-A123-EFADE46AF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Syntaxe výrokové logiky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E86BF41-1C8A-4F7B-AA07-B724BC9D9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ts val="550"/>
              </a:spcBef>
              <a:buClrTx/>
              <a:buFontTx/>
              <a:buNone/>
              <a:defRPr/>
            </a:pPr>
            <a:r>
              <a:rPr lang="cs-CZ" altLang="cs-CZ" sz="2200" dirty="0"/>
              <a:t>Pro spojky se někdy užívají jiné symboly:</a:t>
            </a:r>
          </a:p>
          <a:p>
            <a:pPr lvl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defRPr/>
            </a:pPr>
            <a:r>
              <a:rPr lang="cs-CZ" altLang="cs-CZ" dirty="0"/>
              <a:t>Symbol	alternativně</a:t>
            </a:r>
          </a:p>
          <a:p>
            <a:pPr lvl="1">
              <a:lnSpc>
                <a:spcPct val="80000"/>
              </a:lnSpc>
              <a:buClrTx/>
              <a:buFontTx/>
              <a:buNone/>
              <a:defRPr/>
            </a:pPr>
            <a:r>
              <a:rPr lang="cs-CZ" altLang="cs-CZ" dirty="0"/>
              <a:t>------------------------------------</a:t>
            </a:r>
          </a:p>
          <a:p>
            <a:pPr lvl="1">
              <a:lnSpc>
                <a:spcPct val="80000"/>
              </a:lnSpc>
              <a:buClrTx/>
              <a:buFontTx/>
              <a:buNone/>
              <a:defRPr/>
            </a:pPr>
            <a:r>
              <a:rPr lang="cs-CZ" altLang="cs-CZ" dirty="0">
                <a:solidFill>
                  <a:srgbClr val="003399"/>
                </a:solidFill>
                <a:latin typeface="Symbol" pitchFamily="16" charset="2"/>
              </a:rPr>
              <a:t> </a:t>
            </a:r>
            <a:r>
              <a:rPr lang="cs-CZ" altLang="cs-CZ" dirty="0">
                <a:solidFill>
                  <a:srgbClr val="003399"/>
                </a:solidFill>
              </a:rPr>
              <a:t>		 	</a:t>
            </a:r>
            <a:r>
              <a:rPr lang="cs-CZ" altLang="cs-CZ" dirty="0">
                <a:solidFill>
                  <a:srgbClr val="003399"/>
                </a:solidFill>
                <a:latin typeface="Symbol" pitchFamily="16" charset="2"/>
              </a:rPr>
              <a:t> ,</a:t>
            </a:r>
            <a:r>
              <a:rPr lang="cs-CZ" altLang="cs-CZ" dirty="0">
                <a:solidFill>
                  <a:srgbClr val="003399"/>
                </a:solidFill>
              </a:rPr>
              <a:t> </a:t>
            </a:r>
            <a:r>
              <a:rPr lang="cs-CZ" altLang="cs-CZ" dirty="0">
                <a:solidFill>
                  <a:srgbClr val="003399"/>
                </a:solidFill>
                <a:latin typeface="Symbol" pitchFamily="16" charset="2"/>
              </a:rPr>
              <a:t></a:t>
            </a:r>
          </a:p>
          <a:p>
            <a:pPr lvl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defRPr/>
            </a:pPr>
            <a:r>
              <a:rPr lang="cs-CZ" altLang="cs-CZ" dirty="0">
                <a:solidFill>
                  <a:srgbClr val="003399"/>
                </a:solidFill>
                <a:latin typeface="Symbol" pitchFamily="16" charset="2"/>
              </a:rPr>
              <a:t> </a:t>
            </a:r>
            <a:r>
              <a:rPr lang="cs-CZ" altLang="cs-CZ" dirty="0">
                <a:solidFill>
                  <a:srgbClr val="003399"/>
                </a:solidFill>
              </a:rPr>
              <a:t>		</a:t>
            </a:r>
            <a:r>
              <a:rPr lang="cs-CZ" altLang="cs-CZ" dirty="0">
                <a:solidFill>
                  <a:srgbClr val="003399"/>
                </a:solidFill>
                <a:latin typeface="Symbol" pitchFamily="16" charset="2"/>
              </a:rPr>
              <a:t> </a:t>
            </a:r>
            <a:r>
              <a:rPr lang="en-US" altLang="cs-CZ" dirty="0">
                <a:solidFill>
                  <a:srgbClr val="003399"/>
                </a:solidFill>
              </a:rPr>
              <a:t> , </a:t>
            </a:r>
            <a:r>
              <a:rPr lang="en-US" altLang="cs-CZ" dirty="0">
                <a:solidFill>
                  <a:srgbClr val="003399"/>
                </a:solidFill>
                <a:latin typeface="Symbol" pitchFamily="16" charset="2"/>
              </a:rPr>
              <a:t></a:t>
            </a:r>
          </a:p>
          <a:p>
            <a:pPr lvl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defRPr/>
            </a:pPr>
            <a:r>
              <a:rPr lang="en-US" altLang="cs-CZ" sz="1600" dirty="0">
                <a:solidFill>
                  <a:srgbClr val="003399"/>
                </a:solidFill>
              </a:rPr>
              <a:t>&amp; </a:t>
            </a:r>
            <a:r>
              <a:rPr lang="cs-CZ" altLang="cs-CZ" dirty="0">
                <a:solidFill>
                  <a:srgbClr val="003399"/>
                </a:solidFill>
              </a:rPr>
              <a:t>			     </a:t>
            </a:r>
            <a:r>
              <a:rPr lang="cs-CZ" altLang="cs-CZ" dirty="0">
                <a:solidFill>
                  <a:srgbClr val="003399"/>
                </a:solidFill>
                <a:latin typeface="Symbol" pitchFamily="16" charset="2"/>
              </a:rPr>
              <a:t></a:t>
            </a:r>
            <a:r>
              <a:rPr lang="cs-CZ" altLang="cs-CZ" dirty="0">
                <a:solidFill>
                  <a:srgbClr val="003399"/>
                </a:solidFill>
              </a:rPr>
              <a:t> </a:t>
            </a:r>
            <a:endParaRPr lang="en-US" altLang="cs-CZ" dirty="0">
              <a:solidFill>
                <a:srgbClr val="003399"/>
              </a:solidFill>
            </a:endParaRPr>
          </a:p>
          <a:p>
            <a:pPr marL="914400" lvl="1" indent="-457200">
              <a:lnSpc>
                <a:spcPct val="80000"/>
              </a:lnSpc>
              <a:spcBef>
                <a:spcPts val="450"/>
              </a:spcBef>
              <a:buClrTx/>
              <a:buFont typeface="Symbol" pitchFamily="16" charset="2"/>
              <a:buChar char="Ø"/>
              <a:defRPr/>
            </a:pPr>
            <a:r>
              <a:rPr lang="cs-CZ" altLang="cs-CZ" dirty="0">
                <a:solidFill>
                  <a:srgbClr val="003399"/>
                </a:solidFill>
              </a:rPr>
              <a:t>          </a:t>
            </a:r>
            <a:r>
              <a:rPr lang="en-US" altLang="cs-CZ" dirty="0">
                <a:solidFill>
                  <a:srgbClr val="003399"/>
                </a:solidFill>
              </a:rPr>
              <a:t>~</a:t>
            </a:r>
            <a:endParaRPr lang="cs-CZ" altLang="cs-CZ" dirty="0">
              <a:solidFill>
                <a:srgbClr val="003399"/>
              </a:solidFill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ClrTx/>
              <a:buFontTx/>
              <a:buNone/>
              <a:defRPr/>
            </a:pPr>
            <a:r>
              <a:rPr lang="cs-CZ" altLang="cs-CZ" dirty="0">
                <a:solidFill>
                  <a:schemeClr val="tx1"/>
                </a:solidFill>
              </a:rPr>
              <a:t>Priorita</a:t>
            </a:r>
            <a:r>
              <a:rPr lang="cs-CZ" altLang="cs-CZ" dirty="0"/>
              <a:t> logických spojek: </a:t>
            </a:r>
            <a:r>
              <a:rPr lang="cs-CZ" altLang="cs-CZ" sz="2000" dirty="0">
                <a:latin typeface="Symbol" pitchFamily="16" charset="2"/>
              </a:rPr>
              <a:t></a:t>
            </a:r>
            <a:r>
              <a:rPr lang="cs-CZ" altLang="cs-CZ" sz="2000" dirty="0"/>
              <a:t>, </a:t>
            </a:r>
            <a:r>
              <a:rPr lang="en-US" altLang="cs-CZ" sz="2000" dirty="0">
                <a:solidFill>
                  <a:schemeClr val="tx1"/>
                </a:solidFill>
              </a:rPr>
              <a:t>&amp;</a:t>
            </a:r>
            <a:r>
              <a:rPr lang="cs-CZ" altLang="cs-CZ" sz="2000" dirty="0"/>
              <a:t>, </a:t>
            </a:r>
            <a:r>
              <a:rPr lang="cs-CZ" altLang="cs-CZ" sz="2000" dirty="0">
                <a:latin typeface="Symbol" pitchFamily="16" charset="2"/>
              </a:rPr>
              <a:t></a:t>
            </a:r>
            <a:r>
              <a:rPr lang="cs-CZ" altLang="cs-CZ" sz="2000" dirty="0"/>
              <a:t>, </a:t>
            </a:r>
            <a:r>
              <a:rPr lang="cs-CZ" altLang="cs-CZ" sz="2000" dirty="0">
                <a:solidFill>
                  <a:schemeClr val="tx1"/>
                </a:solidFill>
                <a:latin typeface="Symbol" pitchFamily="16" charset="2"/>
              </a:rPr>
              <a:t>, </a:t>
            </a:r>
            <a:r>
              <a:rPr lang="cs-CZ" altLang="cs-CZ" sz="2000" dirty="0">
                <a:solidFill>
                  <a:schemeClr val="tx1"/>
                </a:solidFill>
              </a:rPr>
              <a:t> </a:t>
            </a:r>
            <a:r>
              <a:rPr lang="cs-CZ" altLang="cs-CZ" dirty="0"/>
              <a:t>(v tomto pořadí).</a:t>
            </a: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FontTx/>
              <a:buNone/>
              <a:defRPr/>
            </a:pPr>
            <a:r>
              <a:rPr lang="cs-CZ" altLang="cs-CZ" dirty="0">
                <a:solidFill>
                  <a:schemeClr val="tx1"/>
                </a:solidFill>
              </a:rPr>
              <a:t>Příklad:</a:t>
            </a:r>
            <a:r>
              <a:rPr lang="cs-CZ" altLang="cs-CZ" dirty="0"/>
              <a:t> </a:t>
            </a:r>
            <a:r>
              <a:rPr lang="cs-CZ" altLang="cs-CZ" sz="2000" dirty="0"/>
              <a:t>(p </a:t>
            </a:r>
            <a:r>
              <a:rPr lang="cs-CZ" altLang="cs-CZ" sz="2000" dirty="0">
                <a:solidFill>
                  <a:schemeClr val="tx1"/>
                </a:solidFill>
                <a:latin typeface="Symbol" pitchFamily="16" charset="2"/>
              </a:rPr>
              <a:t></a:t>
            </a:r>
            <a:r>
              <a:rPr lang="cs-CZ" altLang="cs-CZ" sz="2000" dirty="0"/>
              <a:t> q) </a:t>
            </a:r>
            <a:r>
              <a:rPr lang="en-US" altLang="cs-CZ" sz="2000" dirty="0">
                <a:solidFill>
                  <a:schemeClr val="tx1"/>
                </a:solidFill>
              </a:rPr>
              <a:t>&amp;</a:t>
            </a:r>
            <a:r>
              <a:rPr lang="cs-CZ" altLang="cs-CZ" sz="2000" dirty="0"/>
              <a:t> p není ekvivalentní p </a:t>
            </a:r>
            <a:r>
              <a:rPr lang="cs-CZ" altLang="cs-CZ" sz="2000" dirty="0">
                <a:solidFill>
                  <a:schemeClr val="tx1"/>
                </a:solidFill>
                <a:latin typeface="Symbol" pitchFamily="16" charset="2"/>
              </a:rPr>
              <a:t></a:t>
            </a:r>
            <a:r>
              <a:rPr lang="cs-CZ" altLang="cs-CZ" sz="2000" dirty="0"/>
              <a:t> q </a:t>
            </a:r>
            <a:r>
              <a:rPr lang="en-US" altLang="cs-CZ" sz="2000" dirty="0">
                <a:solidFill>
                  <a:schemeClr val="tx1"/>
                </a:solidFill>
              </a:rPr>
              <a:t>&amp;</a:t>
            </a:r>
            <a:r>
              <a:rPr lang="cs-CZ" altLang="cs-CZ" sz="2000" dirty="0"/>
              <a:t> p !</a:t>
            </a: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FontTx/>
              <a:buNone/>
              <a:defRPr/>
            </a:pPr>
            <a:r>
              <a:rPr lang="cs-CZ" altLang="cs-CZ" dirty="0"/>
              <a:t>	</a:t>
            </a:r>
            <a:r>
              <a:rPr lang="cs-CZ" altLang="cs-CZ" sz="2000" dirty="0"/>
              <a:t>Proto raději nezneužívat priority a psát závorky!</a:t>
            </a:r>
          </a:p>
          <a:p>
            <a:pPr>
              <a:buFont typeface="Times New Roman" pitchFamily="16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1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1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1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1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Times New Roman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1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1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2366</TotalTime>
  <Words>587</Words>
  <Application>Microsoft Office PowerPoint</Application>
  <PresentationFormat>Předvádění na obrazovce (4:3)</PresentationFormat>
  <Paragraphs>119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15</vt:i4>
      </vt:variant>
    </vt:vector>
  </HeadingPairs>
  <TitlesOfParts>
    <vt:vector size="24" baseType="lpstr">
      <vt:lpstr>Arial</vt:lpstr>
      <vt:lpstr>Microsoft YaHei</vt:lpstr>
      <vt:lpstr>Times New Roman</vt:lpstr>
      <vt:lpstr>Segoe UI</vt:lpstr>
      <vt:lpstr>Wingdings</vt:lpstr>
      <vt:lpstr>Symbol</vt:lpstr>
      <vt:lpstr>Motiv systému Office</vt:lpstr>
      <vt:lpstr>1_Motiv systému Office</vt:lpstr>
      <vt:lpstr>2_Motiv systému Office</vt:lpstr>
      <vt:lpstr>Prezentace aplikace PowerPoint</vt:lpstr>
      <vt:lpstr>Co je to výrok ?</vt:lpstr>
      <vt:lpstr>Výroková logika - sémantika</vt:lpstr>
      <vt:lpstr>Příklady složených výroků</vt:lpstr>
      <vt:lpstr>Formální jazyk</vt:lpstr>
      <vt:lpstr>Syntaxe výrokové logiky</vt:lpstr>
      <vt:lpstr>Syntaxe výrokové logiky</vt:lpstr>
      <vt:lpstr>Syntaxe výrokové logiky</vt:lpstr>
      <vt:lpstr>Syntaxe výrokové logiky</vt:lpstr>
      <vt:lpstr>Sémantika výrokové logiky</vt:lpstr>
      <vt:lpstr>Sémantika výrokové logiky</vt:lpstr>
      <vt:lpstr>Spojka implikace</vt:lpstr>
      <vt:lpstr>Spojka ekvivalence</vt:lpstr>
      <vt:lpstr>Splnitelnost, tautologie, kontradikce</vt:lpstr>
      <vt:lpstr>Příklad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logiky</dc:title>
  <dc:creator>Marie Duzi</dc:creator>
  <cp:lastModifiedBy>RNDr. Tomáš Vaníček, Ph.D.</cp:lastModifiedBy>
  <cp:revision>51</cp:revision>
  <cp:lastPrinted>1601-01-01T00:00:00Z</cp:lastPrinted>
  <dcterms:created xsi:type="dcterms:W3CDTF">2005-02-19T13:12:29Z</dcterms:created>
  <dcterms:modified xsi:type="dcterms:W3CDTF">2018-10-17T10:05:12Z</dcterms:modified>
</cp:coreProperties>
</file>