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2" d="100"/>
          <a:sy n="72" d="100"/>
        </p:scale>
        <p:origin x="150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lze upravit styl předlohy.</a:t>
            </a:r>
          </a:p>
        </p:txBody>
      </p:sp>
      <p:sp>
        <p:nvSpPr>
          <p:cNvPr id="4" name="Zástupný symbol pro datum 3"/>
          <p:cNvSpPr>
            <a:spLocks noGrp="1"/>
          </p:cNvSpPr>
          <p:nvPr>
            <p:ph type="dt" sz="half" idx="10"/>
          </p:nvPr>
        </p:nvSpPr>
        <p:spPr/>
        <p:txBody>
          <a:bodyPr/>
          <a:lstStyle/>
          <a:p>
            <a:fld id="{D70F3B18-08C1-48EA-907D-FCA32FF52CBA}" type="datetimeFigureOut">
              <a:rPr lang="cs-CZ" smtClean="0"/>
              <a:t>17.10.2018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4548F3E-0D9B-4EE1-B0D7-BCDF554FD460}" type="slidenum">
              <a:rPr lang="cs-CZ" smtClean="0"/>
              <a:t>‹#›</a:t>
            </a:fld>
            <a:endParaRPr lang="cs-CZ"/>
          </a:p>
        </p:txBody>
      </p:sp>
    </p:spTree>
    <p:extLst>
      <p:ext uri="{BB962C8B-B14F-4D97-AF65-F5344CB8AC3E}">
        <p14:creationId xmlns:p14="http://schemas.microsoft.com/office/powerpoint/2010/main" val="1995405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70F3B18-08C1-48EA-907D-FCA32FF52CBA}" type="datetimeFigureOut">
              <a:rPr lang="cs-CZ" smtClean="0"/>
              <a:t>17.10.2018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4548F3E-0D9B-4EE1-B0D7-BCDF554FD460}" type="slidenum">
              <a:rPr lang="cs-CZ" smtClean="0"/>
              <a:t>‹#›</a:t>
            </a:fld>
            <a:endParaRPr lang="cs-CZ"/>
          </a:p>
        </p:txBody>
      </p:sp>
    </p:spTree>
    <p:extLst>
      <p:ext uri="{BB962C8B-B14F-4D97-AF65-F5344CB8AC3E}">
        <p14:creationId xmlns:p14="http://schemas.microsoft.com/office/powerpoint/2010/main" val="32864931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70F3B18-08C1-48EA-907D-FCA32FF52CBA}" type="datetimeFigureOut">
              <a:rPr lang="cs-CZ" smtClean="0"/>
              <a:t>17.10.2018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4548F3E-0D9B-4EE1-B0D7-BCDF554FD460}" type="slidenum">
              <a:rPr lang="cs-CZ" smtClean="0"/>
              <a:t>‹#›</a:t>
            </a:fld>
            <a:endParaRPr lang="cs-CZ"/>
          </a:p>
        </p:txBody>
      </p:sp>
    </p:spTree>
    <p:extLst>
      <p:ext uri="{BB962C8B-B14F-4D97-AF65-F5344CB8AC3E}">
        <p14:creationId xmlns:p14="http://schemas.microsoft.com/office/powerpoint/2010/main" val="18687092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D70F3B18-08C1-48EA-907D-FCA32FF52CBA}" type="datetimeFigureOut">
              <a:rPr lang="cs-CZ" smtClean="0"/>
              <a:t>17.10.2018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4548F3E-0D9B-4EE1-B0D7-BCDF554FD460}" type="slidenum">
              <a:rPr lang="cs-CZ" smtClean="0"/>
              <a:t>‹#›</a:t>
            </a:fld>
            <a:endParaRPr lang="cs-CZ"/>
          </a:p>
        </p:txBody>
      </p:sp>
    </p:spTree>
    <p:extLst>
      <p:ext uri="{BB962C8B-B14F-4D97-AF65-F5344CB8AC3E}">
        <p14:creationId xmlns:p14="http://schemas.microsoft.com/office/powerpoint/2010/main" val="21153247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Kliknutím lze upravit styly předlohy textu.</a:t>
            </a:r>
          </a:p>
        </p:txBody>
      </p:sp>
      <p:sp>
        <p:nvSpPr>
          <p:cNvPr id="4" name="Zástupný symbol pro datum 3"/>
          <p:cNvSpPr>
            <a:spLocks noGrp="1"/>
          </p:cNvSpPr>
          <p:nvPr>
            <p:ph type="dt" sz="half" idx="10"/>
          </p:nvPr>
        </p:nvSpPr>
        <p:spPr/>
        <p:txBody>
          <a:bodyPr/>
          <a:lstStyle/>
          <a:p>
            <a:fld id="{D70F3B18-08C1-48EA-907D-FCA32FF52CBA}" type="datetimeFigureOut">
              <a:rPr lang="cs-CZ" smtClean="0"/>
              <a:t>17.10.2018</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B4548F3E-0D9B-4EE1-B0D7-BCDF554FD460}" type="slidenum">
              <a:rPr lang="cs-CZ" smtClean="0"/>
              <a:t>‹#›</a:t>
            </a:fld>
            <a:endParaRPr lang="cs-CZ"/>
          </a:p>
        </p:txBody>
      </p:sp>
    </p:spTree>
    <p:extLst>
      <p:ext uri="{BB962C8B-B14F-4D97-AF65-F5344CB8AC3E}">
        <p14:creationId xmlns:p14="http://schemas.microsoft.com/office/powerpoint/2010/main" val="26765647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D70F3B18-08C1-48EA-907D-FCA32FF52CBA}" type="datetimeFigureOut">
              <a:rPr lang="cs-CZ" smtClean="0"/>
              <a:t>17.10.2018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4548F3E-0D9B-4EE1-B0D7-BCDF554FD460}" type="slidenum">
              <a:rPr lang="cs-CZ" smtClean="0"/>
              <a:t>‹#›</a:t>
            </a:fld>
            <a:endParaRPr lang="cs-CZ"/>
          </a:p>
        </p:txBody>
      </p:sp>
    </p:spTree>
    <p:extLst>
      <p:ext uri="{BB962C8B-B14F-4D97-AF65-F5344CB8AC3E}">
        <p14:creationId xmlns:p14="http://schemas.microsoft.com/office/powerpoint/2010/main" val="3083135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D70F3B18-08C1-48EA-907D-FCA32FF52CBA}" type="datetimeFigureOut">
              <a:rPr lang="cs-CZ" smtClean="0"/>
              <a:t>17.10.2018</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B4548F3E-0D9B-4EE1-B0D7-BCDF554FD460}" type="slidenum">
              <a:rPr lang="cs-CZ" smtClean="0"/>
              <a:t>‹#›</a:t>
            </a:fld>
            <a:endParaRPr lang="cs-CZ"/>
          </a:p>
        </p:txBody>
      </p:sp>
    </p:spTree>
    <p:extLst>
      <p:ext uri="{BB962C8B-B14F-4D97-AF65-F5344CB8AC3E}">
        <p14:creationId xmlns:p14="http://schemas.microsoft.com/office/powerpoint/2010/main" val="3886927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D70F3B18-08C1-48EA-907D-FCA32FF52CBA}" type="datetimeFigureOut">
              <a:rPr lang="cs-CZ" smtClean="0"/>
              <a:t>17.10.2018</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B4548F3E-0D9B-4EE1-B0D7-BCDF554FD460}" type="slidenum">
              <a:rPr lang="cs-CZ" smtClean="0"/>
              <a:t>‹#›</a:t>
            </a:fld>
            <a:endParaRPr lang="cs-CZ"/>
          </a:p>
        </p:txBody>
      </p:sp>
    </p:spTree>
    <p:extLst>
      <p:ext uri="{BB962C8B-B14F-4D97-AF65-F5344CB8AC3E}">
        <p14:creationId xmlns:p14="http://schemas.microsoft.com/office/powerpoint/2010/main" val="703599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70F3B18-08C1-48EA-907D-FCA32FF52CBA}" type="datetimeFigureOut">
              <a:rPr lang="cs-CZ" smtClean="0"/>
              <a:t>17.10.2018</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4548F3E-0D9B-4EE1-B0D7-BCDF554FD460}" type="slidenum">
              <a:rPr lang="cs-CZ" smtClean="0"/>
              <a:t>‹#›</a:t>
            </a:fld>
            <a:endParaRPr lang="cs-CZ"/>
          </a:p>
        </p:txBody>
      </p:sp>
    </p:spTree>
    <p:extLst>
      <p:ext uri="{BB962C8B-B14F-4D97-AF65-F5344CB8AC3E}">
        <p14:creationId xmlns:p14="http://schemas.microsoft.com/office/powerpoint/2010/main" val="1833636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D70F3B18-08C1-48EA-907D-FCA32FF52CBA}" type="datetimeFigureOut">
              <a:rPr lang="cs-CZ" smtClean="0"/>
              <a:t>17.10.2018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4548F3E-0D9B-4EE1-B0D7-BCDF554FD460}" type="slidenum">
              <a:rPr lang="cs-CZ" smtClean="0"/>
              <a:t>‹#›</a:t>
            </a:fld>
            <a:endParaRPr lang="cs-CZ"/>
          </a:p>
        </p:txBody>
      </p:sp>
    </p:spTree>
    <p:extLst>
      <p:ext uri="{BB962C8B-B14F-4D97-AF65-F5344CB8AC3E}">
        <p14:creationId xmlns:p14="http://schemas.microsoft.com/office/powerpoint/2010/main" val="705537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Zástupný symbol pro datum 4"/>
          <p:cNvSpPr>
            <a:spLocks noGrp="1"/>
          </p:cNvSpPr>
          <p:nvPr>
            <p:ph type="dt" sz="half" idx="10"/>
          </p:nvPr>
        </p:nvSpPr>
        <p:spPr/>
        <p:txBody>
          <a:bodyPr/>
          <a:lstStyle/>
          <a:p>
            <a:fld id="{D70F3B18-08C1-48EA-907D-FCA32FF52CBA}" type="datetimeFigureOut">
              <a:rPr lang="cs-CZ" smtClean="0"/>
              <a:t>17.10.2018</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B4548F3E-0D9B-4EE1-B0D7-BCDF554FD460}" type="slidenum">
              <a:rPr lang="cs-CZ" smtClean="0"/>
              <a:t>‹#›</a:t>
            </a:fld>
            <a:endParaRPr lang="cs-CZ"/>
          </a:p>
        </p:txBody>
      </p:sp>
    </p:spTree>
    <p:extLst>
      <p:ext uri="{BB962C8B-B14F-4D97-AF65-F5344CB8AC3E}">
        <p14:creationId xmlns:p14="http://schemas.microsoft.com/office/powerpoint/2010/main" val="127008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0F3B18-08C1-48EA-907D-FCA32FF52CBA}" type="datetimeFigureOut">
              <a:rPr lang="cs-CZ" smtClean="0"/>
              <a:t>17.10.2018</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548F3E-0D9B-4EE1-B0D7-BCDF554FD460}" type="slidenum">
              <a:rPr lang="cs-CZ" smtClean="0"/>
              <a:t>‹#›</a:t>
            </a:fld>
            <a:endParaRPr lang="cs-CZ"/>
          </a:p>
        </p:txBody>
      </p:sp>
    </p:spTree>
    <p:extLst>
      <p:ext uri="{BB962C8B-B14F-4D97-AF65-F5344CB8AC3E}">
        <p14:creationId xmlns:p14="http://schemas.microsoft.com/office/powerpoint/2010/main" val="14588256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Sémantický a syntaktický důsledek</a:t>
            </a:r>
          </a:p>
        </p:txBody>
      </p:sp>
      <p:sp>
        <p:nvSpPr>
          <p:cNvPr id="3" name="Podnadpis 2"/>
          <p:cNvSpPr>
            <a:spLocks noGrp="1"/>
          </p:cNvSpPr>
          <p:nvPr>
            <p:ph type="subTitle" idx="1"/>
          </p:nvPr>
        </p:nvSpPr>
        <p:spPr/>
        <p:txBody>
          <a:bodyPr/>
          <a:lstStyle/>
          <a:p>
            <a:endParaRPr lang="cs-CZ"/>
          </a:p>
        </p:txBody>
      </p:sp>
    </p:spTree>
    <p:extLst>
      <p:ext uri="{BB962C8B-B14F-4D97-AF65-F5344CB8AC3E}">
        <p14:creationId xmlns:p14="http://schemas.microsoft.com/office/powerpoint/2010/main" val="27814265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Důkaz</a:t>
            </a:r>
          </a:p>
        </p:txBody>
      </p:sp>
      <p:sp>
        <p:nvSpPr>
          <p:cNvPr id="3" name="Zástupný symbol pro obsah 2"/>
          <p:cNvSpPr>
            <a:spLocks noGrp="1"/>
          </p:cNvSpPr>
          <p:nvPr>
            <p:ph idx="1"/>
          </p:nvPr>
        </p:nvSpPr>
        <p:spPr/>
        <p:txBody>
          <a:bodyPr>
            <a:normAutofit/>
          </a:bodyPr>
          <a:lstStyle/>
          <a:p>
            <a:r>
              <a:rPr lang="fr-FR" dirty="0"/>
              <a:t>Konečná posloupnost formulí A</a:t>
            </a:r>
            <a:r>
              <a:rPr lang="fr-FR" baseline="-25000" dirty="0"/>
              <a:t>1</a:t>
            </a:r>
            <a:r>
              <a:rPr lang="fr-FR" dirty="0"/>
              <a:t>, A</a:t>
            </a:r>
            <a:r>
              <a:rPr lang="fr-FR" baseline="-25000" dirty="0"/>
              <a:t>2</a:t>
            </a:r>
            <a:r>
              <a:rPr lang="fr-FR" dirty="0"/>
              <a:t>, ..., A</a:t>
            </a:r>
            <a:r>
              <a:rPr lang="fr-FR" baseline="-25000" dirty="0"/>
              <a:t>n</a:t>
            </a:r>
            <a:r>
              <a:rPr lang="fr-FR" dirty="0"/>
              <a:t> je v daném axiomatickém systému</a:t>
            </a:r>
            <a:r>
              <a:rPr lang="cs-CZ" dirty="0"/>
              <a:t> S důkazem právě tehdy, když pro každé i, je formule </a:t>
            </a:r>
            <a:r>
              <a:rPr lang="cs-CZ" dirty="0" err="1"/>
              <a:t>A</a:t>
            </a:r>
            <a:r>
              <a:rPr lang="cs-CZ" baseline="-25000" dirty="0" err="1"/>
              <a:t>i</a:t>
            </a:r>
            <a:r>
              <a:rPr lang="cs-CZ" dirty="0"/>
              <a:t> buď</a:t>
            </a:r>
          </a:p>
          <a:p>
            <a:r>
              <a:rPr lang="cs-CZ" dirty="0"/>
              <a:t>1) axiomem S nebo</a:t>
            </a:r>
          </a:p>
          <a:p>
            <a:r>
              <a:rPr lang="cs-CZ" dirty="0"/>
              <a:t>2) je odvozena aplikací některého pravidla odvození systému S na formule A</a:t>
            </a:r>
            <a:r>
              <a:rPr lang="cs-CZ" baseline="-25000" dirty="0"/>
              <a:t>j</a:t>
            </a:r>
            <a:r>
              <a:rPr lang="cs-CZ" dirty="0"/>
              <a:t>, ..., </a:t>
            </a:r>
            <a:r>
              <a:rPr lang="cs-CZ" dirty="0" err="1"/>
              <a:t>A</a:t>
            </a:r>
            <a:r>
              <a:rPr lang="cs-CZ" baseline="-25000" dirty="0" err="1"/>
              <a:t>k</a:t>
            </a:r>
            <a:r>
              <a:rPr lang="cs-CZ" dirty="0"/>
              <a:t>, přičemž j, ..., k &lt; i.</a:t>
            </a:r>
          </a:p>
        </p:txBody>
      </p:sp>
    </p:spTree>
    <p:extLst>
      <p:ext uri="{BB962C8B-B14F-4D97-AF65-F5344CB8AC3E}">
        <p14:creationId xmlns:p14="http://schemas.microsoft.com/office/powerpoint/2010/main" val="23592815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Příklad důkazu formule A </a:t>
            </a:r>
            <a:r>
              <a:rPr lang="cs-CZ" altLang="cs-CZ" dirty="0">
                <a:latin typeface="Symbol" pitchFamily="16" charset="2"/>
              </a:rPr>
              <a:t> A</a:t>
            </a:r>
            <a:endParaRPr lang="cs-CZ" dirty="0"/>
          </a:p>
        </p:txBody>
      </p:sp>
      <p:sp>
        <p:nvSpPr>
          <p:cNvPr id="3" name="Zástupný symbol pro obsah 2"/>
          <p:cNvSpPr>
            <a:spLocks noGrp="1"/>
          </p:cNvSpPr>
          <p:nvPr>
            <p:ph idx="1"/>
          </p:nvPr>
        </p:nvSpPr>
        <p:spPr>
          <a:xfrm>
            <a:off x="251520" y="1600200"/>
            <a:ext cx="8784976" cy="4525963"/>
          </a:xfrm>
        </p:spPr>
        <p:txBody>
          <a:bodyPr>
            <a:normAutofit/>
          </a:bodyPr>
          <a:lstStyle/>
          <a:p>
            <a:pPr marL="514350" indent="-514350">
              <a:buFont typeface="+mj-lt"/>
              <a:buAutoNum type="arabicPeriod"/>
            </a:pPr>
            <a:r>
              <a:rPr lang="en-US" dirty="0"/>
              <a:t>A</a:t>
            </a:r>
            <a:r>
              <a:rPr lang="cs-CZ" altLang="cs-CZ" dirty="0">
                <a:latin typeface="Symbol" pitchFamily="16" charset="2"/>
              </a:rPr>
              <a:t></a:t>
            </a:r>
            <a:r>
              <a:rPr lang="en-US" dirty="0"/>
              <a:t>((A</a:t>
            </a:r>
            <a:r>
              <a:rPr lang="cs-CZ" altLang="cs-CZ" dirty="0">
                <a:latin typeface="Symbol" pitchFamily="16" charset="2"/>
              </a:rPr>
              <a:t>A</a:t>
            </a:r>
            <a:r>
              <a:rPr lang="en-US" dirty="0"/>
              <a:t>)</a:t>
            </a:r>
            <a:r>
              <a:rPr lang="cs-CZ" altLang="cs-CZ" dirty="0">
                <a:latin typeface="Symbol" pitchFamily="16" charset="2"/>
              </a:rPr>
              <a:t></a:t>
            </a:r>
            <a:r>
              <a:rPr lang="en-US" dirty="0"/>
              <a:t>A) </a:t>
            </a:r>
            <a:r>
              <a:rPr lang="cs-CZ" dirty="0"/>
              <a:t> axiom 1, substituce</a:t>
            </a:r>
          </a:p>
          <a:p>
            <a:pPr marL="514350" indent="-514350">
              <a:buFont typeface="+mj-lt"/>
              <a:buAutoNum type="arabicPeriod"/>
            </a:pPr>
            <a:r>
              <a:rPr lang="en-US" dirty="0"/>
              <a:t>(A</a:t>
            </a:r>
            <a:r>
              <a:rPr lang="cs-CZ" altLang="cs-CZ" dirty="0">
                <a:latin typeface="Symbol" pitchFamily="16" charset="2"/>
              </a:rPr>
              <a:t></a:t>
            </a:r>
            <a:r>
              <a:rPr lang="en-US" dirty="0"/>
              <a:t>((A</a:t>
            </a:r>
            <a:r>
              <a:rPr lang="cs-CZ" altLang="cs-CZ" dirty="0">
                <a:latin typeface="Symbol" pitchFamily="16" charset="2"/>
              </a:rPr>
              <a:t></a:t>
            </a:r>
            <a:r>
              <a:rPr lang="en-US" dirty="0"/>
              <a:t>A)</a:t>
            </a:r>
            <a:r>
              <a:rPr lang="cs-CZ" altLang="cs-CZ" dirty="0">
                <a:latin typeface="Symbol" pitchFamily="16" charset="2"/>
              </a:rPr>
              <a:t></a:t>
            </a:r>
            <a:r>
              <a:rPr lang="en-US" dirty="0"/>
              <a:t>A))</a:t>
            </a:r>
            <a:r>
              <a:rPr lang="cs-CZ" altLang="cs-CZ" dirty="0">
                <a:latin typeface="Symbol" pitchFamily="16" charset="2"/>
              </a:rPr>
              <a:t></a:t>
            </a:r>
            <a:r>
              <a:rPr lang="en-US" dirty="0"/>
              <a:t>((</a:t>
            </a:r>
            <a:r>
              <a:rPr lang="cs-CZ" dirty="0"/>
              <a:t>A</a:t>
            </a:r>
            <a:r>
              <a:rPr lang="cs-CZ" altLang="cs-CZ" dirty="0">
                <a:latin typeface="Symbol" pitchFamily="16" charset="2"/>
              </a:rPr>
              <a:t></a:t>
            </a:r>
            <a:r>
              <a:rPr lang="en-US" dirty="0"/>
              <a:t>(A</a:t>
            </a:r>
            <a:r>
              <a:rPr lang="cs-CZ" altLang="cs-CZ" dirty="0">
                <a:latin typeface="Symbol" pitchFamily="16" charset="2"/>
              </a:rPr>
              <a:t></a:t>
            </a:r>
            <a:r>
              <a:rPr lang="en-US" dirty="0"/>
              <a:t>A))</a:t>
            </a:r>
            <a:r>
              <a:rPr lang="cs-CZ" altLang="cs-CZ" dirty="0">
                <a:latin typeface="Symbol" pitchFamily="16" charset="2"/>
              </a:rPr>
              <a:t></a:t>
            </a:r>
            <a:r>
              <a:rPr lang="en-US" dirty="0"/>
              <a:t>(A</a:t>
            </a:r>
            <a:r>
              <a:rPr lang="cs-CZ" altLang="cs-CZ" dirty="0">
                <a:latin typeface="Symbol" pitchFamily="16" charset="2"/>
              </a:rPr>
              <a:t>A</a:t>
            </a:r>
            <a:r>
              <a:rPr lang="en-US" dirty="0"/>
              <a:t>)) </a:t>
            </a:r>
            <a:r>
              <a:rPr lang="cs-CZ" dirty="0"/>
              <a:t>axiom 2, substituce</a:t>
            </a:r>
          </a:p>
          <a:p>
            <a:pPr marL="514350" indent="-514350">
              <a:buFont typeface="+mj-lt"/>
              <a:buAutoNum type="arabicPeriod"/>
            </a:pPr>
            <a:r>
              <a:rPr lang="en-US" dirty="0"/>
              <a:t>(A</a:t>
            </a:r>
            <a:r>
              <a:rPr lang="cs-CZ" altLang="cs-CZ" dirty="0">
                <a:latin typeface="Symbol" pitchFamily="16" charset="2"/>
              </a:rPr>
              <a:t></a:t>
            </a:r>
            <a:r>
              <a:rPr lang="en-US" dirty="0"/>
              <a:t>(A</a:t>
            </a:r>
            <a:r>
              <a:rPr lang="cs-CZ" altLang="cs-CZ" dirty="0">
                <a:latin typeface="Symbol" pitchFamily="16" charset="2"/>
              </a:rPr>
              <a:t></a:t>
            </a:r>
            <a:r>
              <a:rPr lang="en-US" dirty="0"/>
              <a:t>A))</a:t>
            </a:r>
            <a:r>
              <a:rPr lang="cs-CZ" altLang="cs-CZ" dirty="0">
                <a:latin typeface="Symbol" pitchFamily="16" charset="2"/>
              </a:rPr>
              <a:t></a:t>
            </a:r>
            <a:r>
              <a:rPr lang="en-US" dirty="0"/>
              <a:t>(A</a:t>
            </a:r>
            <a:r>
              <a:rPr lang="cs-CZ" altLang="cs-CZ" dirty="0">
                <a:latin typeface="Symbol" pitchFamily="16" charset="2"/>
              </a:rPr>
              <a:t></a:t>
            </a:r>
            <a:r>
              <a:rPr lang="en-US" dirty="0"/>
              <a:t>A) 1</a:t>
            </a:r>
            <a:r>
              <a:rPr lang="cs-CZ" dirty="0"/>
              <a:t>.</a:t>
            </a:r>
            <a:r>
              <a:rPr lang="en-US" dirty="0"/>
              <a:t>,</a:t>
            </a:r>
            <a:r>
              <a:rPr lang="cs-CZ" dirty="0"/>
              <a:t>2. Modus </a:t>
            </a:r>
            <a:r>
              <a:rPr lang="cs-CZ" dirty="0" err="1"/>
              <a:t>Ponens</a:t>
            </a:r>
            <a:endParaRPr lang="cs-CZ" dirty="0"/>
          </a:p>
          <a:p>
            <a:pPr marL="514350" indent="-514350">
              <a:buFont typeface="+mj-lt"/>
              <a:buAutoNum type="arabicPeriod"/>
            </a:pPr>
            <a:r>
              <a:rPr lang="en-US" dirty="0"/>
              <a:t>A</a:t>
            </a:r>
            <a:r>
              <a:rPr lang="cs-CZ" altLang="cs-CZ" dirty="0">
                <a:latin typeface="Symbol" pitchFamily="16" charset="2"/>
              </a:rPr>
              <a:t></a:t>
            </a:r>
            <a:r>
              <a:rPr lang="en-US" dirty="0"/>
              <a:t>(A</a:t>
            </a:r>
            <a:r>
              <a:rPr lang="cs-CZ" altLang="cs-CZ" dirty="0">
                <a:latin typeface="Symbol" pitchFamily="16" charset="2"/>
              </a:rPr>
              <a:t>A</a:t>
            </a:r>
            <a:r>
              <a:rPr lang="en-US" dirty="0"/>
              <a:t>)</a:t>
            </a:r>
            <a:r>
              <a:rPr lang="cs-CZ" dirty="0"/>
              <a:t> axiom 1</a:t>
            </a:r>
            <a:r>
              <a:rPr lang="cs-CZ"/>
              <a:t>, substituce</a:t>
            </a:r>
            <a:endParaRPr lang="cs-CZ" dirty="0"/>
          </a:p>
          <a:p>
            <a:pPr marL="514350" indent="-514350">
              <a:buFont typeface="+mj-lt"/>
              <a:buAutoNum type="arabicPeriod"/>
            </a:pPr>
            <a:r>
              <a:rPr lang="en-US" dirty="0"/>
              <a:t>A</a:t>
            </a:r>
            <a:r>
              <a:rPr lang="cs-CZ" altLang="cs-CZ" dirty="0">
                <a:latin typeface="Symbol" pitchFamily="16" charset="2"/>
              </a:rPr>
              <a:t>A 3.,4. </a:t>
            </a:r>
            <a:r>
              <a:rPr lang="cs-CZ" altLang="cs-CZ" dirty="0"/>
              <a:t>Modus </a:t>
            </a:r>
            <a:r>
              <a:rPr lang="cs-CZ" altLang="cs-CZ" dirty="0" err="1"/>
              <a:t>Ponens</a:t>
            </a:r>
            <a:r>
              <a:rPr lang="en-US" dirty="0"/>
              <a:t> </a:t>
            </a:r>
            <a:endParaRPr lang="cs-CZ"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166732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Dokazatelnost formule</a:t>
            </a:r>
          </a:p>
        </p:txBody>
      </p:sp>
      <p:sp>
        <p:nvSpPr>
          <p:cNvPr id="3" name="Zástupný symbol pro obsah 2"/>
          <p:cNvSpPr>
            <a:spLocks noGrp="1"/>
          </p:cNvSpPr>
          <p:nvPr>
            <p:ph idx="1"/>
          </p:nvPr>
        </p:nvSpPr>
        <p:spPr/>
        <p:txBody>
          <a:bodyPr/>
          <a:lstStyle/>
          <a:p>
            <a:pPr marL="0" indent="0">
              <a:buNone/>
            </a:pPr>
            <a:r>
              <a:rPr lang="cs-CZ" dirty="0"/>
              <a:t>Formule A je dokazatelná v axiomatickém systému S právě tehdy, když v tomto systému S existuje důkaz, jehož je tato formule posledním členem</a:t>
            </a:r>
          </a:p>
        </p:txBody>
      </p:sp>
    </p:spTree>
    <p:extLst>
      <p:ext uri="{BB962C8B-B14F-4D97-AF65-F5344CB8AC3E}">
        <p14:creationId xmlns:p14="http://schemas.microsoft.com/office/powerpoint/2010/main" val="5527091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Syntaktická bezespornost</a:t>
            </a:r>
          </a:p>
        </p:txBody>
      </p:sp>
      <p:sp>
        <p:nvSpPr>
          <p:cNvPr id="3" name="Zástupný symbol pro obsah 2"/>
          <p:cNvSpPr>
            <a:spLocks noGrp="1"/>
          </p:cNvSpPr>
          <p:nvPr>
            <p:ph idx="1"/>
          </p:nvPr>
        </p:nvSpPr>
        <p:spPr/>
        <p:txBody>
          <a:bodyPr/>
          <a:lstStyle/>
          <a:p>
            <a:pPr marL="0" indent="0">
              <a:buNone/>
            </a:pPr>
            <a:r>
              <a:rPr lang="cs-CZ" dirty="0"/>
              <a:t>Axiomatický systém S je syntakticky bezesporný (konzistentní) právě tehdy, když v S není dokazatelná věta A </a:t>
            </a:r>
            <a:r>
              <a:rPr lang="en-US" dirty="0"/>
              <a:t>&amp; </a:t>
            </a:r>
            <a:r>
              <a:rPr lang="cs-CZ" altLang="cs-CZ" dirty="0">
                <a:latin typeface="Symbol" pitchFamily="16" charset="2"/>
              </a:rPr>
              <a:t> </a:t>
            </a:r>
            <a:r>
              <a:rPr lang="cs-CZ" dirty="0"/>
              <a:t>A (tj. spor).</a:t>
            </a:r>
          </a:p>
        </p:txBody>
      </p:sp>
    </p:spTree>
    <p:extLst>
      <p:ext uri="{BB962C8B-B14F-4D97-AF65-F5344CB8AC3E}">
        <p14:creationId xmlns:p14="http://schemas.microsoft.com/office/powerpoint/2010/main" val="2844104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363272" cy="1143000"/>
          </a:xfrm>
        </p:spPr>
        <p:txBody>
          <a:bodyPr>
            <a:normAutofit fontScale="90000"/>
          </a:bodyPr>
          <a:lstStyle/>
          <a:p>
            <a:r>
              <a:rPr lang="cs-CZ" b="1" dirty="0"/>
              <a:t>Korektnost (sémantická </a:t>
            </a:r>
            <a:r>
              <a:rPr lang="en-US" b="1" dirty="0"/>
              <a:t>b</a:t>
            </a:r>
            <a:r>
              <a:rPr lang="cs-CZ" b="1" dirty="0" err="1"/>
              <a:t>ezespornost</a:t>
            </a:r>
            <a:r>
              <a:rPr lang="cs-CZ" b="1" dirty="0"/>
              <a:t>)</a:t>
            </a:r>
            <a:br>
              <a:rPr lang="cs-CZ" b="1" dirty="0"/>
            </a:br>
            <a:endParaRPr lang="cs-CZ" dirty="0"/>
          </a:p>
        </p:txBody>
      </p:sp>
      <p:sp>
        <p:nvSpPr>
          <p:cNvPr id="3" name="Zástupný symbol pro obsah 2"/>
          <p:cNvSpPr>
            <a:spLocks noGrp="1"/>
          </p:cNvSpPr>
          <p:nvPr>
            <p:ph idx="1"/>
          </p:nvPr>
        </p:nvSpPr>
        <p:spPr/>
        <p:txBody>
          <a:bodyPr>
            <a:normAutofit/>
          </a:bodyPr>
          <a:lstStyle/>
          <a:p>
            <a:pPr marL="0" indent="0">
              <a:buNone/>
            </a:pPr>
            <a:r>
              <a:rPr lang="cs-CZ" dirty="0"/>
              <a:t>Axiomatický systém S je korektní (sémanticky bezesporný) právě tehdy, když pro</a:t>
            </a:r>
            <a:r>
              <a:rPr lang="en-US" dirty="0"/>
              <a:t> </a:t>
            </a:r>
            <a:r>
              <a:rPr lang="cs-CZ" dirty="0"/>
              <a:t>každou formuli A, že je-li A dokazatelná v S z T, tak A </a:t>
            </a:r>
            <a:r>
              <a:rPr lang="en-US" dirty="0"/>
              <a:t>je </a:t>
            </a:r>
            <a:r>
              <a:rPr lang="en-US" dirty="0" err="1"/>
              <a:t>tautologie</a:t>
            </a:r>
            <a:r>
              <a:rPr lang="en-US" dirty="0"/>
              <a:t>.</a:t>
            </a:r>
          </a:p>
        </p:txBody>
      </p:sp>
    </p:spTree>
    <p:extLst>
      <p:ext uri="{BB962C8B-B14F-4D97-AF65-F5344CB8AC3E}">
        <p14:creationId xmlns:p14="http://schemas.microsoft.com/office/powerpoint/2010/main" val="2419242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Sémantická úplnost</a:t>
            </a:r>
          </a:p>
        </p:txBody>
      </p:sp>
      <p:sp>
        <p:nvSpPr>
          <p:cNvPr id="3" name="Zástupný symbol pro obsah 2"/>
          <p:cNvSpPr>
            <a:spLocks noGrp="1"/>
          </p:cNvSpPr>
          <p:nvPr>
            <p:ph idx="1"/>
          </p:nvPr>
        </p:nvSpPr>
        <p:spPr/>
        <p:txBody>
          <a:bodyPr>
            <a:normAutofit/>
          </a:bodyPr>
          <a:lstStyle/>
          <a:p>
            <a:r>
              <a:rPr lang="cs-CZ" dirty="0"/>
              <a:t>Axiomatický systém S je sémanticky úplný právě tehdy, když pro každou formuli A platí, že jestliže A je tautologie, tak A je </a:t>
            </a:r>
            <a:r>
              <a:rPr lang="pl-PL" dirty="0"/>
              <a:t>dokazatelná v S</a:t>
            </a:r>
            <a:endParaRPr lang="cs-CZ" dirty="0"/>
          </a:p>
          <a:p>
            <a:pPr marL="0" indent="0">
              <a:buNone/>
            </a:pPr>
            <a:endParaRPr lang="cs-CZ" dirty="0"/>
          </a:p>
        </p:txBody>
      </p:sp>
    </p:spTree>
    <p:extLst>
      <p:ext uri="{BB962C8B-B14F-4D97-AF65-F5344CB8AC3E}">
        <p14:creationId xmlns:p14="http://schemas.microsoft.com/office/powerpoint/2010/main" val="3206449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Jak je na tom výroková logika?</a:t>
            </a:r>
          </a:p>
        </p:txBody>
      </p:sp>
      <p:sp>
        <p:nvSpPr>
          <p:cNvPr id="3" name="Zástupný symbol pro obsah 2"/>
          <p:cNvSpPr>
            <a:spLocks noGrp="1"/>
          </p:cNvSpPr>
          <p:nvPr>
            <p:ph idx="1"/>
          </p:nvPr>
        </p:nvSpPr>
        <p:spPr/>
        <p:txBody>
          <a:bodyPr/>
          <a:lstStyle/>
          <a:p>
            <a:r>
              <a:rPr lang="cs-CZ" dirty="0">
                <a:solidFill>
                  <a:srgbClr val="FF0000"/>
                </a:solidFill>
              </a:rPr>
              <a:t>Předložený formální systém je bezesporný</a:t>
            </a:r>
          </a:p>
          <a:p>
            <a:r>
              <a:rPr lang="cs-CZ" dirty="0">
                <a:solidFill>
                  <a:srgbClr val="FF0000"/>
                </a:solidFill>
              </a:rPr>
              <a:t>Předložený formální systém je korektní</a:t>
            </a:r>
          </a:p>
          <a:p>
            <a:r>
              <a:rPr lang="cs-CZ" dirty="0"/>
              <a:t>Předložený formální systém je úplný</a:t>
            </a:r>
          </a:p>
          <a:p>
            <a:endParaRPr lang="cs-CZ" dirty="0"/>
          </a:p>
          <a:p>
            <a:endParaRPr lang="cs-CZ" dirty="0"/>
          </a:p>
        </p:txBody>
      </p:sp>
    </p:spTree>
    <p:extLst>
      <p:ext uri="{BB962C8B-B14F-4D97-AF65-F5344CB8AC3E}">
        <p14:creationId xmlns:p14="http://schemas.microsoft.com/office/powerpoint/2010/main" val="23737188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Nadpis 1"/>
          <p:cNvSpPr>
            <a:spLocks noGrp="1"/>
          </p:cNvSpPr>
          <p:nvPr>
            <p:ph type="title"/>
          </p:nvPr>
        </p:nvSpPr>
        <p:spPr/>
        <p:txBody>
          <a:bodyPr/>
          <a:lstStyle/>
          <a:p>
            <a:r>
              <a:rPr lang="cs-CZ" altLang="cs-CZ"/>
              <a:t>Sémantický důsledek</a:t>
            </a:r>
          </a:p>
        </p:txBody>
      </p:sp>
      <p:sp>
        <p:nvSpPr>
          <p:cNvPr id="20483" name="Zástupný symbol pro obsah 2"/>
          <p:cNvSpPr>
            <a:spLocks noGrp="1"/>
          </p:cNvSpPr>
          <p:nvPr>
            <p:ph idx="1"/>
          </p:nvPr>
        </p:nvSpPr>
        <p:spPr/>
        <p:txBody>
          <a:bodyPr/>
          <a:lstStyle/>
          <a:p>
            <a:pPr marL="457200" indent="-457200">
              <a:spcBef>
                <a:spcPts val="700"/>
              </a:spcBef>
              <a:buClr>
                <a:srgbClr val="B2B2B2"/>
              </a:buClr>
              <a:buSzPct val="90000"/>
              <a:buFont typeface="Arial" charset="0"/>
              <a:buChar char="•"/>
            </a:pPr>
            <a:r>
              <a:rPr lang="cs-CZ" altLang="cs-CZ">
                <a:solidFill>
                  <a:schemeClr val="tx1"/>
                </a:solidFill>
              </a:rPr>
              <a:t>Formule A je </a:t>
            </a:r>
            <a:r>
              <a:rPr lang="cs-CZ" altLang="cs-CZ">
                <a:solidFill>
                  <a:srgbClr val="FF0000"/>
                </a:solidFill>
              </a:rPr>
              <a:t>sémantický důsledek</a:t>
            </a:r>
            <a:r>
              <a:rPr lang="cs-CZ" altLang="cs-CZ">
                <a:solidFill>
                  <a:schemeClr val="tx1"/>
                </a:solidFill>
              </a:rPr>
              <a:t> množiny formulí M (M |= A), jestliže A je pravdivá v každém modelu množiny M. </a:t>
            </a:r>
          </a:p>
        </p:txBody>
      </p:sp>
    </p:spTree>
    <p:extLst>
      <p:ext uri="{BB962C8B-B14F-4D97-AF65-F5344CB8AC3E}">
        <p14:creationId xmlns:p14="http://schemas.microsoft.com/office/powerpoint/2010/main" val="180206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Nadpis 1"/>
          <p:cNvSpPr>
            <a:spLocks noGrp="1"/>
          </p:cNvSpPr>
          <p:nvPr>
            <p:ph type="title"/>
          </p:nvPr>
        </p:nvSpPr>
        <p:spPr/>
        <p:txBody>
          <a:bodyPr/>
          <a:lstStyle/>
          <a:p>
            <a:r>
              <a:rPr lang="cs-CZ" altLang="cs-CZ"/>
              <a:t>Příklad</a:t>
            </a:r>
          </a:p>
        </p:txBody>
      </p:sp>
      <p:sp>
        <p:nvSpPr>
          <p:cNvPr id="21507" name="Zástupný symbol pro obsah 2"/>
          <p:cNvSpPr>
            <a:spLocks noGrp="1"/>
          </p:cNvSpPr>
          <p:nvPr>
            <p:ph idx="1"/>
          </p:nvPr>
        </p:nvSpPr>
        <p:spPr/>
        <p:txBody>
          <a:bodyPr/>
          <a:lstStyle/>
          <a:p>
            <a:pPr marL="457200" indent="-457200">
              <a:lnSpc>
                <a:spcPct val="90000"/>
              </a:lnSpc>
              <a:spcBef>
                <a:spcPts val="500"/>
              </a:spcBef>
              <a:buClr>
                <a:srgbClr val="B2B2B2"/>
              </a:buClr>
              <a:buSzPct val="90000"/>
              <a:buFont typeface="Arial" charset="0"/>
              <a:buChar char="•"/>
            </a:pPr>
            <a:r>
              <a:rPr lang="cs-CZ" altLang="cs-CZ"/>
              <a:t>Je doma (d) nebo šel na pivo (p)</a:t>
            </a:r>
          </a:p>
          <a:p>
            <a:pPr marL="457200" indent="-457200">
              <a:lnSpc>
                <a:spcPct val="90000"/>
              </a:lnSpc>
              <a:spcBef>
                <a:spcPts val="500"/>
              </a:spcBef>
              <a:buClr>
                <a:srgbClr val="B2B2B2"/>
              </a:buClr>
              <a:buSzPct val="90000"/>
              <a:buFont typeface="Arial" charset="0"/>
              <a:buChar char="•"/>
            </a:pPr>
            <a:r>
              <a:rPr lang="cs-CZ" altLang="cs-CZ"/>
              <a:t>Je-li doma (d), pak nás očekává (o)</a:t>
            </a:r>
          </a:p>
          <a:p>
            <a:pPr marL="457200" indent="-457200">
              <a:lnSpc>
                <a:spcPct val="90000"/>
              </a:lnSpc>
              <a:spcBef>
                <a:spcPts val="500"/>
              </a:spcBef>
              <a:buClr>
                <a:srgbClr val="B2B2B2"/>
              </a:buClr>
              <a:buSzPct val="90000"/>
              <a:buFont typeface="Arial" charset="0"/>
              <a:buChar char="•"/>
            </a:pPr>
            <a:r>
              <a:rPr lang="cs-CZ" altLang="cs-CZ">
                <a:latin typeface="Symbol" pitchFamily="16" charset="2"/>
              </a:rPr>
              <a:t>? </a:t>
            </a:r>
            <a:r>
              <a:rPr lang="cs-CZ" altLang="cs-CZ"/>
              <a:t>Plyne z toho: Jestliže nás neočekává, pak šel na pivo p.</a:t>
            </a:r>
          </a:p>
        </p:txBody>
      </p:sp>
    </p:spTree>
    <p:extLst>
      <p:ext uri="{BB962C8B-B14F-4D97-AF65-F5344CB8AC3E}">
        <p14:creationId xmlns:p14="http://schemas.microsoft.com/office/powerpoint/2010/main" val="3964253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Nadpis 1"/>
          <p:cNvSpPr>
            <a:spLocks noGrp="1"/>
          </p:cNvSpPr>
          <p:nvPr>
            <p:ph type="title"/>
          </p:nvPr>
        </p:nvSpPr>
        <p:spPr/>
        <p:txBody>
          <a:bodyPr/>
          <a:lstStyle/>
          <a:p>
            <a:r>
              <a:rPr lang="cs-CZ" altLang="cs-CZ"/>
              <a:t>Příklad</a:t>
            </a:r>
          </a:p>
        </p:txBody>
      </p:sp>
      <p:sp>
        <p:nvSpPr>
          <p:cNvPr id="22531" name="Zástupný symbol pro obsah 2"/>
          <p:cNvSpPr>
            <a:spLocks noGrp="1"/>
          </p:cNvSpPr>
          <p:nvPr>
            <p:ph idx="1"/>
          </p:nvPr>
        </p:nvSpPr>
        <p:spPr>
          <a:xfrm>
            <a:off x="539750" y="1268413"/>
            <a:ext cx="8228013" cy="4524375"/>
          </a:xfrm>
        </p:spPr>
        <p:txBody>
          <a:bodyPr/>
          <a:lstStyle/>
          <a:p>
            <a:pPr marL="457200" indent="-457200">
              <a:lnSpc>
                <a:spcPct val="90000"/>
              </a:lnSpc>
              <a:spcBef>
                <a:spcPts val="500"/>
              </a:spcBef>
              <a:buClr>
                <a:srgbClr val="B2B2B2"/>
              </a:buClr>
              <a:buSzPct val="90000"/>
              <a:buFont typeface="Arial" charset="0"/>
              <a:buChar char="•"/>
            </a:pPr>
            <a:r>
              <a:rPr lang="cs-CZ" altLang="cs-CZ"/>
              <a:t>Je doma (d) nebo šel na pivo (p)</a:t>
            </a:r>
          </a:p>
          <a:p>
            <a:pPr marL="457200" indent="-457200">
              <a:lnSpc>
                <a:spcPct val="90000"/>
              </a:lnSpc>
              <a:spcBef>
                <a:spcPts val="500"/>
              </a:spcBef>
              <a:buClr>
                <a:srgbClr val="B2B2B2"/>
              </a:buClr>
              <a:buSzPct val="90000"/>
              <a:buFont typeface="Arial" charset="0"/>
              <a:buChar char="•"/>
            </a:pPr>
            <a:r>
              <a:rPr lang="cs-CZ" altLang="cs-CZ"/>
              <a:t>Je-li doma (d), pak nás očekává (o)</a:t>
            </a:r>
          </a:p>
          <a:p>
            <a:pPr marL="457200" indent="-457200">
              <a:lnSpc>
                <a:spcPct val="90000"/>
              </a:lnSpc>
              <a:spcBef>
                <a:spcPts val="500"/>
              </a:spcBef>
              <a:buClrTx/>
              <a:buSzPct val="90000"/>
              <a:buFont typeface="Symbol" pitchFamily="16" charset="2"/>
              <a:buChar char="?"/>
            </a:pPr>
            <a:r>
              <a:rPr lang="cs-CZ" altLang="cs-CZ"/>
              <a:t>Plyne z toho: Jestliže nás neočekává, pak šel na pivo</a:t>
            </a:r>
          </a:p>
          <a:p>
            <a:pPr marL="457200" indent="-457200">
              <a:lnSpc>
                <a:spcPct val="90000"/>
              </a:lnSpc>
              <a:spcBef>
                <a:spcPts val="500"/>
              </a:spcBef>
              <a:buClrTx/>
              <a:buSzPct val="90000"/>
              <a:buFont typeface="Symbol" pitchFamily="16" charset="2"/>
              <a:buChar char="?"/>
            </a:pPr>
            <a:endParaRPr lang="cs-CZ" altLang="cs-CZ"/>
          </a:p>
        </p:txBody>
      </p:sp>
      <p:graphicFrame>
        <p:nvGraphicFramePr>
          <p:cNvPr id="4" name="Tabulka 3"/>
          <p:cNvGraphicFramePr>
            <a:graphicFrameLocks noGrp="1"/>
          </p:cNvGraphicFramePr>
          <p:nvPr/>
        </p:nvGraphicFramePr>
        <p:xfrm>
          <a:off x="1331913" y="3141663"/>
          <a:ext cx="6096000" cy="3606800"/>
        </p:xfrm>
        <a:graphic>
          <a:graphicData uri="http://schemas.openxmlformats.org/drawingml/2006/table">
            <a:tbl>
              <a:tblPr firstRow="1" bandRow="1">
                <a:tableStyleId>{5C22544A-7EE6-4342-B048-85BDC9FD1C3A}</a:tableStyleId>
              </a:tblPr>
              <a:tblGrid>
                <a:gridCol w="7620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840432">
                  <a:extLst>
                    <a:ext uri="{9D8B030D-6E8A-4147-A177-3AD203B41FA5}">
                      <a16:colId xmlns:a16="http://schemas.microsoft.com/office/drawing/2014/main" val="20004"/>
                    </a:ext>
                  </a:extLst>
                </a:gridCol>
                <a:gridCol w="683568">
                  <a:extLst>
                    <a:ext uri="{9D8B030D-6E8A-4147-A177-3AD203B41FA5}">
                      <a16:colId xmlns:a16="http://schemas.microsoft.com/office/drawing/2014/main" val="20005"/>
                    </a:ext>
                  </a:extLst>
                </a:gridCol>
                <a:gridCol w="1188640">
                  <a:extLst>
                    <a:ext uri="{9D8B030D-6E8A-4147-A177-3AD203B41FA5}">
                      <a16:colId xmlns:a16="http://schemas.microsoft.com/office/drawing/2014/main" val="20006"/>
                    </a:ext>
                  </a:extLst>
                </a:gridCol>
                <a:gridCol w="335360">
                  <a:extLst>
                    <a:ext uri="{9D8B030D-6E8A-4147-A177-3AD203B41FA5}">
                      <a16:colId xmlns:a16="http://schemas.microsoft.com/office/drawing/2014/main" val="20007"/>
                    </a:ext>
                  </a:extLst>
                </a:gridCol>
              </a:tblGrid>
              <a:tr h="370840">
                <a:tc>
                  <a:txBody>
                    <a:bodyPr/>
                    <a:lstStyle/>
                    <a:p>
                      <a:r>
                        <a:rPr lang="cs-CZ" dirty="0">
                          <a:solidFill>
                            <a:schemeClr val="tx1"/>
                          </a:solidFill>
                        </a:rPr>
                        <a:t>d</a:t>
                      </a:r>
                    </a:p>
                  </a:txBody>
                  <a:tcPr>
                    <a:solidFill>
                      <a:schemeClr val="accent1"/>
                    </a:solidFill>
                  </a:tcPr>
                </a:tc>
                <a:tc>
                  <a:txBody>
                    <a:bodyPr/>
                    <a:lstStyle/>
                    <a:p>
                      <a:r>
                        <a:rPr lang="cs-CZ" dirty="0">
                          <a:solidFill>
                            <a:schemeClr val="tx1"/>
                          </a:solidFill>
                        </a:rPr>
                        <a:t>p</a:t>
                      </a:r>
                    </a:p>
                  </a:txBody>
                  <a:tcPr>
                    <a:solidFill>
                      <a:schemeClr val="accent1"/>
                    </a:solidFill>
                  </a:tcPr>
                </a:tc>
                <a:tc>
                  <a:txBody>
                    <a:bodyPr/>
                    <a:lstStyle/>
                    <a:p>
                      <a:r>
                        <a:rPr lang="cs-CZ" dirty="0">
                          <a:solidFill>
                            <a:schemeClr val="tx1"/>
                          </a:solidFill>
                        </a:rPr>
                        <a:t>o</a:t>
                      </a:r>
                    </a:p>
                  </a:txBody>
                  <a:tcPr>
                    <a:solidFill>
                      <a:schemeClr val="accent1"/>
                    </a:solidFill>
                  </a:tcPr>
                </a:tc>
                <a:tc>
                  <a:txBody>
                    <a:bodyPr/>
                    <a:lstStyle/>
                    <a:p>
                      <a:r>
                        <a:rPr lang="cs-CZ" dirty="0">
                          <a:solidFill>
                            <a:schemeClr val="tx1"/>
                          </a:solidFill>
                        </a:rPr>
                        <a:t>d v p</a:t>
                      </a:r>
                    </a:p>
                  </a:txBody>
                  <a:tcPr>
                    <a:solidFill>
                      <a:schemeClr val="accent1"/>
                    </a:solidFill>
                  </a:tcPr>
                </a:tc>
                <a:tc>
                  <a:txBody>
                    <a:bodyPr/>
                    <a:lstStyle/>
                    <a:p>
                      <a:r>
                        <a:rPr lang="cs-CZ" altLang="cs-CZ" b="0" dirty="0">
                          <a:solidFill>
                            <a:schemeClr val="tx1"/>
                          </a:solidFill>
                          <a:latin typeface="+mn-lt"/>
                        </a:rPr>
                        <a:t>d</a:t>
                      </a:r>
                      <a:r>
                        <a:rPr lang="cs-CZ" altLang="cs-CZ" b="0" baseline="0" dirty="0">
                          <a:solidFill>
                            <a:schemeClr val="tx1"/>
                          </a:solidFill>
                          <a:latin typeface="+mn-lt"/>
                        </a:rPr>
                        <a:t> </a:t>
                      </a:r>
                      <a:r>
                        <a:rPr lang="cs-CZ" altLang="cs-CZ" b="0" dirty="0">
                          <a:solidFill>
                            <a:schemeClr val="tx1"/>
                          </a:solidFill>
                          <a:latin typeface="Symbol" pitchFamily="16" charset="2"/>
                        </a:rPr>
                        <a:t> o</a:t>
                      </a:r>
                      <a:endParaRPr lang="cs-CZ" dirty="0">
                        <a:solidFill>
                          <a:schemeClr val="tx1"/>
                        </a:solidFill>
                      </a:endParaRPr>
                    </a:p>
                  </a:txBody>
                  <a:tcPr>
                    <a:solidFill>
                      <a:schemeClr val="accent1"/>
                    </a:solidFill>
                  </a:tcPr>
                </a:tc>
                <a:tc>
                  <a:txBody>
                    <a:bodyPr/>
                    <a:lstStyle/>
                    <a:p>
                      <a:endParaRPr lang="cs-CZ" dirty="0">
                        <a:solidFill>
                          <a:schemeClr val="tx1"/>
                        </a:solidFill>
                      </a:endParaRPr>
                    </a:p>
                  </a:txBody>
                  <a:tcPr>
                    <a:solidFill>
                      <a:schemeClr val="accent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altLang="cs-CZ" sz="1800" dirty="0">
                          <a:solidFill>
                            <a:schemeClr val="tx1"/>
                          </a:solidFill>
                          <a:latin typeface="Symbol" pitchFamily="16" charset="2"/>
                        </a:rPr>
                        <a:t></a:t>
                      </a:r>
                      <a:r>
                        <a:rPr lang="cs-CZ" altLang="cs-CZ" sz="1800" dirty="0">
                          <a:solidFill>
                            <a:schemeClr val="tx1"/>
                          </a:solidFill>
                        </a:rPr>
                        <a:t>o </a:t>
                      </a:r>
                      <a:r>
                        <a:rPr lang="cs-CZ" altLang="cs-CZ" b="0" dirty="0">
                          <a:solidFill>
                            <a:schemeClr val="tx1"/>
                          </a:solidFill>
                          <a:latin typeface="Symbol" pitchFamily="16" charset="2"/>
                        </a:rPr>
                        <a:t></a:t>
                      </a:r>
                      <a:r>
                        <a:rPr lang="cs-CZ" altLang="cs-CZ" sz="1800" dirty="0">
                          <a:solidFill>
                            <a:schemeClr val="tx1"/>
                          </a:solidFill>
                        </a:rPr>
                        <a:t> p</a:t>
                      </a:r>
                    </a:p>
                    <a:p>
                      <a:endParaRPr lang="cs-CZ" dirty="0">
                        <a:solidFill>
                          <a:schemeClr val="tx1"/>
                        </a:solidFill>
                      </a:endParaRPr>
                    </a:p>
                  </a:txBody>
                  <a:tcPr>
                    <a:solidFill>
                      <a:schemeClr val="accent1"/>
                    </a:solidFill>
                  </a:tcPr>
                </a:tc>
                <a:tc>
                  <a:txBody>
                    <a:bodyPr/>
                    <a:lstStyle/>
                    <a:p>
                      <a:endParaRPr lang="cs-CZ" dirty="0"/>
                    </a:p>
                  </a:txBody>
                  <a:tcPr>
                    <a:solidFill>
                      <a:schemeClr val="accent1"/>
                    </a:solidFill>
                  </a:tcPr>
                </a:tc>
                <a:extLst>
                  <a:ext uri="{0D108BD9-81ED-4DB2-BD59-A6C34878D82A}">
                    <a16:rowId xmlns:a16="http://schemas.microsoft.com/office/drawing/2014/main" val="10000"/>
                  </a:ext>
                </a:extLst>
              </a:tr>
              <a:tr h="370840">
                <a:tc>
                  <a:txBody>
                    <a:bodyPr/>
                    <a:lstStyle/>
                    <a:p>
                      <a:r>
                        <a:rPr lang="cs-CZ" dirty="0"/>
                        <a:t>0</a:t>
                      </a:r>
                    </a:p>
                  </a:txBody>
                  <a:tcPr>
                    <a:solidFill>
                      <a:schemeClr val="accent1"/>
                    </a:solidFill>
                  </a:tcPr>
                </a:tc>
                <a:tc>
                  <a:txBody>
                    <a:bodyPr/>
                    <a:lstStyle/>
                    <a:p>
                      <a:r>
                        <a:rPr lang="cs-CZ" dirty="0"/>
                        <a:t>0</a:t>
                      </a:r>
                    </a:p>
                  </a:txBody>
                  <a:tcPr>
                    <a:solidFill>
                      <a:schemeClr val="accent1"/>
                    </a:solidFill>
                  </a:tcPr>
                </a:tc>
                <a:tc>
                  <a:txBody>
                    <a:bodyPr/>
                    <a:lstStyle/>
                    <a:p>
                      <a:r>
                        <a:rPr lang="cs-CZ" dirty="0"/>
                        <a:t>0</a:t>
                      </a:r>
                    </a:p>
                  </a:txBody>
                  <a:tcPr>
                    <a:solidFill>
                      <a:schemeClr val="accent1"/>
                    </a:solidFill>
                  </a:tcPr>
                </a:tc>
                <a:tc>
                  <a:txBody>
                    <a:bodyPr/>
                    <a:lstStyle/>
                    <a:p>
                      <a:r>
                        <a:rPr lang="cs-CZ" dirty="0"/>
                        <a:t>0</a:t>
                      </a:r>
                    </a:p>
                  </a:txBody>
                  <a:tcPr>
                    <a:solidFill>
                      <a:schemeClr val="accent1"/>
                    </a:solidFill>
                  </a:tcPr>
                </a:tc>
                <a:tc>
                  <a:txBody>
                    <a:bodyPr/>
                    <a:lstStyle/>
                    <a:p>
                      <a:r>
                        <a:rPr lang="cs-CZ" dirty="0"/>
                        <a:t>1</a:t>
                      </a:r>
                    </a:p>
                  </a:txBody>
                  <a:tcPr>
                    <a:solidFill>
                      <a:schemeClr val="accent1"/>
                    </a:solidFill>
                  </a:tcPr>
                </a:tc>
                <a:tc>
                  <a:txBody>
                    <a:bodyPr/>
                    <a:lstStyle/>
                    <a:p>
                      <a:endParaRPr lang="cs-CZ"/>
                    </a:p>
                  </a:txBody>
                  <a:tcPr>
                    <a:solidFill>
                      <a:schemeClr val="accent1"/>
                    </a:solidFill>
                  </a:tcPr>
                </a:tc>
                <a:tc>
                  <a:txBody>
                    <a:bodyPr/>
                    <a:lstStyle/>
                    <a:p>
                      <a:r>
                        <a:rPr lang="cs-CZ" dirty="0"/>
                        <a:t>0</a:t>
                      </a:r>
                    </a:p>
                  </a:txBody>
                  <a:tcPr>
                    <a:solidFill>
                      <a:schemeClr val="accent1"/>
                    </a:solidFill>
                  </a:tcPr>
                </a:tc>
                <a:tc>
                  <a:txBody>
                    <a:bodyPr/>
                    <a:lstStyle/>
                    <a:p>
                      <a:endParaRPr lang="cs-CZ" dirty="0"/>
                    </a:p>
                  </a:txBody>
                  <a:tcPr>
                    <a:solidFill>
                      <a:schemeClr val="accent1"/>
                    </a:solidFill>
                  </a:tcPr>
                </a:tc>
                <a:extLst>
                  <a:ext uri="{0D108BD9-81ED-4DB2-BD59-A6C34878D82A}">
                    <a16:rowId xmlns:a16="http://schemas.microsoft.com/office/drawing/2014/main" val="10001"/>
                  </a:ext>
                </a:extLst>
              </a:tr>
              <a:tr h="370840">
                <a:tc>
                  <a:txBody>
                    <a:bodyPr/>
                    <a:lstStyle/>
                    <a:p>
                      <a:r>
                        <a:rPr lang="cs-CZ" dirty="0"/>
                        <a:t>0</a:t>
                      </a:r>
                    </a:p>
                  </a:txBody>
                  <a:tcPr>
                    <a:solidFill>
                      <a:schemeClr val="accent1"/>
                    </a:solidFill>
                  </a:tcPr>
                </a:tc>
                <a:tc>
                  <a:txBody>
                    <a:bodyPr/>
                    <a:lstStyle/>
                    <a:p>
                      <a:r>
                        <a:rPr lang="cs-CZ" dirty="0"/>
                        <a:t>0</a:t>
                      </a:r>
                    </a:p>
                  </a:txBody>
                  <a:tcPr>
                    <a:solidFill>
                      <a:schemeClr val="accent1"/>
                    </a:solidFill>
                  </a:tcPr>
                </a:tc>
                <a:tc>
                  <a:txBody>
                    <a:bodyPr/>
                    <a:lstStyle/>
                    <a:p>
                      <a:r>
                        <a:rPr lang="cs-CZ" dirty="0"/>
                        <a:t>1</a:t>
                      </a:r>
                    </a:p>
                  </a:txBody>
                  <a:tcPr>
                    <a:solidFill>
                      <a:schemeClr val="accent1"/>
                    </a:solidFill>
                  </a:tcPr>
                </a:tc>
                <a:tc>
                  <a:txBody>
                    <a:bodyPr/>
                    <a:lstStyle/>
                    <a:p>
                      <a:r>
                        <a:rPr lang="cs-CZ" dirty="0"/>
                        <a:t>0</a:t>
                      </a:r>
                    </a:p>
                  </a:txBody>
                  <a:tcPr>
                    <a:solidFill>
                      <a:schemeClr val="accent1"/>
                    </a:solidFill>
                  </a:tcPr>
                </a:tc>
                <a:tc>
                  <a:txBody>
                    <a:bodyPr/>
                    <a:lstStyle/>
                    <a:p>
                      <a:r>
                        <a:rPr lang="cs-CZ" dirty="0"/>
                        <a:t>1</a:t>
                      </a:r>
                    </a:p>
                  </a:txBody>
                  <a:tcPr>
                    <a:solidFill>
                      <a:schemeClr val="accent1"/>
                    </a:solidFill>
                  </a:tcPr>
                </a:tc>
                <a:tc>
                  <a:txBody>
                    <a:bodyPr/>
                    <a:lstStyle/>
                    <a:p>
                      <a:endParaRPr lang="cs-CZ" dirty="0"/>
                    </a:p>
                  </a:txBody>
                  <a:tcPr>
                    <a:solidFill>
                      <a:schemeClr val="accent1"/>
                    </a:solidFill>
                  </a:tcPr>
                </a:tc>
                <a:tc>
                  <a:txBody>
                    <a:bodyPr/>
                    <a:lstStyle/>
                    <a:p>
                      <a:r>
                        <a:rPr lang="cs-CZ" dirty="0"/>
                        <a:t>1</a:t>
                      </a:r>
                    </a:p>
                  </a:txBody>
                  <a:tcPr>
                    <a:solidFill>
                      <a:schemeClr val="accent1"/>
                    </a:solidFill>
                  </a:tcPr>
                </a:tc>
                <a:tc>
                  <a:txBody>
                    <a:bodyPr/>
                    <a:lstStyle/>
                    <a:p>
                      <a:endParaRPr lang="cs-CZ" dirty="0"/>
                    </a:p>
                  </a:txBody>
                  <a:tcPr>
                    <a:solidFill>
                      <a:schemeClr val="accent1"/>
                    </a:solidFill>
                  </a:tcPr>
                </a:tc>
                <a:extLst>
                  <a:ext uri="{0D108BD9-81ED-4DB2-BD59-A6C34878D82A}">
                    <a16:rowId xmlns:a16="http://schemas.microsoft.com/office/drawing/2014/main" val="10002"/>
                  </a:ext>
                </a:extLst>
              </a:tr>
              <a:tr h="370840">
                <a:tc>
                  <a:txBody>
                    <a:bodyPr/>
                    <a:lstStyle/>
                    <a:p>
                      <a:r>
                        <a:rPr lang="cs-CZ" dirty="0"/>
                        <a:t>0</a:t>
                      </a:r>
                    </a:p>
                  </a:txBody>
                  <a:tcPr>
                    <a:solidFill>
                      <a:srgbClr val="FF0000"/>
                    </a:solidFill>
                  </a:tcPr>
                </a:tc>
                <a:tc>
                  <a:txBody>
                    <a:bodyPr/>
                    <a:lstStyle/>
                    <a:p>
                      <a:r>
                        <a:rPr lang="cs-CZ" dirty="0"/>
                        <a:t>1</a:t>
                      </a:r>
                    </a:p>
                  </a:txBody>
                  <a:tcPr>
                    <a:solidFill>
                      <a:srgbClr val="FF0000"/>
                    </a:solidFill>
                  </a:tcPr>
                </a:tc>
                <a:tc>
                  <a:txBody>
                    <a:bodyPr/>
                    <a:lstStyle/>
                    <a:p>
                      <a:r>
                        <a:rPr lang="cs-CZ" dirty="0"/>
                        <a:t>0</a:t>
                      </a:r>
                    </a:p>
                  </a:txBody>
                  <a:tcPr>
                    <a:solidFill>
                      <a:srgbClr val="FF0000"/>
                    </a:solidFill>
                  </a:tcPr>
                </a:tc>
                <a:tc>
                  <a:txBody>
                    <a:bodyPr/>
                    <a:lstStyle/>
                    <a:p>
                      <a:r>
                        <a:rPr lang="cs-CZ" dirty="0"/>
                        <a:t>1</a:t>
                      </a:r>
                    </a:p>
                  </a:txBody>
                  <a:tcPr>
                    <a:solidFill>
                      <a:srgbClr val="FF0000"/>
                    </a:solidFill>
                  </a:tcPr>
                </a:tc>
                <a:tc>
                  <a:txBody>
                    <a:bodyPr/>
                    <a:lstStyle/>
                    <a:p>
                      <a:r>
                        <a:rPr lang="cs-CZ" dirty="0"/>
                        <a:t>1</a:t>
                      </a:r>
                    </a:p>
                  </a:txBody>
                  <a:tcPr>
                    <a:solidFill>
                      <a:srgbClr val="FF0000"/>
                    </a:solidFill>
                  </a:tcPr>
                </a:tc>
                <a:tc>
                  <a:txBody>
                    <a:bodyPr/>
                    <a:lstStyle/>
                    <a:p>
                      <a:endParaRPr lang="cs-CZ" dirty="0"/>
                    </a:p>
                  </a:txBody>
                  <a:tcPr>
                    <a:solidFill>
                      <a:srgbClr val="FF0000"/>
                    </a:solidFill>
                  </a:tcPr>
                </a:tc>
                <a:tc>
                  <a:txBody>
                    <a:bodyPr/>
                    <a:lstStyle/>
                    <a:p>
                      <a:r>
                        <a:rPr lang="cs-CZ" dirty="0"/>
                        <a:t>1</a:t>
                      </a:r>
                    </a:p>
                  </a:txBody>
                  <a:tcPr>
                    <a:solidFill>
                      <a:srgbClr val="FF0000"/>
                    </a:solidFill>
                  </a:tcPr>
                </a:tc>
                <a:tc>
                  <a:txBody>
                    <a:bodyPr/>
                    <a:lstStyle/>
                    <a:p>
                      <a:endParaRPr lang="cs-CZ" dirty="0"/>
                    </a:p>
                  </a:txBody>
                  <a:tcPr>
                    <a:solidFill>
                      <a:srgbClr val="FF0000"/>
                    </a:solidFill>
                  </a:tcPr>
                </a:tc>
                <a:extLst>
                  <a:ext uri="{0D108BD9-81ED-4DB2-BD59-A6C34878D82A}">
                    <a16:rowId xmlns:a16="http://schemas.microsoft.com/office/drawing/2014/main" val="10003"/>
                  </a:ext>
                </a:extLst>
              </a:tr>
              <a:tr h="370840">
                <a:tc>
                  <a:txBody>
                    <a:bodyPr/>
                    <a:lstStyle/>
                    <a:p>
                      <a:r>
                        <a:rPr lang="cs-CZ" dirty="0"/>
                        <a:t>0</a:t>
                      </a:r>
                    </a:p>
                  </a:txBody>
                  <a:tcPr>
                    <a:solidFill>
                      <a:srgbClr val="FF0000"/>
                    </a:solidFill>
                  </a:tcPr>
                </a:tc>
                <a:tc>
                  <a:txBody>
                    <a:bodyPr/>
                    <a:lstStyle/>
                    <a:p>
                      <a:r>
                        <a:rPr lang="cs-CZ" dirty="0"/>
                        <a:t>1</a:t>
                      </a:r>
                    </a:p>
                  </a:txBody>
                  <a:tcPr>
                    <a:solidFill>
                      <a:srgbClr val="FF0000"/>
                    </a:solidFill>
                  </a:tcPr>
                </a:tc>
                <a:tc>
                  <a:txBody>
                    <a:bodyPr/>
                    <a:lstStyle/>
                    <a:p>
                      <a:r>
                        <a:rPr lang="cs-CZ" dirty="0"/>
                        <a:t>1</a:t>
                      </a:r>
                    </a:p>
                  </a:txBody>
                  <a:tcPr>
                    <a:solidFill>
                      <a:srgbClr val="FF0000"/>
                    </a:solidFill>
                  </a:tcPr>
                </a:tc>
                <a:tc>
                  <a:txBody>
                    <a:bodyPr/>
                    <a:lstStyle/>
                    <a:p>
                      <a:r>
                        <a:rPr lang="cs-CZ" dirty="0"/>
                        <a:t>1</a:t>
                      </a:r>
                    </a:p>
                  </a:txBody>
                  <a:tcPr>
                    <a:solidFill>
                      <a:srgbClr val="FF0000"/>
                    </a:solidFill>
                  </a:tcPr>
                </a:tc>
                <a:tc>
                  <a:txBody>
                    <a:bodyPr/>
                    <a:lstStyle/>
                    <a:p>
                      <a:r>
                        <a:rPr lang="cs-CZ" dirty="0"/>
                        <a:t>1</a:t>
                      </a:r>
                    </a:p>
                  </a:txBody>
                  <a:tcPr>
                    <a:solidFill>
                      <a:srgbClr val="FF0000"/>
                    </a:solidFill>
                  </a:tcPr>
                </a:tc>
                <a:tc>
                  <a:txBody>
                    <a:bodyPr/>
                    <a:lstStyle/>
                    <a:p>
                      <a:endParaRPr lang="cs-CZ" dirty="0"/>
                    </a:p>
                  </a:txBody>
                  <a:tcPr>
                    <a:solidFill>
                      <a:srgbClr val="FF0000"/>
                    </a:solidFill>
                  </a:tcPr>
                </a:tc>
                <a:tc>
                  <a:txBody>
                    <a:bodyPr/>
                    <a:lstStyle/>
                    <a:p>
                      <a:r>
                        <a:rPr lang="cs-CZ" dirty="0"/>
                        <a:t>1</a:t>
                      </a:r>
                    </a:p>
                  </a:txBody>
                  <a:tcPr>
                    <a:solidFill>
                      <a:srgbClr val="FF0000"/>
                    </a:solidFill>
                  </a:tcPr>
                </a:tc>
                <a:tc>
                  <a:txBody>
                    <a:bodyPr/>
                    <a:lstStyle/>
                    <a:p>
                      <a:endParaRPr lang="cs-CZ" dirty="0"/>
                    </a:p>
                  </a:txBody>
                  <a:tcPr>
                    <a:solidFill>
                      <a:srgbClr val="FF0000"/>
                    </a:solidFill>
                  </a:tcPr>
                </a:tc>
                <a:extLst>
                  <a:ext uri="{0D108BD9-81ED-4DB2-BD59-A6C34878D82A}">
                    <a16:rowId xmlns:a16="http://schemas.microsoft.com/office/drawing/2014/main" val="10004"/>
                  </a:ext>
                </a:extLst>
              </a:tr>
              <a:tr h="370840">
                <a:tc>
                  <a:txBody>
                    <a:bodyPr/>
                    <a:lstStyle/>
                    <a:p>
                      <a:r>
                        <a:rPr lang="cs-CZ" dirty="0"/>
                        <a:t>1</a:t>
                      </a:r>
                    </a:p>
                  </a:txBody>
                  <a:tcPr>
                    <a:solidFill>
                      <a:schemeClr val="accent1"/>
                    </a:solidFill>
                  </a:tcPr>
                </a:tc>
                <a:tc>
                  <a:txBody>
                    <a:bodyPr/>
                    <a:lstStyle/>
                    <a:p>
                      <a:r>
                        <a:rPr lang="cs-CZ" dirty="0"/>
                        <a:t>0</a:t>
                      </a:r>
                    </a:p>
                  </a:txBody>
                  <a:tcPr>
                    <a:solidFill>
                      <a:schemeClr val="accent1"/>
                    </a:solidFill>
                  </a:tcPr>
                </a:tc>
                <a:tc>
                  <a:txBody>
                    <a:bodyPr/>
                    <a:lstStyle/>
                    <a:p>
                      <a:r>
                        <a:rPr lang="cs-CZ" dirty="0"/>
                        <a:t>0</a:t>
                      </a:r>
                    </a:p>
                  </a:txBody>
                  <a:tcPr>
                    <a:solidFill>
                      <a:schemeClr val="accent1"/>
                    </a:solidFill>
                  </a:tcPr>
                </a:tc>
                <a:tc>
                  <a:txBody>
                    <a:bodyPr/>
                    <a:lstStyle/>
                    <a:p>
                      <a:r>
                        <a:rPr lang="cs-CZ" dirty="0"/>
                        <a:t>1</a:t>
                      </a:r>
                    </a:p>
                  </a:txBody>
                  <a:tcPr>
                    <a:solidFill>
                      <a:schemeClr val="accent1"/>
                    </a:solidFill>
                  </a:tcPr>
                </a:tc>
                <a:tc>
                  <a:txBody>
                    <a:bodyPr/>
                    <a:lstStyle/>
                    <a:p>
                      <a:r>
                        <a:rPr lang="cs-CZ" dirty="0"/>
                        <a:t>0</a:t>
                      </a:r>
                    </a:p>
                  </a:txBody>
                  <a:tcPr>
                    <a:solidFill>
                      <a:schemeClr val="accent1"/>
                    </a:solidFill>
                  </a:tcPr>
                </a:tc>
                <a:tc>
                  <a:txBody>
                    <a:bodyPr/>
                    <a:lstStyle/>
                    <a:p>
                      <a:endParaRPr lang="cs-CZ" dirty="0"/>
                    </a:p>
                  </a:txBody>
                  <a:tcPr>
                    <a:solidFill>
                      <a:schemeClr val="accent1"/>
                    </a:solidFill>
                  </a:tcPr>
                </a:tc>
                <a:tc>
                  <a:txBody>
                    <a:bodyPr/>
                    <a:lstStyle/>
                    <a:p>
                      <a:r>
                        <a:rPr lang="cs-CZ" dirty="0"/>
                        <a:t>0</a:t>
                      </a:r>
                    </a:p>
                  </a:txBody>
                  <a:tcPr>
                    <a:solidFill>
                      <a:schemeClr val="accent1"/>
                    </a:solidFill>
                  </a:tcPr>
                </a:tc>
                <a:tc>
                  <a:txBody>
                    <a:bodyPr/>
                    <a:lstStyle/>
                    <a:p>
                      <a:endParaRPr lang="cs-CZ" dirty="0"/>
                    </a:p>
                  </a:txBody>
                  <a:tcPr>
                    <a:solidFill>
                      <a:schemeClr val="accent1"/>
                    </a:solidFill>
                  </a:tcPr>
                </a:tc>
                <a:extLst>
                  <a:ext uri="{0D108BD9-81ED-4DB2-BD59-A6C34878D82A}">
                    <a16:rowId xmlns:a16="http://schemas.microsoft.com/office/drawing/2014/main" val="10005"/>
                  </a:ext>
                </a:extLst>
              </a:tr>
              <a:tr h="370840">
                <a:tc>
                  <a:txBody>
                    <a:bodyPr/>
                    <a:lstStyle/>
                    <a:p>
                      <a:r>
                        <a:rPr lang="cs-CZ" dirty="0"/>
                        <a:t>1</a:t>
                      </a:r>
                    </a:p>
                  </a:txBody>
                  <a:tcPr>
                    <a:solidFill>
                      <a:srgbClr val="FF0000"/>
                    </a:solidFill>
                  </a:tcPr>
                </a:tc>
                <a:tc>
                  <a:txBody>
                    <a:bodyPr/>
                    <a:lstStyle/>
                    <a:p>
                      <a:r>
                        <a:rPr lang="cs-CZ" dirty="0"/>
                        <a:t>0</a:t>
                      </a:r>
                    </a:p>
                  </a:txBody>
                  <a:tcPr>
                    <a:solidFill>
                      <a:srgbClr val="FF0000"/>
                    </a:solidFill>
                  </a:tcPr>
                </a:tc>
                <a:tc>
                  <a:txBody>
                    <a:bodyPr/>
                    <a:lstStyle/>
                    <a:p>
                      <a:r>
                        <a:rPr lang="cs-CZ" dirty="0"/>
                        <a:t>1</a:t>
                      </a:r>
                    </a:p>
                  </a:txBody>
                  <a:tcPr>
                    <a:solidFill>
                      <a:srgbClr val="FF0000"/>
                    </a:solidFill>
                  </a:tcPr>
                </a:tc>
                <a:tc>
                  <a:txBody>
                    <a:bodyPr/>
                    <a:lstStyle/>
                    <a:p>
                      <a:r>
                        <a:rPr lang="cs-CZ" dirty="0"/>
                        <a:t>1</a:t>
                      </a:r>
                    </a:p>
                  </a:txBody>
                  <a:tcPr>
                    <a:solidFill>
                      <a:srgbClr val="FF0000"/>
                    </a:solidFill>
                  </a:tcPr>
                </a:tc>
                <a:tc>
                  <a:txBody>
                    <a:bodyPr/>
                    <a:lstStyle/>
                    <a:p>
                      <a:r>
                        <a:rPr lang="cs-CZ" dirty="0"/>
                        <a:t>1</a:t>
                      </a:r>
                    </a:p>
                  </a:txBody>
                  <a:tcPr>
                    <a:solidFill>
                      <a:srgbClr val="FF0000"/>
                    </a:solidFill>
                  </a:tcPr>
                </a:tc>
                <a:tc>
                  <a:txBody>
                    <a:bodyPr/>
                    <a:lstStyle/>
                    <a:p>
                      <a:endParaRPr lang="cs-CZ" dirty="0"/>
                    </a:p>
                  </a:txBody>
                  <a:tcPr>
                    <a:solidFill>
                      <a:srgbClr val="FF0000"/>
                    </a:solidFill>
                  </a:tcPr>
                </a:tc>
                <a:tc>
                  <a:txBody>
                    <a:bodyPr/>
                    <a:lstStyle/>
                    <a:p>
                      <a:r>
                        <a:rPr lang="cs-CZ" dirty="0"/>
                        <a:t>1</a:t>
                      </a:r>
                    </a:p>
                  </a:txBody>
                  <a:tcPr>
                    <a:solidFill>
                      <a:srgbClr val="FF0000"/>
                    </a:solidFill>
                  </a:tcPr>
                </a:tc>
                <a:tc>
                  <a:txBody>
                    <a:bodyPr/>
                    <a:lstStyle/>
                    <a:p>
                      <a:endParaRPr lang="cs-CZ" dirty="0"/>
                    </a:p>
                  </a:txBody>
                  <a:tcPr>
                    <a:solidFill>
                      <a:srgbClr val="FF0000"/>
                    </a:solidFill>
                  </a:tcPr>
                </a:tc>
                <a:extLst>
                  <a:ext uri="{0D108BD9-81ED-4DB2-BD59-A6C34878D82A}">
                    <a16:rowId xmlns:a16="http://schemas.microsoft.com/office/drawing/2014/main" val="10006"/>
                  </a:ext>
                </a:extLst>
              </a:tr>
              <a:tr h="370840">
                <a:tc>
                  <a:txBody>
                    <a:bodyPr/>
                    <a:lstStyle/>
                    <a:p>
                      <a:r>
                        <a:rPr lang="cs-CZ" dirty="0"/>
                        <a:t>1</a:t>
                      </a:r>
                    </a:p>
                  </a:txBody>
                  <a:tcPr>
                    <a:solidFill>
                      <a:schemeClr val="accent1"/>
                    </a:solidFill>
                  </a:tcPr>
                </a:tc>
                <a:tc>
                  <a:txBody>
                    <a:bodyPr/>
                    <a:lstStyle/>
                    <a:p>
                      <a:r>
                        <a:rPr lang="cs-CZ" dirty="0"/>
                        <a:t>1</a:t>
                      </a:r>
                    </a:p>
                  </a:txBody>
                  <a:tcPr>
                    <a:solidFill>
                      <a:schemeClr val="accent1"/>
                    </a:solidFill>
                  </a:tcPr>
                </a:tc>
                <a:tc>
                  <a:txBody>
                    <a:bodyPr/>
                    <a:lstStyle/>
                    <a:p>
                      <a:r>
                        <a:rPr lang="cs-CZ" dirty="0"/>
                        <a:t>0</a:t>
                      </a:r>
                    </a:p>
                  </a:txBody>
                  <a:tcPr>
                    <a:solidFill>
                      <a:schemeClr val="accent1"/>
                    </a:solidFill>
                  </a:tcPr>
                </a:tc>
                <a:tc>
                  <a:txBody>
                    <a:bodyPr/>
                    <a:lstStyle/>
                    <a:p>
                      <a:r>
                        <a:rPr lang="cs-CZ" dirty="0"/>
                        <a:t>1</a:t>
                      </a:r>
                    </a:p>
                  </a:txBody>
                  <a:tcPr>
                    <a:solidFill>
                      <a:schemeClr val="accent1"/>
                    </a:solidFill>
                  </a:tcPr>
                </a:tc>
                <a:tc>
                  <a:txBody>
                    <a:bodyPr/>
                    <a:lstStyle/>
                    <a:p>
                      <a:r>
                        <a:rPr lang="cs-CZ" dirty="0"/>
                        <a:t>0</a:t>
                      </a:r>
                    </a:p>
                  </a:txBody>
                  <a:tcPr>
                    <a:solidFill>
                      <a:schemeClr val="accent1"/>
                    </a:solidFill>
                  </a:tcPr>
                </a:tc>
                <a:tc>
                  <a:txBody>
                    <a:bodyPr/>
                    <a:lstStyle/>
                    <a:p>
                      <a:endParaRPr lang="cs-CZ"/>
                    </a:p>
                  </a:txBody>
                  <a:tcPr>
                    <a:solidFill>
                      <a:schemeClr val="accent1"/>
                    </a:solidFill>
                  </a:tcPr>
                </a:tc>
                <a:tc>
                  <a:txBody>
                    <a:bodyPr/>
                    <a:lstStyle/>
                    <a:p>
                      <a:r>
                        <a:rPr lang="cs-CZ" dirty="0"/>
                        <a:t>1</a:t>
                      </a:r>
                    </a:p>
                  </a:txBody>
                  <a:tcPr>
                    <a:solidFill>
                      <a:schemeClr val="accent1"/>
                    </a:solidFill>
                  </a:tcPr>
                </a:tc>
                <a:tc>
                  <a:txBody>
                    <a:bodyPr/>
                    <a:lstStyle/>
                    <a:p>
                      <a:endParaRPr lang="cs-CZ" dirty="0"/>
                    </a:p>
                  </a:txBody>
                  <a:tcPr>
                    <a:solidFill>
                      <a:schemeClr val="accent1"/>
                    </a:solidFill>
                  </a:tcPr>
                </a:tc>
                <a:extLst>
                  <a:ext uri="{0D108BD9-81ED-4DB2-BD59-A6C34878D82A}">
                    <a16:rowId xmlns:a16="http://schemas.microsoft.com/office/drawing/2014/main" val="10007"/>
                  </a:ext>
                </a:extLst>
              </a:tr>
              <a:tr h="370840">
                <a:tc>
                  <a:txBody>
                    <a:bodyPr/>
                    <a:lstStyle/>
                    <a:p>
                      <a:r>
                        <a:rPr lang="cs-CZ" dirty="0"/>
                        <a:t>1</a:t>
                      </a:r>
                    </a:p>
                  </a:txBody>
                  <a:tcPr>
                    <a:solidFill>
                      <a:srgbClr val="FF0000"/>
                    </a:solidFill>
                  </a:tcPr>
                </a:tc>
                <a:tc>
                  <a:txBody>
                    <a:bodyPr/>
                    <a:lstStyle/>
                    <a:p>
                      <a:r>
                        <a:rPr lang="cs-CZ" dirty="0"/>
                        <a:t>1</a:t>
                      </a:r>
                    </a:p>
                  </a:txBody>
                  <a:tcPr>
                    <a:solidFill>
                      <a:srgbClr val="FF0000"/>
                    </a:solidFill>
                  </a:tcPr>
                </a:tc>
                <a:tc>
                  <a:txBody>
                    <a:bodyPr/>
                    <a:lstStyle/>
                    <a:p>
                      <a:r>
                        <a:rPr lang="cs-CZ" dirty="0"/>
                        <a:t>1</a:t>
                      </a:r>
                    </a:p>
                  </a:txBody>
                  <a:tcPr>
                    <a:solidFill>
                      <a:srgbClr val="FF0000"/>
                    </a:solidFill>
                  </a:tcPr>
                </a:tc>
                <a:tc>
                  <a:txBody>
                    <a:bodyPr/>
                    <a:lstStyle/>
                    <a:p>
                      <a:r>
                        <a:rPr lang="cs-CZ" dirty="0"/>
                        <a:t>1</a:t>
                      </a:r>
                    </a:p>
                  </a:txBody>
                  <a:tcPr>
                    <a:solidFill>
                      <a:srgbClr val="FF0000"/>
                    </a:solidFill>
                  </a:tcPr>
                </a:tc>
                <a:tc>
                  <a:txBody>
                    <a:bodyPr/>
                    <a:lstStyle/>
                    <a:p>
                      <a:r>
                        <a:rPr lang="cs-CZ" dirty="0"/>
                        <a:t>1</a:t>
                      </a:r>
                    </a:p>
                  </a:txBody>
                  <a:tcPr>
                    <a:solidFill>
                      <a:srgbClr val="FF0000"/>
                    </a:solidFill>
                  </a:tcPr>
                </a:tc>
                <a:tc>
                  <a:txBody>
                    <a:bodyPr/>
                    <a:lstStyle/>
                    <a:p>
                      <a:endParaRPr lang="cs-CZ" dirty="0"/>
                    </a:p>
                  </a:txBody>
                  <a:tcPr>
                    <a:solidFill>
                      <a:srgbClr val="FF0000"/>
                    </a:solidFill>
                  </a:tcPr>
                </a:tc>
                <a:tc>
                  <a:txBody>
                    <a:bodyPr/>
                    <a:lstStyle/>
                    <a:p>
                      <a:r>
                        <a:rPr lang="cs-CZ" dirty="0"/>
                        <a:t>1</a:t>
                      </a:r>
                    </a:p>
                  </a:txBody>
                  <a:tcPr>
                    <a:solidFill>
                      <a:srgbClr val="FF0000"/>
                    </a:solidFill>
                  </a:tcPr>
                </a:tc>
                <a:tc>
                  <a:txBody>
                    <a:bodyPr/>
                    <a:lstStyle/>
                    <a:p>
                      <a:endParaRPr lang="cs-CZ" dirty="0"/>
                    </a:p>
                  </a:txBody>
                  <a:tcPr>
                    <a:solidFill>
                      <a:srgbClr val="FF0000"/>
                    </a:solid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1636967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Axiomatické (syntaktické) systémy</a:t>
            </a:r>
          </a:p>
        </p:txBody>
      </p:sp>
      <p:sp>
        <p:nvSpPr>
          <p:cNvPr id="3" name="Zástupný symbol pro obsah 2"/>
          <p:cNvSpPr>
            <a:spLocks noGrp="1"/>
          </p:cNvSpPr>
          <p:nvPr>
            <p:ph idx="1"/>
          </p:nvPr>
        </p:nvSpPr>
        <p:spPr>
          <a:xfrm>
            <a:off x="436438" y="1196752"/>
            <a:ext cx="8229600" cy="3917032"/>
          </a:xfrm>
        </p:spPr>
        <p:txBody>
          <a:bodyPr>
            <a:normAutofit fontScale="55000" lnSpcReduction="20000"/>
          </a:bodyPr>
          <a:lstStyle/>
          <a:p>
            <a:r>
              <a:rPr lang="cs-CZ" dirty="0"/>
              <a:t>Už </a:t>
            </a:r>
            <a:r>
              <a:rPr lang="cs-CZ" dirty="0" err="1"/>
              <a:t>Euklidés</a:t>
            </a:r>
            <a:r>
              <a:rPr lang="cs-CZ" dirty="0"/>
              <a:t>, který položil základy moderním úvahám o axiomatických (formálních) systémech, narazil na to, že množina – v jeho případě geometrických – pravd je nekonečná. Kromě problému s určením takovéto rozsáhlé množiny tu jde i o problém, jak se ujistit, že libovolná pravda z dané množiny skutečně je pravdou. </a:t>
            </a:r>
          </a:p>
          <a:p>
            <a:r>
              <a:rPr lang="cs-CZ" dirty="0"/>
              <a:t>Při sestavování axiomatického systému nejprve zvolíme (konečnou) množinu základních, evidentních a tedy důkaz nevyžadujících pravd, tzv. axiomů. </a:t>
            </a:r>
          </a:p>
          <a:p>
            <a:r>
              <a:rPr lang="cs-CZ" dirty="0"/>
              <a:t>Dále zvolíme (konečnou) množinu bezpečných prostředků, tzv. odvozovacích pravidel (někdy zvaných dedukční či derivační pravidla), jež umožňují z množiny axiomů generovat další pravdy, tzv. teorémy. </a:t>
            </a:r>
          </a:p>
          <a:p>
            <a:r>
              <a:rPr lang="cs-CZ" dirty="0"/>
              <a:t>Jednotlivé teorémy, tedy dokazované pravdy, jsou vždy demonstrovány pomocí důkazů, tj. posloupností pravd daných (čili axiomů) nebo již dokázaných (čili teorémů), přičemž jednotlivé prvky této posloupnosti jsou získávány pomocí pravidel odvozování. </a:t>
            </a:r>
          </a:p>
          <a:p>
            <a:r>
              <a:rPr lang="cs-CZ" dirty="0"/>
              <a:t>Ve 20. století se zjistilo (zvl. díky </a:t>
            </a:r>
            <a:r>
              <a:rPr lang="cs-CZ" dirty="0" err="1"/>
              <a:t>Gödelovým</a:t>
            </a:r>
            <a:r>
              <a:rPr lang="cs-CZ" dirty="0"/>
              <a:t> výsledkům), že pojem pravdy ve smyslu pravdivé formule a pojem dokazatelné formule je žádoucí od sebe oddělit.</a:t>
            </a:r>
          </a:p>
        </p:txBody>
      </p:sp>
      <p:sp>
        <p:nvSpPr>
          <p:cNvPr id="4" name="AutoShape 2" descr="Výsledek obrázku pro euklid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4941168"/>
            <a:ext cx="1584176" cy="158417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36096" y="4761148"/>
            <a:ext cx="1529245" cy="19442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5905537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Formální systém</a:t>
            </a:r>
          </a:p>
        </p:txBody>
      </p:sp>
      <p:sp>
        <p:nvSpPr>
          <p:cNvPr id="3" name="Zástupný symbol pro obsah 2"/>
          <p:cNvSpPr>
            <a:spLocks noGrp="1"/>
          </p:cNvSpPr>
          <p:nvPr>
            <p:ph idx="1"/>
          </p:nvPr>
        </p:nvSpPr>
        <p:spPr/>
        <p:txBody>
          <a:bodyPr/>
          <a:lstStyle/>
          <a:p>
            <a:r>
              <a:rPr lang="cs-CZ" dirty="0"/>
              <a:t>Formální jazyk (bez sémantiky)</a:t>
            </a:r>
          </a:p>
          <a:p>
            <a:r>
              <a:rPr lang="cs-CZ" dirty="0"/>
              <a:t>Množina axiomů</a:t>
            </a:r>
          </a:p>
          <a:p>
            <a:r>
              <a:rPr lang="cs-CZ" dirty="0"/>
              <a:t>Množina odvozovacích pravidel</a:t>
            </a:r>
          </a:p>
        </p:txBody>
      </p:sp>
    </p:spTree>
    <p:extLst>
      <p:ext uri="{BB962C8B-B14F-4D97-AF65-F5344CB8AC3E}">
        <p14:creationId xmlns:p14="http://schemas.microsoft.com/office/powerpoint/2010/main" val="35272620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Formální jazyk výrokové logiky</a:t>
            </a:r>
          </a:p>
        </p:txBody>
      </p:sp>
      <p:sp>
        <p:nvSpPr>
          <p:cNvPr id="3" name="Zástupný symbol pro obsah 2"/>
          <p:cNvSpPr>
            <a:spLocks noGrp="1"/>
          </p:cNvSpPr>
          <p:nvPr>
            <p:ph idx="1"/>
          </p:nvPr>
        </p:nvSpPr>
        <p:spPr/>
        <p:txBody>
          <a:bodyPr/>
          <a:lstStyle/>
          <a:p>
            <a:r>
              <a:rPr lang="cs-CZ" dirty="0"/>
              <a:t>Už byl představen</a:t>
            </a:r>
          </a:p>
          <a:p>
            <a:r>
              <a:rPr lang="cs-CZ" dirty="0"/>
              <a:t>Pro zjednodušení použijeme jazyk, jehož jedinými spojkami jsou jazyk, jehož jedinými spojkami jsou </a:t>
            </a:r>
            <a:r>
              <a:rPr lang="cs-CZ" altLang="cs-CZ" dirty="0">
                <a:solidFill>
                  <a:schemeClr val="tx1"/>
                </a:solidFill>
                <a:latin typeface="Symbol" pitchFamily="16" charset="2"/>
              </a:rPr>
              <a:t> </a:t>
            </a:r>
            <a:r>
              <a:rPr lang="cs-CZ" dirty="0"/>
              <a:t> a </a:t>
            </a:r>
            <a:r>
              <a:rPr lang="cs-CZ" altLang="cs-CZ" dirty="0">
                <a:latin typeface="Symbol" pitchFamily="16" charset="2"/>
              </a:rPr>
              <a:t> </a:t>
            </a:r>
            <a:endParaRPr lang="cs-CZ" altLang="cs-CZ" dirty="0"/>
          </a:p>
          <a:p>
            <a:r>
              <a:rPr lang="cs-CZ" dirty="0"/>
              <a:t>V případě potřeby se ostatní spojky dají </a:t>
            </a:r>
            <a:r>
              <a:rPr lang="cs-CZ" dirty="0" err="1"/>
              <a:t>pocí</a:t>
            </a:r>
            <a:r>
              <a:rPr lang="cs-CZ" dirty="0"/>
              <a:t> těchto dvou dodefinovat</a:t>
            </a:r>
          </a:p>
        </p:txBody>
      </p:sp>
    </p:spTree>
    <p:extLst>
      <p:ext uri="{BB962C8B-B14F-4D97-AF65-F5344CB8AC3E}">
        <p14:creationId xmlns:p14="http://schemas.microsoft.com/office/powerpoint/2010/main" val="2676495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Axiomy výrokové logiky</a:t>
            </a:r>
          </a:p>
        </p:txBody>
      </p:sp>
      <p:sp>
        <p:nvSpPr>
          <p:cNvPr id="3" name="Zástupný symbol pro obsah 2"/>
          <p:cNvSpPr>
            <a:spLocks noGrp="1"/>
          </p:cNvSpPr>
          <p:nvPr>
            <p:ph idx="1"/>
          </p:nvPr>
        </p:nvSpPr>
        <p:spPr/>
        <p:txBody>
          <a:bodyPr/>
          <a:lstStyle/>
          <a:p>
            <a:pPr marL="514350" indent="-514350">
              <a:buFont typeface="+mj-lt"/>
              <a:buAutoNum type="arabicPeriod"/>
            </a:pPr>
            <a:r>
              <a:rPr lang="cs-CZ" dirty="0"/>
              <a:t>A</a:t>
            </a:r>
            <a:r>
              <a:rPr lang="cs-CZ" altLang="cs-CZ" dirty="0">
                <a:solidFill>
                  <a:schemeClr val="tx1"/>
                </a:solidFill>
                <a:latin typeface="Symbol" pitchFamily="16" charset="2"/>
              </a:rPr>
              <a:t> </a:t>
            </a:r>
            <a:r>
              <a:rPr lang="cs-CZ" dirty="0"/>
              <a:t>(B</a:t>
            </a:r>
            <a:r>
              <a:rPr lang="cs-CZ" altLang="cs-CZ" dirty="0">
                <a:solidFill>
                  <a:schemeClr val="tx1"/>
                </a:solidFill>
                <a:latin typeface="Symbol" pitchFamily="16" charset="2"/>
              </a:rPr>
              <a:t>  </a:t>
            </a:r>
            <a:r>
              <a:rPr lang="cs-CZ" dirty="0"/>
              <a:t>A)</a:t>
            </a:r>
          </a:p>
          <a:p>
            <a:pPr marL="514350" indent="-514350">
              <a:buFont typeface="+mj-lt"/>
              <a:buAutoNum type="arabicPeriod"/>
            </a:pPr>
            <a:r>
              <a:rPr lang="pt-BR" dirty="0"/>
              <a:t>(A</a:t>
            </a:r>
            <a:r>
              <a:rPr lang="cs-CZ" altLang="cs-CZ" dirty="0">
                <a:solidFill>
                  <a:schemeClr val="tx1"/>
                </a:solidFill>
                <a:latin typeface="Symbol" pitchFamily="16" charset="2"/>
              </a:rPr>
              <a:t>  </a:t>
            </a:r>
            <a:r>
              <a:rPr lang="pt-BR" dirty="0"/>
              <a:t>(B</a:t>
            </a:r>
            <a:r>
              <a:rPr lang="cs-CZ" altLang="cs-CZ" dirty="0">
                <a:solidFill>
                  <a:schemeClr val="tx1"/>
                </a:solidFill>
                <a:latin typeface="Symbol" pitchFamily="16" charset="2"/>
              </a:rPr>
              <a:t>  </a:t>
            </a:r>
            <a:r>
              <a:rPr lang="pt-BR" dirty="0"/>
              <a:t>C))</a:t>
            </a:r>
            <a:r>
              <a:rPr lang="cs-CZ" altLang="cs-CZ" dirty="0">
                <a:solidFill>
                  <a:schemeClr val="tx1"/>
                </a:solidFill>
                <a:latin typeface="Symbol" pitchFamily="16" charset="2"/>
              </a:rPr>
              <a:t> </a:t>
            </a:r>
            <a:r>
              <a:rPr lang="pt-BR" dirty="0"/>
              <a:t>((A</a:t>
            </a:r>
            <a:r>
              <a:rPr lang="cs-CZ" altLang="cs-CZ" dirty="0">
                <a:solidFill>
                  <a:schemeClr val="tx1"/>
                </a:solidFill>
                <a:latin typeface="Symbol" pitchFamily="16" charset="2"/>
              </a:rPr>
              <a:t></a:t>
            </a:r>
            <a:r>
              <a:rPr lang="pt-BR" dirty="0"/>
              <a:t>B)</a:t>
            </a:r>
            <a:r>
              <a:rPr lang="cs-CZ" altLang="cs-CZ" dirty="0">
                <a:solidFill>
                  <a:schemeClr val="tx1"/>
                </a:solidFill>
                <a:latin typeface="Symbol" pitchFamily="16" charset="2"/>
              </a:rPr>
              <a:t> </a:t>
            </a:r>
            <a:r>
              <a:rPr lang="pt-BR" dirty="0"/>
              <a:t>(A</a:t>
            </a:r>
            <a:r>
              <a:rPr lang="cs-CZ" altLang="cs-CZ" dirty="0">
                <a:solidFill>
                  <a:schemeClr val="tx1"/>
                </a:solidFill>
                <a:latin typeface="Symbol" pitchFamily="16" charset="2"/>
              </a:rPr>
              <a:t></a:t>
            </a:r>
            <a:r>
              <a:rPr lang="pt-BR" dirty="0"/>
              <a:t>C))</a:t>
            </a:r>
          </a:p>
          <a:p>
            <a:pPr marL="514350" indent="-514350">
              <a:buFont typeface="+mj-lt"/>
              <a:buAutoNum type="arabicPeriod"/>
            </a:pPr>
            <a:r>
              <a:rPr lang="cs-CZ" dirty="0"/>
              <a:t>(</a:t>
            </a:r>
            <a:r>
              <a:rPr lang="cs-CZ" altLang="cs-CZ" dirty="0">
                <a:latin typeface="Symbol" pitchFamily="16" charset="2"/>
              </a:rPr>
              <a:t> </a:t>
            </a:r>
            <a:r>
              <a:rPr lang="cs-CZ" dirty="0"/>
              <a:t>B</a:t>
            </a:r>
            <a:r>
              <a:rPr lang="cs-CZ" altLang="cs-CZ" dirty="0">
                <a:solidFill>
                  <a:schemeClr val="tx1"/>
                </a:solidFill>
                <a:latin typeface="Symbol" pitchFamily="16" charset="2"/>
              </a:rPr>
              <a:t>  </a:t>
            </a:r>
            <a:r>
              <a:rPr lang="cs-CZ" altLang="cs-CZ" dirty="0">
                <a:latin typeface="Symbol" pitchFamily="16" charset="2"/>
              </a:rPr>
              <a:t> </a:t>
            </a:r>
            <a:r>
              <a:rPr lang="cs-CZ" dirty="0"/>
              <a:t>A)</a:t>
            </a:r>
            <a:r>
              <a:rPr lang="cs-CZ" altLang="cs-CZ" dirty="0">
                <a:solidFill>
                  <a:schemeClr val="tx1"/>
                </a:solidFill>
                <a:latin typeface="Symbol" pitchFamily="16" charset="2"/>
              </a:rPr>
              <a:t> </a:t>
            </a:r>
            <a:r>
              <a:rPr lang="cs-CZ" dirty="0"/>
              <a:t>(A</a:t>
            </a:r>
            <a:r>
              <a:rPr lang="cs-CZ" altLang="cs-CZ" dirty="0">
                <a:solidFill>
                  <a:schemeClr val="tx1"/>
                </a:solidFill>
                <a:latin typeface="Symbol" pitchFamily="16" charset="2"/>
              </a:rPr>
              <a:t>  </a:t>
            </a:r>
            <a:r>
              <a:rPr lang="cs-CZ" dirty="0"/>
              <a:t>B)</a:t>
            </a:r>
          </a:p>
          <a:p>
            <a:r>
              <a:rPr lang="cs-CZ" dirty="0"/>
              <a:t>Existují i  jiné sady </a:t>
            </a:r>
            <a:r>
              <a:rPr lang="cs-CZ" dirty="0" err="1"/>
              <a:t>axiomových</a:t>
            </a:r>
            <a:r>
              <a:rPr lang="cs-CZ" dirty="0"/>
              <a:t> schémat</a:t>
            </a:r>
          </a:p>
        </p:txBody>
      </p:sp>
    </p:spTree>
    <p:extLst>
      <p:ext uri="{BB962C8B-B14F-4D97-AF65-F5344CB8AC3E}">
        <p14:creationId xmlns:p14="http://schemas.microsoft.com/office/powerpoint/2010/main" val="38059712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a:t>Odvozovací pravidla výrokové logiky</a:t>
            </a:r>
          </a:p>
        </p:txBody>
      </p:sp>
      <p:sp>
        <p:nvSpPr>
          <p:cNvPr id="3" name="Zástupný symbol pro obsah 2"/>
          <p:cNvSpPr>
            <a:spLocks noGrp="1"/>
          </p:cNvSpPr>
          <p:nvPr>
            <p:ph idx="1"/>
          </p:nvPr>
        </p:nvSpPr>
        <p:spPr/>
        <p:txBody>
          <a:bodyPr>
            <a:normAutofit fontScale="85000" lnSpcReduction="20000"/>
          </a:bodyPr>
          <a:lstStyle/>
          <a:p>
            <a:r>
              <a:rPr lang="cs-CZ" dirty="0"/>
              <a:t>Modus </a:t>
            </a:r>
            <a:r>
              <a:rPr lang="cs-CZ" dirty="0" err="1"/>
              <a:t>ponens</a:t>
            </a:r>
            <a:r>
              <a:rPr lang="cs-CZ" dirty="0"/>
              <a:t> (MP)</a:t>
            </a:r>
          </a:p>
          <a:p>
            <a:pPr marL="0" indent="0">
              <a:buNone/>
            </a:pPr>
            <a:r>
              <a:rPr lang="cs-CZ" dirty="0"/>
              <a:t>A</a:t>
            </a:r>
            <a:r>
              <a:rPr lang="cs-CZ" altLang="cs-CZ" dirty="0">
                <a:solidFill>
                  <a:schemeClr val="tx1"/>
                </a:solidFill>
                <a:latin typeface="Symbol" pitchFamily="16" charset="2"/>
              </a:rPr>
              <a:t>  </a:t>
            </a:r>
            <a:r>
              <a:rPr lang="cs-CZ" dirty="0"/>
              <a:t>B</a:t>
            </a:r>
          </a:p>
          <a:p>
            <a:pPr marL="0" indent="0">
              <a:buNone/>
            </a:pPr>
            <a:r>
              <a:rPr lang="cs-CZ" dirty="0"/>
              <a:t>A</a:t>
            </a:r>
          </a:p>
          <a:p>
            <a:pPr marL="0" indent="0">
              <a:buNone/>
            </a:pPr>
            <a:r>
              <a:rPr lang="cs-CZ" dirty="0"/>
              <a:t>–––––</a:t>
            </a:r>
          </a:p>
          <a:p>
            <a:pPr marL="0" indent="0">
              <a:buNone/>
            </a:pPr>
            <a:r>
              <a:rPr lang="cs-CZ" dirty="0"/>
              <a:t>B</a:t>
            </a:r>
          </a:p>
          <a:p>
            <a:r>
              <a:rPr lang="cs-CZ" dirty="0"/>
              <a:t>Pravidlo substituce</a:t>
            </a:r>
          </a:p>
          <a:p>
            <a:pPr marL="0" indent="0">
              <a:buNone/>
            </a:pPr>
            <a:r>
              <a:rPr lang="cs-CZ" dirty="0"/>
              <a:t>A</a:t>
            </a:r>
          </a:p>
          <a:p>
            <a:pPr marL="0" indent="0">
              <a:buNone/>
            </a:pPr>
            <a:r>
              <a:rPr lang="cs-CZ" dirty="0"/>
              <a:t>–––––</a:t>
            </a:r>
          </a:p>
          <a:p>
            <a:pPr marL="0" indent="0">
              <a:buNone/>
            </a:pPr>
            <a:r>
              <a:rPr lang="cs-CZ" dirty="0"/>
              <a:t>A[B/a] </a:t>
            </a:r>
          </a:p>
          <a:p>
            <a:pPr marL="0" indent="0">
              <a:buNone/>
            </a:pPr>
            <a:r>
              <a:rPr lang="cs-CZ" dirty="0"/>
              <a:t>(pomocí [B/a] vyznačujeme nahrazení všech výskytů a v A pomocí B)</a:t>
            </a:r>
          </a:p>
        </p:txBody>
      </p:sp>
    </p:spTree>
    <p:extLst>
      <p:ext uri="{BB962C8B-B14F-4D97-AF65-F5344CB8AC3E}">
        <p14:creationId xmlns:p14="http://schemas.microsoft.com/office/powerpoint/2010/main" val="2344865342"/>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50</TotalTime>
  <Words>773</Words>
  <Application>Microsoft Office PowerPoint</Application>
  <PresentationFormat>Předvádění na obrazovce (4:3)</PresentationFormat>
  <Paragraphs>117</Paragraphs>
  <Slides>16</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16</vt:i4>
      </vt:variant>
    </vt:vector>
  </HeadingPairs>
  <TitlesOfParts>
    <vt:vector size="20" baseType="lpstr">
      <vt:lpstr>Arial</vt:lpstr>
      <vt:lpstr>Calibri</vt:lpstr>
      <vt:lpstr>Symbol</vt:lpstr>
      <vt:lpstr>Motiv systému Office</vt:lpstr>
      <vt:lpstr>Sémantický a syntaktický důsledek</vt:lpstr>
      <vt:lpstr>Sémantický důsledek</vt:lpstr>
      <vt:lpstr>Příklad</vt:lpstr>
      <vt:lpstr>Příklad</vt:lpstr>
      <vt:lpstr>Axiomatické (syntaktické) systémy</vt:lpstr>
      <vt:lpstr>Formální systém</vt:lpstr>
      <vt:lpstr>Formální jazyk výrokové logiky</vt:lpstr>
      <vt:lpstr>Axiomy výrokové logiky</vt:lpstr>
      <vt:lpstr>Odvozovací pravidla výrokové logiky</vt:lpstr>
      <vt:lpstr>Důkaz</vt:lpstr>
      <vt:lpstr>Příklad důkazu formule A  A</vt:lpstr>
      <vt:lpstr>Dokazatelnost formule</vt:lpstr>
      <vt:lpstr>Syntaktická bezespornost</vt:lpstr>
      <vt:lpstr>Korektnost (sémantická bezespornost) </vt:lpstr>
      <vt:lpstr>Sémantická úplnost</vt:lpstr>
      <vt:lpstr>Jak je na tom výroková logika?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Sémantický a syntaktický důsledek</dc:title>
  <dc:creator>sborovna</dc:creator>
  <cp:lastModifiedBy>RNDr. Tomáš Vaníček, Ph.D.</cp:lastModifiedBy>
  <cp:revision>6</cp:revision>
  <dcterms:created xsi:type="dcterms:W3CDTF">2017-09-21T11:53:56Z</dcterms:created>
  <dcterms:modified xsi:type="dcterms:W3CDTF">2018-10-17T12:47:18Z</dcterms:modified>
</cp:coreProperties>
</file>