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1" r:id="rId7"/>
    <p:sldId id="260" r:id="rId8"/>
    <p:sldId id="262" r:id="rId9"/>
    <p:sldId id="270" r:id="rId10"/>
    <p:sldId id="272" r:id="rId11"/>
    <p:sldId id="263" r:id="rId12"/>
    <p:sldId id="264" r:id="rId13"/>
    <p:sldId id="265" r:id="rId14"/>
    <p:sldId id="267" r:id="rId15"/>
    <p:sldId id="266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59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95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99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44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3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3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8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84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11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93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94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AE5B3-4865-4EC0-B382-995A38689712}" type="datetimeFigureOut">
              <a:rPr lang="cs-CZ" smtClean="0"/>
              <a:t>17.10.2018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40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Predikátová logika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(1. řádu)</a:t>
            </a:r>
          </a:p>
        </p:txBody>
      </p:sp>
    </p:spTree>
    <p:extLst>
      <p:ext uri="{BB962C8B-B14F-4D97-AF65-F5344CB8AC3E}">
        <p14:creationId xmlns:p14="http://schemas.microsoft.com/office/powerpoint/2010/main" val="142777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Příklad, jazyk aritmetiky 2. řádu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500" dirty="0"/>
              <a:t>Máme navíc </a:t>
            </a:r>
          </a:p>
          <a:p>
            <a:pPr lvl="1"/>
            <a:r>
              <a:rPr lang="cs-CZ" altLang="cs-CZ" sz="2100" dirty="0"/>
              <a:t>symboly pro množiny  objektů </a:t>
            </a:r>
          </a:p>
          <a:p>
            <a:pPr lvl="2"/>
            <a:r>
              <a:rPr lang="cs-CZ" altLang="cs-CZ" sz="1700" dirty="0">
                <a:latin typeface="Script MT Bold" panose="03040602040607080904" pitchFamily="66" charset="0"/>
              </a:rPr>
              <a:t>M</a:t>
            </a:r>
            <a:r>
              <a:rPr lang="cs-CZ" altLang="cs-CZ" sz="1700" baseline="-25000" dirty="0">
                <a:latin typeface="Script MT Bold" panose="03040602040607080904" pitchFamily="66" charset="0"/>
              </a:rPr>
              <a:t>1</a:t>
            </a:r>
            <a:r>
              <a:rPr lang="cs-CZ" altLang="cs-CZ" sz="1700" dirty="0">
                <a:latin typeface="Script MT Bold" panose="03040602040607080904" pitchFamily="66" charset="0"/>
              </a:rPr>
              <a:t>, M</a:t>
            </a:r>
            <a:r>
              <a:rPr lang="cs-CZ" altLang="cs-CZ" sz="1700" baseline="-25000" dirty="0">
                <a:latin typeface="Script MT Bold" panose="03040602040607080904" pitchFamily="66" charset="0"/>
              </a:rPr>
              <a:t>2</a:t>
            </a:r>
            <a:r>
              <a:rPr lang="cs-CZ" altLang="cs-CZ" sz="1700" dirty="0"/>
              <a:t>,…</a:t>
            </a:r>
          </a:p>
          <a:p>
            <a:pPr lvl="1"/>
            <a:r>
              <a:rPr lang="cs-CZ" altLang="cs-CZ" sz="2100" dirty="0"/>
              <a:t>Způsob popisu množiny pomocí vlastnosti objektů</a:t>
            </a:r>
          </a:p>
          <a:p>
            <a:pPr lvl="2"/>
            <a:r>
              <a:rPr lang="cs-CZ" altLang="cs-CZ" sz="1700" dirty="0">
                <a:latin typeface="Script MT Bold" panose="03040602040607080904" pitchFamily="66" charset="0"/>
              </a:rPr>
              <a:t>M</a:t>
            </a:r>
            <a:r>
              <a:rPr lang="cs-CZ" altLang="cs-CZ" sz="1700" baseline="-25000" dirty="0">
                <a:latin typeface="Script MT Bold" panose="03040602040607080904" pitchFamily="66" charset="0"/>
              </a:rPr>
              <a:t>1</a:t>
            </a:r>
            <a:r>
              <a:rPr lang="cs-CZ" altLang="cs-CZ" sz="1700" dirty="0">
                <a:latin typeface="Script MT Bold" panose="03040602040607080904" pitchFamily="66" charset="0"/>
              </a:rPr>
              <a:t> </a:t>
            </a:r>
            <a:r>
              <a:rPr lang="cs-CZ" altLang="cs-CZ" sz="1700" dirty="0"/>
              <a:t>= </a:t>
            </a:r>
            <a:r>
              <a:rPr lang="en-US" altLang="cs-CZ" sz="1700" dirty="0"/>
              <a:t>{x | x &gt; s</a:t>
            </a:r>
            <a:r>
              <a:rPr lang="cs-CZ" altLang="cs-CZ" sz="1700" dirty="0"/>
              <a:t>(s(0))</a:t>
            </a:r>
            <a:r>
              <a:rPr lang="en-US" altLang="cs-CZ" sz="1700" dirty="0"/>
              <a:t>}</a:t>
            </a:r>
            <a:endParaRPr lang="cs-CZ" altLang="cs-CZ" sz="1700" dirty="0"/>
          </a:p>
          <a:p>
            <a:pPr lvl="1"/>
            <a:r>
              <a:rPr lang="cs-CZ" altLang="cs-CZ" sz="2100" dirty="0"/>
              <a:t>Predikát </a:t>
            </a:r>
            <a:r>
              <a:rPr lang="cs-CZ" sz="2100" dirty="0">
                <a:sym typeface="Symbol"/>
              </a:rPr>
              <a:t>, prvek náleží do množiny</a:t>
            </a:r>
          </a:p>
          <a:p>
            <a:pPr lvl="2"/>
            <a:r>
              <a:rPr lang="cs-CZ" sz="1800" dirty="0">
                <a:sym typeface="Symbol"/>
              </a:rPr>
              <a:t>x  </a:t>
            </a:r>
            <a:r>
              <a:rPr lang="cs-CZ" altLang="cs-CZ" sz="1700" dirty="0">
                <a:latin typeface="Script MT Bold" panose="03040602040607080904" pitchFamily="66" charset="0"/>
              </a:rPr>
              <a:t>M</a:t>
            </a:r>
            <a:r>
              <a:rPr lang="cs-CZ" altLang="cs-CZ" sz="1700" baseline="-25000" dirty="0">
                <a:latin typeface="Script MT Bold" panose="03040602040607080904" pitchFamily="66" charset="0"/>
              </a:rPr>
              <a:t>1</a:t>
            </a:r>
            <a:endParaRPr lang="cs-CZ" altLang="cs-CZ" sz="1700" dirty="0"/>
          </a:p>
          <a:p>
            <a:r>
              <a:rPr lang="cs-CZ" altLang="cs-CZ" sz="2400" dirty="0"/>
              <a:t>Příklad formule</a:t>
            </a:r>
          </a:p>
          <a:p>
            <a:pPr lvl="1"/>
            <a:r>
              <a:rPr lang="cs-CZ" sz="2000" dirty="0">
                <a:sym typeface="Symbol"/>
              </a:rPr>
              <a:t></a:t>
            </a:r>
            <a:r>
              <a:rPr lang="cs-CZ" sz="2000" dirty="0"/>
              <a:t>x </a:t>
            </a:r>
            <a:r>
              <a:rPr lang="en-US" sz="2000" dirty="0"/>
              <a:t>(</a:t>
            </a:r>
            <a:r>
              <a:rPr lang="cs-CZ" sz="2000" dirty="0">
                <a:sym typeface="Symbol"/>
              </a:rPr>
              <a:t>x  </a:t>
            </a:r>
            <a:r>
              <a:rPr lang="en-US" altLang="cs-CZ" sz="2000" dirty="0"/>
              <a:t>{x | x &gt; s</a:t>
            </a:r>
            <a:r>
              <a:rPr lang="cs-CZ" altLang="cs-CZ" sz="2000" dirty="0"/>
              <a:t>(s(0))</a:t>
            </a:r>
            <a:r>
              <a:rPr lang="en-US" altLang="cs-CZ" sz="2000" dirty="0"/>
              <a:t>}</a:t>
            </a:r>
            <a:r>
              <a:rPr lang="cs-CZ" altLang="cs-CZ" sz="2000" dirty="0"/>
              <a:t> </a:t>
            </a:r>
            <a:r>
              <a:rPr lang="cs-CZ" sz="2000" dirty="0">
                <a:sym typeface="Symbol"/>
              </a:rPr>
              <a:t> x </a:t>
            </a:r>
            <a:r>
              <a:rPr lang="en-US" sz="2000" dirty="0">
                <a:sym typeface="Symbol"/>
              </a:rPr>
              <a:t>&gt; 0)</a:t>
            </a:r>
            <a:endParaRPr lang="cs-CZ" alt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96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Splnitelnost, tautologie, kontradikce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Uzavřená formule A je </a:t>
            </a:r>
            <a:r>
              <a:rPr lang="cs-CZ" dirty="0">
                <a:solidFill>
                  <a:srgbClr val="FF0000"/>
                </a:solidFill>
              </a:rPr>
              <a:t>splnitelná</a:t>
            </a:r>
            <a:r>
              <a:rPr lang="cs-CZ" dirty="0"/>
              <a:t>, jestliže existuje interpretace I, ve které je pravdivá. Taková interpretace se nazývá </a:t>
            </a:r>
            <a:r>
              <a:rPr lang="cs-CZ" dirty="0">
                <a:solidFill>
                  <a:srgbClr val="FF0000"/>
                </a:solidFill>
              </a:rPr>
              <a:t>model</a:t>
            </a:r>
            <a:r>
              <a:rPr lang="cs-CZ" dirty="0"/>
              <a:t> uzavřené formule</a:t>
            </a:r>
          </a:p>
          <a:p>
            <a:r>
              <a:rPr lang="cs-CZ" dirty="0"/>
              <a:t>Uzavřená formule A je </a:t>
            </a:r>
            <a:r>
              <a:rPr lang="cs-CZ" dirty="0">
                <a:solidFill>
                  <a:srgbClr val="FF0000"/>
                </a:solidFill>
              </a:rPr>
              <a:t>tautologie </a:t>
            </a:r>
            <a:r>
              <a:rPr lang="cs-CZ" dirty="0"/>
              <a:t>je-li  pravdivá v každé interpretaci</a:t>
            </a:r>
          </a:p>
          <a:p>
            <a:r>
              <a:rPr lang="cs-CZ" dirty="0"/>
              <a:t>Uzavřená formule A je </a:t>
            </a:r>
            <a:r>
              <a:rPr lang="cs-CZ" dirty="0">
                <a:solidFill>
                  <a:srgbClr val="FF0000"/>
                </a:solidFill>
              </a:rPr>
              <a:t>kontradikce</a:t>
            </a:r>
            <a:r>
              <a:rPr lang="cs-CZ" dirty="0"/>
              <a:t>, jestliže nemá model, tedy neexistuje interpretace I, v která by formule A byla pravdivá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545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Sémantický důsledek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je stejná jako u výrokové logiky</a:t>
            </a:r>
          </a:p>
          <a:p>
            <a:r>
              <a:rPr lang="cs-CZ" altLang="cs-CZ" dirty="0">
                <a:solidFill>
                  <a:schemeClr val="tx1"/>
                </a:solidFill>
              </a:rPr>
              <a:t>Uzavřená Formule A je </a:t>
            </a:r>
            <a:r>
              <a:rPr lang="cs-CZ" altLang="cs-CZ" dirty="0">
                <a:solidFill>
                  <a:srgbClr val="FF0000"/>
                </a:solidFill>
              </a:rPr>
              <a:t>sémantický důsledek</a:t>
            </a:r>
            <a:r>
              <a:rPr lang="cs-CZ" altLang="cs-CZ" dirty="0">
                <a:solidFill>
                  <a:schemeClr val="tx1"/>
                </a:solidFill>
              </a:rPr>
              <a:t> množiny uzavřených formulí M       (M |= A), jestliže A je pravdivá v každém modelu množiny 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90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systém predikátové logiky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Axiomy</a:t>
            </a:r>
          </a:p>
          <a:p>
            <a:pPr lvl="1"/>
            <a:r>
              <a:rPr lang="cs-CZ" dirty="0"/>
              <a:t>Axiomy výrokové logiky</a:t>
            </a:r>
          </a:p>
          <a:p>
            <a:pPr lvl="1"/>
            <a:r>
              <a:rPr lang="cs-CZ" dirty="0">
                <a:sym typeface="Symbol"/>
              </a:rPr>
              <a:t></a:t>
            </a:r>
            <a:r>
              <a:rPr lang="cs-CZ" dirty="0"/>
              <a:t>(</a:t>
            </a:r>
            <a:r>
              <a:rPr lang="cs-CZ" i="1" dirty="0"/>
              <a:t>t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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</a:t>
            </a:r>
            <a:r>
              <a:rPr lang="cs-CZ" i="1" dirty="0"/>
              <a:t>x 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¬</a:t>
            </a:r>
            <a:r>
              <a:rPr lang="cs-CZ" dirty="0">
                <a:sym typeface="Symbol"/>
              </a:rPr>
              <a:t></a:t>
            </a:r>
            <a:r>
              <a:rPr lang="cs-CZ" i="1" dirty="0"/>
              <a:t>x 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)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</a:t>
            </a:r>
            <a:r>
              <a:rPr lang="cs-CZ" i="1" dirty="0"/>
              <a:t>x </a:t>
            </a:r>
            <a:r>
              <a:rPr lang="cs-CZ" dirty="0"/>
              <a:t>¬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)</a:t>
            </a:r>
          </a:p>
          <a:p>
            <a:r>
              <a:rPr lang="cs-CZ" dirty="0"/>
              <a:t>Odvozovací pravidla</a:t>
            </a:r>
          </a:p>
          <a:p>
            <a:pPr lvl="1"/>
            <a:r>
              <a:rPr lang="cs-CZ" dirty="0"/>
              <a:t>Modus </a:t>
            </a:r>
            <a:r>
              <a:rPr lang="cs-CZ" dirty="0" err="1"/>
              <a:t>Ponens</a:t>
            </a:r>
            <a:endParaRPr lang="cs-CZ" dirty="0"/>
          </a:p>
          <a:p>
            <a:pPr lvl="1"/>
            <a:r>
              <a:rPr lang="cs-CZ" dirty="0"/>
              <a:t>Substituce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037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Úplnost, korektnost a bezespornost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Systém predikátové logiky je bezesporný</a:t>
            </a:r>
          </a:p>
          <a:p>
            <a:r>
              <a:rPr lang="cs-CZ" dirty="0">
                <a:solidFill>
                  <a:srgbClr val="FF0000"/>
                </a:solidFill>
              </a:rPr>
              <a:t>Systém predikátové logiky je korektní</a:t>
            </a:r>
          </a:p>
          <a:p>
            <a:r>
              <a:rPr lang="cs-CZ" dirty="0"/>
              <a:t>Systém predikátové logiky je úplný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079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ovšem jinak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66124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Každý jazyk predikátové logiky má nekonečně mnoho možných interpretací (už jenom universum lze stanovit nekonečně mnoha způsoby). </a:t>
            </a:r>
          </a:p>
          <a:p>
            <a:r>
              <a:rPr lang="cs-CZ" dirty="0"/>
              <a:t>Tím se liší od jazyka výrokové logiky, který má vždy jen konečný počet interpretací – ohodnocení  TRUE – FALSE výrokových proměnných (jazyk výrokové logiky pracující s </a:t>
            </a:r>
            <a:r>
              <a:rPr lang="cs-CZ" i="1" dirty="0"/>
              <a:t>n</a:t>
            </a:r>
            <a:r>
              <a:rPr lang="cs-CZ" dirty="0"/>
              <a:t> výrokovými symboly má různých 2</a:t>
            </a:r>
            <a:r>
              <a:rPr lang="cs-CZ" i="1" baseline="30000" dirty="0"/>
              <a:t>n</a:t>
            </a:r>
            <a:r>
              <a:rPr lang="cs-CZ" dirty="0"/>
              <a:t> interpretací, je tedy možné, i když časově náročné, ověřit pravdivost všech interpretací ).</a:t>
            </a:r>
          </a:p>
          <a:p>
            <a:r>
              <a:rPr lang="cs-CZ" dirty="0"/>
              <a:t>Tautologičnost formulí predikátové logiky nelze proto sémanticky dokazovat tak, že ukážeme, že každá možná interpretace jazyka je i modelem dané formule. </a:t>
            </a:r>
          </a:p>
          <a:p>
            <a:r>
              <a:rPr lang="cs-CZ" dirty="0"/>
              <a:t>Tímto způsobem jsme postupovali ve výrokové logice, když jsme zjišťovali pravdivostní hodnotu formule pro každou kombinaci pravdivostních hodnot výrokových symbolů. I zde při velkém </a:t>
            </a:r>
            <a:r>
              <a:rPr lang="cs-CZ" i="1" dirty="0"/>
              <a:t>n</a:t>
            </a:r>
            <a:r>
              <a:rPr lang="cs-CZ" dirty="0"/>
              <a:t> narážel tento postup na exponenciální růst výpočetní složitosti. </a:t>
            </a:r>
          </a:p>
          <a:p>
            <a:r>
              <a:rPr lang="cs-CZ" dirty="0"/>
              <a:t>U predikátového počtu nelze tento způsob užít ani teoreticky, bez ohledu na rostoucí časové nároky na výpočet. </a:t>
            </a:r>
          </a:p>
          <a:p>
            <a:r>
              <a:rPr lang="cs-CZ" dirty="0"/>
              <a:t>Postup ověřování pravdivosti formulí predikátové logiky je obtížné automatizovat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629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Predikátové logiky vyšších řádů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518457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Sem patří například i aritmetika ze ZŠ, která používá pojem množina</a:t>
            </a:r>
          </a:p>
          <a:p>
            <a:r>
              <a:rPr lang="cs-CZ" dirty="0"/>
              <a:t>Pro predikátové logiky vyššího než 1. řádu platí </a:t>
            </a:r>
            <a:r>
              <a:rPr lang="cs-CZ" dirty="0" err="1"/>
              <a:t>Gödelova</a:t>
            </a:r>
            <a:r>
              <a:rPr lang="cs-CZ" dirty="0"/>
              <a:t> věta o neúplnosti</a:t>
            </a:r>
          </a:p>
          <a:p>
            <a:pPr lvl="1"/>
            <a:r>
              <a:rPr lang="cs-CZ" dirty="0"/>
              <a:t>Žádný formální systém pro predikátovou logiku vyššího než prvního řádu není zároveň korektní a úplný.</a:t>
            </a:r>
          </a:p>
          <a:p>
            <a:r>
              <a:rPr lang="cs-CZ" dirty="0"/>
              <a:t>To tedy platí i pro běžnou aritmetiku</a:t>
            </a:r>
          </a:p>
          <a:p>
            <a:r>
              <a:rPr lang="cs-CZ" dirty="0"/>
              <a:t>Důsledek</a:t>
            </a:r>
          </a:p>
          <a:p>
            <a:pPr lvl="1"/>
            <a:r>
              <a:rPr lang="cs-CZ" dirty="0"/>
              <a:t>V takových systémech (a tedy i v běžné aritmetice) musí existovat tvrzení o jejichž pravdivosti nelze rozhodnout.</a:t>
            </a:r>
          </a:p>
          <a:p>
            <a:pPr lvl="1"/>
            <a:r>
              <a:rPr lang="cs-CZ" dirty="0"/>
              <a:t>Příkladem je tzv. „hypotéza kontinua“, uslyšíte o ní za pár týdnů</a:t>
            </a:r>
          </a:p>
        </p:txBody>
      </p:sp>
    </p:spTree>
    <p:extLst>
      <p:ext uri="{BB962C8B-B14F-4D97-AF65-F5344CB8AC3E}">
        <p14:creationId xmlns:p14="http://schemas.microsoft.com/office/powerpoint/2010/main" val="1072818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Predikátová logika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5184576"/>
          </a:xfrm>
        </p:spPr>
        <p:txBody>
          <a:bodyPr>
            <a:normAutofit fontScale="62500" lnSpcReduction="20000"/>
          </a:bodyPr>
          <a:lstStyle/>
          <a:p>
            <a:r>
              <a:rPr lang="cs-CZ" sz="3800" dirty="0"/>
              <a:t>Formalizuje výroky o vlastnostech předmětů (entit) a vztazích mezi předměty, které patří do dané předmětné oblasti – univerza.</a:t>
            </a:r>
          </a:p>
          <a:p>
            <a:r>
              <a:rPr lang="cs-CZ" sz="3800" dirty="0"/>
              <a:t>Příklad:</a:t>
            </a:r>
          </a:p>
          <a:p>
            <a:pPr lvl="1"/>
            <a:r>
              <a:rPr lang="cs-CZ" sz="3800" i="1" dirty="0"/>
              <a:t> Následovník </a:t>
            </a:r>
            <a:r>
              <a:rPr lang="cs-CZ" sz="3800" i="1" dirty="0">
                <a:solidFill>
                  <a:srgbClr val="FF0000"/>
                </a:solidFill>
              </a:rPr>
              <a:t>každého</a:t>
            </a:r>
            <a:r>
              <a:rPr lang="cs-CZ" sz="3800" i="1" dirty="0"/>
              <a:t> lichého přirozeného čísla je sudé číslo.</a:t>
            </a:r>
          </a:p>
          <a:p>
            <a:pPr lvl="1"/>
            <a:r>
              <a:rPr lang="cs-CZ" sz="3800" i="1" dirty="0"/>
              <a:t>Číslo 7 je liché.</a:t>
            </a:r>
          </a:p>
          <a:p>
            <a:pPr lvl="1"/>
            <a:r>
              <a:rPr lang="cs-CZ" sz="3800" i="1" dirty="0">
                <a:sym typeface="Symbol"/>
              </a:rPr>
              <a:t></a:t>
            </a:r>
            <a:r>
              <a:rPr lang="cs-CZ" sz="3800" i="1" dirty="0"/>
              <a:t>  Číslo 8 je sudé.</a:t>
            </a:r>
          </a:p>
          <a:p>
            <a:r>
              <a:rPr lang="cs-CZ" sz="3800" dirty="0"/>
              <a:t>Predikátové logiky vyšších řádů formalizují vztahy mezi vlastnostmi a vztahy, vztahy mezi vztahy vlastnostmi vztahů a vlastností … . Výrokovou logiku lze považovat za predikátovou logiku nultého řádu. Formalizuje pouze výroky o entitách. </a:t>
            </a:r>
          </a:p>
          <a:p>
            <a:r>
              <a:rPr lang="cs-CZ" sz="3800" dirty="0"/>
              <a:t>S výrokovou logikou vědecké  disciplíny nevystačí.</a:t>
            </a:r>
          </a:p>
          <a:p>
            <a:r>
              <a:rPr lang="cs-CZ" sz="3800" dirty="0"/>
              <a:t>S predikátovou logikou prvého řádu se </a:t>
            </a:r>
            <a:r>
              <a:rPr lang="cs-CZ" sz="3800" i="1" dirty="0"/>
              <a:t>zpravidla</a:t>
            </a:r>
            <a:r>
              <a:rPr lang="cs-CZ" sz="3800" dirty="0"/>
              <a:t> vystačí v matematice i informatice.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88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 predikátové logiky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Logické symboly:</a:t>
            </a:r>
            <a:endParaRPr lang="cs-CZ" dirty="0"/>
          </a:p>
          <a:p>
            <a:pPr lvl="1"/>
            <a:r>
              <a:rPr lang="cs-CZ" dirty="0"/>
              <a:t>Symboly pro proměnné (např. </a:t>
            </a:r>
            <a:r>
              <a:rPr lang="cs-CZ" i="1" dirty="0"/>
              <a:t>x, y, z, u, v, x</a:t>
            </a:r>
            <a:r>
              <a:rPr lang="cs-CZ" baseline="-25000" dirty="0"/>
              <a:t>1</a:t>
            </a:r>
            <a:r>
              <a:rPr lang="cs-CZ" i="1" dirty="0"/>
              <a:t>, x</a:t>
            </a:r>
            <a:r>
              <a:rPr lang="cs-CZ" baseline="-25000" dirty="0"/>
              <a:t>2</a:t>
            </a:r>
            <a:r>
              <a:rPr lang="cs-CZ" i="1" dirty="0"/>
              <a:t>, ... 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Logické spojky </a:t>
            </a:r>
            <a:r>
              <a:rPr lang="cs-CZ" dirty="0">
                <a:sym typeface="Symbol"/>
              </a:rPr>
              <a:t></a:t>
            </a:r>
            <a:r>
              <a:rPr lang="cs-CZ" dirty="0"/>
              <a:t>, </a:t>
            </a:r>
            <a:r>
              <a:rPr lang="en-US" dirty="0"/>
              <a:t>&amp;</a:t>
            </a:r>
            <a:r>
              <a:rPr lang="cs-CZ" dirty="0"/>
              <a:t>,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, </a:t>
            </a:r>
            <a:r>
              <a:rPr lang="cs-CZ" dirty="0">
                <a:sym typeface="Symbol"/>
              </a:rPr>
              <a:t></a:t>
            </a:r>
            <a:r>
              <a:rPr lang="cs-CZ" dirty="0"/>
              <a:t>, </a:t>
            </a:r>
            <a:r>
              <a:rPr lang="cs-CZ" dirty="0">
                <a:sym typeface="Symbol"/>
              </a:rPr>
              <a:t></a:t>
            </a:r>
            <a:endParaRPr lang="cs-CZ" dirty="0"/>
          </a:p>
          <a:p>
            <a:pPr lvl="1"/>
            <a:r>
              <a:rPr lang="cs-CZ" dirty="0"/>
              <a:t>Univerzální kvantifikátor </a:t>
            </a:r>
            <a:r>
              <a:rPr lang="cs-CZ" dirty="0">
                <a:sym typeface="Symbol"/>
              </a:rPr>
              <a:t></a:t>
            </a:r>
            <a:r>
              <a:rPr lang="cs-CZ" dirty="0"/>
              <a:t> (čti „pro všechna“)</a:t>
            </a:r>
          </a:p>
          <a:p>
            <a:pPr lvl="1"/>
            <a:r>
              <a:rPr lang="cs-CZ" dirty="0"/>
              <a:t>Existenční kvantifikátor </a:t>
            </a:r>
            <a:r>
              <a:rPr lang="cs-CZ" dirty="0">
                <a:sym typeface="Symbol"/>
              </a:rPr>
              <a:t></a:t>
            </a:r>
            <a:r>
              <a:rPr lang="cs-CZ" dirty="0"/>
              <a:t> (čti existuje)</a:t>
            </a:r>
          </a:p>
          <a:p>
            <a:r>
              <a:rPr lang="cs-CZ" dirty="0"/>
              <a:t> </a:t>
            </a:r>
            <a:r>
              <a:rPr lang="cs-CZ" b="1" dirty="0"/>
              <a:t>Speciální symboly:</a:t>
            </a:r>
            <a:endParaRPr lang="cs-CZ" dirty="0"/>
          </a:p>
          <a:p>
            <a:pPr lvl="1"/>
            <a:r>
              <a:rPr lang="en-US" dirty="0"/>
              <a:t>S</a:t>
            </a:r>
            <a:r>
              <a:rPr lang="cs-CZ" dirty="0" err="1"/>
              <a:t>ymboly</a:t>
            </a:r>
            <a:r>
              <a:rPr lang="cs-CZ" dirty="0"/>
              <a:t> pro predikáty - </a:t>
            </a:r>
            <a:r>
              <a:rPr lang="cs-CZ" i="1" dirty="0"/>
              <a:t>Vyjadřují vlastnosti a vztahy.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Symboly pro funkce</a:t>
            </a:r>
          </a:p>
          <a:p>
            <a:pPr lvl="1"/>
            <a:r>
              <a:rPr lang="cs-CZ" dirty="0"/>
              <a:t>Symboly pro konstanty (lze považovat za funkce arity)</a:t>
            </a:r>
          </a:p>
          <a:p>
            <a:r>
              <a:rPr lang="cs-CZ" b="1" dirty="0"/>
              <a:t>Pomocné symboly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závorky „(“,  „)“, čárku „,“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32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Gramatika predikátové logiky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352928" cy="511256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Term</a:t>
            </a:r>
            <a:r>
              <a:rPr lang="cs-CZ" dirty="0"/>
              <a:t> (rekurzivní definice)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Každý symbol proměnné je term.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Každá konstanta je term.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Jsou-li</a:t>
            </a:r>
            <a:r>
              <a:rPr lang="cs-CZ" i="1" dirty="0"/>
              <a:t> t</a:t>
            </a:r>
            <a:r>
              <a:rPr lang="cs-CZ" baseline="-25000" dirty="0"/>
              <a:t>1</a:t>
            </a:r>
            <a:r>
              <a:rPr lang="cs-CZ" dirty="0"/>
              <a:t>,</a:t>
            </a:r>
            <a:r>
              <a:rPr lang="cs-CZ" i="1" dirty="0"/>
              <a:t> … 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i="1" dirty="0" err="1"/>
              <a:t>t</a:t>
            </a:r>
            <a:r>
              <a:rPr lang="cs-CZ" i="1" baseline="-25000" dirty="0" err="1"/>
              <a:t>m</a:t>
            </a:r>
            <a:r>
              <a:rPr lang="cs-CZ" dirty="0"/>
              <a:t> termy a  </a:t>
            </a:r>
            <a:r>
              <a:rPr lang="cs-CZ" i="1" dirty="0"/>
              <a:t>f </a:t>
            </a:r>
            <a:r>
              <a:rPr lang="cs-CZ" dirty="0"/>
              <a:t>je funkční symbol arity </a:t>
            </a:r>
            <a:r>
              <a:rPr lang="cs-CZ" i="1" dirty="0"/>
              <a:t>m</a:t>
            </a:r>
            <a:r>
              <a:rPr lang="cs-CZ" dirty="0"/>
              <a:t>, potom je i  </a:t>
            </a:r>
            <a:r>
              <a:rPr lang="cs-CZ" i="1" dirty="0"/>
              <a:t>f</a:t>
            </a:r>
            <a:r>
              <a:rPr lang="cs-CZ" dirty="0"/>
              <a:t>(</a:t>
            </a:r>
            <a:r>
              <a:rPr lang="cs-CZ" i="1" dirty="0"/>
              <a:t>t</a:t>
            </a:r>
            <a:r>
              <a:rPr lang="cs-CZ" baseline="-25000" dirty="0"/>
              <a:t>1</a:t>
            </a:r>
            <a:r>
              <a:rPr lang="cs-CZ" i="1" dirty="0"/>
              <a:t>, … 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i="1" dirty="0" err="1"/>
              <a:t>t</a:t>
            </a:r>
            <a:r>
              <a:rPr lang="cs-CZ" i="1" baseline="-25000" dirty="0" err="1"/>
              <a:t>m</a:t>
            </a:r>
            <a:r>
              <a:rPr lang="cs-CZ" dirty="0"/>
              <a:t>) term.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Nic jiného než to, co vznikne aplikací pravidel 1., 2. a 3. již term není.</a:t>
            </a:r>
          </a:p>
          <a:p>
            <a:r>
              <a:rPr lang="cs-CZ" b="1" dirty="0"/>
              <a:t>Atomická formule</a:t>
            </a:r>
          </a:p>
          <a:p>
            <a:pPr lvl="1"/>
            <a:r>
              <a:rPr lang="cs-CZ" dirty="0"/>
              <a:t>Je predikátový symbol aplikovaný na </a:t>
            </a:r>
            <a:r>
              <a:rPr lang="cs-CZ" i="1" dirty="0"/>
              <a:t>m</a:t>
            </a:r>
            <a:r>
              <a:rPr lang="cs-CZ" dirty="0"/>
              <a:t> termů, kde </a:t>
            </a:r>
            <a:r>
              <a:rPr lang="cs-CZ" i="1" dirty="0"/>
              <a:t>m</a:t>
            </a:r>
            <a:r>
              <a:rPr lang="cs-CZ" dirty="0"/>
              <a:t> je arita predikátového symbolu </a:t>
            </a:r>
            <a:r>
              <a:rPr lang="cs-CZ" i="1" dirty="0"/>
              <a:t>p</a:t>
            </a:r>
            <a:r>
              <a:rPr lang="cs-CZ" dirty="0"/>
              <a:t>(</a:t>
            </a:r>
            <a:r>
              <a:rPr lang="cs-CZ" i="1" dirty="0"/>
              <a:t>t</a:t>
            </a:r>
            <a:r>
              <a:rPr lang="cs-CZ" baseline="-25000" dirty="0"/>
              <a:t>1</a:t>
            </a:r>
            <a:r>
              <a:rPr lang="cs-CZ" dirty="0"/>
              <a:t>, … , </a:t>
            </a:r>
            <a:r>
              <a:rPr lang="cs-CZ" i="1" dirty="0" err="1"/>
              <a:t>t</a:t>
            </a:r>
            <a:r>
              <a:rPr lang="cs-CZ" i="1" baseline="-25000" dirty="0" err="1"/>
              <a:t>m</a:t>
            </a:r>
            <a:r>
              <a:rPr lang="cs-CZ" dirty="0"/>
              <a:t>).</a:t>
            </a:r>
          </a:p>
          <a:p>
            <a:r>
              <a:rPr lang="cs-CZ" b="1" dirty="0"/>
              <a:t>Formule </a:t>
            </a:r>
            <a:r>
              <a:rPr lang="cs-CZ" dirty="0"/>
              <a:t>(rekurzivní definice)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Každá atomická formule je formule.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Jsou-li 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 a </a:t>
            </a:r>
            <a:r>
              <a:rPr lang="cs-CZ" dirty="0">
                <a:sym typeface="Symbol"/>
              </a:rPr>
              <a:t></a:t>
            </a:r>
            <a:r>
              <a:rPr lang="cs-CZ" dirty="0"/>
              <a:t> formule, pak také (</a:t>
            </a:r>
            <a:r>
              <a:rPr lang="cs-CZ" dirty="0">
                <a:sym typeface="Symbol"/>
              </a:rPr>
              <a:t></a:t>
            </a:r>
            <a:r>
              <a:rPr lang="cs-CZ" dirty="0"/>
              <a:t>), (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</a:t>
            </a:r>
            <a:r>
              <a:rPr lang="cs-CZ" dirty="0"/>
              <a:t>), (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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</a:t>
            </a:r>
            <a:r>
              <a:rPr lang="cs-CZ" dirty="0"/>
              <a:t>), (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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</a:t>
            </a:r>
            <a:r>
              <a:rPr lang="cs-CZ" dirty="0"/>
              <a:t>), (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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</a:t>
            </a:r>
            <a:r>
              <a:rPr lang="cs-CZ" dirty="0"/>
              <a:t>) jsou formule.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Je-li 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 formule a </a:t>
            </a:r>
            <a:r>
              <a:rPr lang="cs-CZ" i="1" dirty="0"/>
              <a:t>x </a:t>
            </a:r>
            <a:r>
              <a:rPr lang="cs-CZ" dirty="0"/>
              <a:t>proměnné, potom i (</a:t>
            </a:r>
            <a:r>
              <a:rPr lang="cs-CZ" dirty="0">
                <a:sym typeface="Symbol"/>
              </a:rPr>
              <a:t>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) a (</a:t>
            </a:r>
            <a:r>
              <a:rPr lang="cs-CZ" dirty="0">
                <a:sym typeface="Symbol"/>
              </a:rPr>
              <a:t>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cs-CZ" dirty="0">
                <a:sym typeface="Symbol"/>
              </a:rPr>
              <a:t></a:t>
            </a:r>
            <a:r>
              <a:rPr lang="cs-CZ" dirty="0"/>
              <a:t>) jsou formule.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Nic jiného než to, co vznikne aplikací pravidel 1., 2. a 3. již formule není.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05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Univerzum je množina všech lidí.</a:t>
            </a:r>
          </a:p>
          <a:p>
            <a:r>
              <a:rPr lang="cs-CZ" dirty="0"/>
              <a:t>Nikdo, kdo není zapracován (</a:t>
            </a:r>
            <a:r>
              <a:rPr lang="cs-CZ" i="1" dirty="0"/>
              <a:t>P</a:t>
            </a:r>
            <a:r>
              <a:rPr lang="cs-CZ" dirty="0"/>
              <a:t>), nepracuje samostatně (</a:t>
            </a:r>
            <a:r>
              <a:rPr lang="cs-CZ" i="1" dirty="0"/>
              <a:t>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 	</a:t>
            </a:r>
            <a:r>
              <a:rPr lang="cs-CZ" b="1" dirty="0">
                <a:sym typeface="Symbol"/>
              </a:rPr>
              <a:t></a:t>
            </a:r>
            <a:r>
              <a:rPr lang="cs-CZ" b="1" i="1" dirty="0"/>
              <a:t>x </a:t>
            </a:r>
            <a:r>
              <a:rPr lang="cs-CZ" b="1" dirty="0"/>
              <a:t>(¬</a:t>
            </a:r>
            <a:r>
              <a:rPr lang="cs-CZ" b="1" i="1" dirty="0"/>
              <a:t>P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 </a:t>
            </a:r>
            <a:r>
              <a:rPr lang="cs-CZ" b="1" dirty="0">
                <a:sym typeface="Symbol"/>
              </a:rPr>
              <a:t></a:t>
            </a:r>
            <a:r>
              <a:rPr lang="cs-CZ" b="1" dirty="0"/>
              <a:t> ¬</a:t>
            </a:r>
            <a:r>
              <a:rPr lang="cs-CZ" b="1" i="1" dirty="0"/>
              <a:t>S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)).</a:t>
            </a:r>
            <a:endParaRPr lang="cs-CZ" dirty="0"/>
          </a:p>
          <a:p>
            <a:r>
              <a:rPr lang="cs-CZ" dirty="0"/>
              <a:t>Ne každý talentovaný (</a:t>
            </a:r>
            <a:r>
              <a:rPr lang="cs-CZ" i="1" dirty="0"/>
              <a:t>T</a:t>
            </a:r>
            <a:r>
              <a:rPr lang="cs-CZ" dirty="0"/>
              <a:t>) spisovatel (</a:t>
            </a:r>
            <a:r>
              <a:rPr lang="cs-CZ" i="1" dirty="0" err="1"/>
              <a:t>Sp</a:t>
            </a:r>
            <a:r>
              <a:rPr lang="cs-CZ" dirty="0"/>
              <a:t>) je slavný člověk (</a:t>
            </a:r>
            <a:r>
              <a:rPr lang="cs-CZ" i="1" dirty="0" err="1"/>
              <a:t>Sl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¬</a:t>
            </a:r>
            <a:r>
              <a:rPr lang="cs-CZ" b="1" dirty="0">
                <a:sym typeface="Symbol"/>
              </a:rPr>
              <a:t></a:t>
            </a:r>
            <a:r>
              <a:rPr lang="cs-CZ" b="1" i="1" dirty="0"/>
              <a:t>x </a:t>
            </a:r>
            <a:r>
              <a:rPr lang="cs-CZ" b="1" dirty="0"/>
              <a:t>((</a:t>
            </a:r>
            <a:r>
              <a:rPr lang="cs-CZ" b="1" i="1" dirty="0"/>
              <a:t>T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 </a:t>
            </a:r>
            <a:r>
              <a:rPr lang="cs-CZ" b="1" dirty="0">
                <a:sym typeface="Symbol"/>
              </a:rPr>
              <a:t></a:t>
            </a:r>
            <a:r>
              <a:rPr lang="cs-CZ" b="1" dirty="0"/>
              <a:t> </a:t>
            </a:r>
            <a:r>
              <a:rPr lang="cs-CZ" b="1" i="1" dirty="0" err="1"/>
              <a:t>Sp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)) </a:t>
            </a:r>
            <a:r>
              <a:rPr lang="cs-CZ" b="1" dirty="0">
                <a:sym typeface="Symbol"/>
              </a:rPr>
              <a:t></a:t>
            </a:r>
            <a:r>
              <a:rPr lang="cs-CZ" b="1" dirty="0"/>
              <a:t> </a:t>
            </a:r>
            <a:r>
              <a:rPr lang="cs-CZ" b="1" i="1" dirty="0" err="1"/>
              <a:t>Sl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)).</a:t>
            </a:r>
            <a:endParaRPr lang="cs-CZ" dirty="0"/>
          </a:p>
          <a:p>
            <a:r>
              <a:rPr lang="cs-CZ" dirty="0"/>
              <a:t>Někdo je spokojen (</a:t>
            </a:r>
            <a:r>
              <a:rPr lang="cs-CZ" i="1" dirty="0" err="1"/>
              <a:t>Sn</a:t>
            </a:r>
            <a:r>
              <a:rPr lang="cs-CZ" dirty="0"/>
              <a:t>) a někdo není spokojen</a:t>
            </a:r>
          </a:p>
          <a:p>
            <a:pPr lvl="1"/>
            <a:r>
              <a:rPr lang="cs-CZ" dirty="0"/>
              <a:t>  </a:t>
            </a:r>
            <a:r>
              <a:rPr lang="cs-CZ" b="1" dirty="0">
                <a:sym typeface="Symbol"/>
              </a:rPr>
              <a:t></a:t>
            </a:r>
            <a:r>
              <a:rPr lang="cs-CZ" b="1" i="1" dirty="0"/>
              <a:t>x </a:t>
            </a:r>
            <a:r>
              <a:rPr lang="cs-CZ" b="1" i="1" dirty="0" err="1"/>
              <a:t>Sn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 </a:t>
            </a:r>
            <a:r>
              <a:rPr lang="cs-CZ" b="1" dirty="0">
                <a:sym typeface="Symbol"/>
              </a:rPr>
              <a:t></a:t>
            </a:r>
            <a:r>
              <a:rPr lang="cs-CZ" b="1" dirty="0"/>
              <a:t> </a:t>
            </a:r>
            <a:r>
              <a:rPr lang="cs-CZ" b="1" dirty="0">
                <a:sym typeface="Symbol"/>
              </a:rPr>
              <a:t></a:t>
            </a:r>
            <a:r>
              <a:rPr lang="cs-CZ" b="1" i="1" dirty="0"/>
              <a:t>x </a:t>
            </a:r>
            <a:r>
              <a:rPr lang="cs-CZ" b="1" dirty="0"/>
              <a:t>¬</a:t>
            </a:r>
            <a:r>
              <a:rPr lang="cs-CZ" b="1" i="1" dirty="0" err="1"/>
              <a:t>Sn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).</a:t>
            </a:r>
            <a:endParaRPr lang="cs-CZ" dirty="0"/>
          </a:p>
          <a:p>
            <a:r>
              <a:rPr lang="cs-CZ" dirty="0"/>
              <a:t>Někteří chytří lidé (</a:t>
            </a:r>
            <a:r>
              <a:rPr lang="cs-CZ" i="1" dirty="0"/>
              <a:t>Ch</a:t>
            </a:r>
            <a:r>
              <a:rPr lang="cs-CZ" dirty="0"/>
              <a:t>) jsou líní (</a:t>
            </a:r>
            <a:r>
              <a:rPr lang="cs-CZ" i="1" dirty="0"/>
              <a:t>L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ym typeface="Symbol"/>
              </a:rPr>
              <a:t></a:t>
            </a:r>
            <a:r>
              <a:rPr lang="cs-CZ" b="1" i="1" dirty="0"/>
              <a:t>x </a:t>
            </a:r>
            <a:r>
              <a:rPr lang="cs-CZ" b="1" dirty="0"/>
              <a:t>(</a:t>
            </a:r>
            <a:r>
              <a:rPr lang="cs-CZ" b="1" i="1" dirty="0"/>
              <a:t>Ch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 </a:t>
            </a:r>
            <a:r>
              <a:rPr lang="cs-CZ" b="1" dirty="0">
                <a:sym typeface="Symbol"/>
              </a:rPr>
              <a:t></a:t>
            </a:r>
            <a:r>
              <a:rPr lang="cs-CZ" b="1" dirty="0"/>
              <a:t> </a:t>
            </a:r>
            <a:r>
              <a:rPr lang="cs-CZ" b="1" i="1" dirty="0"/>
              <a:t>L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471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/>
              <a:t>Napište formule predikátové logiky odpovídající následujícím větám. Použijte k tomu predikátové symboly uvedené v textu.</a:t>
            </a:r>
          </a:p>
          <a:p>
            <a:pPr lvl="1"/>
            <a:r>
              <a:rPr lang="cs-CZ" altLang="cs-CZ" dirty="0"/>
              <a:t> Někdo má hudební sluch (S) a někdo nemá hudební sluch.</a:t>
            </a:r>
          </a:p>
          <a:p>
            <a:pPr lvl="1"/>
            <a:r>
              <a:rPr lang="cs-CZ" altLang="cs-CZ" dirty="0"/>
              <a:t>Některé děti (D) nerady čokoládu (C).</a:t>
            </a:r>
          </a:p>
          <a:p>
            <a:pPr lvl="1"/>
            <a:r>
              <a:rPr lang="cs-CZ" altLang="cs-CZ" dirty="0"/>
              <a:t>Nikdo, kdo nebyl poučen o bezpečnosti práce (P), nesmí pracovat v laboratořích (L).</a:t>
            </a:r>
          </a:p>
          <a:p>
            <a:pPr lvl="1"/>
            <a:r>
              <a:rPr lang="cs-CZ" altLang="cs-CZ" dirty="0"/>
              <a:t>Ne každý talentovaný malíř (T) vystavuje obrazy v Národní galerii (G).</a:t>
            </a:r>
          </a:p>
          <a:p>
            <a:pPr lvl="1"/>
            <a:r>
              <a:rPr lang="cs-CZ" altLang="cs-CZ" dirty="0"/>
              <a:t>Pouze studenti (S) mají nárok na studené večeře (V ).</a:t>
            </a:r>
          </a:p>
          <a:p>
            <a:pPr lvl="1"/>
            <a:r>
              <a:rPr lang="cs-CZ" altLang="cs-CZ" dirty="0"/>
              <a:t>Ne každý člověk (C), který má drahé lyže (D), je špatný lyžař (S)</a:t>
            </a:r>
          </a:p>
        </p:txBody>
      </p:sp>
    </p:spTree>
    <p:extLst>
      <p:ext uri="{BB962C8B-B14F-4D97-AF65-F5344CB8AC3E}">
        <p14:creationId xmlns:p14="http://schemas.microsoft.com/office/powerpoint/2010/main" val="156035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Voln</a:t>
            </a:r>
            <a:r>
              <a:rPr lang="cs-CZ" dirty="0"/>
              <a:t>ý a vázaný výskyt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Výskyt proměnné x ve formuli A je </a:t>
            </a:r>
            <a:r>
              <a:rPr lang="cs-CZ" dirty="0">
                <a:solidFill>
                  <a:srgbClr val="FF0000"/>
                </a:solidFill>
              </a:rPr>
              <a:t>vázaný</a:t>
            </a:r>
            <a:r>
              <a:rPr lang="cs-CZ" dirty="0"/>
              <a:t>, jestliže je součástí nějaké </a:t>
            </a:r>
            <a:r>
              <a:rPr lang="cs-CZ" dirty="0" err="1"/>
              <a:t>podformule</a:t>
            </a:r>
            <a:r>
              <a:rPr lang="cs-CZ" dirty="0" err="1">
                <a:sym typeface="Symbol"/>
              </a:rPr>
              <a:t></a:t>
            </a:r>
            <a:r>
              <a:rPr lang="cs-CZ" dirty="0" err="1"/>
              <a:t>x</a:t>
            </a:r>
            <a:r>
              <a:rPr lang="cs-CZ" dirty="0"/>
              <a:t> B(x) nebo </a:t>
            </a:r>
            <a:r>
              <a:rPr lang="cs-CZ" dirty="0">
                <a:sym typeface="Symbol"/>
              </a:rPr>
              <a:t></a:t>
            </a:r>
            <a:r>
              <a:rPr lang="cs-CZ" dirty="0"/>
              <a:t>x B(x) formule A.</a:t>
            </a:r>
          </a:p>
          <a:p>
            <a:r>
              <a:rPr lang="cs-CZ" dirty="0"/>
              <a:t>Proměnná x je </a:t>
            </a:r>
            <a:r>
              <a:rPr lang="cs-CZ" dirty="0">
                <a:solidFill>
                  <a:srgbClr val="FF0000"/>
                </a:solidFill>
              </a:rPr>
              <a:t>vázaná</a:t>
            </a:r>
            <a:r>
              <a:rPr lang="cs-CZ" dirty="0"/>
              <a:t> ve formuli A, má-li v A vázaný výskyt.</a:t>
            </a:r>
          </a:p>
          <a:p>
            <a:r>
              <a:rPr lang="cs-CZ" dirty="0"/>
              <a:t>Výskyt proměnné x ve formuli A, který není vázaný, nazýváme </a:t>
            </a:r>
            <a:r>
              <a:rPr lang="cs-CZ" dirty="0">
                <a:solidFill>
                  <a:srgbClr val="FF0000"/>
                </a:solidFill>
              </a:rPr>
              <a:t>volný</a:t>
            </a:r>
            <a:r>
              <a:rPr lang="cs-CZ" dirty="0"/>
              <a:t>.</a:t>
            </a:r>
          </a:p>
          <a:p>
            <a:r>
              <a:rPr lang="cs-CZ" dirty="0"/>
              <a:t>Proměnná x je </a:t>
            </a:r>
            <a:r>
              <a:rPr lang="cs-CZ" dirty="0">
                <a:solidFill>
                  <a:srgbClr val="FF0000"/>
                </a:solidFill>
              </a:rPr>
              <a:t>volná</a:t>
            </a:r>
            <a:r>
              <a:rPr lang="cs-CZ" dirty="0"/>
              <a:t> ve formuli A, má-li v A volný výskyt.</a:t>
            </a:r>
          </a:p>
          <a:p>
            <a:r>
              <a:rPr lang="cs-CZ" dirty="0"/>
              <a:t>Formule, v níž každá proměnná má buď všechny výskyty volné nebo všechny výskyty vázané, se nazývá  formulí s </a:t>
            </a:r>
            <a:r>
              <a:rPr lang="cs-CZ" dirty="0">
                <a:solidFill>
                  <a:srgbClr val="FF0000"/>
                </a:solidFill>
              </a:rPr>
              <a:t>čistými proměnnými</a:t>
            </a:r>
            <a:r>
              <a:rPr lang="cs-CZ" dirty="0"/>
              <a:t>.</a:t>
            </a:r>
          </a:p>
          <a:p>
            <a:r>
              <a:rPr lang="cs-CZ" dirty="0"/>
              <a:t>Formule se nazývá </a:t>
            </a:r>
            <a:r>
              <a:rPr lang="cs-CZ" dirty="0">
                <a:solidFill>
                  <a:srgbClr val="FF0000"/>
                </a:solidFill>
              </a:rPr>
              <a:t>uzavřenou</a:t>
            </a:r>
            <a:r>
              <a:rPr lang="cs-CZ" dirty="0"/>
              <a:t>, neobsahuje-li žádnou volnou proměnnou. Formule, která obsahuje aspoň jednu volnou proměnnou se nazývá </a:t>
            </a:r>
            <a:r>
              <a:rPr lang="cs-CZ" dirty="0">
                <a:solidFill>
                  <a:srgbClr val="FF0000"/>
                </a:solidFill>
              </a:rPr>
              <a:t>otevřenou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283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Dvojice (</a:t>
            </a:r>
            <a:r>
              <a:rPr lang="cs-CZ" i="1" dirty="0"/>
              <a:t>U</a:t>
            </a:r>
            <a:r>
              <a:rPr lang="cs-CZ" dirty="0"/>
              <a:t>, </a:t>
            </a:r>
            <a:r>
              <a:rPr lang="cs-CZ" i="1" dirty="0"/>
              <a:t>I</a:t>
            </a:r>
            <a:r>
              <a:rPr lang="cs-CZ" dirty="0"/>
              <a:t>),</a:t>
            </a:r>
          </a:p>
          <a:p>
            <a:r>
              <a:rPr lang="cs-CZ" dirty="0"/>
              <a:t>kde </a:t>
            </a:r>
            <a:r>
              <a:rPr lang="cs-CZ" i="1" dirty="0"/>
              <a:t>U</a:t>
            </a:r>
            <a:r>
              <a:rPr lang="cs-CZ" dirty="0"/>
              <a:t> je neprázdná množina zvaná univerzum,</a:t>
            </a:r>
          </a:p>
          <a:p>
            <a:r>
              <a:rPr lang="cs-CZ" i="1" dirty="0"/>
              <a:t>I</a:t>
            </a:r>
            <a:r>
              <a:rPr lang="cs-CZ" dirty="0"/>
              <a:t> je zobrazení které:</a:t>
            </a:r>
          </a:p>
          <a:p>
            <a:pPr lvl="1"/>
            <a:r>
              <a:rPr lang="cs-CZ" dirty="0"/>
              <a:t>Každé konstantě přiřazuje prvek univerza.</a:t>
            </a:r>
          </a:p>
          <a:p>
            <a:pPr lvl="1"/>
            <a:r>
              <a:rPr lang="cs-CZ" dirty="0"/>
              <a:t>Každému </a:t>
            </a:r>
            <a:r>
              <a:rPr lang="cs-CZ" i="1" dirty="0"/>
              <a:t>n</a:t>
            </a:r>
            <a:r>
              <a:rPr lang="cs-CZ" dirty="0"/>
              <a:t>-</a:t>
            </a:r>
            <a:r>
              <a:rPr lang="cs-CZ" dirty="0" err="1"/>
              <a:t>árnímu</a:t>
            </a:r>
            <a:r>
              <a:rPr lang="cs-CZ" dirty="0"/>
              <a:t> funkčnímu symbolu přiřazuje funkci </a:t>
            </a:r>
            <a:r>
              <a:rPr lang="cs-CZ" i="1" dirty="0"/>
              <a:t>n </a:t>
            </a:r>
            <a:r>
              <a:rPr lang="cs-CZ" dirty="0"/>
              <a:t>proměnných na univerzu s hodnotami z univerza.   </a:t>
            </a:r>
          </a:p>
          <a:p>
            <a:pPr lvl="1"/>
            <a:r>
              <a:rPr lang="cs-CZ" dirty="0"/>
              <a:t>Každému </a:t>
            </a:r>
            <a:r>
              <a:rPr lang="cs-CZ" i="1" dirty="0"/>
              <a:t>n-</a:t>
            </a:r>
            <a:r>
              <a:rPr lang="cs-CZ" dirty="0" err="1"/>
              <a:t>árnímu</a:t>
            </a:r>
            <a:r>
              <a:rPr lang="cs-CZ" dirty="0"/>
              <a:t> predikátu přiřazuje </a:t>
            </a:r>
            <a:r>
              <a:rPr lang="cs-CZ" i="1" dirty="0"/>
              <a:t>n</a:t>
            </a:r>
            <a:r>
              <a:rPr lang="cs-CZ" dirty="0"/>
              <a:t>-</a:t>
            </a:r>
            <a:r>
              <a:rPr lang="cs-CZ" dirty="0" err="1"/>
              <a:t>ární</a:t>
            </a:r>
            <a:r>
              <a:rPr lang="cs-CZ" dirty="0"/>
              <a:t> relaci na univerzu, tvořenou všemi </a:t>
            </a:r>
            <a:r>
              <a:rPr lang="cs-CZ" i="1" dirty="0"/>
              <a:t>n-</a:t>
            </a:r>
            <a:r>
              <a:rPr lang="cs-CZ" dirty="0" err="1"/>
              <a:t>ticemi</a:t>
            </a:r>
            <a:r>
              <a:rPr lang="cs-CZ" dirty="0"/>
              <a:t> prvků univerza, pro které je daný predikát pravdivý.</a:t>
            </a:r>
          </a:p>
          <a:p>
            <a:r>
              <a:rPr lang="cs-CZ" dirty="0"/>
              <a:t>Pravdivost formule predikátového počtu lze vyhodnotit pouze na základě dané interpretace a daného ohodnocení (valuace) všech volných proměnných. </a:t>
            </a:r>
          </a:p>
          <a:p>
            <a:r>
              <a:rPr lang="cs-CZ" dirty="0"/>
              <a:t>Pro hodnocení pravdivosti uzavřené formule predikátového počtu stačí znát danou interpretaci.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41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Příklad, jazyk aritmetiky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500" dirty="0"/>
              <a:t>Má tyto speciální symboly:</a:t>
            </a:r>
          </a:p>
          <a:p>
            <a:pPr lvl="1"/>
            <a:r>
              <a:rPr lang="cs-CZ" altLang="cs-CZ" sz="2000" dirty="0"/>
              <a:t>0 (konstanta nula) </a:t>
            </a:r>
          </a:p>
          <a:p>
            <a:pPr lvl="1"/>
            <a:r>
              <a:rPr lang="cs-CZ" altLang="cs-CZ" sz="2000" dirty="0"/>
              <a:t>s (unární funkce následník)</a:t>
            </a:r>
          </a:p>
          <a:p>
            <a:pPr lvl="1"/>
            <a:r>
              <a:rPr lang="cs-CZ" altLang="cs-CZ" sz="2000" dirty="0"/>
              <a:t>+ a </a:t>
            </a:r>
            <a:r>
              <a:rPr lang="cs-CZ" altLang="cs-CZ" sz="2000" dirty="0">
                <a:sym typeface="Symbol" pitchFamily="18" charset="2"/>
              </a:rPr>
              <a:t></a:t>
            </a:r>
            <a:r>
              <a:rPr lang="cs-CZ" altLang="cs-CZ" sz="2000" dirty="0"/>
              <a:t> (binární funkce sčítání a násobení)</a:t>
            </a:r>
          </a:p>
          <a:p>
            <a:pPr lvl="1"/>
            <a:r>
              <a:rPr lang="cs-CZ" altLang="cs-CZ" sz="2100" dirty="0"/>
              <a:t>= (binární predikátový symbol)</a:t>
            </a:r>
          </a:p>
          <a:p>
            <a:r>
              <a:rPr lang="cs-CZ" altLang="cs-CZ" sz="2400" dirty="0"/>
              <a:t>Příklad formule</a:t>
            </a:r>
          </a:p>
          <a:p>
            <a:pPr lvl="1"/>
            <a:r>
              <a:rPr lang="cs-CZ" sz="2000" dirty="0">
                <a:sym typeface="Symbol"/>
              </a:rPr>
              <a:t></a:t>
            </a:r>
            <a:r>
              <a:rPr lang="cs-CZ" sz="2000" dirty="0"/>
              <a:t>x (</a:t>
            </a:r>
            <a:r>
              <a:rPr lang="cs-CZ" altLang="cs-CZ" sz="2000" dirty="0"/>
              <a:t>s(0) = (0 </a:t>
            </a:r>
            <a:r>
              <a:rPr lang="cs-CZ" altLang="cs-CZ" sz="2000" dirty="0">
                <a:sym typeface="Symbol" pitchFamily="18" charset="2"/>
              </a:rPr>
              <a:t></a:t>
            </a:r>
            <a:r>
              <a:rPr lang="cs-CZ" altLang="cs-CZ" sz="2000" dirty="0"/>
              <a:t> </a:t>
            </a:r>
            <a:r>
              <a:rPr lang="cs-CZ" altLang="cs-CZ" sz="2000" i="1" dirty="0"/>
              <a:t>x</a:t>
            </a:r>
            <a:r>
              <a:rPr lang="cs-CZ" altLang="cs-CZ" sz="2000" dirty="0"/>
              <a:t>) + s(0</a:t>
            </a:r>
            <a:r>
              <a:rPr lang="en-US" altLang="cs-CZ" sz="2000" dirty="0"/>
              <a:t>)</a:t>
            </a:r>
            <a:r>
              <a:rPr lang="cs-CZ" altLang="cs-CZ" sz="2000" dirty="0"/>
              <a:t>)</a:t>
            </a:r>
            <a:endParaRPr lang="en-US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462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1136</Words>
  <Application>Microsoft Office PowerPoint</Application>
  <PresentationFormat>Předvádění na obrazovce (4:3)</PresentationFormat>
  <Paragraphs>123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Script MT Bold</vt:lpstr>
      <vt:lpstr>Symbol</vt:lpstr>
      <vt:lpstr>Motiv systému Office</vt:lpstr>
      <vt:lpstr>Predikátová logika</vt:lpstr>
      <vt:lpstr>Predikátová logika</vt:lpstr>
      <vt:lpstr>Jazyk predikátové logiky</vt:lpstr>
      <vt:lpstr>Gramatika predikátové logiky</vt:lpstr>
      <vt:lpstr>Příklady</vt:lpstr>
      <vt:lpstr>Další příklady</vt:lpstr>
      <vt:lpstr>Volný a vázaný výskyt proměnné</vt:lpstr>
      <vt:lpstr>Interpretace</vt:lpstr>
      <vt:lpstr>Příklad, jazyk aritmetiky</vt:lpstr>
      <vt:lpstr>Příklad, jazyk aritmetiky 2. řádu</vt:lpstr>
      <vt:lpstr>Splnitelnost, tautologie, kontradikce</vt:lpstr>
      <vt:lpstr>Sémantický důsledek</vt:lpstr>
      <vt:lpstr>Formální systém predikátové logiky</vt:lpstr>
      <vt:lpstr>Úplnost, korektnost a bezespornost</vt:lpstr>
      <vt:lpstr>Co je ovšem jinak ?</vt:lpstr>
      <vt:lpstr>Predikátové logiky vyšších řádů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Predikátová logika</dc:title>
  <dc:creator>Tomáš Vaníček</dc:creator>
  <cp:lastModifiedBy>RNDr. Tomáš Vaníček, Ph.D.</cp:lastModifiedBy>
  <cp:revision>6</cp:revision>
  <dcterms:created xsi:type="dcterms:W3CDTF">2017-10-04T12:10:08Z</dcterms:created>
  <dcterms:modified xsi:type="dcterms:W3CDTF">2018-10-17T12:44:35Z</dcterms:modified>
</cp:coreProperties>
</file>