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89B33-5AC3-41CA-B0F1-BD378B269130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81B1-46CE-4D37-9316-79D9451EB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25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89B33-5AC3-41CA-B0F1-BD378B269130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81B1-46CE-4D37-9316-79D9451EB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6362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89B33-5AC3-41CA-B0F1-BD378B269130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81B1-46CE-4D37-9316-79D9451EB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157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89B33-5AC3-41CA-B0F1-BD378B269130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81B1-46CE-4D37-9316-79D9451EB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241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89B33-5AC3-41CA-B0F1-BD378B269130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81B1-46CE-4D37-9316-79D9451EB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740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89B33-5AC3-41CA-B0F1-BD378B269130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81B1-46CE-4D37-9316-79D9451EB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422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89B33-5AC3-41CA-B0F1-BD378B269130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81B1-46CE-4D37-9316-79D9451EB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898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89B33-5AC3-41CA-B0F1-BD378B269130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81B1-46CE-4D37-9316-79D9451EB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44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89B33-5AC3-41CA-B0F1-BD378B269130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81B1-46CE-4D37-9316-79D9451EB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907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89B33-5AC3-41CA-B0F1-BD378B269130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81B1-46CE-4D37-9316-79D9451EB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419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89B33-5AC3-41CA-B0F1-BD378B269130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81B1-46CE-4D37-9316-79D9451EB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368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89B33-5AC3-41CA-B0F1-BD378B269130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481B1-46CE-4D37-9316-79D9451EB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576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Číselné obory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478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Racionální čísla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Umožňují zavést operaci dělení </a:t>
            </a:r>
          </a:p>
          <a:p>
            <a:r>
              <a:rPr lang="cs-CZ" dirty="0" smtClean="0"/>
              <a:t>Formálně je racionální číslo dvojice celých čísel čitatel / jmenovatel</a:t>
            </a:r>
          </a:p>
          <a:p>
            <a:r>
              <a:rPr lang="cs-CZ" dirty="0" smtClean="0"/>
              <a:t>Vůči operaci </a:t>
            </a:r>
            <a:r>
              <a:rPr lang="cs-CZ" dirty="0" err="1" smtClean="0"/>
              <a:t>operaci</a:t>
            </a:r>
            <a:r>
              <a:rPr lang="cs-CZ" dirty="0" smtClean="0"/>
              <a:t> sčítání tvoří racionální čísla grupu</a:t>
            </a:r>
          </a:p>
          <a:p>
            <a:r>
              <a:rPr lang="cs-CZ" dirty="0" smtClean="0"/>
              <a:t>Vůči operaci násobení ji „skoro“ tvoří</a:t>
            </a:r>
          </a:p>
        </p:txBody>
      </p:sp>
    </p:spTree>
    <p:extLst>
      <p:ext uri="{BB962C8B-B14F-4D97-AF65-F5344CB8AC3E}">
        <p14:creationId xmlns:p14="http://schemas.microsoft.com/office/powerpoint/2010/main" val="2380225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operací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Vůči operaci </a:t>
            </a:r>
            <a:r>
              <a:rPr lang="cs-CZ" dirty="0" err="1" smtClean="0"/>
              <a:t>operaci</a:t>
            </a:r>
            <a:r>
              <a:rPr lang="cs-CZ" dirty="0" smtClean="0"/>
              <a:t> sčítání tvoří racionální čísla grupu</a:t>
            </a:r>
          </a:p>
          <a:p>
            <a:r>
              <a:rPr lang="cs-CZ" dirty="0" smtClean="0"/>
              <a:t>Vůči operaci násobení ji „skoro“ tvoří</a:t>
            </a:r>
          </a:p>
          <a:p>
            <a:r>
              <a:rPr lang="cs-CZ" dirty="0" smtClean="0"/>
              <a:t>Navíc platí distributivní zákony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Pro všechna </a:t>
            </a:r>
            <a:r>
              <a:rPr lang="cs-CZ" dirty="0" err="1" smtClean="0"/>
              <a:t>x,y,z</a:t>
            </a:r>
            <a:r>
              <a:rPr lang="cs-CZ" dirty="0" smtClean="0"/>
              <a:t>  </a:t>
            </a:r>
          </a:p>
          <a:p>
            <a:pPr lvl="2"/>
            <a:r>
              <a:rPr lang="cs-CZ" dirty="0" smtClean="0"/>
              <a:t>x*(</a:t>
            </a:r>
            <a:r>
              <a:rPr lang="cs-CZ" dirty="0" err="1" smtClean="0"/>
              <a:t>y+z</a:t>
            </a:r>
            <a:r>
              <a:rPr lang="cs-CZ" dirty="0" smtClean="0"/>
              <a:t>) = x*y + x*z</a:t>
            </a:r>
          </a:p>
          <a:p>
            <a:pPr lvl="2"/>
            <a:r>
              <a:rPr lang="cs-CZ" dirty="0" smtClean="0"/>
              <a:t>(</a:t>
            </a:r>
            <a:r>
              <a:rPr lang="cs-CZ" dirty="0" err="1" smtClean="0"/>
              <a:t>y+z</a:t>
            </a:r>
            <a:r>
              <a:rPr lang="cs-CZ" dirty="0" smtClean="0"/>
              <a:t>)*x = y*x + y*z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1326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Těleso (</a:t>
            </a:r>
            <a:r>
              <a:rPr lang="cs-CZ" dirty="0" err="1" smtClean="0"/>
              <a:t>Division</a:t>
            </a:r>
            <a:r>
              <a:rPr lang="cs-CZ" dirty="0" smtClean="0"/>
              <a:t> Ring)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Množina M se dvěma operacemi + a *</a:t>
            </a:r>
          </a:p>
          <a:p>
            <a:r>
              <a:rPr lang="cs-CZ" dirty="0" smtClean="0"/>
              <a:t>Vůči operaci + tvoří grupu</a:t>
            </a:r>
          </a:p>
          <a:p>
            <a:r>
              <a:rPr lang="cs-CZ" dirty="0" smtClean="0"/>
              <a:t>Vůči operaci * tvoří množina M</a:t>
            </a:r>
            <a:r>
              <a:rPr lang="en-US" dirty="0" smtClean="0"/>
              <a:t>-{0} </a:t>
            </a:r>
            <a:r>
              <a:rPr lang="en-US" dirty="0" err="1" smtClean="0"/>
              <a:t>grupu</a:t>
            </a:r>
            <a:endParaRPr lang="en-US" dirty="0" smtClean="0"/>
          </a:p>
          <a:p>
            <a:r>
              <a:rPr lang="cs-CZ" dirty="0" smtClean="0"/>
              <a:t>Platí distributivní zákony</a:t>
            </a:r>
          </a:p>
          <a:p>
            <a:r>
              <a:rPr lang="cs-CZ" dirty="0" smtClean="0"/>
              <a:t>Racionální čísla s operacemi sčítání a násobení tvoří těleso.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9221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Kolik je racionálních čísel?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870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Kolik je racionálních čísel?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jich též spočetně mnoho</a:t>
            </a:r>
          </a:p>
          <a:p>
            <a:r>
              <a:rPr lang="en-US" dirty="0" smtClean="0"/>
              <a:t>|N| = |Z| = |Q| = </a:t>
            </a:r>
            <a:r>
              <a:rPr lang="he-IL" dirty="0" smtClean="0"/>
              <a:t>א</a:t>
            </a:r>
            <a:r>
              <a:rPr lang="en-US" baseline="-25000" dirty="0" smtClean="0"/>
              <a:t>0</a:t>
            </a:r>
            <a:endParaRPr lang="cs-CZ" baseline="-25000" dirty="0"/>
          </a:p>
        </p:txBody>
      </p:sp>
    </p:spTree>
    <p:extLst>
      <p:ext uri="{BB962C8B-B14F-4D97-AF65-F5344CB8AC3E}">
        <p14:creationId xmlns:p14="http://schemas.microsoft.com/office/powerpoint/2010/main" val="1146272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</a:t>
            </a:r>
            <a:r>
              <a:rPr lang="cs-CZ" dirty="0" err="1" smtClean="0"/>
              <a:t>álná</a:t>
            </a:r>
            <a:r>
              <a:rPr lang="cs-CZ" dirty="0" smtClean="0"/>
              <a:t> čísla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Existují čísla, která nelze zapsat jako zlomek</a:t>
            </a:r>
          </a:p>
          <a:p>
            <a:r>
              <a:rPr lang="cs-CZ" dirty="0" smtClean="0"/>
              <a:t>Například odmocnina ze 2</a:t>
            </a:r>
          </a:p>
          <a:p>
            <a:r>
              <a:rPr lang="cs-CZ" dirty="0" smtClean="0"/>
              <a:t>Nebo číslo </a:t>
            </a:r>
            <a:r>
              <a:rPr lang="el-GR" dirty="0" smtClean="0"/>
              <a:t>π</a:t>
            </a:r>
            <a:endParaRPr lang="cs-CZ" dirty="0" smtClean="0"/>
          </a:p>
          <a:p>
            <a:r>
              <a:rPr lang="cs-CZ" dirty="0" smtClean="0"/>
              <a:t>Reálná čísla opět tvoří algebraické těleso </a:t>
            </a:r>
            <a:r>
              <a:rPr lang="cs-CZ" dirty="0" err="1" smtClean="0"/>
              <a:t>těleso</a:t>
            </a:r>
            <a:endParaRPr lang="cs-CZ" dirty="0" smtClean="0"/>
          </a:p>
          <a:p>
            <a:r>
              <a:rPr lang="cs-CZ" dirty="0" smtClean="0"/>
              <a:t>Dají se psát pomocí nekonečného dekadického rozvoje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48436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Kolik je reálných čísel?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530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Kolik je reálných čísel?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7975" y="1370632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George </a:t>
            </a:r>
            <a:r>
              <a:rPr lang="cs-CZ" dirty="0" err="1" smtClean="0"/>
              <a:t>Cantor</a:t>
            </a:r>
            <a:r>
              <a:rPr lang="cs-CZ" dirty="0" smtClean="0"/>
              <a:t> (1845 Petrohrad – 1918 Halle)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he-IL" dirty="0" smtClean="0"/>
              <a:t>א</a:t>
            </a:r>
            <a:r>
              <a:rPr lang="en-US" baseline="-25000" dirty="0" smtClean="0"/>
              <a:t>0 </a:t>
            </a:r>
            <a:r>
              <a:rPr lang="cs-CZ" baseline="-25000" dirty="0" smtClean="0"/>
              <a:t> </a:t>
            </a:r>
            <a:r>
              <a:rPr lang="cs-CZ" dirty="0" smtClean="0"/>
              <a:t>=</a:t>
            </a:r>
            <a:r>
              <a:rPr lang="en-US" dirty="0" smtClean="0"/>
              <a:t>|N| = |Z| = |Q| &lt; |R| = </a:t>
            </a:r>
            <a:r>
              <a:rPr lang="he-IL" dirty="0" smtClean="0"/>
              <a:t>א</a:t>
            </a:r>
            <a:r>
              <a:rPr lang="en-US" baseline="-25000" dirty="0" smtClean="0"/>
              <a:t>1</a:t>
            </a:r>
            <a:r>
              <a:rPr lang="cs-CZ" baseline="-25000" dirty="0" smtClean="0"/>
              <a:t> </a:t>
            </a:r>
            <a:r>
              <a:rPr lang="cs-CZ" dirty="0" smtClean="0"/>
              <a:t>(tzv. kontinuum)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AutoShape 2" descr="VÃ½sledek obrÃ¡zku pro georg canto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Ã½sledek obrÃ¡zku pro georg canto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0" name="Picture 6" descr="https://cdn.britannica.com/s:300x300/29/129929-004-45A7A5D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844824"/>
            <a:ext cx="18383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43461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r>
              <a:rPr lang="cs-CZ" dirty="0" err="1" smtClean="0"/>
              <a:t>ypotéza</a:t>
            </a:r>
            <a:r>
              <a:rPr lang="cs-CZ" dirty="0" smtClean="0"/>
              <a:t> kontinua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Existuje množina M taková, že její mohutnost je mezi </a:t>
            </a:r>
            <a:r>
              <a:rPr lang="he-IL" dirty="0" smtClean="0"/>
              <a:t>א</a:t>
            </a:r>
            <a:r>
              <a:rPr lang="en-US" baseline="-25000" dirty="0" smtClean="0"/>
              <a:t>0 </a:t>
            </a:r>
            <a:r>
              <a:rPr lang="cs-CZ" dirty="0" smtClean="0"/>
              <a:t>a</a:t>
            </a:r>
            <a:r>
              <a:rPr lang="en-US" dirty="0" smtClean="0"/>
              <a:t> </a:t>
            </a:r>
            <a:r>
              <a:rPr lang="he-IL" dirty="0" smtClean="0"/>
              <a:t>א</a:t>
            </a:r>
            <a:r>
              <a:rPr lang="en-US" baseline="-25000" dirty="0" smtClean="0"/>
              <a:t>1</a:t>
            </a:r>
            <a:r>
              <a:rPr lang="cs-CZ" dirty="0"/>
              <a:t>?</a:t>
            </a:r>
            <a:endParaRPr lang="cs-CZ" dirty="0" smtClean="0"/>
          </a:p>
          <a:p>
            <a:r>
              <a:rPr lang="he-IL" dirty="0" smtClean="0"/>
              <a:t>א</a:t>
            </a:r>
            <a:r>
              <a:rPr lang="en-US" baseline="-25000" dirty="0" smtClean="0"/>
              <a:t>0 </a:t>
            </a:r>
            <a:r>
              <a:rPr lang="cs-CZ" baseline="-25000" dirty="0" smtClean="0"/>
              <a:t> </a:t>
            </a:r>
            <a:r>
              <a:rPr lang="cs-CZ" dirty="0" smtClean="0"/>
              <a:t>=</a:t>
            </a:r>
            <a:r>
              <a:rPr lang="en-US" dirty="0" smtClean="0"/>
              <a:t>|N| = |Z| = |Q| &lt; |M| &lt; |R| = </a:t>
            </a:r>
            <a:r>
              <a:rPr lang="he-IL" dirty="0" smtClean="0"/>
              <a:t>א</a:t>
            </a:r>
            <a:r>
              <a:rPr lang="en-US" baseline="-25000" dirty="0" smtClean="0"/>
              <a:t>1</a:t>
            </a:r>
          </a:p>
          <a:p>
            <a:r>
              <a:rPr lang="cs-CZ" dirty="0" smtClean="0"/>
              <a:t>Jeden z 23 Hilbertových problémů z roku 1900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dnes je jich 19-20 vyřešeno, 3-4 čekají na řešení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8502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Petr </a:t>
            </a:r>
            <a:r>
              <a:rPr lang="cs-CZ" dirty="0" err="1" smtClean="0"/>
              <a:t>Vopěnka</a:t>
            </a:r>
            <a:r>
              <a:rPr lang="cs-CZ" dirty="0" smtClean="0"/>
              <a:t> (1935-2015)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Profesor MFF UK</a:t>
            </a:r>
          </a:p>
          <a:p>
            <a:r>
              <a:rPr lang="cs-CZ" dirty="0" smtClean="0"/>
              <a:t>1963 spolu s Paulem </a:t>
            </a:r>
            <a:r>
              <a:rPr lang="cs-CZ" dirty="0" err="1" smtClean="0"/>
              <a:t>Cohenem</a:t>
            </a:r>
            <a:r>
              <a:rPr lang="cs-CZ" dirty="0" smtClean="0"/>
              <a:t> dokázali nezávislost hypotézy kontinua na axiomech standardní teorie množin</a:t>
            </a:r>
          </a:p>
          <a:p>
            <a:r>
              <a:rPr lang="cs-CZ" dirty="0" smtClean="0"/>
              <a:t>Rozvinul tzv. alternativní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teorii množin</a:t>
            </a:r>
          </a:p>
          <a:p>
            <a:r>
              <a:rPr lang="cs-CZ" dirty="0" smtClean="0"/>
              <a:t>1990-1992 ministr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školství ČR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AutoShape 2" descr="VÃ½sledek obrÃ¡zku pro petr vopÄnk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2" name="Picture 4" descr="Petr VopÄn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356992"/>
            <a:ext cx="4124095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5139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Přirozená čísla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0,1,2,3,….</a:t>
            </a:r>
          </a:p>
          <a:p>
            <a:r>
              <a:rPr lang="cs-CZ" dirty="0" smtClean="0"/>
              <a:t>Lze zavést pomocí konstanty 0 (nula) a funkce </a:t>
            </a:r>
            <a:r>
              <a:rPr lang="cs-CZ" dirty="0" err="1" smtClean="0"/>
              <a:t>succ</a:t>
            </a:r>
            <a:r>
              <a:rPr lang="cs-CZ" dirty="0" smtClean="0"/>
              <a:t> (následovník)</a:t>
            </a:r>
          </a:p>
          <a:p>
            <a:r>
              <a:rPr lang="cs-CZ" dirty="0" smtClean="0"/>
              <a:t>Lze zavést operace + (sčítání) a *(násobení)</a:t>
            </a:r>
          </a:p>
          <a:p>
            <a:r>
              <a:rPr lang="cs-CZ" dirty="0" smtClean="0"/>
              <a:t>Operace odečítání a dělení v obecnosti nelze zavést.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4999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operace sčítání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komutativní: </a:t>
            </a:r>
          </a:p>
          <a:p>
            <a:pPr lvl="1"/>
            <a:r>
              <a:rPr lang="cs-CZ" dirty="0" smtClean="0"/>
              <a:t>Pro každé </a:t>
            </a:r>
            <a:r>
              <a:rPr lang="cs-CZ" dirty="0" err="1" smtClean="0"/>
              <a:t>x,y</a:t>
            </a:r>
            <a:r>
              <a:rPr lang="cs-CZ" dirty="0" smtClean="0"/>
              <a:t> platí </a:t>
            </a:r>
            <a:r>
              <a:rPr lang="cs-CZ" dirty="0" err="1" smtClean="0"/>
              <a:t>x+y</a:t>
            </a:r>
            <a:r>
              <a:rPr lang="cs-CZ" dirty="0" smtClean="0"/>
              <a:t>=</a:t>
            </a:r>
            <a:r>
              <a:rPr lang="cs-CZ" dirty="0" err="1" smtClean="0"/>
              <a:t>y+x</a:t>
            </a:r>
            <a:endParaRPr lang="cs-CZ" dirty="0" smtClean="0"/>
          </a:p>
          <a:p>
            <a:r>
              <a:rPr lang="cs-CZ" dirty="0" smtClean="0"/>
              <a:t>Je asociativní:</a:t>
            </a:r>
          </a:p>
          <a:p>
            <a:pPr lvl="1"/>
            <a:r>
              <a:rPr lang="cs-CZ" dirty="0" smtClean="0"/>
              <a:t>Pro každé </a:t>
            </a:r>
            <a:r>
              <a:rPr lang="cs-CZ" dirty="0" err="1" smtClean="0"/>
              <a:t>x,y,z</a:t>
            </a:r>
            <a:r>
              <a:rPr lang="cs-CZ" dirty="0" smtClean="0"/>
              <a:t> platí (</a:t>
            </a:r>
            <a:r>
              <a:rPr lang="cs-CZ" dirty="0" err="1" smtClean="0"/>
              <a:t>x+y</a:t>
            </a:r>
            <a:r>
              <a:rPr lang="cs-CZ" dirty="0" smtClean="0"/>
              <a:t>)+z = x+(</a:t>
            </a:r>
            <a:r>
              <a:rPr lang="cs-CZ" dirty="0" err="1" smtClean="0"/>
              <a:t>y+z</a:t>
            </a:r>
            <a:r>
              <a:rPr lang="cs-CZ" dirty="0" smtClean="0"/>
              <a:t>)</a:t>
            </a:r>
          </a:p>
          <a:p>
            <a:r>
              <a:rPr lang="cs-CZ" dirty="0" smtClean="0"/>
              <a:t>Má neutrální (nulový) prvek</a:t>
            </a:r>
          </a:p>
          <a:p>
            <a:pPr lvl="1"/>
            <a:r>
              <a:rPr lang="cs-CZ" dirty="0" smtClean="0"/>
              <a:t>Pro každé x platí 0+x = x+0 = x</a:t>
            </a:r>
          </a:p>
          <a:p>
            <a:r>
              <a:rPr lang="cs-CZ" dirty="0" smtClean="0"/>
              <a:t>Takové struktuře říkáme pologrupa (</a:t>
            </a:r>
            <a:r>
              <a:rPr lang="cs-CZ" dirty="0" err="1" smtClean="0"/>
              <a:t>semigroup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8403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operace násobení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 vůči násobení tvoří přirozená čísla pologrupu</a:t>
            </a:r>
          </a:p>
          <a:p>
            <a:r>
              <a:rPr lang="cs-CZ" dirty="0" smtClean="0"/>
              <a:t>Je komutativní: </a:t>
            </a:r>
          </a:p>
          <a:p>
            <a:pPr lvl="1"/>
            <a:r>
              <a:rPr lang="cs-CZ" dirty="0" smtClean="0"/>
              <a:t>Pro každé </a:t>
            </a:r>
            <a:r>
              <a:rPr lang="cs-CZ" dirty="0" err="1" smtClean="0"/>
              <a:t>x,y</a:t>
            </a:r>
            <a:r>
              <a:rPr lang="cs-CZ" dirty="0" smtClean="0"/>
              <a:t> platí x*y=y*x</a:t>
            </a:r>
          </a:p>
          <a:p>
            <a:r>
              <a:rPr lang="cs-CZ" dirty="0" smtClean="0"/>
              <a:t>Je asociativní:</a:t>
            </a:r>
          </a:p>
          <a:p>
            <a:pPr lvl="1"/>
            <a:r>
              <a:rPr lang="cs-CZ" dirty="0" smtClean="0"/>
              <a:t>Pro každé </a:t>
            </a:r>
            <a:r>
              <a:rPr lang="cs-CZ" dirty="0" err="1" smtClean="0"/>
              <a:t>x,y,z</a:t>
            </a:r>
            <a:r>
              <a:rPr lang="cs-CZ" dirty="0" smtClean="0"/>
              <a:t> platí (x*y)*z = x*(y*z)</a:t>
            </a:r>
          </a:p>
          <a:p>
            <a:r>
              <a:rPr lang="cs-CZ" dirty="0" smtClean="0"/>
              <a:t>Má neutrální (nulový) prvek</a:t>
            </a:r>
          </a:p>
          <a:p>
            <a:pPr lvl="1"/>
            <a:r>
              <a:rPr lang="cs-CZ" dirty="0" smtClean="0"/>
              <a:t>Pro každé x platí 1*x = x*1 = x</a:t>
            </a:r>
          </a:p>
        </p:txBody>
      </p:sp>
    </p:spTree>
    <p:extLst>
      <p:ext uri="{BB962C8B-B14F-4D97-AF65-F5344CB8AC3E}">
        <p14:creationId xmlns:p14="http://schemas.microsoft.com/office/powerpoint/2010/main" val="461169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příklady pologrup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???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0833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Celá čísla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Rozšíření přirozených čísel o čísla záporná</a:t>
            </a:r>
          </a:p>
          <a:p>
            <a:r>
              <a:rPr lang="cs-CZ" dirty="0" smtClean="0"/>
              <a:t>Formálně je číslo dvojice: znaménko + absolutní hodnota čísla</a:t>
            </a:r>
          </a:p>
          <a:p>
            <a:r>
              <a:rPr lang="cs-CZ" dirty="0" smtClean="0"/>
              <a:t>Lze zavést operaci odečítání</a:t>
            </a:r>
          </a:p>
          <a:p>
            <a:r>
              <a:rPr lang="cs-CZ" dirty="0" smtClean="0"/>
              <a:t>Stále nelze zavést operaci dělení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3554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Vlastnosti operace sčítání celých čísel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Tvoří pologrupu</a:t>
            </a:r>
          </a:p>
          <a:p>
            <a:pPr lvl="1"/>
            <a:r>
              <a:rPr lang="cs-CZ" dirty="0" err="1" smtClean="0"/>
              <a:t>Komutativita</a:t>
            </a:r>
            <a:endParaRPr lang="cs-CZ" dirty="0" smtClean="0"/>
          </a:p>
          <a:p>
            <a:pPr lvl="1"/>
            <a:r>
              <a:rPr lang="cs-CZ" dirty="0" smtClean="0"/>
              <a:t>Asociativita</a:t>
            </a:r>
          </a:p>
          <a:p>
            <a:pPr lvl="1"/>
            <a:r>
              <a:rPr lang="cs-CZ" dirty="0" smtClean="0"/>
              <a:t>Existence neutrálního prvku 0</a:t>
            </a:r>
          </a:p>
          <a:p>
            <a:r>
              <a:rPr lang="cs-CZ" dirty="0" smtClean="0"/>
              <a:t>Pro každý prvek x existuje inverzní prvek –x, takový, že   x + (-x) = (-x) + x = 0</a:t>
            </a:r>
          </a:p>
          <a:p>
            <a:r>
              <a:rPr lang="cs-CZ" dirty="0" smtClean="0"/>
              <a:t>Takové struktuře říkáme grupa (</a:t>
            </a:r>
            <a:r>
              <a:rPr lang="cs-CZ" dirty="0" err="1" smtClean="0"/>
              <a:t>group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8694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zjistit mohutnost množin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Počítáním počtu prvků</a:t>
            </a:r>
          </a:p>
          <a:p>
            <a:r>
              <a:rPr lang="cs-CZ" dirty="0" smtClean="0"/>
              <a:t>Pomocí vzájemně jednoznačného zobrazení</a:t>
            </a:r>
          </a:p>
          <a:p>
            <a:endParaRPr lang="cs-CZ" dirty="0"/>
          </a:p>
          <a:p>
            <a:r>
              <a:rPr lang="cs-CZ" dirty="0" smtClean="0"/>
              <a:t>Jak je to s nekonečnými množinami?</a:t>
            </a:r>
          </a:p>
          <a:p>
            <a:r>
              <a:rPr lang="cs-CZ" dirty="0" smtClean="0"/>
              <a:t>Čeho je více – přirozených čísel, či celých čísel?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2586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zjistit mohutnost množin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Počítáním počtu prvků</a:t>
            </a:r>
          </a:p>
          <a:p>
            <a:r>
              <a:rPr lang="cs-CZ" dirty="0" smtClean="0"/>
              <a:t>Pomocí vzájemně jednoznačného zobrazení</a:t>
            </a:r>
          </a:p>
          <a:p>
            <a:endParaRPr lang="cs-CZ" dirty="0"/>
          </a:p>
          <a:p>
            <a:r>
              <a:rPr lang="cs-CZ" dirty="0" smtClean="0"/>
              <a:t>Jak je to s nekonečnými množinami?</a:t>
            </a:r>
          </a:p>
          <a:p>
            <a:r>
              <a:rPr lang="cs-CZ" dirty="0" smtClean="0"/>
              <a:t>Čeho je více – přirozených čísel, či celých čísel?</a:t>
            </a:r>
          </a:p>
          <a:p>
            <a:pPr lvl="1"/>
            <a:r>
              <a:rPr lang="cs-CZ" dirty="0" smtClean="0"/>
              <a:t>Obě množiny jsou stejně velké, říkáme jim spočetné množiny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80266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602</Words>
  <Application>Microsoft Office PowerPoint</Application>
  <PresentationFormat>Předvádění na obrazovce (4:3)</PresentationFormat>
  <Paragraphs>102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Číselné obory</vt:lpstr>
      <vt:lpstr>Přirozená čísla</vt:lpstr>
      <vt:lpstr>Vlastnosti operace sčítání</vt:lpstr>
      <vt:lpstr>Vlastnosti operace násobení</vt:lpstr>
      <vt:lpstr>Další příklady pologrup</vt:lpstr>
      <vt:lpstr>Celá čísla</vt:lpstr>
      <vt:lpstr>Vlastnosti operace sčítání celých čísel</vt:lpstr>
      <vt:lpstr>Jak zjistit mohutnost množin</vt:lpstr>
      <vt:lpstr>Jak zjistit mohutnost množin</vt:lpstr>
      <vt:lpstr>Racionální čísla</vt:lpstr>
      <vt:lpstr>Vlastnosti operací</vt:lpstr>
      <vt:lpstr>Těleso (Division Ring)</vt:lpstr>
      <vt:lpstr>Kolik je racionálních čísel?</vt:lpstr>
      <vt:lpstr>Kolik je racionálních čísel?</vt:lpstr>
      <vt:lpstr>Reálná čísla</vt:lpstr>
      <vt:lpstr>Kolik je reálných čísel?</vt:lpstr>
      <vt:lpstr>Kolik je reálných čísel?</vt:lpstr>
      <vt:lpstr>Hypotéza kontinua</vt:lpstr>
      <vt:lpstr>Petr Vopěnka (1935-2015)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Číselné obory</dc:title>
  <dc:creator>RNDr. Tomáš Vaníček, Ph.D.</dc:creator>
  <cp:lastModifiedBy>RNDr. Tomáš Vaníček, Ph.D.</cp:lastModifiedBy>
  <cp:revision>4</cp:revision>
  <dcterms:created xsi:type="dcterms:W3CDTF">2018-11-14T13:14:03Z</dcterms:created>
  <dcterms:modified xsi:type="dcterms:W3CDTF">2018-11-14T13:53:54Z</dcterms:modified>
</cp:coreProperties>
</file>